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9" r:id="rId3"/>
    <p:sldId id="326" r:id="rId4"/>
    <p:sldId id="289" r:id="rId5"/>
    <p:sldId id="316" r:id="rId6"/>
    <p:sldId id="318" r:id="rId7"/>
    <p:sldId id="324" r:id="rId8"/>
    <p:sldId id="325" r:id="rId9"/>
    <p:sldId id="271" r:id="rId10"/>
    <p:sldId id="308" r:id="rId11"/>
    <p:sldId id="309" r:id="rId12"/>
    <p:sldId id="270" r:id="rId13"/>
    <p:sldId id="290" r:id="rId14"/>
    <p:sldId id="323" r:id="rId15"/>
    <p:sldId id="272" r:id="rId16"/>
    <p:sldId id="311" r:id="rId17"/>
    <p:sldId id="276" r:id="rId18"/>
    <p:sldId id="291" r:id="rId19"/>
    <p:sldId id="312" r:id="rId20"/>
    <p:sldId id="314" r:id="rId21"/>
    <p:sldId id="315" r:id="rId22"/>
    <p:sldId id="302" r:id="rId23"/>
    <p:sldId id="319" r:id="rId24"/>
    <p:sldId id="277" r:id="rId25"/>
    <p:sldId id="334" r:id="rId26"/>
    <p:sldId id="293" r:id="rId27"/>
    <p:sldId id="284" r:id="rId28"/>
    <p:sldId id="287" r:id="rId29"/>
    <p:sldId id="297" r:id="rId30"/>
    <p:sldId id="320" r:id="rId31"/>
    <p:sldId id="299" r:id="rId32"/>
    <p:sldId id="321" r:id="rId33"/>
    <p:sldId id="322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283" r:id="rId42"/>
    <p:sldId id="275" r:id="rId43"/>
    <p:sldId id="305" r:id="rId44"/>
    <p:sldId id="307" r:id="rId45"/>
    <p:sldId id="274" r:id="rId46"/>
    <p:sldId id="300" r:id="rId47"/>
    <p:sldId id="298" r:id="rId48"/>
    <p:sldId id="301" r:id="rId49"/>
    <p:sldId id="313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isto" id="{2DA8AAA6-92CB-47DE-9669-8FCB07C5304C}">
          <p14:sldIdLst>
            <p14:sldId id="259"/>
            <p14:sldId id="269"/>
            <p14:sldId id="326"/>
            <p14:sldId id="289"/>
            <p14:sldId id="316"/>
            <p14:sldId id="318"/>
            <p14:sldId id="324"/>
            <p14:sldId id="325"/>
            <p14:sldId id="271"/>
            <p14:sldId id="308"/>
            <p14:sldId id="309"/>
            <p14:sldId id="270"/>
            <p14:sldId id="290"/>
            <p14:sldId id="323"/>
            <p14:sldId id="272"/>
            <p14:sldId id="311"/>
            <p14:sldId id="276"/>
            <p14:sldId id="291"/>
            <p14:sldId id="312"/>
            <p14:sldId id="314"/>
            <p14:sldId id="315"/>
            <p14:sldId id="302"/>
            <p14:sldId id="319"/>
          </p14:sldIdLst>
        </p14:section>
        <p14:section name="Untitled Section" id="{13D0C83B-6007-41D9-9741-60FE6E812DAA}">
          <p14:sldIdLst>
            <p14:sldId id="277"/>
            <p14:sldId id="334"/>
            <p14:sldId id="293"/>
            <p14:sldId id="284"/>
            <p14:sldId id="287"/>
            <p14:sldId id="297"/>
            <p14:sldId id="320"/>
            <p14:sldId id="299"/>
            <p14:sldId id="321"/>
            <p14:sldId id="322"/>
            <p14:sldId id="327"/>
            <p14:sldId id="328"/>
            <p14:sldId id="329"/>
            <p14:sldId id="330"/>
            <p14:sldId id="331"/>
            <p14:sldId id="332"/>
            <p14:sldId id="333"/>
            <p14:sldId id="283"/>
          </p14:sldIdLst>
        </p14:section>
        <p14:section name="Scratch" id="{DF376940-7487-44C8-9C52-C88976DEF3BE}">
          <p14:sldIdLst>
            <p14:sldId id="275"/>
            <p14:sldId id="305"/>
            <p14:sldId id="307"/>
            <p14:sldId id="274"/>
            <p14:sldId id="300"/>
            <p14:sldId id="298"/>
            <p14:sldId id="301"/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Hoover" initials="CH" lastIdx="1" clrIdx="0">
    <p:extLst>
      <p:ext uri="{19B8F6BF-5375-455C-9EA6-DF929625EA0E}">
        <p15:presenceInfo xmlns:p15="http://schemas.microsoft.com/office/powerpoint/2012/main" userId="S-1-5-21-147143557-1767725890-313073093-7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B6"/>
    <a:srgbClr val="D5893E"/>
    <a:srgbClr val="D84900"/>
    <a:srgbClr val="FDB515"/>
    <a:srgbClr val="C2B9A7"/>
    <a:srgbClr val="D8661F"/>
    <a:srgbClr val="003262"/>
    <a:srgbClr val="D86600"/>
    <a:srgbClr val="2D637F"/>
    <a:srgbClr val="536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0083" autoAdjust="0"/>
  </p:normalViewPr>
  <p:slideViewPr>
    <p:cSldViewPr snapToGrid="0">
      <p:cViewPr varScale="1">
        <p:scale>
          <a:sx n="62" d="100"/>
          <a:sy n="62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question in terms of which is cheaper: increased coverage, increased frequency,</a:t>
            </a:r>
            <a:r>
              <a:rPr lang="en-US" baseline="0" dirty="0" smtClean="0"/>
              <a:t> or alternative interventions?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hoove14/DDNTD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3999"/>
            <a:ext cx="7399867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Control of </a:t>
            </a:r>
            <a:r>
              <a:rPr lang="en-US" dirty="0" smtClean="0"/>
              <a:t>Schistosomiasis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2"/>
            <a:ext cx="7377288" cy="23819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Influence of density dependence and framework for investigation</a:t>
            </a:r>
          </a:p>
          <a:p>
            <a:endParaRPr lang="en-US" sz="2000" dirty="0"/>
          </a:p>
          <a:p>
            <a:r>
              <a:rPr lang="en-US" sz="2000" dirty="0" smtClean="0"/>
              <a:t>Chris Hoover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NIMBioS</a:t>
            </a:r>
            <a:r>
              <a:rPr lang="en-US" sz="2000" dirty="0" smtClean="0"/>
              <a:t> July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</p:spPr>
            <p:txBody>
              <a:bodyPr/>
              <a:lstStyle/>
              <a:p>
                <a:r>
                  <a:rPr lang="en-US" dirty="0" smtClean="0"/>
                  <a:t>Density dependence functions,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  <a:blipFill rotWithShape="0">
                <a:blip r:embed="rId4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-1" y="1187980"/>
            <a:ext cx="8601559" cy="2469896"/>
          </a:xfrm>
        </p:spPr>
        <p:txBody>
          <a:bodyPr>
            <a:normAutofit/>
          </a:bodyPr>
          <a:lstStyle/>
          <a:p>
            <a:r>
              <a:rPr lang="en-US" dirty="0" smtClean="0"/>
              <a:t>Functions of disease prevalence or infection intensity </a:t>
            </a:r>
          </a:p>
          <a:p>
            <a:r>
              <a:rPr lang="en-US" dirty="0" smtClean="0"/>
              <a:t>Positive Density Dependence (PDD) – decreased transmission with decreasing prevalence/intensity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90" y="2588217"/>
            <a:ext cx="5567944" cy="3977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4290" t="65948" r="36462" b="24060"/>
          <a:stretch/>
        </p:blipFill>
        <p:spPr>
          <a:xfrm>
            <a:off x="4188417" y="5218928"/>
            <a:ext cx="3608284" cy="835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" y="1187980"/>
                <a:ext cx="2708911" cy="25264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7980"/>
                <a:ext cx="2708911" cy="2526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87980"/>
            <a:ext cx="6400000" cy="4571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64129" y="1396181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29" y="1396181"/>
                <a:ext cx="488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1432" y="3864077"/>
            <a:ext cx="0" cy="1406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191432" y="4713917"/>
                <a:ext cx="2030362" cy="4982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12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1432" y="4713917"/>
                <a:ext cx="2030362" cy="498252"/>
              </a:xfrm>
              <a:blipFill rotWithShape="0">
                <a:blip r:embed="rId5"/>
                <a:stretch>
                  <a:fillRect l="-3303" t="-609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</p:spPr>
            <p:txBody>
              <a:bodyPr/>
              <a:lstStyle/>
              <a:p>
                <a:r>
                  <a:rPr lang="en-US" dirty="0" smtClean="0"/>
                  <a:t>Density dependence functions,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dirty="0" smtClean="0"/>
                  <a:t> estimable by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MDA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 smtClean="0"/>
                  <a:t> by reducing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33135"/>
                <a:ext cx="7594417" cy="1924190"/>
              </a:xfrm>
              <a:blipFill rotWithShape="0">
                <a:blip r:embed="rId4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010" y="1247096"/>
                <a:ext cx="3589020" cy="3393484"/>
              </a:xfrm>
            </p:spPr>
            <p:txBody>
              <a:bodyPr/>
              <a:lstStyle/>
              <a:p>
                <a:r>
                  <a:rPr lang="en-US" dirty="0" smtClean="0"/>
                  <a:t>Goal: reduce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Insufficient coverage or frequency often prevents this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1247096"/>
                <a:ext cx="3589020" cy="3393484"/>
              </a:xfrm>
              <a:blipFill rotWithShape="0">
                <a:blip r:embed="rId2"/>
                <a:stretch>
                  <a:fillRect l="-1528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07741" y="5002369"/>
            <a:ext cx="1" cy="828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407741" y="5503456"/>
                <a:ext cx="2030362" cy="498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6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7741" y="5503456"/>
                <a:ext cx="2030362" cy="498252"/>
              </a:xfrm>
              <a:blipFill rotWithShape="0">
                <a:blip r:embed="rId4"/>
                <a:stretch>
                  <a:fillRect l="-90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DB51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D84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B9D3B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DB5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DB51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DB51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6" y="2454805"/>
                <a:ext cx="7000568" cy="87833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33134"/>
                <a:ext cx="7594417" cy="22307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849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rgbClr val="D84900"/>
                    </a:solidFill>
                  </a:rPr>
                  <a:t> – snail-to-man transmission; reduced water contact, PPE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9D3B6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B9D3B6"/>
                    </a:solidFill>
                  </a:rPr>
                  <a:t> – Snail carrying capacity; habitat remediation, composting, predator introductions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– man-to-snail transmission; sanitation, education</a:t>
                </a:r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across all values of 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33134"/>
                <a:ext cx="7594417" cy="2230757"/>
              </a:xfrm>
              <a:blipFill rotWithShape="0">
                <a:blip r:embed="rId4"/>
                <a:stretch>
                  <a:fillRect l="-722" t="-1366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5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Interventions such as snail habitat reduction, sanitation, education suppress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dirty="0"/>
                  <a:t>control and elimination more feasible</a:t>
                </a:r>
              </a:p>
              <a:p>
                <a:pPr lvl="1"/>
                <a:r>
                  <a:rPr lang="en-US" dirty="0"/>
                  <a:t>Increase resilience to reinfection</a:t>
                </a:r>
              </a:p>
              <a:p>
                <a:pPr lvl="1"/>
                <a:r>
                  <a:rPr lang="en-US" dirty="0"/>
                  <a:t>Decrease endemic equilibrium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  <a:blipFill rotWithShape="0">
                <a:blip r:embed="rId2"/>
                <a:stretch>
                  <a:fillRect l="-1528" t="-774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1247096"/>
            <a:ext cx="5310505" cy="3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739148" y="4294089"/>
                <a:ext cx="2030362" cy="498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0" dirty="0" smtClean="0">
                    <a:solidFill>
                      <a:srgbClr val="FDB515"/>
                    </a:solidFill>
                  </a:rPr>
                  <a:t>Breakpoint,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DB515"/>
                            </a:solidFill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DB515"/>
                  </a:solidFill>
                </a:endParaRPr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9148" y="4294089"/>
                <a:ext cx="2030362" cy="498252"/>
              </a:xfrm>
              <a:blipFill rotWithShape="0">
                <a:blip r:embed="rId4"/>
                <a:stretch>
                  <a:fillRect l="-901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872130" y="4198374"/>
            <a:ext cx="958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2684"/>
            <a:ext cx="3619712" cy="25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209549" y="1652524"/>
            <a:ext cx="3533775" cy="2443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What’s the right combination of MDA and other interventions?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cmhoove14/DDNTD/raw/master/Analysis/Model_animations_files/figure-markdown_github/stoch_schisto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cmhoove14/DDNTD/raw/master/Analysis/Model_animations_files/figure-markdown_github/reff_stoch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05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5401159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80010" y="4324026"/>
            <a:ext cx="8606790" cy="865193"/>
          </a:xfrm>
        </p:spPr>
        <p:txBody>
          <a:bodyPr>
            <a:normAutofit/>
          </a:bodyPr>
          <a:lstStyle/>
          <a:p>
            <a:r>
              <a:rPr lang="en-US" dirty="0" smtClean="0"/>
              <a:t>Stochastic model using </a:t>
            </a:r>
            <a:r>
              <a:rPr lang="en-US" dirty="0" err="1" smtClean="0"/>
              <a:t>adaptiveTau</a:t>
            </a:r>
            <a:r>
              <a:rPr lang="en-US" dirty="0" smtClean="0"/>
              <a:t> R package (tau leaping algorithm for stochastic events)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423330" cy="2715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Expand theoretical understanding of the dynamics of NTD elimination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Investigate cost-effective NTD control and elimination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Identify optimal combinations of interventions in different scenarios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Assess </a:t>
            </a:r>
            <a:r>
              <a:rPr lang="en-US" b="1" dirty="0" smtClean="0">
                <a:solidFill>
                  <a:srgbClr val="FDB515"/>
                </a:solidFill>
              </a:rPr>
              <a:t>innovative and novel control strategies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051" t="26883" r="24915" b="26716"/>
          <a:stretch/>
        </p:blipFill>
        <p:spPr>
          <a:xfrm>
            <a:off x="2537227" y="4572000"/>
            <a:ext cx="4757981" cy="21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1999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12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estimated from 100 simulations across 20 trials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  <a:blipFill rotWithShape="0">
                <a:blip r:embed="rId4"/>
                <a:stretch>
                  <a:fillRect l="-1590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1999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Modeling Interventions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estimated from 100 simulations across 20 trials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54805"/>
                <a:ext cx="3451578" cy="2526418"/>
              </a:xfrm>
              <a:blipFill rotWithShape="0">
                <a:blip r:embed="rId3"/>
                <a:stretch>
                  <a:fillRect l="-1590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3"/>
                <p:extLst>
                  <p:ext uri="{D42A27DB-BD31-4B8C-83A1-F6EECF244321}">
                    <p14:modId xmlns:p14="http://schemas.microsoft.com/office/powerpoint/2010/main" val="2422323822"/>
                  </p:ext>
                </p:extLst>
              </p:nvPr>
            </p:nvGraphicFramePr>
            <p:xfrm>
              <a:off x="1637929" y="3500615"/>
              <a:ext cx="7101489" cy="19492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397393"/>
                    <a:gridCol w="1844299"/>
                    <a:gridCol w="1859797"/>
                  </a:tblGrid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Intervention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/>
                                <m:t>𝑃</m:t>
                              </m:r>
                              <m:r>
                                <a:rPr lang="en-US" dirty="0" smtClean="0"/>
                                <m:t>(</m:t>
                              </m:r>
                              <m:r>
                                <a:rPr lang="en-US" dirty="0" smtClean="0"/>
                                <m:t>𝑒</m:t>
                              </m:r>
                              <m:r>
                                <a:rPr lang="en-US" dirty="0" smtClean="0"/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St. Dev.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/>
                                <m:t>𝑃</m:t>
                              </m:r>
                              <m:r>
                                <a:rPr lang="en-US" dirty="0" smtClean="0"/>
                                <m:t>(</m:t>
                              </m:r>
                              <m:r>
                                <a:rPr lang="en-US" dirty="0" smtClean="0"/>
                                <m:t>𝑒</m:t>
                              </m:r>
                              <m:r>
                                <a:rPr lang="en-US" dirty="0" smtClean="0"/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</a:t>
                          </a:r>
                          <a:r>
                            <a:rPr lang="en-US" baseline="0" dirty="0" smtClean="0"/>
                            <a:t> 80% Coverage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 60%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</a:t>
                          </a:r>
                          <a:r>
                            <a:rPr lang="en-US" baseline="0" dirty="0" smtClean="0"/>
                            <a:t> 60% Coverage + 20% Habitat Reduction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3"/>
                <p:extLst>
                  <p:ext uri="{D42A27DB-BD31-4B8C-83A1-F6EECF244321}">
                    <p14:modId xmlns:p14="http://schemas.microsoft.com/office/powerpoint/2010/main" val="2422323822"/>
                  </p:ext>
                </p:extLst>
              </p:nvPr>
            </p:nvGraphicFramePr>
            <p:xfrm>
              <a:off x="1637929" y="3500615"/>
              <a:ext cx="7101489" cy="19492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397393"/>
                    <a:gridCol w="1844299"/>
                    <a:gridCol w="1859797"/>
                  </a:tblGrid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Intervention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4488" t="-6944" r="-101650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82623" t="-6944" r="-984" b="-366667"/>
                          </a:stretch>
                        </a:blipFill>
                      </a:tcPr>
                    </a:tc>
                  </a:tr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</a:t>
                          </a:r>
                          <a:r>
                            <a:rPr lang="en-US" baseline="0" dirty="0" smtClean="0"/>
                            <a:t> 80% Coverage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4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 60%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Annual MDA,</a:t>
                          </a:r>
                          <a:r>
                            <a:rPr lang="en-US" baseline="0" dirty="0" smtClean="0"/>
                            <a:t> 60% Coverage + 20% Habitat Reduction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0.022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13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4799"/>
                <a:ext cx="8229600" cy="51155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Reduce computational intensity, maintain stochastic component</a:t>
                </a:r>
              </a:p>
              <a:p>
                <a:pPr lvl="1"/>
                <a:r>
                  <a:rPr lang="en-US" dirty="0" smtClean="0"/>
                  <a:t>Solved with Stochastic Dynamic Programming?</a:t>
                </a:r>
                <a:endParaRPr lang="en-US" dirty="0"/>
              </a:p>
              <a:p>
                <a:r>
                  <a:rPr lang="en-US" dirty="0" smtClean="0"/>
                  <a:t>Optimal </a:t>
                </a:r>
                <a:r>
                  <a:rPr lang="en-US" dirty="0" smtClean="0"/>
                  <a:t>interventions within and across transmission </a:t>
                </a:r>
                <a:r>
                  <a:rPr lang="en-US" dirty="0" smtClean="0"/>
                  <a:t>networks, </a:t>
                </a:r>
                <a:r>
                  <a:rPr lang="en-US" dirty="0" smtClean="0"/>
                  <a:t>with seasonality</a:t>
                </a:r>
                <a:endParaRPr lang="en-US" dirty="0" smtClean="0"/>
              </a:p>
              <a:p>
                <a:r>
                  <a:rPr lang="en-US" dirty="0" smtClean="0"/>
                  <a:t>Agent-based human component of schistosomiasis model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Age structure and individual variability</a:t>
                </a:r>
                <a:endParaRPr lang="en-US" dirty="0" smtClean="0"/>
              </a:p>
              <a:p>
                <a:r>
                  <a:rPr lang="en-US" dirty="0" smtClean="0"/>
                  <a:t>Accurate costing information for </a:t>
                </a:r>
                <a:r>
                  <a:rPr lang="en-US" dirty="0" smtClean="0"/>
                  <a:t>interventions</a:t>
                </a:r>
              </a:p>
              <a:p>
                <a:r>
                  <a:rPr lang="en-US" dirty="0" smtClean="0"/>
                  <a:t>Exploring across large decision space (i.e. multiple potential interventions implemented in different quantities at different times)</a:t>
                </a:r>
                <a:endParaRPr lang="en-US" dirty="0" smtClean="0"/>
              </a:p>
              <a:p>
                <a:r>
                  <a:rPr lang="en-US" dirty="0" smtClean="0"/>
                  <a:t>Data for model fitting</a:t>
                </a:r>
              </a:p>
              <a:p>
                <a:r>
                  <a:rPr lang="en-US" dirty="0" smtClean="0"/>
                  <a:t>Which scenario(s) to focus on?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Lo et al </a:t>
                </a:r>
                <a:r>
                  <a:rPr lang="en-US" dirty="0" smtClean="0"/>
                  <a:t>PNAS</a:t>
                </a:r>
              </a:p>
              <a:p>
                <a:r>
                  <a:rPr lang="en-US" dirty="0" smtClean="0"/>
                  <a:t>Objective function?</a:t>
                </a:r>
              </a:p>
              <a:p>
                <a:pPr lvl="1"/>
                <a:r>
                  <a:rPr lang="en-US" dirty="0" smtClean="0"/>
                  <a:t>DALYs/$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4799"/>
                <a:ext cx="8229600" cy="5115553"/>
              </a:xfrm>
              <a:blipFill rotWithShape="0">
                <a:blip r:embed="rId2"/>
                <a:stretch>
                  <a:fillRect l="-519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model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146" t="32485" r="37917" b="34635"/>
          <a:stretch/>
        </p:blipFill>
        <p:spPr>
          <a:xfrm>
            <a:off x="457199" y="2243354"/>
            <a:ext cx="6036591" cy="32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>
                <a:solidFill>
                  <a:schemeClr val="bg1"/>
                </a:solidFill>
              </a:rPr>
              <a:t>Garchitorena</a:t>
            </a:r>
            <a:r>
              <a:rPr lang="en-US" sz="2000" dirty="0">
                <a:solidFill>
                  <a:schemeClr val="bg1"/>
                </a:solidFill>
              </a:rPr>
              <a:t> et 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Potential interventions:</a:t>
                </a:r>
              </a:p>
              <a:p>
                <a:pPr lvl="1"/>
                <a:r>
                  <a:rPr lang="en-US" i="1" dirty="0" smtClean="0">
                    <a:latin typeface="Cambria Math" panose="02040503050406030204" pitchFamily="18" charset="0"/>
                  </a:rPr>
                  <a:t>I  </a:t>
                </a:r>
                <a:r>
                  <a:rPr lang="en-US" dirty="0"/>
                  <a:t>– </a:t>
                </a:r>
                <a:r>
                  <a:rPr lang="en-US" dirty="0" smtClean="0"/>
                  <a:t>MDA</a:t>
                </a:r>
                <a:r>
                  <a:rPr lang="en-US" i="1" dirty="0" smtClean="0"/>
                  <a:t> </a:t>
                </a:r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– Vector or intermediate host control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– Sanitation or education campaign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– Education campaign (exposure avoidance)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>
                <a:solidFill>
                  <a:schemeClr val="bg1"/>
                </a:solidFill>
              </a:rPr>
              <a:t>Garchitorena</a:t>
            </a:r>
            <a:r>
              <a:rPr lang="en-US" sz="2000" dirty="0">
                <a:solidFill>
                  <a:schemeClr val="bg1"/>
                </a:solidFill>
              </a:rPr>
              <a:t> et 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7254"/>
                <a:ext cx="8229600" cy="3564610"/>
              </a:xfrm>
            </p:spPr>
            <p:txBody>
              <a:bodyPr>
                <a:normAutofit/>
              </a:bodyPr>
              <a:lstStyle/>
              <a:p>
                <a:pPr marL="228600" lvl="2"/>
                <a:r>
                  <a:rPr lang="en-US" sz="18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M is available capital to spend</a:t>
                </a:r>
              </a:p>
              <a:p>
                <a:pPr marL="228600" lvl="2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proportion of available </a:t>
                </a:r>
                <a:r>
                  <a:rPr lang="en-US" sz="18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capital, </a:t>
                </a:r>
                <a:r>
                  <a:rPr lang="en-US" sz="18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to allocate towards </a:t>
                </a:r>
                <a:r>
                  <a:rPr lang="en-US" sz="18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MDA</a:t>
                </a:r>
              </a:p>
              <a:p>
                <a:pPr marL="228600" lvl="2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environmental component of </a:t>
                </a:r>
                <a:r>
                  <a:rPr lang="en-US" sz="18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transmission</a:t>
                </a:r>
                <a:endPara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228600" lvl="2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</a:t>
                </a:r>
                <a:r>
                  <a:rPr lang="en-US" sz="18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prevalence</a:t>
                </a:r>
              </a:p>
              <a:p>
                <a:pPr marL="685800" lvl="3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228600" lvl="2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1800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relative cost of environmental to MDA intervention</a:t>
                </a:r>
                <a:endParaRPr lang="en-US" sz="18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Potential interventions:</a:t>
                </a:r>
              </a:p>
              <a:p>
                <a:pPr lvl="1"/>
                <a:r>
                  <a:rPr lang="en-US" i="1" dirty="0" smtClean="0">
                    <a:latin typeface="Cambria Math" panose="02040503050406030204" pitchFamily="18" charset="0"/>
                  </a:rPr>
                  <a:t>I  </a:t>
                </a:r>
                <a:r>
                  <a:rPr lang="en-US" dirty="0"/>
                  <a:t>– </a:t>
                </a:r>
                <a:r>
                  <a:rPr lang="en-US" dirty="0" smtClean="0"/>
                  <a:t>MDA</a:t>
                </a:r>
                <a:r>
                  <a:rPr lang="en-US" i="1" dirty="0" smtClean="0"/>
                  <a:t> </a:t>
                </a:r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– Sanitation, education, habitat reduction, etc.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7254"/>
                <a:ext cx="8229600" cy="3564610"/>
              </a:xfrm>
              <a:blipFill rotWithShape="0">
                <a:blip r:embed="rId3"/>
                <a:stretch>
                  <a:fillRect l="-667" t="-1027" b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/>
                  <a:t>5</a:t>
                </a:r>
                <a:r>
                  <a:rPr lang="en-US" dirty="0" smtClean="0"/>
                  <a:t>, </a:t>
                </a:r>
                <a:r>
                  <a:rPr lang="en-US" dirty="0"/>
                  <a:t>10, </a:t>
                </a:r>
                <a:r>
                  <a:rPr lang="en-US" dirty="0" smtClean="0"/>
                  <a:t>20 </a:t>
                </a:r>
                <a:r>
                  <a:rPr lang="en-US" dirty="0" smtClean="0"/>
                  <a:t>years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932" t="17203" r="34746" b="12029"/>
          <a:stretch/>
        </p:blipFill>
        <p:spPr>
          <a:xfrm>
            <a:off x="2014778" y="2123268"/>
            <a:ext cx="5399063" cy="3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3541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i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35411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763" t="22544" r="35593" b="17704"/>
          <a:stretch/>
        </p:blipFill>
        <p:spPr>
          <a:xfrm>
            <a:off x="1952785" y="2836189"/>
            <a:ext cx="5290511" cy="32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 and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423330" cy="2715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Present frameworks (models) for investigation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Brainstorm and refine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Outline of analyses to conduct in coming months</a:t>
            </a:r>
            <a:endParaRPr lang="en-US" b="1" dirty="0" smtClean="0">
              <a:solidFill>
                <a:srgbClr val="FDB515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102" t="17537" r="33559" b="10026"/>
          <a:stretch/>
        </p:blipFill>
        <p:spPr>
          <a:xfrm>
            <a:off x="2270500" y="2603715"/>
            <a:ext cx="4602997" cy="3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932" t="20542" r="34576" b="9359"/>
          <a:stretch/>
        </p:blipFill>
        <p:spPr>
          <a:xfrm>
            <a:off x="1968285" y="2404483"/>
            <a:ext cx="5145437" cy="3700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5, </a:t>
                </a:r>
                <a:r>
                  <a:rPr lang="en-US" dirty="0"/>
                  <a:t>10, 20 </a:t>
                </a:r>
                <a:r>
                  <a:rPr lang="en-US" dirty="0" smtClean="0"/>
                  <a:t>years</a:t>
                </a:r>
                <a:endParaRPr lang="en-US" dirty="0"/>
              </a:p>
              <a:p>
                <a:r>
                  <a:rPr lang="en-US" dirty="0" smtClean="0"/>
                  <a:t>Include </a:t>
                </a:r>
                <a:r>
                  <a:rPr lang="en-US" dirty="0" smtClean="0"/>
                  <a:t>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3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Next Steps|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</a:t>
            </a:r>
            <a:r>
              <a:rPr lang="en-US" sz="2000" dirty="0" smtClean="0">
                <a:solidFill>
                  <a:schemeClr val="bg1"/>
                </a:solidFill>
              </a:rPr>
              <a:t>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44028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Systematic noncompliance in MDA treatment</a:t>
                </a:r>
              </a:p>
              <a:p>
                <a:r>
                  <a:rPr lang="en-US" dirty="0" smtClean="0"/>
                  <a:t>Stochasticity</a:t>
                </a:r>
              </a:p>
              <a:p>
                <a:r>
                  <a:rPr lang="en-US" dirty="0" smtClean="0"/>
                  <a:t>Network structure</a:t>
                </a:r>
              </a:p>
              <a:p>
                <a:r>
                  <a:rPr lang="en-US" dirty="0" smtClean="0"/>
                  <a:t>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 in transmission</a:t>
                </a:r>
                <a:endParaRPr lang="en-US" dirty="0" smtClean="0"/>
              </a:p>
              <a:p>
                <a:r>
                  <a:rPr lang="en-US" dirty="0" smtClean="0"/>
                  <a:t>Economic component</a:t>
                </a:r>
                <a:endParaRPr lang="en-US" dirty="0" smtClean="0"/>
              </a:p>
              <a:p>
                <a:r>
                  <a:rPr lang="en-US" dirty="0" smtClean="0"/>
                  <a:t>Solved within formalized optimal control framework (SDP)</a:t>
                </a:r>
              </a:p>
              <a:p>
                <a:r>
                  <a:rPr lang="en-US" dirty="0" smtClean="0"/>
                  <a:t>Estimating breakpoints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4402875"/>
              </a:xfrm>
              <a:blipFill rotWithShape="0">
                <a:blip r:embed="rId2"/>
                <a:stretch>
                  <a:fillRect l="-667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4247892"/>
          </a:xfrm>
        </p:spPr>
        <p:txBody>
          <a:bodyPr/>
          <a:lstStyle/>
          <a:p>
            <a:r>
              <a:rPr lang="en-US" dirty="0" smtClean="0"/>
              <a:t>Easily distributable and reproducible analyses and methods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7" t="17536" r="3220" b="9025"/>
          <a:stretch/>
        </p:blipFill>
        <p:spPr>
          <a:xfrm>
            <a:off x="193728" y="1751309"/>
            <a:ext cx="8756542" cy="340962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14563"/>
            <a:ext cx="8229600" cy="37582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B9D3B6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B9D3B6"/>
                </a:solidFill>
                <a:hlinkClick r:id="rId3"/>
              </a:rPr>
              <a:t>github.com/cmhoove14/DDNTD</a:t>
            </a:r>
            <a:r>
              <a:rPr lang="en-US" dirty="0" smtClean="0">
                <a:solidFill>
                  <a:srgbClr val="B9D3B6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B9D3B6"/>
                </a:solidFill>
                <a:latin typeface="Adobe Garamond Pro" panose="02020502060506020403" pitchFamily="18" charset="0"/>
              </a:rPr>
              <a:t>d</a:t>
            </a:r>
            <a:r>
              <a:rPr lang="en-US" dirty="0" err="1" smtClean="0">
                <a:solidFill>
                  <a:srgbClr val="B9D3B6"/>
                </a:solidFill>
                <a:latin typeface="Adobe Garamond Pro" panose="02020502060506020403" pitchFamily="18" charset="0"/>
              </a:rPr>
              <a:t>evtools</a:t>
            </a:r>
            <a:r>
              <a:rPr lang="en-US" dirty="0" smtClean="0">
                <a:solidFill>
                  <a:srgbClr val="B9D3B6"/>
                </a:solidFill>
                <a:latin typeface="Adobe Garamond Pro" panose="02020502060506020403" pitchFamily="18" charset="0"/>
              </a:rPr>
              <a:t>::</a:t>
            </a:r>
            <a:r>
              <a:rPr lang="en-US" dirty="0" err="1" smtClean="0">
                <a:solidFill>
                  <a:srgbClr val="B9D3B6"/>
                </a:solidFill>
                <a:latin typeface="Adobe Garamond Pro" panose="02020502060506020403" pitchFamily="18" charset="0"/>
              </a:rPr>
              <a:t>install_github</a:t>
            </a:r>
            <a:r>
              <a:rPr lang="en-US" dirty="0" smtClean="0">
                <a:solidFill>
                  <a:srgbClr val="B9D3B6"/>
                </a:solidFill>
                <a:latin typeface="Adobe Garamond Pro" panose="02020502060506020403" pitchFamily="18" charset="0"/>
              </a:rPr>
              <a:t>(cmhoove14/DDNTD)</a:t>
            </a:r>
            <a:endParaRPr lang="en-US" dirty="0" smtClean="0">
              <a:solidFill>
                <a:srgbClr val="B9D3B6"/>
              </a:solidFill>
              <a:latin typeface="Adobe Garamond Pro" panose="020205020605060204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Solve optimization problems in the context of uncertainty</a:t>
            </a:r>
          </a:p>
          <a:p>
            <a:r>
              <a:rPr lang="en-US" dirty="0" smtClean="0"/>
              <a:t>Determines state-dependent optimal decisions </a:t>
            </a:r>
            <a:r>
              <a:rPr lang="en-US" dirty="0" smtClean="0">
                <a:sym typeface="Wingdings" panose="05000000000000000000" pitchFamily="2" charset="2"/>
              </a:rPr>
              <a:t> adaptive policies through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worm burden</a:t>
                </a:r>
              </a:p>
              <a:p>
                <a:pPr lvl="1"/>
                <a:r>
                  <a:rPr lang="en-US" dirty="0" smtClean="0"/>
                  <a:t>Prevalence</a:t>
                </a:r>
              </a:p>
              <a:p>
                <a:pPr lvl="1"/>
                <a:r>
                  <a:rPr lang="en-US" dirty="0" smtClean="0"/>
                  <a:t>Disability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MDA strategy (School- or community-based)</a:t>
                </a:r>
              </a:p>
              <a:p>
                <a:pPr lvl="1"/>
                <a:r>
                  <a:rPr lang="en-US" dirty="0" smtClean="0"/>
                  <a:t>Combined strategy (MDA + Snail control)</a:t>
                </a:r>
              </a:p>
              <a:p>
                <a:pPr lvl="1"/>
                <a:r>
                  <a:rPr lang="en-US" dirty="0" smtClean="0"/>
                  <a:t>Allocation of resources across different intervention options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Deterministic, stochastic, agent-based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Reduction in prevalence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𝐷𝐴𝐿𝑌𝑠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Theory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Density dependence, R</a:t>
            </a:r>
            <a:r>
              <a:rPr lang="en-US" baseline="-25000" dirty="0"/>
              <a:t>eff</a:t>
            </a:r>
            <a:r>
              <a:rPr lang="en-US" dirty="0"/>
              <a:t>, and Breakpoints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Framework &amp; Implementation 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Interventions </a:t>
            </a:r>
            <a:r>
              <a:rPr lang="en-US" dirty="0" smtClean="0"/>
              <a:t>and their translation into </a:t>
            </a:r>
            <a:r>
              <a:rPr lang="en-US" dirty="0" smtClean="0"/>
              <a:t>models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Probability of elimination and other objectives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Optimal solution over desired time </a:t>
            </a:r>
            <a:r>
              <a:rPr lang="en-US" dirty="0" smtClean="0"/>
              <a:t>horizon</a:t>
            </a:r>
          </a:p>
          <a:p>
            <a:pPr lvl="1"/>
            <a:r>
              <a:rPr lang="en-US" dirty="0" smtClean="0"/>
              <a:t>Solved via Bellman’s equation and backwards iteration for finite time horizons</a:t>
            </a:r>
          </a:p>
          <a:p>
            <a:pPr lvl="1"/>
            <a:r>
              <a:rPr lang="en-US" dirty="0" smtClean="0"/>
              <a:t>Solved via policy or value iteration for infinite time horizons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(Prevalence at time,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Decision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proportion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 to allocate towards MDA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Transition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environmental component of transmission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relative cost of environmental to MDA intervention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cost associated with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exponent that increasingly penalizes higher </a:t>
                </a:r>
                <a:r>
                  <a:rPr lang="en-US" dirty="0" err="1" smtClean="0"/>
                  <a:t>prevalences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  <a:blipFill rotWithShape="0">
                <a:blip r:embed="rId2"/>
                <a:stretch>
                  <a:fillRect l="-667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25542"/>
            <a:ext cx="7440930" cy="28150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 we optimally allocate resources 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Rate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Time frame and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</p:spPr>
            <p:txBody>
              <a:bodyPr/>
              <a:lstStyle/>
              <a:p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disease prevalence or infection intensity 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  <a:blipFill rotWithShape="0">
                <a:blip r:embed="rId3"/>
                <a:stretch>
                  <a:fillRect l="-2344" t="-1208"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github.com/cmhoove14/DDNTD/raw/master/Analysis/Model_Sims_files/figure-markdown_github/mate_prob_across_W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82675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journals.plos.org/plosntds/article/figure/image?size=large&amp;id=10.1371/journal.pntd.0006794.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" y="1153985"/>
            <a:ext cx="8512569" cy="39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4937"/>
            <a:ext cx="8229600" cy="3735353"/>
          </a:xfrm>
        </p:spPr>
        <p:txBody>
          <a:bodyPr/>
          <a:lstStyle/>
          <a:p>
            <a:r>
              <a:rPr lang="en-US" dirty="0"/>
              <a:t>MDA has unquestionable benefits in terms of achieving transmission and morbidity reduction, but may never suppress the parasite population below the </a:t>
            </a:r>
            <a:r>
              <a:rPr lang="en-US" dirty="0" smtClean="0"/>
              <a:t>breakpoint in areas: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high transmission leads to bounce back to endemic levels before the next round of MDA (insufficient frequency) </a:t>
            </a:r>
            <a:endParaRPr lang="en-US" dirty="0" smtClean="0"/>
          </a:p>
          <a:p>
            <a:pPr lvl="1"/>
            <a:r>
              <a:rPr lang="en-US" dirty="0" smtClean="0"/>
              <a:t>Where reservoirs of infection are sufficient to maintain parasite populations above the breakpoint (insufficient coverage)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73" y="3356593"/>
            <a:ext cx="5265003" cy="32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54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074" name="Picture 2" descr="https://journals.plos.org/plosntds/article/figure/image?size=large&amp;id=10.1371/journal.pntd.0006794.g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52" y="2075720"/>
            <a:ext cx="5493894" cy="40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4098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Analytic solutions to determining transmission probabilities</a:t>
            </a:r>
          </a:p>
          <a:p>
            <a:r>
              <a:rPr lang="en-US" dirty="0" smtClean="0"/>
              <a:t>Optimal interventions within and across transmission networks</a:t>
            </a:r>
          </a:p>
          <a:p>
            <a:r>
              <a:rPr lang="en-US" dirty="0" smtClean="0"/>
              <a:t>Agent-based human component of schistosomiasis model?</a:t>
            </a:r>
          </a:p>
          <a:p>
            <a:r>
              <a:rPr lang="en-US" dirty="0" smtClean="0"/>
              <a:t>Accurate costing information for </a:t>
            </a:r>
            <a:r>
              <a:rPr lang="en-US" dirty="0" smtClean="0"/>
              <a:t>interventions</a:t>
            </a:r>
          </a:p>
          <a:p>
            <a:r>
              <a:rPr lang="en-US" dirty="0" smtClean="0"/>
              <a:t>Exploring across large decision space (i.e. multiple potential interventions implemented in different quantities at different times)</a:t>
            </a:r>
            <a:endParaRPr lang="en-US" dirty="0" smtClean="0"/>
          </a:p>
          <a:p>
            <a:r>
              <a:rPr lang="en-US" dirty="0" smtClean="0"/>
              <a:t>Data for model fitting</a:t>
            </a:r>
          </a:p>
          <a:p>
            <a:r>
              <a:rPr lang="en-US" dirty="0" smtClean="0"/>
              <a:t>SDP vs other methods?</a:t>
            </a:r>
          </a:p>
          <a:p>
            <a:pPr lvl="1"/>
            <a:r>
              <a:rPr lang="en-US" dirty="0" smtClean="0"/>
              <a:t>Lo et al PNAS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Persistent hotspots in SCORE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915" t="42583" r="24237" b="37638"/>
          <a:stretch/>
        </p:blipFill>
        <p:spPr>
          <a:xfrm>
            <a:off x="1816558" y="3099662"/>
            <a:ext cx="6199319" cy="11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thub.com/cmhoove14/DDNTD/raw/master/Analysis/Model_Sims_files/figure-markdown_github/Reff_curv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10" y="119253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  <a:blipFill rotWithShape="0">
                <a:blip r:embed="rId3"/>
                <a:stretch>
                  <a:fillRect l="-2128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6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Persistent hotspots in SCORE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542" t="20207" r="26271" b="18705"/>
          <a:stretch/>
        </p:blipFill>
        <p:spPr>
          <a:xfrm>
            <a:off x="2328000" y="3022170"/>
            <a:ext cx="5652392" cy="34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Rapid rebounds in prevalence in Senegal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2126"/>
          <a:stretch/>
        </p:blipFill>
        <p:spPr>
          <a:xfrm>
            <a:off x="2283716" y="3084163"/>
            <a:ext cx="5950882" cy="3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7" name="Picture 2" descr="https://journals.plos.org/plosntds/article/figure/image?size=large&amp;id=10.1371/journal.pntd.0006794.g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52" y="2075720"/>
            <a:ext cx="5493894" cy="40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7462434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>
                <a:solidFill>
                  <a:schemeClr val="bg1"/>
                </a:solidFill>
              </a:rPr>
              <a:t>Density </a:t>
            </a:r>
            <a:r>
              <a:rPr lang="en-US" sz="2000" dirty="0" smtClean="0">
                <a:solidFill>
                  <a:schemeClr val="bg1"/>
                </a:solidFill>
              </a:rPr>
              <a:t>Dependence, </a:t>
            </a:r>
            <a:r>
              <a:rPr lang="en-US" sz="2000" dirty="0" smtClean="0">
                <a:solidFill>
                  <a:schemeClr val="bg1"/>
                </a:solidFill>
              </a:rPr>
              <a:t>Reff </a:t>
            </a:r>
            <a:r>
              <a:rPr lang="en-US" sz="2000" dirty="0" smtClean="0">
                <a:solidFill>
                  <a:schemeClr val="bg1"/>
                </a:solidFill>
              </a:rPr>
              <a:t>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17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10932</TotalTime>
  <Words>2132</Words>
  <Application>Microsoft Office PowerPoint</Application>
  <PresentationFormat>On-screen Show (4:3)</PresentationFormat>
  <Paragraphs>268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Lucida Grande</vt:lpstr>
      <vt:lpstr>宋体</vt:lpstr>
      <vt:lpstr>Adobe Garamond Pro</vt:lpstr>
      <vt:lpstr>Arial</vt:lpstr>
      <vt:lpstr>Calibri</vt:lpstr>
      <vt:lpstr>Cambria Math</vt:lpstr>
      <vt:lpstr>Georgia</vt:lpstr>
      <vt:lpstr>Helvetica</vt:lpstr>
      <vt:lpstr>Wingdings</vt:lpstr>
      <vt:lpstr>1_Berkeley_heritage</vt:lpstr>
      <vt:lpstr>Optimal Control of Schistosomiasis</vt:lpstr>
      <vt:lpstr>Goals</vt:lpstr>
      <vt:lpstr>Goals for today and tomorrow</vt:lpstr>
      <vt:lpstr>Outline</vt:lpstr>
      <vt:lpstr>Background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Chris Hoover</cp:lastModifiedBy>
  <cp:revision>153</cp:revision>
  <dcterms:created xsi:type="dcterms:W3CDTF">2013-01-04T23:59:15Z</dcterms:created>
  <dcterms:modified xsi:type="dcterms:W3CDTF">2019-07-15T20:33:27Z</dcterms:modified>
</cp:coreProperties>
</file>