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9" r:id="rId3"/>
    <p:sldId id="289" r:id="rId4"/>
    <p:sldId id="270" r:id="rId5"/>
    <p:sldId id="290" r:id="rId6"/>
    <p:sldId id="271" r:id="rId7"/>
    <p:sldId id="272" r:id="rId8"/>
    <p:sldId id="276" r:id="rId9"/>
    <p:sldId id="274" r:id="rId10"/>
    <p:sldId id="291" r:id="rId11"/>
    <p:sldId id="275" r:id="rId12"/>
    <p:sldId id="292" r:id="rId13"/>
    <p:sldId id="304" r:id="rId14"/>
    <p:sldId id="295" r:id="rId15"/>
    <p:sldId id="294" r:id="rId16"/>
    <p:sldId id="278" r:id="rId17"/>
    <p:sldId id="279" r:id="rId18"/>
    <p:sldId id="280" r:id="rId19"/>
    <p:sldId id="281" r:id="rId20"/>
    <p:sldId id="285" r:id="rId21"/>
    <p:sldId id="277" r:id="rId22"/>
    <p:sldId id="293" r:id="rId23"/>
    <p:sldId id="283" r:id="rId24"/>
    <p:sldId id="284" r:id="rId25"/>
    <p:sldId id="287" r:id="rId26"/>
    <p:sldId id="297" r:id="rId27"/>
    <p:sldId id="299" r:id="rId28"/>
    <p:sldId id="300" r:id="rId29"/>
    <p:sldId id="298" r:id="rId30"/>
    <p:sldId id="296" r:id="rId31"/>
    <p:sldId id="301" r:id="rId32"/>
    <p:sldId id="303" r:id="rId33"/>
    <p:sldId id="302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A8AAA6-92CB-47DE-9669-8FCB07C5304C}">
          <p14:sldIdLst>
            <p14:sldId id="259"/>
            <p14:sldId id="269"/>
            <p14:sldId id="289"/>
            <p14:sldId id="270"/>
            <p14:sldId id="290"/>
            <p14:sldId id="271"/>
            <p14:sldId id="272"/>
            <p14:sldId id="276"/>
            <p14:sldId id="274"/>
            <p14:sldId id="291"/>
            <p14:sldId id="275"/>
            <p14:sldId id="292"/>
            <p14:sldId id="304"/>
            <p14:sldId id="295"/>
            <p14:sldId id="294"/>
            <p14:sldId id="278"/>
            <p14:sldId id="279"/>
            <p14:sldId id="280"/>
            <p14:sldId id="281"/>
            <p14:sldId id="285"/>
            <p14:sldId id="277"/>
            <p14:sldId id="293"/>
            <p14:sldId id="283"/>
            <p14:sldId id="284"/>
            <p14:sldId id="287"/>
            <p14:sldId id="297"/>
            <p14:sldId id="299"/>
            <p14:sldId id="300"/>
            <p14:sldId id="298"/>
            <p14:sldId id="296"/>
            <p14:sldId id="301"/>
            <p14:sldId id="303"/>
            <p14:sldId id="302"/>
          </p14:sldIdLst>
        </p14:section>
        <p14:section name="Scratch" id="{DF376940-7487-44C8-9C52-C88976DEF3BE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Hoover" initials="CH" lastIdx="1" clrIdx="0">
    <p:extLst>
      <p:ext uri="{19B8F6BF-5375-455C-9EA6-DF929625EA0E}">
        <p15:presenceInfo xmlns:p15="http://schemas.microsoft.com/office/powerpoint/2012/main" userId="S-1-5-21-147143557-1767725890-313073093-7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15"/>
    <a:srgbClr val="B9D3B6"/>
    <a:srgbClr val="C2B9A7"/>
    <a:srgbClr val="D8661F"/>
    <a:srgbClr val="003262"/>
    <a:srgbClr val="D84900"/>
    <a:srgbClr val="D86600"/>
    <a:srgbClr val="D5893E"/>
    <a:srgbClr val="2D637F"/>
    <a:srgbClr val="536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0083" autoAdjust="0"/>
  </p:normalViewPr>
  <p:slideViewPr>
    <p:cSldViewPr snapToGrid="0">
      <p:cViewPr varScale="1">
        <p:scale>
          <a:sx n="100" d="100"/>
          <a:sy n="100" d="100"/>
        </p:scale>
        <p:origin x="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 question in terms of which is cheaper: increased coverage, increased frequency,</a:t>
            </a:r>
            <a:r>
              <a:rPr lang="en-US" baseline="0" dirty="0" smtClean="0"/>
              <a:t> or alternative interventions?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Control of NTDs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2"/>
            <a:ext cx="7377288" cy="2381957"/>
          </a:xfrm>
        </p:spPr>
        <p:txBody>
          <a:bodyPr>
            <a:normAutofit/>
          </a:bodyPr>
          <a:lstStyle/>
          <a:p>
            <a:r>
              <a:rPr lang="en-US" sz="2000" dirty="0"/>
              <a:t>Theory, Framework, and Implementation using Stochastic Dynamic </a:t>
            </a:r>
            <a:r>
              <a:rPr lang="en-US" sz="2000" dirty="0" smtClean="0"/>
              <a:t>Programming</a:t>
            </a:r>
          </a:p>
          <a:p>
            <a:endParaRPr lang="en-US" sz="2000" dirty="0"/>
          </a:p>
          <a:p>
            <a:r>
              <a:rPr lang="en-US" sz="2000" dirty="0" smtClean="0"/>
              <a:t>Chris Hoover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NIMBioS</a:t>
            </a:r>
            <a:r>
              <a:rPr lang="en-US" sz="2000" dirty="0" smtClean="0"/>
              <a:t> July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2684"/>
            <a:ext cx="3619712" cy="25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-1" y="804799"/>
            <a:ext cx="3533775" cy="2443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What’s the right combination of MDA and other interventions?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25542"/>
            <a:ext cx="7440930" cy="2815038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 we optimally allocate resources given: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Rate of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Time frame and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Solve optimization problems in the context of uncertainty</a:t>
            </a:r>
          </a:p>
          <a:p>
            <a:r>
              <a:rPr lang="en-US" dirty="0" smtClean="0"/>
              <a:t>Determines state-dependent optimal decisions </a:t>
            </a:r>
            <a:r>
              <a:rPr lang="en-US" dirty="0" smtClean="0">
                <a:sym typeface="Wingdings" panose="05000000000000000000" pitchFamily="2" charset="2"/>
              </a:rPr>
              <a:t> adaptive policies through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2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50841"/>
            <a:ext cx="5153625" cy="896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37" y="2279900"/>
            <a:ext cx="5306325" cy="30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3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 worm burden</a:t>
                </a:r>
              </a:p>
              <a:p>
                <a:pPr lvl="1"/>
                <a:r>
                  <a:rPr lang="en-US" dirty="0" smtClean="0"/>
                  <a:t>Prevalence</a:t>
                </a:r>
              </a:p>
              <a:p>
                <a:pPr lvl="1"/>
                <a:r>
                  <a:rPr lang="en-US" dirty="0" smtClean="0"/>
                  <a:t>Disability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4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MDA strategy (School- or community-based)</a:t>
                </a:r>
              </a:p>
              <a:p>
                <a:pPr lvl="1"/>
                <a:r>
                  <a:rPr lang="en-US" dirty="0" smtClean="0"/>
                  <a:t>Combined strategy (MDA + Snail control)</a:t>
                </a:r>
              </a:p>
              <a:p>
                <a:pPr lvl="1"/>
                <a:r>
                  <a:rPr lang="en-US" dirty="0" smtClean="0"/>
                  <a:t>Allocation of resources across different intervention options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Deterministic, stochastic, agent-based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5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Reduction in prevalence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𝐷𝐴𝐿𝑌𝑠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7155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Expand theoretical understanding of the dynamics of NTD elimination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Investigate cost-effective NTD control and elimination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Assess innovative and novel control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Identify optimal combinations of interventions in different scenarios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Optimal solution over desired time </a:t>
            </a:r>
            <a:r>
              <a:rPr lang="en-US" dirty="0" smtClean="0"/>
              <a:t>horizon</a:t>
            </a:r>
          </a:p>
          <a:p>
            <a:pPr lvl="1"/>
            <a:r>
              <a:rPr lang="en-US" dirty="0" smtClean="0"/>
              <a:t>Solved via Bellman’s equation and backwards iteration for finite time horizons</a:t>
            </a:r>
          </a:p>
          <a:p>
            <a:pPr lvl="1"/>
            <a:r>
              <a:rPr lang="en-US" dirty="0" smtClean="0"/>
              <a:t>Solved via policy or value iteration for infinite time horizons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5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model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>
                <a:solidFill>
                  <a:schemeClr val="bg1"/>
                </a:solidFill>
              </a:rPr>
              <a:t>Garchitorena</a:t>
            </a:r>
            <a:r>
              <a:rPr lang="en-US" sz="2000" dirty="0">
                <a:solidFill>
                  <a:schemeClr val="bg1"/>
                </a:solidFill>
              </a:rPr>
              <a:t> et al model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TABLE INTERVENTIONS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6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(Prevalence at time,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Decision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proportion of available capital,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 to allocate towards MDA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Transition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𝜎𝜆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environmental component of transmission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relative cost of environmental to MDA intervention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cost associated with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an exponent that increasingly penalizes higher </a:t>
                </a:r>
                <a:r>
                  <a:rPr lang="en-US" dirty="0" err="1" smtClean="0"/>
                  <a:t>prevalences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  <a:blipFill rotWithShape="0">
                <a:blip r:embed="rId2"/>
                <a:stretch>
                  <a:fillRect l="-667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8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parameter </a:t>
                </a:r>
                <a:r>
                  <a:rPr lang="en-US" dirty="0" smtClean="0"/>
                  <a:t>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2, </a:t>
                </a:r>
                <a:r>
                  <a:rPr lang="en-US" dirty="0"/>
                  <a:t>10, </a:t>
                </a:r>
                <a:r>
                  <a:rPr lang="en-US" dirty="0" smtClean="0"/>
                  <a:t>20 years; and across different levels of available capital,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 of 0.5, 1.00, 1.50 per person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26" y="2276732"/>
            <a:ext cx="5910816" cy="36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/>
                  <a:t>2, </a:t>
                </a:r>
                <a:r>
                  <a:rPr lang="en-US" dirty="0"/>
                  <a:t>10, </a:t>
                </a:r>
                <a:r>
                  <a:rPr lang="en-US" dirty="0"/>
                  <a:t>20 years; and across different levels of available capital,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of 0.5, 1.00, 1.50 per person</a:t>
                </a:r>
              </a:p>
              <a:p>
                <a:r>
                  <a:rPr lang="en-US" dirty="0" smtClean="0"/>
                  <a:t>Include 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199" y="2672255"/>
                <a:ext cx="8229601" cy="2640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72255"/>
                <a:ext cx="8229601" cy="2640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55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/>
                  <a:t>2, </a:t>
                </a:r>
                <a:r>
                  <a:rPr lang="en-US" dirty="0"/>
                  <a:t>10, </a:t>
                </a:r>
                <a:r>
                  <a:rPr lang="en-US" dirty="0"/>
                  <a:t>20 years; and across different levels of available capital,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of 0.5, 1.00, 1.50 per person</a:t>
                </a:r>
              </a:p>
              <a:p>
                <a:r>
                  <a:rPr lang="en-US" dirty="0" smtClean="0"/>
                  <a:t>Include 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4" y="2842107"/>
            <a:ext cx="4714875" cy="29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/>
                  <a:t>2, </a:t>
                </a:r>
                <a:r>
                  <a:rPr lang="en-US" dirty="0"/>
                  <a:t>10, </a:t>
                </a:r>
                <a:r>
                  <a:rPr lang="en-US" dirty="0"/>
                  <a:t>20 years; and across different levels of available capital,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of 0.5, 1.00, 1.50 per person</a:t>
                </a:r>
              </a:p>
              <a:p>
                <a:r>
                  <a:rPr lang="en-US" dirty="0" smtClean="0"/>
                  <a:t>Include 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199" y="2672255"/>
                <a:ext cx="8229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𝐸𝑆𝑈𝐿𝑇𝑆</m:t>
                      </m:r>
                      <m:r>
                        <a:rPr lang="en-US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72255"/>
                <a:ext cx="822960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7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104" t="17733" r="27604" b="7134"/>
          <a:stretch/>
        </p:blipFill>
        <p:spPr>
          <a:xfrm>
            <a:off x="4095749" y="1455173"/>
            <a:ext cx="4324351" cy="4657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54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074" name="Picture 2" descr="https://journals.plos.org/plosntds/article/figure/image?size=large&amp;id=10.1371/journal.pntd.0006794.g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52" y="2075720"/>
            <a:ext cx="5493894" cy="40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Theory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/>
              <a:t>Density dependence, R</a:t>
            </a:r>
            <a:r>
              <a:rPr lang="en-US" baseline="-25000" dirty="0"/>
              <a:t>eff</a:t>
            </a:r>
            <a:r>
              <a:rPr lang="en-US" dirty="0"/>
              <a:t>, and Breakpoints</a:t>
            </a:r>
          </a:p>
          <a:p>
            <a:pPr marL="338138" indent="-4476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Framework</a:t>
            </a:r>
            <a:endParaRPr lang="en-US" sz="1800" b="1" dirty="0">
              <a:solidFill>
                <a:srgbClr val="FDB515"/>
              </a:solidFill>
            </a:endParaRP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Stochastic Dynamic Programming</a:t>
            </a:r>
            <a:endParaRPr lang="en-US" dirty="0"/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Interventions and their translation into models</a:t>
            </a:r>
          </a:p>
          <a:p>
            <a:pPr marL="338138" indent="-447675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Implementation </a:t>
            </a:r>
            <a:r>
              <a:rPr lang="en-US" b="1" dirty="0">
                <a:solidFill>
                  <a:srgbClr val="FDB515"/>
                </a:solidFill>
              </a:rPr>
              <a:t>examples</a:t>
            </a:r>
            <a:endParaRPr lang="en-US" sz="1800" b="1" dirty="0">
              <a:solidFill>
                <a:srgbClr val="FDB515"/>
              </a:solidFill>
            </a:endParaRP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err="1"/>
              <a:t>Garchitorena</a:t>
            </a:r>
            <a:r>
              <a:rPr lang="en-US" dirty="0"/>
              <a:t> et al model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/>
              <a:t>Schistosomiasis model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github.com/cmhoove14/DDNTD/raw/master/Analysis/Model_animations_files/figure-markdown_github/stoch_schisto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cmhoove14/DDNTD/raw/master/Analysis/Model_animations_files/figure-markdown_github/reff_stoch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05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4098" name="Picture 2" descr="https://journals.plos.org/plosntds/article/figure/image?size=large&amp;id=10.1371/journal.pntd.0006794.g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26" y="1438276"/>
            <a:ext cx="4556774" cy="45296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488" t="34652" r="42020" b="37304"/>
          <a:stretch/>
        </p:blipFill>
        <p:spPr>
          <a:xfrm>
            <a:off x="2238374" y="1838325"/>
            <a:ext cx="4111027" cy="29051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8660" y="4743451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[Other variable]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56000" y="3034397"/>
            <a:ext cx="12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MDA</a:t>
            </a:r>
          </a:p>
          <a:p>
            <a:pPr algn="ctr"/>
            <a:r>
              <a:rPr lang="en-US" dirty="0" smtClean="0"/>
              <a:t>COVERAGE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9492" t="35975" r="1364" b="33335"/>
          <a:stretch/>
        </p:blipFill>
        <p:spPr>
          <a:xfrm>
            <a:off x="6605208" y="2805112"/>
            <a:ext cx="533400" cy="1104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70239" y="2381397"/>
                <a:ext cx="1203343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years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39" y="2381397"/>
                <a:ext cx="1203343" cy="394852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Analytic solutions to determining transmission probabilities</a:t>
            </a:r>
          </a:p>
          <a:p>
            <a:r>
              <a:rPr lang="en-US" dirty="0" smtClean="0"/>
              <a:t>Optimal interventions within and across transmission networks</a:t>
            </a:r>
          </a:p>
          <a:p>
            <a:r>
              <a:rPr lang="en-US" dirty="0" smtClean="0"/>
              <a:t>Agent-based human component of schistosomiasis model?</a:t>
            </a:r>
          </a:p>
          <a:p>
            <a:r>
              <a:rPr lang="en-US" dirty="0" smtClean="0"/>
              <a:t>Accurate costing information for interventions</a:t>
            </a:r>
          </a:p>
          <a:p>
            <a:r>
              <a:rPr lang="en-US" dirty="0" smtClean="0"/>
              <a:t>Data for model fitting</a:t>
            </a:r>
          </a:p>
          <a:p>
            <a:r>
              <a:rPr lang="en-US" dirty="0" smtClean="0"/>
              <a:t>SDP vs other methods?</a:t>
            </a:r>
          </a:p>
          <a:p>
            <a:pPr lvl="1"/>
            <a:r>
              <a:rPr lang="en-US" dirty="0" smtClean="0"/>
              <a:t>Lo et al PNAS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2375"/>
                <a:ext cx="8229600" cy="3759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𝜎𝜆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2375"/>
                <a:ext cx="8229600" cy="3759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github.com/cmhoove14/DDNTD/raw/master/Analysis/Model_Sims_files/figure-markdown_github/mate_prob_across_W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0775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9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github.com/cmhoove14/DDNTD/raw/master/Analysis/Model_Sims_files/figure-markdown_github/Reff_curv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240155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journals.plos.org/plosntds/article/figure/image?size=large&amp;id=10.1371/journal.pntd.0006794.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" y="1153985"/>
            <a:ext cx="8512569" cy="39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1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" y="1247096"/>
            <a:ext cx="3589020" cy="3393484"/>
          </a:xfrm>
        </p:spPr>
        <p:txBody>
          <a:bodyPr/>
          <a:lstStyle/>
          <a:p>
            <a:r>
              <a:rPr lang="en-US" dirty="0" smtClean="0"/>
              <a:t>Dynamics of annual MDA</a:t>
            </a:r>
            <a:endParaRPr lang="en-US" dirty="0"/>
          </a:p>
        </p:txBody>
      </p:sp>
      <p:pic>
        <p:nvPicPr>
          <p:cNvPr id="5122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Interventions </a:t>
                </a:r>
                <a:r>
                  <a:rPr lang="en-US" dirty="0" smtClean="0"/>
                  <a:t>such as snail </a:t>
                </a:r>
                <a:r>
                  <a:rPr lang="en-US" dirty="0" smtClean="0"/>
                  <a:t>habitat </a:t>
                </a:r>
                <a:r>
                  <a:rPr lang="en-US" dirty="0" smtClean="0"/>
                  <a:t>reduction, </a:t>
                </a:r>
                <a:r>
                  <a:rPr lang="en-US" dirty="0" smtClean="0"/>
                  <a:t>sanitation, </a:t>
                </a:r>
                <a:r>
                  <a:rPr lang="en-US" dirty="0" smtClean="0"/>
                  <a:t>education </a:t>
                </a:r>
                <a:r>
                  <a:rPr lang="en-US" dirty="0" smtClean="0"/>
                  <a:t>suppress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Make </a:t>
                </a:r>
                <a:r>
                  <a:rPr lang="en-US" dirty="0"/>
                  <a:t>control and elimination more feasible</a:t>
                </a:r>
              </a:p>
              <a:p>
                <a:pPr lvl="1"/>
                <a:r>
                  <a:rPr lang="en-US" dirty="0"/>
                  <a:t>Increase resilience to reinfection</a:t>
                </a:r>
              </a:p>
              <a:p>
                <a:pPr lvl="1"/>
                <a:r>
                  <a:rPr lang="en-US" dirty="0"/>
                  <a:t>Decrease endemic equilibrium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  <a:blipFill rotWithShape="0">
                <a:blip r:embed="rId2"/>
                <a:stretch>
                  <a:fillRect l="-1528" t="-774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1247096"/>
            <a:ext cx="5310505" cy="37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74937"/>
            <a:ext cx="8229600" cy="3735353"/>
          </a:xfrm>
        </p:spPr>
        <p:txBody>
          <a:bodyPr/>
          <a:lstStyle/>
          <a:p>
            <a:r>
              <a:rPr lang="en-US" dirty="0"/>
              <a:t>MDA has unquestionable benefits in terms of achieving transmission and morbidity reduction, but may never suppress the parasite population below the </a:t>
            </a:r>
            <a:r>
              <a:rPr lang="en-US" dirty="0" smtClean="0"/>
              <a:t>breakpoint in areas: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high transmission leads to bounce back to endemic levels before the next round of MDA (insufficient frequency) </a:t>
            </a:r>
            <a:endParaRPr lang="en-US" dirty="0" smtClean="0"/>
          </a:p>
          <a:p>
            <a:pPr lvl="1"/>
            <a:r>
              <a:rPr lang="en-US" dirty="0" smtClean="0"/>
              <a:t>Where reservoirs of infection are sufficient to maintain parasite populations above the breakpoint (insufficient coverage)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73" y="3356593"/>
            <a:ext cx="5265003" cy="32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8578"/>
      </p:ext>
    </p:extLst>
  </p:cSld>
  <p:clrMapOvr>
    <a:masterClrMapping/>
  </p:clrMapOvr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3816</TotalTime>
  <Words>1401</Words>
  <Application>Microsoft Office PowerPoint</Application>
  <PresentationFormat>On-screen Show (4:3)</PresentationFormat>
  <Paragraphs>168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Lucida Grande</vt:lpstr>
      <vt:lpstr>宋体</vt:lpstr>
      <vt:lpstr>Arial</vt:lpstr>
      <vt:lpstr>Calibri</vt:lpstr>
      <vt:lpstr>Cambria Math</vt:lpstr>
      <vt:lpstr>Georgia</vt:lpstr>
      <vt:lpstr>Helvetica</vt:lpstr>
      <vt:lpstr>Wingdings</vt:lpstr>
      <vt:lpstr>1_Berkeley_heritage</vt:lpstr>
      <vt:lpstr>Optimal Control of NTDs</vt:lpstr>
      <vt:lpstr>Goals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Chris Hoover</cp:lastModifiedBy>
  <cp:revision>112</cp:revision>
  <dcterms:created xsi:type="dcterms:W3CDTF">2013-01-04T23:59:15Z</dcterms:created>
  <dcterms:modified xsi:type="dcterms:W3CDTF">2019-07-10T21:56:04Z</dcterms:modified>
</cp:coreProperties>
</file>