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22"/>
  </p:notesMasterIdLst>
  <p:handoutMasterIdLst>
    <p:handoutMasterId r:id="rId23"/>
  </p:handoutMasterIdLst>
  <p:sldIdLst>
    <p:sldId id="259" r:id="rId2"/>
    <p:sldId id="269" r:id="rId3"/>
    <p:sldId id="270" r:id="rId4"/>
    <p:sldId id="271" r:id="rId5"/>
    <p:sldId id="272" r:id="rId6"/>
    <p:sldId id="276" r:id="rId7"/>
    <p:sldId id="274" r:id="rId8"/>
    <p:sldId id="275" r:id="rId9"/>
    <p:sldId id="277" r:id="rId10"/>
    <p:sldId id="278" r:id="rId11"/>
    <p:sldId id="279" r:id="rId12"/>
    <p:sldId id="280" r:id="rId13"/>
    <p:sldId id="281" r:id="rId14"/>
    <p:sldId id="285" r:id="rId15"/>
    <p:sldId id="282" r:id="rId16"/>
    <p:sldId id="283" r:id="rId17"/>
    <p:sldId id="284" r:id="rId18"/>
    <p:sldId id="287" r:id="rId19"/>
    <p:sldId id="288" r:id="rId20"/>
    <p:sldId id="28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A8AAA6-92CB-47DE-9669-8FCB07C5304C}">
          <p14:sldIdLst>
            <p14:sldId id="259"/>
            <p14:sldId id="269"/>
            <p14:sldId id="270"/>
            <p14:sldId id="271"/>
            <p14:sldId id="272"/>
            <p14:sldId id="276"/>
            <p14:sldId id="274"/>
            <p14:sldId id="275"/>
            <p14:sldId id="277"/>
            <p14:sldId id="278"/>
            <p14:sldId id="279"/>
            <p14:sldId id="280"/>
            <p14:sldId id="281"/>
            <p14:sldId id="285"/>
            <p14:sldId id="282"/>
            <p14:sldId id="283"/>
            <p14:sldId id="284"/>
            <p14:sldId id="287"/>
            <p14:sldId id="288"/>
          </p14:sldIdLst>
        </p14:section>
        <p14:section name="Scratch" id="{DF376940-7487-44C8-9C52-C88976DEF3BE}">
          <p14:sldIdLst>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Hoover" initials="CH" lastIdx="1" clrIdx="0">
    <p:extLst>
      <p:ext uri="{19B8F6BF-5375-455C-9EA6-DF929625EA0E}">
        <p15:presenceInfo xmlns:p15="http://schemas.microsoft.com/office/powerpoint/2012/main" userId="S-1-5-21-147143557-1767725890-313073093-73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515"/>
    <a:srgbClr val="B9D3B6"/>
    <a:srgbClr val="C2B9A7"/>
    <a:srgbClr val="D8661F"/>
    <a:srgbClr val="003262"/>
    <a:srgbClr val="D84900"/>
    <a:srgbClr val="D86600"/>
    <a:srgbClr val="D5893E"/>
    <a:srgbClr val="2D637F"/>
    <a:srgbClr val="5362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90083" autoAdjust="0"/>
  </p:normalViewPr>
  <p:slideViewPr>
    <p:cSldViewPr snapToGrid="0">
      <p:cViewPr varScale="1">
        <p:scale>
          <a:sx n="84" d="100"/>
          <a:sy n="84" d="100"/>
        </p:scale>
        <p:origin x="31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0B0447-16F7-234F-A67A-00B099208B6B}" type="datetimeFigureOut">
              <a:rPr lang="en-US" smtClean="0"/>
              <a:t>7/8/2019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1F4B62-C2D6-B643-ABA2-C64FF8808704}" type="slidenum">
              <a:rPr lang="en-US" smtClean="0"/>
              <a:t>‹#›</a:t>
            </a:fld>
            <a:endParaRPr lang="en-US"/>
          </a:p>
        </p:txBody>
      </p:sp>
    </p:spTree>
    <p:extLst>
      <p:ext uri="{BB962C8B-B14F-4D97-AF65-F5344CB8AC3E}">
        <p14:creationId xmlns:p14="http://schemas.microsoft.com/office/powerpoint/2010/main" val="4242670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C1458-292F-3847-8603-B82856C6141D}" type="datetimeFigureOut">
              <a:rPr lang="en-US" smtClean="0"/>
              <a:t>7/8/2019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E644B-9D12-D440-B002-B1721AD7B1C7}" type="slidenum">
              <a:rPr lang="en-US" smtClean="0"/>
              <a:t>‹#›</a:t>
            </a:fld>
            <a:endParaRPr lang="en-US"/>
          </a:p>
        </p:txBody>
      </p:sp>
    </p:spTree>
    <p:extLst>
      <p:ext uri="{BB962C8B-B14F-4D97-AF65-F5344CB8AC3E}">
        <p14:creationId xmlns:p14="http://schemas.microsoft.com/office/powerpoint/2010/main" val="7686774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3E644B-9D12-D440-B002-B1721AD7B1C7}" type="slidenum">
              <a:rPr lang="en-US" smtClean="0"/>
              <a:t>1</a:t>
            </a:fld>
            <a:endParaRPr lang="en-US"/>
          </a:p>
        </p:txBody>
      </p:sp>
    </p:spTree>
    <p:extLst>
      <p:ext uri="{BB962C8B-B14F-4D97-AF65-F5344CB8AC3E}">
        <p14:creationId xmlns:p14="http://schemas.microsoft.com/office/powerpoint/2010/main" val="240878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438980"/>
            <a:ext cx="7399867" cy="1470025"/>
          </a:xfrm>
        </p:spPr>
        <p:txBody>
          <a:bodyPr/>
          <a:lstStyle>
            <a:lvl1pPr>
              <a:defRPr baseline="0"/>
            </a:lvl1pPr>
          </a:lstStyle>
          <a:p>
            <a:r>
              <a:rPr lang="en-US" dirty="0" err="1" smtClean="0"/>
              <a:t>Lorem</a:t>
            </a:r>
            <a:r>
              <a:rPr lang="en-US" dirty="0" smtClean="0"/>
              <a:t> </a:t>
            </a:r>
            <a:r>
              <a:rPr lang="en-US" dirty="0" err="1" smtClean="0"/>
              <a:t>Ipsum</a:t>
            </a:r>
            <a:r>
              <a:rPr lang="en-US" dirty="0" smtClean="0"/>
              <a:t> Dolor</a:t>
            </a:r>
            <a:endParaRPr lang="en-US" dirty="0"/>
          </a:p>
        </p:txBody>
      </p:sp>
      <p:sp>
        <p:nvSpPr>
          <p:cNvPr id="3" name="Subtitle 2"/>
          <p:cNvSpPr>
            <a:spLocks noGrp="1"/>
          </p:cNvSpPr>
          <p:nvPr>
            <p:ph type="subTitle" idx="1" hasCustomPrompt="1"/>
          </p:nvPr>
        </p:nvSpPr>
        <p:spPr>
          <a:xfrm>
            <a:off x="680155" y="2983087"/>
            <a:ext cx="7433733" cy="96802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Sed</a:t>
            </a:r>
            <a:r>
              <a:rPr lang="en-US" dirty="0" smtClean="0"/>
              <a:t> un </a:t>
            </a:r>
            <a:r>
              <a:rPr lang="en-US" dirty="0" err="1" smtClean="0"/>
              <a:t>molestias</a:t>
            </a:r>
            <a:r>
              <a:rPr lang="en-US" dirty="0" smtClean="0"/>
              <a:t> </a:t>
            </a:r>
            <a:r>
              <a:rPr lang="en-US" dirty="0" err="1" smtClean="0"/>
              <a:t>excepture</a:t>
            </a:r>
            <a:r>
              <a:rPr lang="en-US" dirty="0" smtClean="0"/>
              <a:t> </a:t>
            </a:r>
            <a:r>
              <a:rPr lang="en-US" dirty="0" err="1" smtClean="0"/>
              <a:t>sint</a:t>
            </a:r>
            <a:endParaRPr lang="en-US" dirty="0" smtClean="0"/>
          </a:p>
        </p:txBody>
      </p:sp>
    </p:spTree>
    <p:extLst>
      <p:ext uri="{BB962C8B-B14F-4D97-AF65-F5344CB8AC3E}">
        <p14:creationId xmlns:p14="http://schemas.microsoft.com/office/powerpoint/2010/main" val="240901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77408"/>
            <a:ext cx="8229600" cy="1143000"/>
          </a:xfrm>
        </p:spPr>
        <p:txBody>
          <a:bodyPr>
            <a:normAutofit/>
          </a:bodyPr>
          <a:lstStyle>
            <a:lvl1pPr marL="0" marR="0" indent="0" algn="l" defTabSz="457200" rtl="0" eaLnBrk="1" fontAlgn="auto" latinLnBrk="0" hangingPunct="1">
              <a:lnSpc>
                <a:spcPct val="100000"/>
              </a:lnSpc>
              <a:spcBef>
                <a:spcPct val="0"/>
              </a:spcBef>
              <a:spcAft>
                <a:spcPts val="0"/>
              </a:spcAft>
              <a:buClrTx/>
              <a:buSzTx/>
              <a:buFontTx/>
              <a:buNone/>
              <a:tabLst/>
              <a:defRPr sz="4200"/>
            </a:lvl1pPr>
          </a:lstStyle>
          <a:p>
            <a:r>
              <a:rPr lang="en-US" dirty="0" err="1" smtClean="0"/>
              <a:t>Lorem</a:t>
            </a:r>
            <a:r>
              <a:rPr lang="en-US" dirty="0" smtClean="0"/>
              <a:t> </a:t>
            </a:r>
            <a:r>
              <a:rPr lang="en-US" dirty="0" err="1" smtClean="0"/>
              <a:t>ipsum</a:t>
            </a:r>
            <a:r>
              <a:rPr lang="en-US" dirty="0" smtClean="0"/>
              <a:t> dolor</a:t>
            </a:r>
            <a:endParaRPr lang="en-US" dirty="0"/>
          </a:p>
        </p:txBody>
      </p:sp>
      <p:sp>
        <p:nvSpPr>
          <p:cNvPr id="3" name="Content Placeholder 2"/>
          <p:cNvSpPr>
            <a:spLocks noGrp="1"/>
          </p:cNvSpPr>
          <p:nvPr>
            <p:ph idx="1"/>
          </p:nvPr>
        </p:nvSpPr>
        <p:spPr>
          <a:xfrm>
            <a:off x="457200" y="2454805"/>
            <a:ext cx="8229600" cy="2526418"/>
          </a:xfr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3" hasCustomPrompt="1"/>
          </p:nvPr>
        </p:nvSpPr>
        <p:spPr>
          <a:xfrm>
            <a:off x="457200" y="316782"/>
            <a:ext cx="3451578" cy="488017"/>
          </a:xfrm>
          <a:prstGeom prst="rect">
            <a:avLst/>
          </a:prstGeom>
        </p:spPr>
        <p:txBody>
          <a:bodyPr>
            <a:normAutofit/>
          </a:bodyPr>
          <a:lstStyle>
            <a:lvl1pPr marL="0" indent="0">
              <a:buNone/>
              <a:defRPr sz="1800" b="1">
                <a:solidFill>
                  <a:srgbClr val="FDB515"/>
                </a:solidFill>
                <a:latin typeface="Georgia"/>
                <a:cs typeface="Georgia"/>
              </a:defRPr>
            </a:lvl1pPr>
          </a:lstStyle>
          <a:p>
            <a:pPr lvl="0"/>
            <a:r>
              <a:rPr lang="en-US" dirty="0" smtClean="0"/>
              <a:t>CLICK TO EDIT MASTER  |</a:t>
            </a:r>
          </a:p>
        </p:txBody>
      </p:sp>
      <p:sp>
        <p:nvSpPr>
          <p:cNvPr id="7" name="Content Placeholder 2"/>
          <p:cNvSpPr>
            <a:spLocks noGrp="1"/>
          </p:cNvSpPr>
          <p:nvPr>
            <p:ph idx="14" hasCustomPrompt="1"/>
          </p:nvPr>
        </p:nvSpPr>
        <p:spPr>
          <a:xfrm>
            <a:off x="3797031" y="312434"/>
            <a:ext cx="2238375" cy="492365"/>
          </a:xfrm>
          <a:prstGeom prst="rect">
            <a:avLst/>
          </a:prstGeom>
        </p:spPr>
        <p:txBody>
          <a:bodyPr>
            <a:normAutofit/>
          </a:bodyPr>
          <a:lstStyle>
            <a:lvl1pPr marL="0" indent="0">
              <a:buNone/>
              <a:defRPr sz="1800" b="1">
                <a:solidFill>
                  <a:schemeClr val="bg1"/>
                </a:solidFill>
                <a:latin typeface="Georgia"/>
                <a:cs typeface="Georgia"/>
              </a:defRPr>
            </a:lvl1pPr>
          </a:lstStyle>
          <a:p>
            <a:pPr lvl="0"/>
            <a:r>
              <a:rPr lang="en-US" dirty="0" smtClean="0"/>
              <a:t>CLICK TO EDIT</a:t>
            </a:r>
          </a:p>
        </p:txBody>
      </p:sp>
      <p:sp>
        <p:nvSpPr>
          <p:cNvPr id="14" name="TextBox 13"/>
          <p:cNvSpPr txBox="1"/>
          <p:nvPr userDrawn="1"/>
        </p:nvSpPr>
        <p:spPr>
          <a:xfrm>
            <a:off x="8113889" y="6406444"/>
            <a:ext cx="1030111" cy="276999"/>
          </a:xfrm>
          <a:prstGeom prst="rect">
            <a:avLst/>
          </a:prstGeom>
          <a:noFill/>
        </p:spPr>
        <p:txBody>
          <a:bodyPr wrap="square" rtlCol="0">
            <a:spAutoFit/>
          </a:bodyPr>
          <a:lstStyle/>
          <a:p>
            <a:fld id="{9CACBFA4-9F9F-3F42-9348-CEF387879029}" type="slidenum">
              <a:rPr lang="en-US" sz="1200" smtClean="0">
                <a:solidFill>
                  <a:srgbClr val="FFFFFF"/>
                </a:solidFill>
                <a:latin typeface="Lucida Grande"/>
                <a:cs typeface="Lucida Grande"/>
              </a:rPr>
              <a:t>‹#›</a:t>
            </a:fld>
            <a:endParaRPr lang="en-US" sz="1200" dirty="0">
              <a:solidFill>
                <a:srgbClr val="FFFFFF"/>
              </a:solidFill>
              <a:latin typeface="Lucida Grande"/>
              <a:cs typeface="Lucida Grande"/>
            </a:endParaRPr>
          </a:p>
        </p:txBody>
      </p:sp>
      <p:sp>
        <p:nvSpPr>
          <p:cNvPr id="15" name="Footer Placeholder 4"/>
          <p:cNvSpPr>
            <a:spLocks noGrp="1"/>
          </p:cNvSpPr>
          <p:nvPr>
            <p:ph type="ftr" sz="quarter" idx="3"/>
          </p:nvPr>
        </p:nvSpPr>
        <p:spPr>
          <a:xfrm>
            <a:off x="5553288" y="6340824"/>
            <a:ext cx="2348159" cy="376063"/>
          </a:xfrm>
          <a:prstGeom prst="rect">
            <a:avLst/>
          </a:prstGeom>
        </p:spPr>
        <p:txBody>
          <a:bodyPr vert="horz" lIns="91440" tIns="45720" rIns="91440" bIns="45720" rtlCol="0" anchor="ctr"/>
          <a:lstStyle>
            <a:lvl1pPr algn="ctr">
              <a:defRPr sz="1000">
                <a:solidFill>
                  <a:schemeClr val="bg1"/>
                </a:solidFill>
              </a:defRPr>
            </a:lvl1pPr>
          </a:lstStyle>
          <a:p>
            <a:endParaRPr lang="en-US" dirty="0"/>
          </a:p>
        </p:txBody>
      </p:sp>
    </p:spTree>
    <p:extLst>
      <p:ext uri="{BB962C8B-B14F-4D97-AF65-F5344CB8AC3E}">
        <p14:creationId xmlns:p14="http://schemas.microsoft.com/office/powerpoint/2010/main" val="197565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58327"/>
            <a:ext cx="3008313" cy="404988"/>
          </a:xfrm>
        </p:spPr>
        <p:txBody>
          <a:bodyPr anchor="b"/>
          <a:lstStyle>
            <a:lvl1pPr algn="l">
              <a:defRPr sz="20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91489"/>
            <a:ext cx="4877506" cy="4256622"/>
          </a:xfrm>
        </p:spPr>
        <p:txBody>
          <a:bodyP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47983"/>
            <a:ext cx="3008313" cy="3786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
        <p:nvSpPr>
          <p:cNvPr id="6" name="Content Placeholder 2"/>
          <p:cNvSpPr>
            <a:spLocks noGrp="1"/>
          </p:cNvSpPr>
          <p:nvPr>
            <p:ph idx="13" hasCustomPrompt="1"/>
          </p:nvPr>
        </p:nvSpPr>
        <p:spPr>
          <a:xfrm>
            <a:off x="457200" y="316782"/>
            <a:ext cx="3451578" cy="488017"/>
          </a:xfrm>
          <a:prstGeom prst="rect">
            <a:avLst/>
          </a:prstGeom>
        </p:spPr>
        <p:txBody>
          <a:bodyPr>
            <a:normAutofit/>
          </a:bodyPr>
          <a:lstStyle>
            <a:lvl1pPr marL="0" indent="0">
              <a:buNone/>
              <a:defRPr sz="1800" b="1">
                <a:solidFill>
                  <a:srgbClr val="FDB515"/>
                </a:solidFill>
                <a:latin typeface="Georgia"/>
                <a:cs typeface="Georgia"/>
              </a:defRPr>
            </a:lvl1pPr>
          </a:lstStyle>
          <a:p>
            <a:pPr lvl="0"/>
            <a:r>
              <a:rPr lang="en-US" dirty="0" smtClean="0"/>
              <a:t>CLICK TO EDIT MASTER  |</a:t>
            </a:r>
          </a:p>
        </p:txBody>
      </p:sp>
      <p:sp>
        <p:nvSpPr>
          <p:cNvPr id="11" name="Content Placeholder 2"/>
          <p:cNvSpPr>
            <a:spLocks noGrp="1"/>
          </p:cNvSpPr>
          <p:nvPr>
            <p:ph idx="14" hasCustomPrompt="1"/>
          </p:nvPr>
        </p:nvSpPr>
        <p:spPr>
          <a:xfrm>
            <a:off x="3797031" y="312434"/>
            <a:ext cx="2238375" cy="492365"/>
          </a:xfrm>
          <a:prstGeom prst="rect">
            <a:avLst/>
          </a:prstGeom>
        </p:spPr>
        <p:txBody>
          <a:bodyPr>
            <a:normAutofit/>
          </a:bodyPr>
          <a:lstStyle>
            <a:lvl1pPr marL="0" indent="0">
              <a:buNone/>
              <a:defRPr sz="1800" b="1">
                <a:solidFill>
                  <a:schemeClr val="bg1"/>
                </a:solidFill>
                <a:latin typeface="Georgia"/>
                <a:cs typeface="Georgia"/>
              </a:defRPr>
            </a:lvl1pPr>
          </a:lstStyle>
          <a:p>
            <a:pPr lvl="0"/>
            <a:r>
              <a:rPr lang="en-US" dirty="0" smtClean="0"/>
              <a:t>CLICK TO EDIT</a:t>
            </a:r>
          </a:p>
        </p:txBody>
      </p:sp>
      <p:sp>
        <p:nvSpPr>
          <p:cNvPr id="17" name="TextBox 16"/>
          <p:cNvSpPr txBox="1"/>
          <p:nvPr userDrawn="1"/>
        </p:nvSpPr>
        <p:spPr>
          <a:xfrm>
            <a:off x="8113889" y="6406444"/>
            <a:ext cx="1030111" cy="276999"/>
          </a:xfrm>
          <a:prstGeom prst="rect">
            <a:avLst/>
          </a:prstGeom>
          <a:noFill/>
        </p:spPr>
        <p:txBody>
          <a:bodyPr wrap="square" rtlCol="0">
            <a:spAutoFit/>
          </a:bodyPr>
          <a:lstStyle/>
          <a:p>
            <a:fld id="{9CACBFA4-9F9F-3F42-9348-CEF387879029}" type="slidenum">
              <a:rPr lang="en-US" sz="1200" smtClean="0">
                <a:solidFill>
                  <a:srgbClr val="FFFFFF"/>
                </a:solidFill>
                <a:latin typeface="Lucida Grande"/>
                <a:cs typeface="Lucida Grande"/>
              </a:rPr>
              <a:t>‹#›</a:t>
            </a:fld>
            <a:endParaRPr lang="en-US" sz="1200" dirty="0">
              <a:solidFill>
                <a:srgbClr val="FFFFFF"/>
              </a:solidFill>
              <a:latin typeface="Lucida Grande"/>
              <a:cs typeface="Lucida Grande"/>
            </a:endParaRPr>
          </a:p>
        </p:txBody>
      </p:sp>
      <p:sp>
        <p:nvSpPr>
          <p:cNvPr id="18" name="Footer Placeholder 4"/>
          <p:cNvSpPr>
            <a:spLocks noGrp="1"/>
          </p:cNvSpPr>
          <p:nvPr>
            <p:ph type="ftr" sz="quarter" idx="3"/>
          </p:nvPr>
        </p:nvSpPr>
        <p:spPr>
          <a:xfrm>
            <a:off x="5553288" y="6340824"/>
            <a:ext cx="2348159" cy="376063"/>
          </a:xfrm>
          <a:prstGeom prst="rect">
            <a:avLst/>
          </a:prstGeom>
        </p:spPr>
        <p:txBody>
          <a:bodyPr vert="horz" lIns="91440" tIns="45720" rIns="91440" bIns="45720" rtlCol="0" anchor="ctr"/>
          <a:lstStyle>
            <a:lvl1pPr algn="ctr">
              <a:defRPr sz="1000">
                <a:solidFill>
                  <a:schemeClr val="bg1"/>
                </a:solidFill>
              </a:defRPr>
            </a:lvl1pPr>
          </a:lstStyle>
          <a:p>
            <a:endParaRPr lang="en-US" dirty="0"/>
          </a:p>
        </p:txBody>
      </p:sp>
    </p:spTree>
    <p:extLst>
      <p:ext uri="{BB962C8B-B14F-4D97-AF65-F5344CB8AC3E}">
        <p14:creationId xmlns:p14="http://schemas.microsoft.com/office/powerpoint/2010/main" val="233369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8" y="377049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68288" y="330552"/>
            <a:ext cx="6462712" cy="33947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68286" y="4351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TextBox 10"/>
          <p:cNvSpPr txBox="1"/>
          <p:nvPr userDrawn="1"/>
        </p:nvSpPr>
        <p:spPr>
          <a:xfrm>
            <a:off x="8113889" y="6406444"/>
            <a:ext cx="1030111" cy="276999"/>
          </a:xfrm>
          <a:prstGeom prst="rect">
            <a:avLst/>
          </a:prstGeom>
          <a:noFill/>
        </p:spPr>
        <p:txBody>
          <a:bodyPr wrap="square" rtlCol="0">
            <a:spAutoFit/>
          </a:bodyPr>
          <a:lstStyle/>
          <a:p>
            <a:fld id="{9CACBFA4-9F9F-3F42-9348-CEF387879029}" type="slidenum">
              <a:rPr lang="en-US" sz="1200" smtClean="0">
                <a:solidFill>
                  <a:srgbClr val="FFFFFF"/>
                </a:solidFill>
                <a:latin typeface="Lucida Grande"/>
                <a:cs typeface="Lucida Grande"/>
              </a:rPr>
              <a:t>‹#›</a:t>
            </a:fld>
            <a:endParaRPr lang="en-US" sz="1200" dirty="0">
              <a:solidFill>
                <a:srgbClr val="FFFFFF"/>
              </a:solidFill>
              <a:latin typeface="Lucida Grande"/>
              <a:cs typeface="Lucida Grande"/>
            </a:endParaRPr>
          </a:p>
        </p:txBody>
      </p:sp>
      <p:sp>
        <p:nvSpPr>
          <p:cNvPr id="12" name="Footer Placeholder 4"/>
          <p:cNvSpPr>
            <a:spLocks noGrp="1"/>
          </p:cNvSpPr>
          <p:nvPr>
            <p:ph type="ftr" sz="quarter" idx="3"/>
          </p:nvPr>
        </p:nvSpPr>
        <p:spPr>
          <a:xfrm>
            <a:off x="5553288" y="6340824"/>
            <a:ext cx="2348159" cy="376063"/>
          </a:xfrm>
          <a:prstGeom prst="rect">
            <a:avLst/>
          </a:prstGeom>
        </p:spPr>
        <p:txBody>
          <a:bodyPr vert="horz" lIns="91440" tIns="45720" rIns="91440" bIns="45720" rtlCol="0" anchor="ctr"/>
          <a:lstStyle>
            <a:lvl1pPr algn="ctr">
              <a:defRPr sz="1000">
                <a:solidFill>
                  <a:schemeClr val="bg1"/>
                </a:solidFill>
              </a:defRPr>
            </a:lvl1pPr>
          </a:lstStyle>
          <a:p>
            <a:endParaRPr lang="en-US" dirty="0"/>
          </a:p>
        </p:txBody>
      </p:sp>
    </p:spTree>
    <p:extLst>
      <p:ext uri="{BB962C8B-B14F-4D97-AF65-F5344CB8AC3E}">
        <p14:creationId xmlns:p14="http://schemas.microsoft.com/office/powerpoint/2010/main" val="2233416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26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70630"/>
            <a:ext cx="8229600"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3" name="Text Placeholder 2"/>
          <p:cNvSpPr>
            <a:spLocks noGrp="1"/>
          </p:cNvSpPr>
          <p:nvPr>
            <p:ph type="body" idx="1"/>
          </p:nvPr>
        </p:nvSpPr>
        <p:spPr>
          <a:xfrm>
            <a:off x="457200" y="1989138"/>
            <a:ext cx="8229600"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6474305" y="6242048"/>
            <a:ext cx="2895600" cy="365125"/>
          </a:xfrm>
          <a:prstGeom prst="rect">
            <a:avLst/>
          </a:prstGeom>
        </p:spPr>
        <p:txBody>
          <a:bodyPr vert="horz" lIns="91440" tIns="45720" rIns="91440" bIns="45720" rtlCol="0" anchor="ctr"/>
          <a:lstStyle>
            <a:lvl1pPr algn="ctr">
              <a:defRPr sz="1000">
                <a:solidFill>
                  <a:schemeClr val="bg1"/>
                </a:solidFill>
              </a:defRPr>
            </a:lvl1pPr>
          </a:lstStyle>
          <a:p>
            <a:endParaRPr lang="en-US" dirty="0"/>
          </a:p>
        </p:txBody>
      </p:sp>
      <p:pic>
        <p:nvPicPr>
          <p:cNvPr id="9" name="Picture 8"/>
          <p:cNvPicPr>
            <a:picLocks noChangeAspect="1"/>
          </p:cNvPicPr>
          <p:nvPr/>
        </p:nvPicPr>
        <p:blipFill>
          <a:blip r:embed="rId6"/>
          <a:stretch>
            <a:fillRect/>
          </a:stretch>
        </p:blipFill>
        <p:spPr>
          <a:xfrm>
            <a:off x="410632" y="6081534"/>
            <a:ext cx="1745673" cy="533400"/>
          </a:xfrm>
          <a:prstGeom prst="rect">
            <a:avLst/>
          </a:prstGeom>
        </p:spPr>
      </p:pic>
      <p:pic>
        <p:nvPicPr>
          <p:cNvPr id="6" name="Picture 5" descr="Structures.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8778" y="0"/>
            <a:ext cx="9271000" cy="6870700"/>
          </a:xfrm>
          <a:prstGeom prst="rect">
            <a:avLst/>
          </a:prstGeom>
        </p:spPr>
      </p:pic>
      <p:pic>
        <p:nvPicPr>
          <p:cNvPr id="7" name="Picture 6"/>
          <p:cNvPicPr>
            <a:picLocks noChangeAspect="1"/>
          </p:cNvPicPr>
          <p:nvPr userDrawn="1"/>
        </p:nvPicPr>
        <p:blipFill>
          <a:blip r:embed="rId6"/>
          <a:stretch>
            <a:fillRect/>
          </a:stretch>
        </p:blipFill>
        <p:spPr>
          <a:xfrm>
            <a:off x="410632" y="6081534"/>
            <a:ext cx="1745673" cy="533400"/>
          </a:xfrm>
          <a:prstGeom prst="rect">
            <a:avLst/>
          </a:prstGeom>
        </p:spPr>
      </p:pic>
    </p:spTree>
    <p:extLst>
      <p:ext uri="{BB962C8B-B14F-4D97-AF65-F5344CB8AC3E}">
        <p14:creationId xmlns:p14="http://schemas.microsoft.com/office/powerpoint/2010/main" val="17379262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Lst>
  <p:hf hdr="0" ftr="0" dt="0"/>
  <p:txStyles>
    <p:titleStyle>
      <a:lvl1pPr algn="l" defTabSz="457200" rtl="0" eaLnBrk="1" latinLnBrk="0" hangingPunct="1">
        <a:spcBef>
          <a:spcPct val="0"/>
        </a:spcBef>
        <a:buNone/>
        <a:defRPr sz="5000" kern="1200">
          <a:solidFill>
            <a:srgbClr val="FDB515"/>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Lucida Grande"/>
          <a:ea typeface="+mn-ea"/>
          <a:cs typeface="Lucida Grande"/>
        </a:defRPr>
      </a:lvl1pPr>
      <a:lvl2pPr marL="742950" indent="-285750" algn="l" defTabSz="457200" rtl="0" eaLnBrk="1" latinLnBrk="0" hangingPunct="1">
        <a:spcBef>
          <a:spcPct val="20000"/>
        </a:spcBef>
        <a:buFont typeface="Arial"/>
        <a:buChar char="–"/>
        <a:defRPr sz="2400" kern="1200">
          <a:solidFill>
            <a:schemeClr val="bg1"/>
          </a:solidFill>
          <a:latin typeface="Lucida Grande"/>
          <a:ea typeface="+mn-ea"/>
          <a:cs typeface="Lucida Grande"/>
        </a:defRPr>
      </a:lvl2pPr>
      <a:lvl3pPr marL="1143000" indent="-228600" algn="l" defTabSz="457200" rtl="0" eaLnBrk="1" latinLnBrk="0" hangingPunct="1">
        <a:spcBef>
          <a:spcPct val="20000"/>
        </a:spcBef>
        <a:buFont typeface="Arial"/>
        <a:buChar char="•"/>
        <a:defRPr sz="2000" kern="1200">
          <a:solidFill>
            <a:schemeClr val="bg1"/>
          </a:solidFill>
          <a:latin typeface="Lucida Grande"/>
          <a:ea typeface="+mn-ea"/>
          <a:cs typeface="Lucida Grande"/>
        </a:defRPr>
      </a:lvl3pPr>
      <a:lvl4pPr marL="1600200" indent="-228600" algn="l" defTabSz="457200" rtl="0" eaLnBrk="1" latinLnBrk="0" hangingPunct="1">
        <a:spcBef>
          <a:spcPct val="20000"/>
        </a:spcBef>
        <a:buFont typeface="Arial"/>
        <a:buChar char="–"/>
        <a:defRPr sz="1800" kern="1200">
          <a:solidFill>
            <a:schemeClr val="bg1"/>
          </a:solidFill>
          <a:latin typeface="Lucida Grande"/>
          <a:ea typeface="+mn-ea"/>
          <a:cs typeface="Lucida Grande"/>
        </a:defRPr>
      </a:lvl4pPr>
      <a:lvl5pPr marL="2057400" indent="-228600" algn="l" defTabSz="457200" rtl="0" eaLnBrk="1" latinLnBrk="0" hangingPunct="1">
        <a:spcBef>
          <a:spcPct val="20000"/>
        </a:spcBef>
        <a:buFont typeface="Arial"/>
        <a:buChar char="»"/>
        <a:defRPr sz="1600" kern="1200">
          <a:solidFill>
            <a:schemeClr val="bg1"/>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Optimal Control of NTDs</a:t>
            </a:r>
            <a:endParaRPr lang="en-US" dirty="0"/>
          </a:p>
        </p:txBody>
      </p:sp>
      <p:sp>
        <p:nvSpPr>
          <p:cNvPr id="3" name="Subtitle 2"/>
          <p:cNvSpPr>
            <a:spLocks noGrp="1"/>
          </p:cNvSpPr>
          <p:nvPr>
            <p:ph type="subTitle" idx="1"/>
          </p:nvPr>
        </p:nvSpPr>
        <p:spPr>
          <a:xfrm>
            <a:off x="680156" y="2799642"/>
            <a:ext cx="7377288" cy="2381957"/>
          </a:xfrm>
        </p:spPr>
        <p:txBody>
          <a:bodyPr>
            <a:normAutofit/>
          </a:bodyPr>
          <a:lstStyle/>
          <a:p>
            <a:r>
              <a:rPr lang="en-US" sz="2000" dirty="0"/>
              <a:t>Theory, Framework, and Implementation using Stochastic Dynamic </a:t>
            </a:r>
            <a:r>
              <a:rPr lang="en-US" sz="2000" dirty="0" smtClean="0"/>
              <a:t>Programming</a:t>
            </a:r>
          </a:p>
          <a:p>
            <a:endParaRPr lang="en-US" sz="2000" dirty="0"/>
          </a:p>
          <a:p>
            <a:r>
              <a:rPr lang="en-US" sz="2000" dirty="0" smtClean="0"/>
              <a:t>Chris Hoover</a:t>
            </a:r>
          </a:p>
          <a:p>
            <a:endParaRPr lang="en-US" sz="2000" dirty="0" smtClean="0"/>
          </a:p>
          <a:p>
            <a:r>
              <a:rPr lang="en-US" sz="2000" dirty="0" err="1" smtClean="0"/>
              <a:t>NIMBioS</a:t>
            </a:r>
            <a:r>
              <a:rPr lang="en-US" sz="2000" dirty="0" smtClean="0"/>
              <a:t> July 2019</a:t>
            </a:r>
            <a:endParaRPr lang="en-US" sz="2000" dirty="0"/>
          </a:p>
        </p:txBody>
      </p:sp>
    </p:spTree>
    <p:extLst>
      <p:ext uri="{BB962C8B-B14F-4D97-AF65-F5344CB8AC3E}">
        <p14:creationId xmlns:p14="http://schemas.microsoft.com/office/powerpoint/2010/main" val="3593681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Framework| </a:t>
            </a:r>
            <a:r>
              <a:rPr lang="en-US" sz="2000" dirty="0" smtClean="0">
                <a:solidFill>
                  <a:schemeClr val="bg1"/>
                </a:solidFill>
              </a:rPr>
              <a:t>Stochastic Dynamic Programming</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23010"/>
                <a:ext cx="8229600" cy="3758213"/>
              </a:xfrm>
            </p:spPr>
            <p:txBody>
              <a:bodyPr/>
              <a:lstStyle/>
              <a:p>
                <a:r>
                  <a:rPr lang="en-US" dirty="0" smtClean="0"/>
                  <a:t>State at time </a:t>
                </a:r>
                <a14:m>
                  <m:oMath xmlns:m="http://schemas.openxmlformats.org/officeDocument/2006/math">
                    <m:r>
                      <a:rPr lang="en-US" b="0" i="1" smtClean="0">
                        <a:latin typeface="Cambria Math" panose="02040503050406030204" pitchFamily="18" charset="0"/>
                      </a:rPr>
                      <m:t>𝑡</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dirty="0" smtClean="0"/>
              </a:p>
              <a:p>
                <a:pPr lvl="1"/>
                <a:r>
                  <a:rPr lang="en-US" dirty="0" smtClean="0"/>
                  <a:t>Mean worm burden</a:t>
                </a:r>
              </a:p>
              <a:p>
                <a:pPr lvl="1"/>
                <a:r>
                  <a:rPr lang="en-US" dirty="0" smtClean="0"/>
                  <a:t>Prevalence</a:t>
                </a:r>
              </a:p>
              <a:p>
                <a:pPr lvl="1"/>
                <a:r>
                  <a:rPr lang="en-US" dirty="0" smtClean="0"/>
                  <a:t>Disability</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t="-812"/>
                </a:stretch>
              </a:blipFill>
            </p:spPr>
            <p:txBody>
              <a:bodyPr/>
              <a:lstStyle/>
              <a:p>
                <a:r>
                  <a:rPr lang="en-US">
                    <a:noFill/>
                  </a:rPr>
                  <a:t> </a:t>
                </a:r>
              </a:p>
            </p:txBody>
          </p:sp>
        </mc:Fallback>
      </mc:AlternateContent>
      <p:sp>
        <p:nvSpPr>
          <p:cNvPr id="5" name="Rectangle 4"/>
          <p:cNvSpPr/>
          <p:nvPr/>
        </p:nvSpPr>
        <p:spPr>
          <a:xfrm>
            <a:off x="2434590" y="6123398"/>
            <a:ext cx="4572000" cy="507831"/>
          </a:xfrm>
          <a:prstGeom prst="rect">
            <a:avLst/>
          </a:prstGeom>
        </p:spPr>
        <p:txBody>
          <a:bodyPr>
            <a:spAutoFit/>
          </a:bodyPr>
          <a:lstStyle/>
          <a:p>
            <a:r>
              <a:rPr lang="en-US" sz="900" dirty="0" err="1">
                <a:solidFill>
                  <a:schemeClr val="bg1"/>
                </a:solidFill>
                <a:latin typeface="Arial" panose="020B0604020202020204" pitchFamily="34" charset="0"/>
              </a:rPr>
              <a:t>Marescot</a:t>
            </a:r>
            <a:r>
              <a:rPr lang="en-US" sz="900" dirty="0">
                <a:solidFill>
                  <a:schemeClr val="bg1"/>
                </a:solidFill>
                <a:latin typeface="Arial" panose="020B0604020202020204" pitchFamily="34" charset="0"/>
              </a:rPr>
              <a:t>, L., </a:t>
            </a:r>
            <a:r>
              <a:rPr lang="en-US" sz="900" dirty="0" err="1">
                <a:solidFill>
                  <a:schemeClr val="bg1"/>
                </a:solidFill>
                <a:latin typeface="Arial" panose="020B0604020202020204" pitchFamily="34" charset="0"/>
              </a:rPr>
              <a:t>Chapron</a:t>
            </a:r>
            <a:r>
              <a:rPr lang="en-US" sz="900" dirty="0">
                <a:solidFill>
                  <a:schemeClr val="bg1"/>
                </a:solidFill>
                <a:latin typeface="Arial" panose="020B0604020202020204" pitchFamily="34" charset="0"/>
              </a:rPr>
              <a:t>, G., </a:t>
            </a:r>
            <a:r>
              <a:rPr lang="en-US" sz="900" dirty="0" err="1">
                <a:solidFill>
                  <a:schemeClr val="bg1"/>
                </a:solidFill>
                <a:latin typeface="Arial" panose="020B0604020202020204" pitchFamily="34" charset="0"/>
              </a:rPr>
              <a:t>Chadès</a:t>
            </a:r>
            <a:r>
              <a:rPr lang="en-US" sz="900" dirty="0">
                <a:solidFill>
                  <a:schemeClr val="bg1"/>
                </a:solidFill>
                <a:latin typeface="Arial" panose="020B0604020202020204" pitchFamily="34" charset="0"/>
              </a:rPr>
              <a:t>, I., </a:t>
            </a:r>
            <a:r>
              <a:rPr lang="en-US" sz="900" dirty="0" err="1">
                <a:solidFill>
                  <a:schemeClr val="bg1"/>
                </a:solidFill>
                <a:latin typeface="Arial" panose="020B0604020202020204" pitchFamily="34" charset="0"/>
              </a:rPr>
              <a:t>Fackler</a:t>
            </a:r>
            <a:r>
              <a:rPr lang="en-US" sz="900" dirty="0">
                <a:solidFill>
                  <a:schemeClr val="bg1"/>
                </a:solidFill>
                <a:latin typeface="Arial" panose="020B0604020202020204" pitchFamily="34" charset="0"/>
              </a:rPr>
              <a:t>, P. L., Duchamp, C., </a:t>
            </a:r>
            <a:r>
              <a:rPr lang="en-US" sz="900" dirty="0" err="1">
                <a:solidFill>
                  <a:schemeClr val="bg1"/>
                </a:solidFill>
                <a:latin typeface="Arial" panose="020B0604020202020204" pitchFamily="34" charset="0"/>
              </a:rPr>
              <a:t>Marboutin</a:t>
            </a:r>
            <a:r>
              <a:rPr lang="en-US" sz="900" dirty="0">
                <a:solidFill>
                  <a:schemeClr val="bg1"/>
                </a:solidFill>
                <a:latin typeface="Arial" panose="020B0604020202020204" pitchFamily="34" charset="0"/>
              </a:rPr>
              <a:t>, E., &amp; </a:t>
            </a:r>
            <a:r>
              <a:rPr lang="en-US" sz="900" dirty="0" err="1">
                <a:solidFill>
                  <a:schemeClr val="bg1"/>
                </a:solidFill>
                <a:latin typeface="Arial" panose="020B0604020202020204" pitchFamily="34" charset="0"/>
              </a:rPr>
              <a:t>Gimenez</a:t>
            </a:r>
            <a:r>
              <a:rPr lang="en-US" sz="900" dirty="0">
                <a:solidFill>
                  <a:schemeClr val="bg1"/>
                </a:solidFill>
                <a:latin typeface="Arial" panose="020B0604020202020204" pitchFamily="34" charset="0"/>
              </a:rPr>
              <a:t>, O. (2013). Complex decisions made simple: a primer on stochastic dynamic programming. </a:t>
            </a:r>
            <a:r>
              <a:rPr lang="en-US" sz="900" i="1" dirty="0">
                <a:solidFill>
                  <a:schemeClr val="bg1"/>
                </a:solidFill>
                <a:latin typeface="Arial" panose="020B0604020202020204" pitchFamily="34" charset="0"/>
              </a:rPr>
              <a:t>Methods in Ecology and Evolution</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4</a:t>
            </a:r>
            <a:r>
              <a:rPr lang="en-US" sz="900" dirty="0">
                <a:solidFill>
                  <a:schemeClr val="bg1"/>
                </a:solidFill>
                <a:latin typeface="Arial" panose="020B0604020202020204" pitchFamily="34" charset="0"/>
              </a:rPr>
              <a:t>(9), 872-884.</a:t>
            </a:r>
            <a:endParaRPr lang="en-US" sz="900" dirty="0">
              <a:solidFill>
                <a:schemeClr val="bg1"/>
              </a:solidFill>
            </a:endParaRPr>
          </a:p>
        </p:txBody>
      </p:sp>
    </p:spTree>
    <p:extLst>
      <p:ext uri="{BB962C8B-B14F-4D97-AF65-F5344CB8AC3E}">
        <p14:creationId xmlns:p14="http://schemas.microsoft.com/office/powerpoint/2010/main" val="187224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Framework| </a:t>
            </a:r>
            <a:r>
              <a:rPr lang="en-US" sz="2000" dirty="0" smtClean="0">
                <a:solidFill>
                  <a:schemeClr val="bg1"/>
                </a:solidFill>
              </a:rPr>
              <a:t>Stochastic Dynamic Programming</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23010"/>
                <a:ext cx="8229600" cy="3758213"/>
              </a:xfrm>
            </p:spPr>
            <p:txBody>
              <a:bodyPr/>
              <a:lstStyle/>
              <a:p>
                <a:endParaRPr lang="en-US" dirty="0" smtClean="0"/>
              </a:p>
              <a:p>
                <a:r>
                  <a:rPr lang="en-US" dirty="0" smtClean="0"/>
                  <a:t>Decision at time </a:t>
                </a:r>
                <a14:m>
                  <m:oMath xmlns:m="http://schemas.openxmlformats.org/officeDocument/2006/math">
                    <m:r>
                      <a:rPr lang="en-US" b="0" i="1" smtClean="0">
                        <a:latin typeface="Cambria Math" panose="02040503050406030204" pitchFamily="18" charset="0"/>
                      </a:rPr>
                      <m:t>𝑡</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smtClean="0"/>
              </a:p>
              <a:p>
                <a:pPr lvl="1"/>
                <a:r>
                  <a:rPr lang="en-US" dirty="0" smtClean="0"/>
                  <a:t>MDA strategy (School- or community-based)</a:t>
                </a:r>
              </a:p>
              <a:p>
                <a:pPr lvl="1"/>
                <a:r>
                  <a:rPr lang="en-US" dirty="0" smtClean="0"/>
                  <a:t>Combined strategy (MDA + Snail control)</a:t>
                </a:r>
              </a:p>
              <a:p>
                <a:pPr lvl="1"/>
                <a:r>
                  <a:rPr lang="en-US" dirty="0" smtClean="0"/>
                  <a:t>Allocation of resources across different intervention options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a:stretch>
              </a:blipFill>
            </p:spPr>
            <p:txBody>
              <a:bodyPr/>
              <a:lstStyle/>
              <a:p>
                <a:r>
                  <a:rPr lang="en-US">
                    <a:noFill/>
                  </a:rPr>
                  <a:t> </a:t>
                </a:r>
              </a:p>
            </p:txBody>
          </p:sp>
        </mc:Fallback>
      </mc:AlternateContent>
      <p:sp>
        <p:nvSpPr>
          <p:cNvPr id="5" name="Rectangle 4"/>
          <p:cNvSpPr/>
          <p:nvPr/>
        </p:nvSpPr>
        <p:spPr>
          <a:xfrm>
            <a:off x="2434590" y="6123398"/>
            <a:ext cx="4572000" cy="507831"/>
          </a:xfrm>
          <a:prstGeom prst="rect">
            <a:avLst/>
          </a:prstGeom>
        </p:spPr>
        <p:txBody>
          <a:bodyPr>
            <a:spAutoFit/>
          </a:bodyPr>
          <a:lstStyle/>
          <a:p>
            <a:r>
              <a:rPr lang="en-US" sz="900" dirty="0" err="1">
                <a:solidFill>
                  <a:schemeClr val="bg1"/>
                </a:solidFill>
                <a:latin typeface="Arial" panose="020B0604020202020204" pitchFamily="34" charset="0"/>
              </a:rPr>
              <a:t>Marescot</a:t>
            </a:r>
            <a:r>
              <a:rPr lang="en-US" sz="900" dirty="0">
                <a:solidFill>
                  <a:schemeClr val="bg1"/>
                </a:solidFill>
                <a:latin typeface="Arial" panose="020B0604020202020204" pitchFamily="34" charset="0"/>
              </a:rPr>
              <a:t>, L., </a:t>
            </a:r>
            <a:r>
              <a:rPr lang="en-US" sz="900" dirty="0" err="1">
                <a:solidFill>
                  <a:schemeClr val="bg1"/>
                </a:solidFill>
                <a:latin typeface="Arial" panose="020B0604020202020204" pitchFamily="34" charset="0"/>
              </a:rPr>
              <a:t>Chapron</a:t>
            </a:r>
            <a:r>
              <a:rPr lang="en-US" sz="900" dirty="0">
                <a:solidFill>
                  <a:schemeClr val="bg1"/>
                </a:solidFill>
                <a:latin typeface="Arial" panose="020B0604020202020204" pitchFamily="34" charset="0"/>
              </a:rPr>
              <a:t>, G., </a:t>
            </a:r>
            <a:r>
              <a:rPr lang="en-US" sz="900" dirty="0" err="1">
                <a:solidFill>
                  <a:schemeClr val="bg1"/>
                </a:solidFill>
                <a:latin typeface="Arial" panose="020B0604020202020204" pitchFamily="34" charset="0"/>
              </a:rPr>
              <a:t>Chadès</a:t>
            </a:r>
            <a:r>
              <a:rPr lang="en-US" sz="900" dirty="0">
                <a:solidFill>
                  <a:schemeClr val="bg1"/>
                </a:solidFill>
                <a:latin typeface="Arial" panose="020B0604020202020204" pitchFamily="34" charset="0"/>
              </a:rPr>
              <a:t>, I., </a:t>
            </a:r>
            <a:r>
              <a:rPr lang="en-US" sz="900" dirty="0" err="1">
                <a:solidFill>
                  <a:schemeClr val="bg1"/>
                </a:solidFill>
                <a:latin typeface="Arial" panose="020B0604020202020204" pitchFamily="34" charset="0"/>
              </a:rPr>
              <a:t>Fackler</a:t>
            </a:r>
            <a:r>
              <a:rPr lang="en-US" sz="900" dirty="0">
                <a:solidFill>
                  <a:schemeClr val="bg1"/>
                </a:solidFill>
                <a:latin typeface="Arial" panose="020B0604020202020204" pitchFamily="34" charset="0"/>
              </a:rPr>
              <a:t>, P. L., Duchamp, C., </a:t>
            </a:r>
            <a:r>
              <a:rPr lang="en-US" sz="900" dirty="0" err="1">
                <a:solidFill>
                  <a:schemeClr val="bg1"/>
                </a:solidFill>
                <a:latin typeface="Arial" panose="020B0604020202020204" pitchFamily="34" charset="0"/>
              </a:rPr>
              <a:t>Marboutin</a:t>
            </a:r>
            <a:r>
              <a:rPr lang="en-US" sz="900" dirty="0">
                <a:solidFill>
                  <a:schemeClr val="bg1"/>
                </a:solidFill>
                <a:latin typeface="Arial" panose="020B0604020202020204" pitchFamily="34" charset="0"/>
              </a:rPr>
              <a:t>, E., &amp; </a:t>
            </a:r>
            <a:r>
              <a:rPr lang="en-US" sz="900" dirty="0" err="1">
                <a:solidFill>
                  <a:schemeClr val="bg1"/>
                </a:solidFill>
                <a:latin typeface="Arial" panose="020B0604020202020204" pitchFamily="34" charset="0"/>
              </a:rPr>
              <a:t>Gimenez</a:t>
            </a:r>
            <a:r>
              <a:rPr lang="en-US" sz="900" dirty="0">
                <a:solidFill>
                  <a:schemeClr val="bg1"/>
                </a:solidFill>
                <a:latin typeface="Arial" panose="020B0604020202020204" pitchFamily="34" charset="0"/>
              </a:rPr>
              <a:t>, O. (2013). Complex decisions made simple: a primer on stochastic dynamic programming. </a:t>
            </a:r>
            <a:r>
              <a:rPr lang="en-US" sz="900" i="1" dirty="0">
                <a:solidFill>
                  <a:schemeClr val="bg1"/>
                </a:solidFill>
                <a:latin typeface="Arial" panose="020B0604020202020204" pitchFamily="34" charset="0"/>
              </a:rPr>
              <a:t>Methods in Ecology and Evolution</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4</a:t>
            </a:r>
            <a:r>
              <a:rPr lang="en-US" sz="900" dirty="0">
                <a:solidFill>
                  <a:schemeClr val="bg1"/>
                </a:solidFill>
                <a:latin typeface="Arial" panose="020B0604020202020204" pitchFamily="34" charset="0"/>
              </a:rPr>
              <a:t>(9), 872-884.</a:t>
            </a:r>
            <a:endParaRPr lang="en-US" sz="900" dirty="0">
              <a:solidFill>
                <a:schemeClr val="bg1"/>
              </a:solidFill>
            </a:endParaRPr>
          </a:p>
        </p:txBody>
      </p:sp>
    </p:spTree>
    <p:extLst>
      <p:ext uri="{BB962C8B-B14F-4D97-AF65-F5344CB8AC3E}">
        <p14:creationId xmlns:p14="http://schemas.microsoft.com/office/powerpoint/2010/main" val="353820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Framework| </a:t>
            </a:r>
            <a:r>
              <a:rPr lang="en-US" sz="2000" dirty="0" smtClean="0">
                <a:solidFill>
                  <a:schemeClr val="bg1"/>
                </a:solidFill>
              </a:rPr>
              <a:t>Stochastic Dynamic Programming</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23010"/>
                <a:ext cx="8229600" cy="3758213"/>
              </a:xfrm>
            </p:spPr>
            <p:txBody>
              <a:bodyPr/>
              <a:lstStyle/>
              <a:p>
                <a:endParaRPr lang="en-US" dirty="0" smtClean="0"/>
              </a:p>
              <a:p>
                <a:endParaRPr lang="en-US" dirty="0" smtClean="0"/>
              </a:p>
              <a:p>
                <a:r>
                  <a:rPr lang="en-US" dirty="0" smtClean="0"/>
                  <a:t>Transition model, </a:t>
                </a:r>
                <a14:m>
                  <m:oMath xmlns:m="http://schemas.openxmlformats.org/officeDocument/2006/math">
                    <m:r>
                      <a:rPr lang="en-US" b="0" i="1" smtClean="0">
                        <a:latin typeface="Cambria Math" panose="02040503050406030204" pitchFamily="18" charset="0"/>
                      </a:rPr>
                      <m:t>ℳ</m:t>
                    </m:r>
                  </m:oMath>
                </a14:m>
                <a:r>
                  <a:rPr lang="en-US" dirty="0" smtClean="0"/>
                  <a:t>, that gives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smtClean="0"/>
              </a:p>
              <a:p>
                <a:pPr lvl="1"/>
                <a:r>
                  <a:rPr lang="en-US" dirty="0" smtClean="0"/>
                  <a:t>Deterministic, stochastic, agent-based models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a:stretch>
              </a:blipFill>
            </p:spPr>
            <p:txBody>
              <a:bodyPr/>
              <a:lstStyle/>
              <a:p>
                <a:r>
                  <a:rPr lang="en-US">
                    <a:noFill/>
                  </a:rPr>
                  <a:t> </a:t>
                </a:r>
              </a:p>
            </p:txBody>
          </p:sp>
        </mc:Fallback>
      </mc:AlternateContent>
      <p:sp>
        <p:nvSpPr>
          <p:cNvPr id="5" name="Rectangle 4"/>
          <p:cNvSpPr/>
          <p:nvPr/>
        </p:nvSpPr>
        <p:spPr>
          <a:xfrm>
            <a:off x="2434590" y="6123398"/>
            <a:ext cx="4572000" cy="507831"/>
          </a:xfrm>
          <a:prstGeom prst="rect">
            <a:avLst/>
          </a:prstGeom>
        </p:spPr>
        <p:txBody>
          <a:bodyPr>
            <a:spAutoFit/>
          </a:bodyPr>
          <a:lstStyle/>
          <a:p>
            <a:r>
              <a:rPr lang="en-US" sz="900" dirty="0" err="1">
                <a:solidFill>
                  <a:schemeClr val="bg1"/>
                </a:solidFill>
                <a:latin typeface="Arial" panose="020B0604020202020204" pitchFamily="34" charset="0"/>
              </a:rPr>
              <a:t>Marescot</a:t>
            </a:r>
            <a:r>
              <a:rPr lang="en-US" sz="900" dirty="0">
                <a:solidFill>
                  <a:schemeClr val="bg1"/>
                </a:solidFill>
                <a:latin typeface="Arial" panose="020B0604020202020204" pitchFamily="34" charset="0"/>
              </a:rPr>
              <a:t>, L., </a:t>
            </a:r>
            <a:r>
              <a:rPr lang="en-US" sz="900" dirty="0" err="1">
                <a:solidFill>
                  <a:schemeClr val="bg1"/>
                </a:solidFill>
                <a:latin typeface="Arial" panose="020B0604020202020204" pitchFamily="34" charset="0"/>
              </a:rPr>
              <a:t>Chapron</a:t>
            </a:r>
            <a:r>
              <a:rPr lang="en-US" sz="900" dirty="0">
                <a:solidFill>
                  <a:schemeClr val="bg1"/>
                </a:solidFill>
                <a:latin typeface="Arial" panose="020B0604020202020204" pitchFamily="34" charset="0"/>
              </a:rPr>
              <a:t>, G., </a:t>
            </a:r>
            <a:r>
              <a:rPr lang="en-US" sz="900" dirty="0" err="1">
                <a:solidFill>
                  <a:schemeClr val="bg1"/>
                </a:solidFill>
                <a:latin typeface="Arial" panose="020B0604020202020204" pitchFamily="34" charset="0"/>
              </a:rPr>
              <a:t>Chadès</a:t>
            </a:r>
            <a:r>
              <a:rPr lang="en-US" sz="900" dirty="0">
                <a:solidFill>
                  <a:schemeClr val="bg1"/>
                </a:solidFill>
                <a:latin typeface="Arial" panose="020B0604020202020204" pitchFamily="34" charset="0"/>
              </a:rPr>
              <a:t>, I., </a:t>
            </a:r>
            <a:r>
              <a:rPr lang="en-US" sz="900" dirty="0" err="1">
                <a:solidFill>
                  <a:schemeClr val="bg1"/>
                </a:solidFill>
                <a:latin typeface="Arial" panose="020B0604020202020204" pitchFamily="34" charset="0"/>
              </a:rPr>
              <a:t>Fackler</a:t>
            </a:r>
            <a:r>
              <a:rPr lang="en-US" sz="900" dirty="0">
                <a:solidFill>
                  <a:schemeClr val="bg1"/>
                </a:solidFill>
                <a:latin typeface="Arial" panose="020B0604020202020204" pitchFamily="34" charset="0"/>
              </a:rPr>
              <a:t>, P. L., Duchamp, C., </a:t>
            </a:r>
            <a:r>
              <a:rPr lang="en-US" sz="900" dirty="0" err="1">
                <a:solidFill>
                  <a:schemeClr val="bg1"/>
                </a:solidFill>
                <a:latin typeface="Arial" panose="020B0604020202020204" pitchFamily="34" charset="0"/>
              </a:rPr>
              <a:t>Marboutin</a:t>
            </a:r>
            <a:r>
              <a:rPr lang="en-US" sz="900" dirty="0">
                <a:solidFill>
                  <a:schemeClr val="bg1"/>
                </a:solidFill>
                <a:latin typeface="Arial" panose="020B0604020202020204" pitchFamily="34" charset="0"/>
              </a:rPr>
              <a:t>, E., &amp; </a:t>
            </a:r>
            <a:r>
              <a:rPr lang="en-US" sz="900" dirty="0" err="1">
                <a:solidFill>
                  <a:schemeClr val="bg1"/>
                </a:solidFill>
                <a:latin typeface="Arial" panose="020B0604020202020204" pitchFamily="34" charset="0"/>
              </a:rPr>
              <a:t>Gimenez</a:t>
            </a:r>
            <a:r>
              <a:rPr lang="en-US" sz="900" dirty="0">
                <a:solidFill>
                  <a:schemeClr val="bg1"/>
                </a:solidFill>
                <a:latin typeface="Arial" panose="020B0604020202020204" pitchFamily="34" charset="0"/>
              </a:rPr>
              <a:t>, O. (2013). Complex decisions made simple: a primer on stochastic dynamic programming. </a:t>
            </a:r>
            <a:r>
              <a:rPr lang="en-US" sz="900" i="1" dirty="0">
                <a:solidFill>
                  <a:schemeClr val="bg1"/>
                </a:solidFill>
                <a:latin typeface="Arial" panose="020B0604020202020204" pitchFamily="34" charset="0"/>
              </a:rPr>
              <a:t>Methods in Ecology and Evolution</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4</a:t>
            </a:r>
            <a:r>
              <a:rPr lang="en-US" sz="900" dirty="0">
                <a:solidFill>
                  <a:schemeClr val="bg1"/>
                </a:solidFill>
                <a:latin typeface="Arial" panose="020B0604020202020204" pitchFamily="34" charset="0"/>
              </a:rPr>
              <a:t>(9), 872-884.</a:t>
            </a:r>
            <a:endParaRPr lang="en-US" sz="900" dirty="0">
              <a:solidFill>
                <a:schemeClr val="bg1"/>
              </a:solidFill>
            </a:endParaRPr>
          </a:p>
        </p:txBody>
      </p:sp>
    </p:spTree>
    <p:extLst>
      <p:ext uri="{BB962C8B-B14F-4D97-AF65-F5344CB8AC3E}">
        <p14:creationId xmlns:p14="http://schemas.microsoft.com/office/powerpoint/2010/main" val="92605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Framework| </a:t>
            </a:r>
            <a:r>
              <a:rPr lang="en-US" sz="2000" dirty="0" smtClean="0">
                <a:solidFill>
                  <a:schemeClr val="bg1"/>
                </a:solidFill>
              </a:rPr>
              <a:t>Stochastic Dynamic Programming</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23010"/>
                <a:ext cx="8229600" cy="3758213"/>
              </a:xfrm>
            </p:spPr>
            <p:txBody>
              <a:bodyPr/>
              <a:lstStyle/>
              <a:p>
                <a:endParaRPr lang="en-US" dirty="0" smtClean="0"/>
              </a:p>
              <a:p>
                <a:endParaRPr lang="en-US" dirty="0" smtClean="0"/>
              </a:p>
              <a:p>
                <a:endParaRPr lang="en-US" dirty="0" smtClean="0"/>
              </a:p>
              <a:p>
                <a:r>
                  <a:rPr lang="en-US" dirty="0" smtClean="0"/>
                  <a:t>Utility function, </a:t>
                </a:r>
                <a14:m>
                  <m:oMath xmlns:m="http://schemas.openxmlformats.org/officeDocument/2006/math">
                    <m:r>
                      <a:rPr lang="en-US" b="0" i="1" smtClean="0">
                        <a:latin typeface="Cambria Math" panose="02040503050406030204" pitchFamily="18" charset="0"/>
                      </a:rPr>
                      <m:t>𝑈</m:t>
                    </m:r>
                  </m:oMath>
                </a14:m>
                <a:r>
                  <a:rPr lang="en-US" dirty="0" smtClean="0"/>
                  <a:t>, that gives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dirty="0" smtClean="0"/>
              </a:p>
              <a:p>
                <a:pPr lvl="1"/>
                <a:r>
                  <a:rPr lang="en-US" dirty="0" smtClean="0"/>
                  <a:t>Reduction in prevalence</a:t>
                </a:r>
              </a:p>
              <a:p>
                <a:pPr lvl="1"/>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𝐷𝐴𝐿𝑌𝑠</m:t>
                        </m:r>
                      </m:num>
                      <m:den>
                        <m:r>
                          <a:rPr lang="en-US" b="0" i="1" smtClean="0">
                            <a:latin typeface="Cambria Math" panose="02040503050406030204" pitchFamily="18" charset="0"/>
                          </a:rPr>
                          <m:t>$</m:t>
                        </m:r>
                      </m:den>
                    </m:f>
                  </m:oMath>
                </a14:m>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a:stretch>
              </a:blipFill>
            </p:spPr>
            <p:txBody>
              <a:bodyPr/>
              <a:lstStyle/>
              <a:p>
                <a:r>
                  <a:rPr lang="en-US">
                    <a:noFill/>
                  </a:rPr>
                  <a:t> </a:t>
                </a:r>
              </a:p>
            </p:txBody>
          </p:sp>
        </mc:Fallback>
      </mc:AlternateContent>
      <p:sp>
        <p:nvSpPr>
          <p:cNvPr id="5" name="Rectangle 4"/>
          <p:cNvSpPr/>
          <p:nvPr/>
        </p:nvSpPr>
        <p:spPr>
          <a:xfrm>
            <a:off x="2434590" y="6123398"/>
            <a:ext cx="4572000" cy="507831"/>
          </a:xfrm>
          <a:prstGeom prst="rect">
            <a:avLst/>
          </a:prstGeom>
        </p:spPr>
        <p:txBody>
          <a:bodyPr>
            <a:spAutoFit/>
          </a:bodyPr>
          <a:lstStyle/>
          <a:p>
            <a:r>
              <a:rPr lang="en-US" sz="900" dirty="0" err="1">
                <a:solidFill>
                  <a:schemeClr val="bg1"/>
                </a:solidFill>
                <a:latin typeface="Arial" panose="020B0604020202020204" pitchFamily="34" charset="0"/>
              </a:rPr>
              <a:t>Marescot</a:t>
            </a:r>
            <a:r>
              <a:rPr lang="en-US" sz="900" dirty="0">
                <a:solidFill>
                  <a:schemeClr val="bg1"/>
                </a:solidFill>
                <a:latin typeface="Arial" panose="020B0604020202020204" pitchFamily="34" charset="0"/>
              </a:rPr>
              <a:t>, L., </a:t>
            </a:r>
            <a:r>
              <a:rPr lang="en-US" sz="900" dirty="0" err="1">
                <a:solidFill>
                  <a:schemeClr val="bg1"/>
                </a:solidFill>
                <a:latin typeface="Arial" panose="020B0604020202020204" pitchFamily="34" charset="0"/>
              </a:rPr>
              <a:t>Chapron</a:t>
            </a:r>
            <a:r>
              <a:rPr lang="en-US" sz="900" dirty="0">
                <a:solidFill>
                  <a:schemeClr val="bg1"/>
                </a:solidFill>
                <a:latin typeface="Arial" panose="020B0604020202020204" pitchFamily="34" charset="0"/>
              </a:rPr>
              <a:t>, G., </a:t>
            </a:r>
            <a:r>
              <a:rPr lang="en-US" sz="900" dirty="0" err="1">
                <a:solidFill>
                  <a:schemeClr val="bg1"/>
                </a:solidFill>
                <a:latin typeface="Arial" panose="020B0604020202020204" pitchFamily="34" charset="0"/>
              </a:rPr>
              <a:t>Chadès</a:t>
            </a:r>
            <a:r>
              <a:rPr lang="en-US" sz="900" dirty="0">
                <a:solidFill>
                  <a:schemeClr val="bg1"/>
                </a:solidFill>
                <a:latin typeface="Arial" panose="020B0604020202020204" pitchFamily="34" charset="0"/>
              </a:rPr>
              <a:t>, I., </a:t>
            </a:r>
            <a:r>
              <a:rPr lang="en-US" sz="900" dirty="0" err="1">
                <a:solidFill>
                  <a:schemeClr val="bg1"/>
                </a:solidFill>
                <a:latin typeface="Arial" panose="020B0604020202020204" pitchFamily="34" charset="0"/>
              </a:rPr>
              <a:t>Fackler</a:t>
            </a:r>
            <a:r>
              <a:rPr lang="en-US" sz="900" dirty="0">
                <a:solidFill>
                  <a:schemeClr val="bg1"/>
                </a:solidFill>
                <a:latin typeface="Arial" panose="020B0604020202020204" pitchFamily="34" charset="0"/>
              </a:rPr>
              <a:t>, P. L., Duchamp, C., </a:t>
            </a:r>
            <a:r>
              <a:rPr lang="en-US" sz="900" dirty="0" err="1">
                <a:solidFill>
                  <a:schemeClr val="bg1"/>
                </a:solidFill>
                <a:latin typeface="Arial" panose="020B0604020202020204" pitchFamily="34" charset="0"/>
              </a:rPr>
              <a:t>Marboutin</a:t>
            </a:r>
            <a:r>
              <a:rPr lang="en-US" sz="900" dirty="0">
                <a:solidFill>
                  <a:schemeClr val="bg1"/>
                </a:solidFill>
                <a:latin typeface="Arial" panose="020B0604020202020204" pitchFamily="34" charset="0"/>
              </a:rPr>
              <a:t>, E., &amp; </a:t>
            </a:r>
            <a:r>
              <a:rPr lang="en-US" sz="900" dirty="0" err="1">
                <a:solidFill>
                  <a:schemeClr val="bg1"/>
                </a:solidFill>
                <a:latin typeface="Arial" panose="020B0604020202020204" pitchFamily="34" charset="0"/>
              </a:rPr>
              <a:t>Gimenez</a:t>
            </a:r>
            <a:r>
              <a:rPr lang="en-US" sz="900" dirty="0">
                <a:solidFill>
                  <a:schemeClr val="bg1"/>
                </a:solidFill>
                <a:latin typeface="Arial" panose="020B0604020202020204" pitchFamily="34" charset="0"/>
              </a:rPr>
              <a:t>, O. (2013). Complex decisions made simple: a primer on stochastic dynamic programming. </a:t>
            </a:r>
            <a:r>
              <a:rPr lang="en-US" sz="900" i="1" dirty="0">
                <a:solidFill>
                  <a:schemeClr val="bg1"/>
                </a:solidFill>
                <a:latin typeface="Arial" panose="020B0604020202020204" pitchFamily="34" charset="0"/>
              </a:rPr>
              <a:t>Methods in Ecology and Evolution</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4</a:t>
            </a:r>
            <a:r>
              <a:rPr lang="en-US" sz="900" dirty="0">
                <a:solidFill>
                  <a:schemeClr val="bg1"/>
                </a:solidFill>
                <a:latin typeface="Arial" panose="020B0604020202020204" pitchFamily="34" charset="0"/>
              </a:rPr>
              <a:t>(9), 872-884.</a:t>
            </a:r>
            <a:endParaRPr lang="en-US" sz="900" dirty="0">
              <a:solidFill>
                <a:schemeClr val="bg1"/>
              </a:solidFill>
            </a:endParaRPr>
          </a:p>
        </p:txBody>
      </p:sp>
    </p:spTree>
    <p:extLst>
      <p:ext uri="{BB962C8B-B14F-4D97-AF65-F5344CB8AC3E}">
        <p14:creationId xmlns:p14="http://schemas.microsoft.com/office/powerpoint/2010/main" val="428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Framework| </a:t>
            </a:r>
            <a:r>
              <a:rPr lang="en-US" sz="2000" dirty="0" smtClean="0">
                <a:solidFill>
                  <a:schemeClr val="bg1"/>
                </a:solidFill>
              </a:rPr>
              <a:t>Stochastic Dynamic Programming</a:t>
            </a:r>
            <a:endParaRPr lang="en-US" sz="2000" dirty="0">
              <a:solidFill>
                <a:schemeClr val="bg1"/>
              </a:solidFill>
            </a:endParaRPr>
          </a:p>
        </p:txBody>
      </p:sp>
      <p:sp>
        <p:nvSpPr>
          <p:cNvPr id="3" name="Content Placeholder 2"/>
          <p:cNvSpPr>
            <a:spLocks noGrp="1"/>
          </p:cNvSpPr>
          <p:nvPr>
            <p:ph idx="1"/>
          </p:nvPr>
        </p:nvSpPr>
        <p:spPr>
          <a:xfrm>
            <a:off x="457200" y="1223010"/>
            <a:ext cx="8229600" cy="3758213"/>
          </a:xfrm>
        </p:spPr>
        <p:txBody>
          <a:bodyPr/>
          <a:lstStyle/>
          <a:p>
            <a:endParaRPr lang="en-US" dirty="0" smtClean="0"/>
          </a:p>
          <a:p>
            <a:endParaRPr lang="en-US" dirty="0" smtClean="0"/>
          </a:p>
          <a:p>
            <a:endParaRPr lang="en-US" dirty="0" smtClean="0"/>
          </a:p>
          <a:p>
            <a:endParaRPr lang="en-US" dirty="0" smtClean="0"/>
          </a:p>
          <a:p>
            <a:r>
              <a:rPr lang="en-US" dirty="0"/>
              <a:t>Optimal solution over desired time </a:t>
            </a:r>
            <a:r>
              <a:rPr lang="en-US" dirty="0" smtClean="0"/>
              <a:t>horizon</a:t>
            </a:r>
          </a:p>
          <a:p>
            <a:pPr lvl="1"/>
            <a:r>
              <a:rPr lang="en-US" dirty="0" smtClean="0"/>
              <a:t>Solved via Bellman’s equation and backwards iteration for finite time horizons</a:t>
            </a:r>
          </a:p>
          <a:p>
            <a:pPr lvl="1"/>
            <a:r>
              <a:rPr lang="en-US" dirty="0" smtClean="0"/>
              <a:t>Solved via policy or value iteration for infinite time horizons</a:t>
            </a:r>
            <a:endParaRPr lang="en-US" dirty="0"/>
          </a:p>
          <a:p>
            <a:endParaRPr lang="en-US" dirty="0" smtClean="0"/>
          </a:p>
          <a:p>
            <a:pPr lvl="1"/>
            <a:endParaRPr lang="en-US" dirty="0"/>
          </a:p>
        </p:txBody>
      </p:sp>
      <p:sp>
        <p:nvSpPr>
          <p:cNvPr id="5" name="Rectangle 4"/>
          <p:cNvSpPr/>
          <p:nvPr/>
        </p:nvSpPr>
        <p:spPr>
          <a:xfrm>
            <a:off x="2434590" y="6123398"/>
            <a:ext cx="4572000" cy="507831"/>
          </a:xfrm>
          <a:prstGeom prst="rect">
            <a:avLst/>
          </a:prstGeom>
        </p:spPr>
        <p:txBody>
          <a:bodyPr>
            <a:spAutoFit/>
          </a:bodyPr>
          <a:lstStyle/>
          <a:p>
            <a:r>
              <a:rPr lang="en-US" sz="900" dirty="0" err="1">
                <a:solidFill>
                  <a:schemeClr val="bg1"/>
                </a:solidFill>
                <a:latin typeface="Arial" panose="020B0604020202020204" pitchFamily="34" charset="0"/>
              </a:rPr>
              <a:t>Marescot</a:t>
            </a:r>
            <a:r>
              <a:rPr lang="en-US" sz="900" dirty="0">
                <a:solidFill>
                  <a:schemeClr val="bg1"/>
                </a:solidFill>
                <a:latin typeface="Arial" panose="020B0604020202020204" pitchFamily="34" charset="0"/>
              </a:rPr>
              <a:t>, L., </a:t>
            </a:r>
            <a:r>
              <a:rPr lang="en-US" sz="900" dirty="0" err="1">
                <a:solidFill>
                  <a:schemeClr val="bg1"/>
                </a:solidFill>
                <a:latin typeface="Arial" panose="020B0604020202020204" pitchFamily="34" charset="0"/>
              </a:rPr>
              <a:t>Chapron</a:t>
            </a:r>
            <a:r>
              <a:rPr lang="en-US" sz="900" dirty="0">
                <a:solidFill>
                  <a:schemeClr val="bg1"/>
                </a:solidFill>
                <a:latin typeface="Arial" panose="020B0604020202020204" pitchFamily="34" charset="0"/>
              </a:rPr>
              <a:t>, G., </a:t>
            </a:r>
            <a:r>
              <a:rPr lang="en-US" sz="900" dirty="0" err="1">
                <a:solidFill>
                  <a:schemeClr val="bg1"/>
                </a:solidFill>
                <a:latin typeface="Arial" panose="020B0604020202020204" pitchFamily="34" charset="0"/>
              </a:rPr>
              <a:t>Chadès</a:t>
            </a:r>
            <a:r>
              <a:rPr lang="en-US" sz="900" dirty="0">
                <a:solidFill>
                  <a:schemeClr val="bg1"/>
                </a:solidFill>
                <a:latin typeface="Arial" panose="020B0604020202020204" pitchFamily="34" charset="0"/>
              </a:rPr>
              <a:t>, I., </a:t>
            </a:r>
            <a:r>
              <a:rPr lang="en-US" sz="900" dirty="0" err="1">
                <a:solidFill>
                  <a:schemeClr val="bg1"/>
                </a:solidFill>
                <a:latin typeface="Arial" panose="020B0604020202020204" pitchFamily="34" charset="0"/>
              </a:rPr>
              <a:t>Fackler</a:t>
            </a:r>
            <a:r>
              <a:rPr lang="en-US" sz="900" dirty="0">
                <a:solidFill>
                  <a:schemeClr val="bg1"/>
                </a:solidFill>
                <a:latin typeface="Arial" panose="020B0604020202020204" pitchFamily="34" charset="0"/>
              </a:rPr>
              <a:t>, P. L., Duchamp, C., </a:t>
            </a:r>
            <a:r>
              <a:rPr lang="en-US" sz="900" dirty="0" err="1">
                <a:solidFill>
                  <a:schemeClr val="bg1"/>
                </a:solidFill>
                <a:latin typeface="Arial" panose="020B0604020202020204" pitchFamily="34" charset="0"/>
              </a:rPr>
              <a:t>Marboutin</a:t>
            </a:r>
            <a:r>
              <a:rPr lang="en-US" sz="900" dirty="0">
                <a:solidFill>
                  <a:schemeClr val="bg1"/>
                </a:solidFill>
                <a:latin typeface="Arial" panose="020B0604020202020204" pitchFamily="34" charset="0"/>
              </a:rPr>
              <a:t>, E., &amp; </a:t>
            </a:r>
            <a:r>
              <a:rPr lang="en-US" sz="900" dirty="0" err="1">
                <a:solidFill>
                  <a:schemeClr val="bg1"/>
                </a:solidFill>
                <a:latin typeface="Arial" panose="020B0604020202020204" pitchFamily="34" charset="0"/>
              </a:rPr>
              <a:t>Gimenez</a:t>
            </a:r>
            <a:r>
              <a:rPr lang="en-US" sz="900" dirty="0">
                <a:solidFill>
                  <a:schemeClr val="bg1"/>
                </a:solidFill>
                <a:latin typeface="Arial" panose="020B0604020202020204" pitchFamily="34" charset="0"/>
              </a:rPr>
              <a:t>, O. (2013). Complex decisions made simple: a primer on stochastic dynamic programming. </a:t>
            </a:r>
            <a:r>
              <a:rPr lang="en-US" sz="900" i="1" dirty="0">
                <a:solidFill>
                  <a:schemeClr val="bg1"/>
                </a:solidFill>
                <a:latin typeface="Arial" panose="020B0604020202020204" pitchFamily="34" charset="0"/>
              </a:rPr>
              <a:t>Methods in Ecology and Evolution</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4</a:t>
            </a:r>
            <a:r>
              <a:rPr lang="en-US" sz="900" dirty="0">
                <a:solidFill>
                  <a:schemeClr val="bg1"/>
                </a:solidFill>
                <a:latin typeface="Arial" panose="020B0604020202020204" pitchFamily="34" charset="0"/>
              </a:rPr>
              <a:t>(9), 872-884.</a:t>
            </a:r>
            <a:endParaRPr lang="en-US" sz="900" dirty="0">
              <a:solidFill>
                <a:schemeClr val="bg1"/>
              </a:solidFill>
            </a:endParaRPr>
          </a:p>
        </p:txBody>
      </p:sp>
    </p:spTree>
    <p:extLst>
      <p:ext uri="{BB962C8B-B14F-4D97-AF65-F5344CB8AC3E}">
        <p14:creationId xmlns:p14="http://schemas.microsoft.com/office/powerpoint/2010/main" val="233205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Implementation| </a:t>
            </a:r>
            <a:r>
              <a:rPr lang="en-US" sz="2000" dirty="0" err="1" smtClean="0">
                <a:solidFill>
                  <a:schemeClr val="bg1"/>
                </a:solidFill>
              </a:rPr>
              <a:t>Garchitorena</a:t>
            </a:r>
            <a:r>
              <a:rPr lang="en-US" sz="2000" dirty="0" smtClean="0">
                <a:solidFill>
                  <a:schemeClr val="bg1"/>
                </a:solidFill>
              </a:rPr>
              <a:t> et al</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457200" y="2454804"/>
                <a:ext cx="8229600" cy="3351635"/>
              </a:xfrm>
            </p:spPr>
            <p:txBody>
              <a:bodyPr>
                <a:normAutofit lnSpcReduction="10000"/>
              </a:bodyPr>
              <a:lstStyle/>
              <a:p>
                <a:r>
                  <a:rPr lang="en-US" dirty="0" smtClean="0"/>
                  <a:t>Assume all transmission is environment-human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𝐷</m:t>
                        </m:r>
                      </m:sub>
                    </m:sSub>
                    <m:r>
                      <a:rPr lang="en-US" b="0" i="1" smtClean="0">
                        <a:latin typeface="Cambria Math" panose="02040503050406030204" pitchFamily="18" charset="0"/>
                      </a:rPr>
                      <m:t>=0</m:t>
                    </m:r>
                  </m:oMath>
                </a14:m>
                <a:r>
                  <a:rPr lang="en-US" dirty="0" smtClean="0"/>
                  <a:t>)</a:t>
                </a:r>
              </a:p>
              <a:p>
                <a:r>
                  <a:rPr lang="en-US" dirty="0" smtClean="0"/>
                  <a:t>Assume no exogenous propagule production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=0</m:t>
                    </m:r>
                  </m:oMath>
                </a14:m>
                <a:r>
                  <a:rPr lang="en-US" dirty="0" smtClean="0"/>
                  <a:t>)</a:t>
                </a:r>
              </a:p>
              <a:p>
                <a:r>
                  <a:rPr lang="en-US" dirty="0" smtClean="0"/>
                  <a:t>Model prevalence with no recovered (</a:t>
                </a:r>
                <a14:m>
                  <m:oMath xmlns:m="http://schemas.openxmlformats.org/officeDocument/2006/math">
                    <m:r>
                      <a:rPr lang="en-US" b="0" i="1" smtClean="0">
                        <a:latin typeface="Cambria Math" panose="02040503050406030204" pitchFamily="18" charset="0"/>
                      </a:rPr>
                      <m:t>𝑅</m:t>
                    </m:r>
                  </m:oMath>
                </a14:m>
                <a:r>
                  <a:rPr lang="en-US" dirty="0" smtClean="0"/>
                  <a:t>) state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m:t>
                    </m:r>
                    <m:r>
                      <a:rPr lang="en-US" b="0" i="1" smtClean="0">
                        <a:latin typeface="Cambria Math" panose="02040503050406030204" pitchFamily="18" charset="0"/>
                      </a:rPr>
                      <m:t>𝐼</m:t>
                    </m:r>
                  </m:oMath>
                </a14:m>
                <a:r>
                  <a:rPr lang="en-US" dirty="0" smtClean="0"/>
                  <a:t>)</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60000"/>
                                  <a:lumOff val="40000"/>
                                </a:schemeClr>
                              </a:solidFill>
                              <a:latin typeface="Cambria Math" panose="02040503050406030204" pitchFamily="18" charset="0"/>
                            </a:rPr>
                          </m:ctrlPr>
                        </m:accPr>
                        <m:e>
                          <m:r>
                            <a:rPr lang="en-US" sz="2400" b="0" i="1" smtClean="0">
                              <a:solidFill>
                                <a:schemeClr val="tx1">
                                  <a:lumMod val="60000"/>
                                  <a:lumOff val="40000"/>
                                </a:schemeClr>
                              </a:solidFill>
                              <a:latin typeface="Cambria Math" panose="02040503050406030204" pitchFamily="18" charset="0"/>
                            </a:rPr>
                            <m:t>𝐼</m:t>
                          </m:r>
                        </m:e>
                      </m:acc>
                      <m:r>
                        <m:rPr>
                          <m:lit/>
                        </m:rPr>
                        <a:rPr lang="en-US" sz="2400" b="0" i="1" dirty="0" smtClean="0">
                          <a:solidFill>
                            <a:schemeClr val="tx1">
                              <a:lumMod val="60000"/>
                              <a:lumOff val="40000"/>
                            </a:schemeClr>
                          </a:solidFill>
                          <a:latin typeface="Cambria Math" panose="02040503050406030204" pitchFamily="18" charset="0"/>
                        </a:rPr>
                        <m:t> </m:t>
                      </m:r>
                      <m:r>
                        <a:rPr lang="en-US" sz="2400" b="0" i="1" dirty="0" smtClean="0">
                          <a:solidFill>
                            <a:schemeClr val="tx1">
                              <a:lumMod val="60000"/>
                              <a:lumOff val="40000"/>
                            </a:schemeClr>
                          </a:solidFill>
                          <a:latin typeface="Cambria Math" panose="02040503050406030204" pitchFamily="18" charset="0"/>
                        </a:rPr>
                        <m:t>=</m:t>
                      </m:r>
                      <m:sSub>
                        <m:sSubPr>
                          <m:ctrlPr>
                            <a:rPr lang="en-US" sz="2400" b="0" i="1" dirty="0" smtClean="0">
                              <a:solidFill>
                                <a:schemeClr val="tx1">
                                  <a:lumMod val="60000"/>
                                  <a:lumOff val="40000"/>
                                </a:schemeClr>
                              </a:solidFill>
                              <a:latin typeface="Cambria Math" panose="02040503050406030204" pitchFamily="18" charset="0"/>
                            </a:rPr>
                          </m:ctrlPr>
                        </m:sSubPr>
                        <m:e>
                          <m:r>
                            <a:rPr lang="en-US" sz="2400" b="0" i="1" dirty="0" smtClean="0">
                              <a:solidFill>
                                <a:schemeClr val="tx1">
                                  <a:lumMod val="60000"/>
                                  <a:lumOff val="40000"/>
                                </a:schemeClr>
                              </a:solidFill>
                              <a:latin typeface="Cambria Math" panose="02040503050406030204" pitchFamily="18" charset="0"/>
                            </a:rPr>
                            <m:t>𝛽</m:t>
                          </m:r>
                        </m:e>
                        <m:sub>
                          <m:r>
                            <a:rPr lang="en-US" sz="2400" b="0" i="1" dirty="0" smtClean="0">
                              <a:solidFill>
                                <a:schemeClr val="tx1">
                                  <a:lumMod val="60000"/>
                                  <a:lumOff val="40000"/>
                                </a:schemeClr>
                              </a:solidFill>
                              <a:latin typeface="Cambria Math" panose="02040503050406030204" pitchFamily="18" charset="0"/>
                            </a:rPr>
                            <m:t>𝐸</m:t>
                          </m:r>
                        </m:sub>
                      </m:sSub>
                      <m:r>
                        <a:rPr lang="en-US" sz="2400" b="0" i="1" dirty="0" smtClean="0">
                          <a:solidFill>
                            <a:schemeClr val="tx1">
                              <a:lumMod val="60000"/>
                              <a:lumOff val="40000"/>
                            </a:schemeClr>
                          </a:solidFill>
                          <a:latin typeface="Cambria Math" panose="02040503050406030204" pitchFamily="18" charset="0"/>
                        </a:rPr>
                        <m:t>𝑊</m:t>
                      </m:r>
                      <m:d>
                        <m:dPr>
                          <m:ctrlPr>
                            <a:rPr lang="en-US" sz="2400" b="0" i="1" dirty="0" smtClean="0">
                              <a:solidFill>
                                <a:schemeClr val="tx1">
                                  <a:lumMod val="60000"/>
                                  <a:lumOff val="40000"/>
                                </a:schemeClr>
                              </a:solidFill>
                              <a:latin typeface="Cambria Math" panose="02040503050406030204" pitchFamily="18" charset="0"/>
                            </a:rPr>
                          </m:ctrlPr>
                        </m:dPr>
                        <m:e>
                          <m:r>
                            <a:rPr lang="en-US" sz="2400" b="0" i="1" dirty="0" smtClean="0">
                              <a:solidFill>
                                <a:schemeClr val="tx1">
                                  <a:lumMod val="60000"/>
                                  <a:lumOff val="40000"/>
                                </a:schemeClr>
                              </a:solidFill>
                              <a:latin typeface="Cambria Math" panose="02040503050406030204" pitchFamily="18" charset="0"/>
                            </a:rPr>
                            <m:t>1−</m:t>
                          </m:r>
                          <m:r>
                            <a:rPr lang="en-US" sz="2400" b="0" i="1" dirty="0" smtClean="0">
                              <a:solidFill>
                                <a:schemeClr val="tx1">
                                  <a:lumMod val="60000"/>
                                  <a:lumOff val="40000"/>
                                </a:schemeClr>
                              </a:solidFill>
                              <a:latin typeface="Cambria Math" panose="02040503050406030204" pitchFamily="18" charset="0"/>
                            </a:rPr>
                            <m:t>𝐼</m:t>
                          </m:r>
                        </m:e>
                      </m:d>
                      <m:r>
                        <a:rPr lang="en-US" sz="2400" b="0" i="1" dirty="0" smtClean="0">
                          <a:solidFill>
                            <a:schemeClr val="tx1">
                              <a:lumMod val="60000"/>
                              <a:lumOff val="40000"/>
                            </a:schemeClr>
                          </a:solidFill>
                          <a:latin typeface="Cambria Math" panose="02040503050406030204" pitchFamily="18" charset="0"/>
                        </a:rPr>
                        <m:t>−</m:t>
                      </m:r>
                      <m:r>
                        <a:rPr lang="en-US" sz="2400" b="0" i="1" dirty="0" smtClean="0">
                          <a:solidFill>
                            <a:schemeClr val="tx1">
                              <a:lumMod val="60000"/>
                              <a:lumOff val="40000"/>
                            </a:schemeClr>
                          </a:solidFill>
                          <a:latin typeface="Cambria Math" panose="02040503050406030204" pitchFamily="18" charset="0"/>
                        </a:rPr>
                        <m:t>𝛾</m:t>
                      </m:r>
                      <m:r>
                        <a:rPr lang="en-US" sz="2400" b="0" i="1" dirty="0" smtClean="0">
                          <a:solidFill>
                            <a:schemeClr val="tx1">
                              <a:lumMod val="60000"/>
                              <a:lumOff val="40000"/>
                            </a:schemeClr>
                          </a:solidFill>
                          <a:latin typeface="Cambria Math" panose="02040503050406030204" pitchFamily="18" charset="0"/>
                        </a:rPr>
                        <m:t>𝐼</m:t>
                      </m:r>
                    </m:oMath>
                    <m:oMath xmlns:m="http://schemas.openxmlformats.org/officeDocument/2006/math">
                      <m:acc>
                        <m:accPr>
                          <m:chr m:val="̇"/>
                          <m:ctrlPr>
                            <a:rPr lang="en-US" sz="2400" b="0" i="1" smtClean="0">
                              <a:solidFill>
                                <a:schemeClr val="tx1">
                                  <a:lumMod val="60000"/>
                                  <a:lumOff val="40000"/>
                                </a:schemeClr>
                              </a:solidFill>
                              <a:latin typeface="Cambria Math" panose="02040503050406030204" pitchFamily="18" charset="0"/>
                            </a:rPr>
                          </m:ctrlPr>
                        </m:accPr>
                        <m:e>
                          <m:r>
                            <a:rPr lang="en-US" sz="2400" b="0" i="1" smtClean="0">
                              <a:solidFill>
                                <a:schemeClr val="tx1">
                                  <a:lumMod val="60000"/>
                                  <a:lumOff val="40000"/>
                                </a:schemeClr>
                              </a:solidFill>
                              <a:latin typeface="Cambria Math" panose="02040503050406030204" pitchFamily="18" charset="0"/>
                            </a:rPr>
                            <m:t>𝑊</m:t>
                          </m:r>
                        </m:e>
                      </m:acc>
                      <m:r>
                        <a:rPr lang="en-US" sz="2400" b="0" i="1" dirty="0" smtClean="0">
                          <a:solidFill>
                            <a:schemeClr val="tx1">
                              <a:lumMod val="60000"/>
                              <a:lumOff val="40000"/>
                            </a:schemeClr>
                          </a:solidFill>
                          <a:latin typeface="Cambria Math" panose="02040503050406030204" pitchFamily="18" charset="0"/>
                        </a:rPr>
                        <m:t>=</m:t>
                      </m:r>
                      <m:r>
                        <a:rPr lang="en-US" sz="2400" b="0" i="1" dirty="0" smtClean="0">
                          <a:solidFill>
                            <a:schemeClr val="tx1">
                              <a:lumMod val="60000"/>
                              <a:lumOff val="40000"/>
                            </a:schemeClr>
                          </a:solidFill>
                          <a:latin typeface="Cambria Math" panose="02040503050406030204" pitchFamily="18" charset="0"/>
                        </a:rPr>
                        <m:t>𝑉</m:t>
                      </m:r>
                      <m:r>
                        <a:rPr lang="en-US" sz="2400" b="0" i="1" dirty="0" smtClean="0">
                          <a:solidFill>
                            <a:schemeClr val="tx1">
                              <a:lumMod val="60000"/>
                              <a:lumOff val="40000"/>
                            </a:schemeClr>
                          </a:solidFill>
                          <a:latin typeface="Cambria Math" panose="02040503050406030204" pitchFamily="18" charset="0"/>
                        </a:rPr>
                        <m:t>𝜎𝜆</m:t>
                      </m:r>
                      <m:r>
                        <a:rPr lang="en-US" sz="2400" b="0" i="1" dirty="0" smtClean="0">
                          <a:solidFill>
                            <a:schemeClr val="tx1">
                              <a:lumMod val="60000"/>
                              <a:lumOff val="40000"/>
                            </a:schemeClr>
                          </a:solidFill>
                          <a:latin typeface="Cambria Math" panose="02040503050406030204" pitchFamily="18" charset="0"/>
                        </a:rPr>
                        <m:t>𝐼</m:t>
                      </m:r>
                      <m:r>
                        <a:rPr lang="en-US" sz="2400" b="0" i="1" dirty="0" smtClean="0">
                          <a:solidFill>
                            <a:schemeClr val="tx1">
                              <a:lumMod val="60000"/>
                              <a:lumOff val="40000"/>
                            </a:schemeClr>
                          </a:solidFill>
                          <a:latin typeface="Cambria Math" panose="02040503050406030204" pitchFamily="18" charset="0"/>
                        </a:rPr>
                        <m:t>−</m:t>
                      </m:r>
                      <m:r>
                        <a:rPr lang="en-US" sz="2400" b="0" i="1" dirty="0" smtClean="0">
                          <a:solidFill>
                            <a:schemeClr val="tx1">
                              <a:lumMod val="60000"/>
                              <a:lumOff val="40000"/>
                            </a:schemeClr>
                          </a:solidFill>
                          <a:latin typeface="Cambria Math" panose="02040503050406030204" pitchFamily="18" charset="0"/>
                        </a:rPr>
                        <m:t>𝜌</m:t>
                      </m:r>
                      <m:r>
                        <a:rPr lang="en-US" sz="2400" b="0" i="1" dirty="0" smtClean="0">
                          <a:solidFill>
                            <a:schemeClr val="tx1">
                              <a:lumMod val="60000"/>
                              <a:lumOff val="40000"/>
                            </a:schemeClr>
                          </a:solidFill>
                          <a:latin typeface="Cambria Math" panose="02040503050406030204" pitchFamily="18" charset="0"/>
                        </a:rPr>
                        <m:t>𝑊</m:t>
                      </m:r>
                    </m:oMath>
                  </m:oMathPara>
                </a14:m>
                <a:endParaRPr lang="en-US" sz="2400" dirty="0" smtClean="0">
                  <a:solidFill>
                    <a:schemeClr val="tx1">
                      <a:lumMod val="60000"/>
                      <a:lumOff val="40000"/>
                    </a:schemeClr>
                  </a:solidFill>
                </a:endParaRPr>
              </a:p>
              <a:p>
                <a:pPr marL="0" indent="0">
                  <a:buNone/>
                </a:pPr>
                <a:endParaRPr lang="en-US" sz="2400" dirty="0" smtClean="0">
                  <a:solidFill>
                    <a:schemeClr val="tx1">
                      <a:lumMod val="60000"/>
                      <a:lumOff val="40000"/>
                    </a:schemeClr>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lumMod val="60000"/>
                                  <a:lumOff val="40000"/>
                                </a:schemeClr>
                              </a:solidFill>
                              <a:latin typeface="Cambria Math" panose="02040503050406030204" pitchFamily="18" charset="0"/>
                            </a:rPr>
                          </m:ctrlPr>
                        </m:sSubPr>
                        <m:e>
                          <m:r>
                            <a:rPr lang="en-US" sz="2400" b="0" i="1" smtClean="0">
                              <a:solidFill>
                                <a:schemeClr val="tx1">
                                  <a:lumMod val="60000"/>
                                  <a:lumOff val="40000"/>
                                </a:schemeClr>
                              </a:solidFill>
                              <a:latin typeface="Cambria Math" panose="02040503050406030204" pitchFamily="18" charset="0"/>
                            </a:rPr>
                            <m:t>𝑅</m:t>
                          </m:r>
                        </m:e>
                        <m:sub>
                          <m:r>
                            <a:rPr lang="en-US" sz="2400" b="0" i="1" smtClean="0">
                              <a:solidFill>
                                <a:schemeClr val="tx1">
                                  <a:lumMod val="60000"/>
                                  <a:lumOff val="40000"/>
                                </a:schemeClr>
                              </a:solidFill>
                              <a:latin typeface="Cambria Math" panose="02040503050406030204" pitchFamily="18" charset="0"/>
                            </a:rPr>
                            <m:t>0</m:t>
                          </m:r>
                        </m:sub>
                      </m:sSub>
                      <m:r>
                        <a:rPr lang="en-US" sz="2400" i="1" dirty="0">
                          <a:solidFill>
                            <a:schemeClr val="tx1">
                              <a:lumMod val="60000"/>
                              <a:lumOff val="40000"/>
                            </a:schemeClr>
                          </a:solidFill>
                          <a:latin typeface="Cambria Math" panose="02040503050406030204" pitchFamily="18" charset="0"/>
                        </a:rPr>
                        <m:t>=</m:t>
                      </m:r>
                      <m:f>
                        <m:fPr>
                          <m:ctrlPr>
                            <a:rPr lang="en-US" sz="2400" b="0" i="1" dirty="0" smtClean="0">
                              <a:solidFill>
                                <a:schemeClr val="tx1">
                                  <a:lumMod val="60000"/>
                                  <a:lumOff val="40000"/>
                                </a:schemeClr>
                              </a:solidFill>
                              <a:latin typeface="Cambria Math" panose="02040503050406030204" pitchFamily="18" charset="0"/>
                            </a:rPr>
                          </m:ctrlPr>
                        </m:fPr>
                        <m:num>
                          <m:r>
                            <a:rPr lang="en-US" sz="2400" i="1" dirty="0">
                              <a:solidFill>
                                <a:schemeClr val="tx1">
                                  <a:lumMod val="60000"/>
                                  <a:lumOff val="40000"/>
                                </a:schemeClr>
                              </a:solidFill>
                              <a:latin typeface="Cambria Math" panose="02040503050406030204" pitchFamily="18" charset="0"/>
                            </a:rPr>
                            <m:t>𝑉</m:t>
                          </m:r>
                          <m:r>
                            <a:rPr lang="en-US" sz="2400" i="1" dirty="0">
                              <a:solidFill>
                                <a:schemeClr val="tx1">
                                  <a:lumMod val="60000"/>
                                  <a:lumOff val="40000"/>
                                </a:schemeClr>
                              </a:solidFill>
                              <a:latin typeface="Cambria Math" panose="02040503050406030204" pitchFamily="18" charset="0"/>
                            </a:rPr>
                            <m:t>𝜎𝜆</m:t>
                          </m:r>
                          <m:sSub>
                            <m:sSubPr>
                              <m:ctrlPr>
                                <a:rPr lang="en-US" sz="2400" b="0" i="1" dirty="0" smtClean="0">
                                  <a:solidFill>
                                    <a:schemeClr val="tx1">
                                      <a:lumMod val="60000"/>
                                      <a:lumOff val="40000"/>
                                    </a:schemeClr>
                                  </a:solidFill>
                                  <a:latin typeface="Cambria Math" panose="02040503050406030204" pitchFamily="18" charset="0"/>
                                </a:rPr>
                              </m:ctrlPr>
                            </m:sSubPr>
                            <m:e>
                              <m:r>
                                <a:rPr lang="en-US" sz="2400" b="0" i="1" dirty="0" smtClean="0">
                                  <a:solidFill>
                                    <a:schemeClr val="tx1">
                                      <a:lumMod val="60000"/>
                                      <a:lumOff val="40000"/>
                                    </a:schemeClr>
                                  </a:solidFill>
                                  <a:latin typeface="Cambria Math" panose="02040503050406030204" pitchFamily="18" charset="0"/>
                                </a:rPr>
                                <m:t>𝛽</m:t>
                              </m:r>
                            </m:e>
                            <m:sub>
                              <m:r>
                                <a:rPr lang="en-US" sz="2400" b="0" i="1" dirty="0" smtClean="0">
                                  <a:solidFill>
                                    <a:schemeClr val="tx1">
                                      <a:lumMod val="60000"/>
                                      <a:lumOff val="40000"/>
                                    </a:schemeClr>
                                  </a:solidFill>
                                  <a:latin typeface="Cambria Math" panose="02040503050406030204" pitchFamily="18" charset="0"/>
                                </a:rPr>
                                <m:t>𝐸</m:t>
                              </m:r>
                            </m:sub>
                          </m:sSub>
                        </m:num>
                        <m:den>
                          <m:r>
                            <a:rPr lang="en-US" sz="2400" b="0" i="1" dirty="0" smtClean="0">
                              <a:solidFill>
                                <a:schemeClr val="tx1">
                                  <a:lumMod val="60000"/>
                                  <a:lumOff val="40000"/>
                                </a:schemeClr>
                              </a:solidFill>
                              <a:latin typeface="Cambria Math" panose="02040503050406030204" pitchFamily="18" charset="0"/>
                            </a:rPr>
                            <m:t>𝛾𝜌</m:t>
                          </m:r>
                        </m:den>
                      </m:f>
                    </m:oMath>
                  </m:oMathPara>
                </a14:m>
                <a:endParaRPr lang="en-US" sz="2400" dirty="0">
                  <a:solidFill>
                    <a:schemeClr val="tx1">
                      <a:lumMod val="60000"/>
                      <a:lumOff val="40000"/>
                    </a:schemeClr>
                  </a:solidFill>
                </a:endParaRPr>
              </a:p>
              <a:p>
                <a:pPr marL="0" indent="0">
                  <a:buNone/>
                </a:pPr>
                <a:endParaRPr lang="en-US" sz="2400" dirty="0">
                  <a:solidFill>
                    <a:schemeClr val="tx1">
                      <a:lumMod val="60000"/>
                      <a:lumOff val="40000"/>
                    </a:schemeClr>
                  </a:solidFill>
                </a:endParaRPr>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457200" y="2454804"/>
                <a:ext cx="8229600" cy="3351635"/>
              </a:xfrm>
              <a:blipFill rotWithShape="0">
                <a:blip r:embed="rId2"/>
                <a:stretch>
                  <a:fillRect l="-667" t="-1821"/>
                </a:stretch>
              </a:blipFill>
            </p:spPr>
            <p:txBody>
              <a:bodyPr/>
              <a:lstStyle/>
              <a:p>
                <a:r>
                  <a:rPr lang="en-US">
                    <a:noFill/>
                  </a:rPr>
                  <a:t> </a:t>
                </a:r>
              </a:p>
            </p:txBody>
          </p:sp>
        </mc:Fallback>
      </mc:AlternateContent>
      <p:sp>
        <p:nvSpPr>
          <p:cNvPr id="8" name="Rectangle 7"/>
          <p:cNvSpPr/>
          <p:nvPr/>
        </p:nvSpPr>
        <p:spPr>
          <a:xfrm>
            <a:off x="2331720" y="6079689"/>
            <a:ext cx="5612130" cy="646331"/>
          </a:xfrm>
          <a:prstGeom prst="rect">
            <a:avLst/>
          </a:prstGeom>
        </p:spPr>
        <p:txBody>
          <a:bodyPr wrap="square">
            <a:spAutoFit/>
          </a:bodyPr>
          <a:lstStyle/>
          <a:p>
            <a:r>
              <a:rPr lang="en-US" sz="900" dirty="0" err="1">
                <a:solidFill>
                  <a:schemeClr val="bg1"/>
                </a:solidFill>
                <a:latin typeface="Arial" panose="020B0604020202020204" pitchFamily="34" charset="0"/>
              </a:rPr>
              <a:t>Garchitorena</a:t>
            </a:r>
            <a:r>
              <a:rPr lang="en-US" sz="900" dirty="0">
                <a:solidFill>
                  <a:schemeClr val="bg1"/>
                </a:solidFill>
                <a:latin typeface="Arial" panose="020B0604020202020204" pitchFamily="34" charset="0"/>
              </a:rPr>
              <a:t>, A., </a:t>
            </a:r>
            <a:r>
              <a:rPr lang="en-US" sz="900" dirty="0" err="1">
                <a:solidFill>
                  <a:schemeClr val="bg1"/>
                </a:solidFill>
                <a:latin typeface="Arial" panose="020B0604020202020204" pitchFamily="34" charset="0"/>
              </a:rPr>
              <a:t>Sokolow</a:t>
            </a:r>
            <a:r>
              <a:rPr lang="en-US" sz="900" dirty="0">
                <a:solidFill>
                  <a:schemeClr val="bg1"/>
                </a:solidFill>
                <a:latin typeface="Arial" panose="020B0604020202020204" pitchFamily="34" charset="0"/>
              </a:rPr>
              <a:t>, S. H., Roche, B., </a:t>
            </a:r>
            <a:r>
              <a:rPr lang="en-US" sz="900" dirty="0" err="1">
                <a:solidFill>
                  <a:schemeClr val="bg1"/>
                </a:solidFill>
                <a:latin typeface="Arial" panose="020B0604020202020204" pitchFamily="34" charset="0"/>
              </a:rPr>
              <a:t>Ngonghala</a:t>
            </a:r>
            <a:r>
              <a:rPr lang="en-US" sz="900" dirty="0">
                <a:solidFill>
                  <a:schemeClr val="bg1"/>
                </a:solidFill>
                <a:latin typeface="Arial" panose="020B0604020202020204" pitchFamily="34" charset="0"/>
              </a:rPr>
              <a:t>, C. N., </a:t>
            </a:r>
            <a:r>
              <a:rPr lang="en-US" sz="900" dirty="0" err="1">
                <a:solidFill>
                  <a:schemeClr val="bg1"/>
                </a:solidFill>
                <a:latin typeface="Arial" panose="020B0604020202020204" pitchFamily="34" charset="0"/>
              </a:rPr>
              <a:t>Jocque</a:t>
            </a:r>
            <a:r>
              <a:rPr lang="en-US" sz="900" dirty="0">
                <a:solidFill>
                  <a:schemeClr val="bg1"/>
                </a:solidFill>
                <a:latin typeface="Arial" panose="020B0604020202020204" pitchFamily="34" charset="0"/>
              </a:rPr>
              <a:t>, M., Lund, A., ... &amp; Andrews, J. R. (2017). Disease ecology, health and the environment: a framework to account for ecological and socio-economic drivers in the control of neglected tropical diseases. </a:t>
            </a:r>
            <a:r>
              <a:rPr lang="en-US" sz="900" i="1" dirty="0">
                <a:solidFill>
                  <a:schemeClr val="bg1"/>
                </a:solidFill>
                <a:latin typeface="Arial" panose="020B0604020202020204" pitchFamily="34" charset="0"/>
              </a:rPr>
              <a:t>Philosophical Transactions of the Royal Society B: Biological Sciences</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372</a:t>
            </a:r>
            <a:r>
              <a:rPr lang="en-US" sz="900" dirty="0">
                <a:solidFill>
                  <a:schemeClr val="bg1"/>
                </a:solidFill>
                <a:latin typeface="Arial" panose="020B0604020202020204" pitchFamily="34" charset="0"/>
              </a:rPr>
              <a:t>(1722), 20160128.</a:t>
            </a:r>
            <a:endParaRPr lang="en-US" sz="900" dirty="0">
              <a:solidFill>
                <a:schemeClr val="bg1"/>
              </a:solidFill>
            </a:endParaRPr>
          </a:p>
        </p:txBody>
      </p:sp>
      <mc:AlternateContent xmlns:mc="http://schemas.openxmlformats.org/markup-compatibility/2006">
        <mc:Choice xmlns:a14="http://schemas.microsoft.com/office/drawing/2010/main" Requires="a14">
          <p:sp>
            <p:nvSpPr>
              <p:cNvPr id="10" name="Rectangle 9"/>
              <p:cNvSpPr/>
              <p:nvPr/>
            </p:nvSpPr>
            <p:spPr>
              <a:xfrm>
                <a:off x="457199" y="1202761"/>
                <a:ext cx="8229601" cy="85408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60000"/>
                                  <a:lumOff val="40000"/>
                                </a:schemeClr>
                              </a:solidFill>
                              <a:latin typeface="Cambria Math" panose="02040503050406030204" pitchFamily="18" charset="0"/>
                            </a:rPr>
                          </m:ctrlPr>
                        </m:accPr>
                        <m:e>
                          <m:r>
                            <a:rPr lang="en-US" sz="2400" i="1">
                              <a:solidFill>
                                <a:schemeClr val="tx1">
                                  <a:lumMod val="60000"/>
                                  <a:lumOff val="40000"/>
                                </a:schemeClr>
                              </a:solidFill>
                              <a:latin typeface="Cambria Math" panose="02040503050406030204" pitchFamily="18" charset="0"/>
                            </a:rPr>
                            <m:t>𝐼</m:t>
                          </m:r>
                        </m:e>
                      </m:acc>
                      <m:r>
                        <m:rPr>
                          <m:lit/>
                        </m:rPr>
                        <a:rPr lang="en-US" sz="2400" i="1" dirty="0">
                          <a:solidFill>
                            <a:schemeClr val="tx1">
                              <a:lumMod val="60000"/>
                              <a:lumOff val="40000"/>
                            </a:schemeClr>
                          </a:solidFill>
                          <a:latin typeface="Cambria Math" panose="02040503050406030204" pitchFamily="18" charset="0"/>
                        </a:rPr>
                        <m:t> </m:t>
                      </m:r>
                      <m:r>
                        <a:rPr lang="en-US" sz="2400" i="1" dirty="0">
                          <a:solidFill>
                            <a:schemeClr val="tx1">
                              <a:lumMod val="60000"/>
                              <a:lumOff val="40000"/>
                            </a:schemeClr>
                          </a:solidFill>
                          <a:latin typeface="Cambria Math" panose="02040503050406030204" pitchFamily="18" charset="0"/>
                        </a:rPr>
                        <m:t>=</m:t>
                      </m:r>
                      <m:d>
                        <m:dPr>
                          <m:ctrlPr>
                            <a:rPr lang="en-US" sz="2400" i="1" dirty="0" smtClean="0">
                              <a:solidFill>
                                <a:schemeClr val="tx1">
                                  <a:lumMod val="60000"/>
                                  <a:lumOff val="40000"/>
                                </a:schemeClr>
                              </a:solidFill>
                              <a:latin typeface="Cambria Math" panose="02040503050406030204" pitchFamily="18" charset="0"/>
                            </a:rPr>
                          </m:ctrlPr>
                        </m:dPr>
                        <m:e>
                          <m:sSub>
                            <m:sSubPr>
                              <m:ctrlPr>
                                <a:rPr lang="en-US" sz="2400" i="1" dirty="0">
                                  <a:solidFill>
                                    <a:schemeClr val="tx1">
                                      <a:lumMod val="60000"/>
                                      <a:lumOff val="40000"/>
                                    </a:schemeClr>
                                  </a:solidFill>
                                  <a:latin typeface="Cambria Math" panose="02040503050406030204" pitchFamily="18" charset="0"/>
                                </a:rPr>
                              </m:ctrlPr>
                            </m:sSubPr>
                            <m:e>
                              <m:r>
                                <a:rPr lang="en-US" sz="2400" i="1" dirty="0">
                                  <a:solidFill>
                                    <a:schemeClr val="tx1">
                                      <a:lumMod val="60000"/>
                                      <a:lumOff val="40000"/>
                                    </a:schemeClr>
                                  </a:solidFill>
                                  <a:latin typeface="Cambria Math" panose="02040503050406030204" pitchFamily="18" charset="0"/>
                                </a:rPr>
                                <m:t>𝛽</m:t>
                              </m:r>
                            </m:e>
                            <m:sub>
                              <m:r>
                                <a:rPr lang="en-US" sz="2400" i="1" dirty="0">
                                  <a:solidFill>
                                    <a:schemeClr val="tx1">
                                      <a:lumMod val="60000"/>
                                      <a:lumOff val="40000"/>
                                    </a:schemeClr>
                                  </a:solidFill>
                                  <a:latin typeface="Cambria Math" panose="02040503050406030204" pitchFamily="18" charset="0"/>
                                </a:rPr>
                                <m:t>𝐷</m:t>
                              </m:r>
                            </m:sub>
                          </m:sSub>
                          <m:r>
                            <a:rPr lang="en-US" sz="2400" i="1" dirty="0">
                              <a:solidFill>
                                <a:schemeClr val="tx1">
                                  <a:lumMod val="60000"/>
                                  <a:lumOff val="40000"/>
                                </a:schemeClr>
                              </a:solidFill>
                              <a:latin typeface="Cambria Math" panose="02040503050406030204" pitchFamily="18" charset="0"/>
                            </a:rPr>
                            <m:t>𝐼</m:t>
                          </m:r>
                          <m:r>
                            <a:rPr lang="en-US" sz="2400" i="1" dirty="0">
                              <a:solidFill>
                                <a:schemeClr val="tx1">
                                  <a:lumMod val="60000"/>
                                  <a:lumOff val="40000"/>
                                </a:schemeClr>
                              </a:solidFill>
                              <a:latin typeface="Cambria Math" panose="02040503050406030204" pitchFamily="18" charset="0"/>
                            </a:rPr>
                            <m:t>+</m:t>
                          </m:r>
                          <m:sSub>
                            <m:sSubPr>
                              <m:ctrlPr>
                                <a:rPr lang="en-US" sz="2400" i="1" dirty="0">
                                  <a:solidFill>
                                    <a:schemeClr val="tx1">
                                      <a:lumMod val="60000"/>
                                      <a:lumOff val="40000"/>
                                    </a:schemeClr>
                                  </a:solidFill>
                                  <a:latin typeface="Cambria Math" panose="02040503050406030204" pitchFamily="18" charset="0"/>
                                </a:rPr>
                              </m:ctrlPr>
                            </m:sSubPr>
                            <m:e>
                              <m:r>
                                <a:rPr lang="en-US" sz="2400" i="1" dirty="0">
                                  <a:solidFill>
                                    <a:schemeClr val="tx1">
                                      <a:lumMod val="60000"/>
                                      <a:lumOff val="40000"/>
                                    </a:schemeClr>
                                  </a:solidFill>
                                  <a:latin typeface="Cambria Math" panose="02040503050406030204" pitchFamily="18" charset="0"/>
                                </a:rPr>
                                <m:t>𝛽</m:t>
                              </m:r>
                            </m:e>
                            <m:sub>
                              <m:r>
                                <a:rPr lang="en-US" sz="2400" i="1" dirty="0">
                                  <a:solidFill>
                                    <a:schemeClr val="tx1">
                                      <a:lumMod val="60000"/>
                                      <a:lumOff val="40000"/>
                                    </a:schemeClr>
                                  </a:solidFill>
                                  <a:latin typeface="Cambria Math" panose="02040503050406030204" pitchFamily="18" charset="0"/>
                                </a:rPr>
                                <m:t>𝐸</m:t>
                              </m:r>
                            </m:sub>
                          </m:sSub>
                          <m:r>
                            <a:rPr lang="en-US" sz="2400" i="1" dirty="0">
                              <a:solidFill>
                                <a:schemeClr val="tx1">
                                  <a:lumMod val="60000"/>
                                  <a:lumOff val="40000"/>
                                </a:schemeClr>
                              </a:solidFill>
                              <a:latin typeface="Cambria Math" panose="02040503050406030204" pitchFamily="18" charset="0"/>
                            </a:rPr>
                            <m:t>𝑊</m:t>
                          </m:r>
                        </m:e>
                      </m:d>
                      <m:r>
                        <a:rPr lang="en-US" sz="2400" b="0" i="1" dirty="0" smtClean="0">
                          <a:solidFill>
                            <a:schemeClr val="tx1">
                              <a:lumMod val="60000"/>
                              <a:lumOff val="40000"/>
                            </a:schemeClr>
                          </a:solidFill>
                          <a:latin typeface="Cambria Math" panose="02040503050406030204" pitchFamily="18" charset="0"/>
                        </a:rPr>
                        <m:t>𝑆</m:t>
                      </m:r>
                      <m:r>
                        <a:rPr lang="en-US" sz="2400" i="1" dirty="0">
                          <a:solidFill>
                            <a:schemeClr val="tx1">
                              <a:lumMod val="60000"/>
                              <a:lumOff val="40000"/>
                            </a:schemeClr>
                          </a:solidFill>
                          <a:latin typeface="Cambria Math" panose="02040503050406030204" pitchFamily="18" charset="0"/>
                        </a:rPr>
                        <m:t>−</m:t>
                      </m:r>
                      <m:r>
                        <a:rPr lang="en-US" sz="2400" i="1" dirty="0">
                          <a:solidFill>
                            <a:schemeClr val="tx1">
                              <a:lumMod val="60000"/>
                              <a:lumOff val="40000"/>
                            </a:schemeClr>
                          </a:solidFill>
                          <a:latin typeface="Cambria Math" panose="02040503050406030204" pitchFamily="18" charset="0"/>
                        </a:rPr>
                        <m:t>𝛾</m:t>
                      </m:r>
                      <m:r>
                        <a:rPr lang="en-US" sz="2400" i="1" dirty="0">
                          <a:solidFill>
                            <a:schemeClr val="tx1">
                              <a:lumMod val="60000"/>
                              <a:lumOff val="40000"/>
                            </a:schemeClr>
                          </a:solidFill>
                          <a:latin typeface="Cambria Math" panose="02040503050406030204" pitchFamily="18" charset="0"/>
                        </a:rPr>
                        <m:t>𝐼</m:t>
                      </m:r>
                    </m:oMath>
                    <m:oMath xmlns:m="http://schemas.openxmlformats.org/officeDocument/2006/math">
                      <m:acc>
                        <m:accPr>
                          <m:chr m:val="̇"/>
                          <m:ctrlPr>
                            <a:rPr lang="en-US" sz="2400" i="1">
                              <a:solidFill>
                                <a:schemeClr val="tx1">
                                  <a:lumMod val="60000"/>
                                  <a:lumOff val="40000"/>
                                </a:schemeClr>
                              </a:solidFill>
                              <a:latin typeface="Cambria Math" panose="02040503050406030204" pitchFamily="18" charset="0"/>
                            </a:rPr>
                          </m:ctrlPr>
                        </m:accPr>
                        <m:e>
                          <m:r>
                            <a:rPr lang="en-US" sz="2400" i="1">
                              <a:solidFill>
                                <a:schemeClr val="tx1">
                                  <a:lumMod val="60000"/>
                                  <a:lumOff val="40000"/>
                                </a:schemeClr>
                              </a:solidFill>
                              <a:latin typeface="Cambria Math" panose="02040503050406030204" pitchFamily="18" charset="0"/>
                            </a:rPr>
                            <m:t>𝑊</m:t>
                          </m:r>
                        </m:e>
                      </m:acc>
                      <m:r>
                        <a:rPr lang="en-US" sz="2400" i="1" dirty="0">
                          <a:solidFill>
                            <a:schemeClr val="tx1">
                              <a:lumMod val="60000"/>
                              <a:lumOff val="40000"/>
                            </a:schemeClr>
                          </a:solidFill>
                          <a:latin typeface="Cambria Math" panose="02040503050406030204" pitchFamily="18" charset="0"/>
                        </a:rPr>
                        <m:t>=</m:t>
                      </m:r>
                      <m:r>
                        <m:rPr>
                          <m:sty m:val="p"/>
                        </m:rPr>
                        <a:rPr lang="en-US" sz="2400" b="0" i="0" dirty="0" smtClean="0">
                          <a:solidFill>
                            <a:schemeClr val="tx1">
                              <a:lumMod val="60000"/>
                              <a:lumOff val="40000"/>
                            </a:schemeClr>
                          </a:solidFill>
                          <a:latin typeface="Cambria Math" panose="02040503050406030204" pitchFamily="18" charset="0"/>
                        </a:rPr>
                        <m:t>Ω</m:t>
                      </m:r>
                      <m:r>
                        <a:rPr lang="en-US" sz="2400" b="0" i="1" dirty="0" smtClean="0">
                          <a:solidFill>
                            <a:schemeClr val="tx1">
                              <a:lumMod val="60000"/>
                              <a:lumOff val="40000"/>
                            </a:schemeClr>
                          </a:solidFill>
                          <a:latin typeface="Cambria Math" panose="02040503050406030204" pitchFamily="18" charset="0"/>
                        </a:rPr>
                        <m:t>+</m:t>
                      </m:r>
                      <m:r>
                        <a:rPr lang="en-US" sz="2400" i="1" dirty="0">
                          <a:solidFill>
                            <a:schemeClr val="tx1">
                              <a:lumMod val="60000"/>
                              <a:lumOff val="40000"/>
                            </a:schemeClr>
                          </a:solidFill>
                          <a:latin typeface="Cambria Math" panose="02040503050406030204" pitchFamily="18" charset="0"/>
                        </a:rPr>
                        <m:t>𝑉</m:t>
                      </m:r>
                      <m:r>
                        <a:rPr lang="en-US" sz="2400" i="1" dirty="0">
                          <a:solidFill>
                            <a:schemeClr val="tx1">
                              <a:lumMod val="60000"/>
                              <a:lumOff val="40000"/>
                            </a:schemeClr>
                          </a:solidFill>
                          <a:latin typeface="Cambria Math" panose="02040503050406030204" pitchFamily="18" charset="0"/>
                        </a:rPr>
                        <m:t>𝜎𝜆</m:t>
                      </m:r>
                      <m:r>
                        <a:rPr lang="en-US" sz="2400" i="1" dirty="0">
                          <a:solidFill>
                            <a:schemeClr val="tx1">
                              <a:lumMod val="60000"/>
                              <a:lumOff val="40000"/>
                            </a:schemeClr>
                          </a:solidFill>
                          <a:latin typeface="Cambria Math" panose="02040503050406030204" pitchFamily="18" charset="0"/>
                        </a:rPr>
                        <m:t>𝐼</m:t>
                      </m:r>
                      <m:r>
                        <a:rPr lang="en-US" sz="2400" i="1" dirty="0">
                          <a:solidFill>
                            <a:schemeClr val="tx1">
                              <a:lumMod val="60000"/>
                              <a:lumOff val="40000"/>
                            </a:schemeClr>
                          </a:solidFill>
                          <a:latin typeface="Cambria Math" panose="02040503050406030204" pitchFamily="18" charset="0"/>
                        </a:rPr>
                        <m:t>−</m:t>
                      </m:r>
                      <m:r>
                        <a:rPr lang="en-US" sz="2400" i="1" dirty="0">
                          <a:solidFill>
                            <a:schemeClr val="tx1">
                              <a:lumMod val="60000"/>
                              <a:lumOff val="40000"/>
                            </a:schemeClr>
                          </a:solidFill>
                          <a:latin typeface="Cambria Math" panose="02040503050406030204" pitchFamily="18" charset="0"/>
                        </a:rPr>
                        <m:t>𝜌</m:t>
                      </m:r>
                      <m:r>
                        <a:rPr lang="en-US" sz="2400" i="1" dirty="0">
                          <a:solidFill>
                            <a:schemeClr val="tx1">
                              <a:lumMod val="60000"/>
                              <a:lumOff val="40000"/>
                            </a:schemeClr>
                          </a:solidFill>
                          <a:latin typeface="Cambria Math" panose="02040503050406030204" pitchFamily="18" charset="0"/>
                        </a:rPr>
                        <m:t>𝑊</m:t>
                      </m:r>
                    </m:oMath>
                  </m:oMathPara>
                </a14:m>
                <a:endParaRPr lang="en-US" sz="2400" dirty="0">
                  <a:solidFill>
                    <a:schemeClr val="tx1">
                      <a:lumMod val="60000"/>
                      <a:lumOff val="40000"/>
                    </a:schemeClr>
                  </a:solidFill>
                </a:endParaRPr>
              </a:p>
            </p:txBody>
          </p:sp>
        </mc:Choice>
        <mc:Fallback>
          <p:sp>
            <p:nvSpPr>
              <p:cNvPr id="10" name="Rectangle 9"/>
              <p:cNvSpPr>
                <a:spLocks noRot="1" noChangeAspect="1" noMove="1" noResize="1" noEditPoints="1" noAdjustHandles="1" noChangeArrowheads="1" noChangeShapeType="1" noTextEdit="1"/>
              </p:cNvSpPr>
              <p:nvPr/>
            </p:nvSpPr>
            <p:spPr>
              <a:xfrm>
                <a:off x="457199" y="1202761"/>
                <a:ext cx="8229601" cy="854080"/>
              </a:xfrm>
              <a:prstGeom prst="rect">
                <a:avLst/>
              </a:prstGeom>
              <a:blipFill rotWithShape="0">
                <a:blip r:embed="rId3"/>
                <a:stretch>
                  <a:fillRect b="-9286"/>
                </a:stretch>
              </a:blipFill>
            </p:spPr>
            <p:txBody>
              <a:bodyPr/>
              <a:lstStyle/>
              <a:p>
                <a:r>
                  <a:rPr lang="en-US">
                    <a:noFill/>
                  </a:rPr>
                  <a:t> </a:t>
                </a:r>
              </a:p>
            </p:txBody>
          </p:sp>
        </mc:Fallback>
      </mc:AlternateContent>
    </p:spTree>
    <p:extLst>
      <p:ext uri="{BB962C8B-B14F-4D97-AF65-F5344CB8AC3E}">
        <p14:creationId xmlns:p14="http://schemas.microsoft.com/office/powerpoint/2010/main" val="5165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Implementation| </a:t>
            </a:r>
            <a:r>
              <a:rPr lang="en-US" sz="2000" dirty="0" err="1" smtClean="0">
                <a:solidFill>
                  <a:schemeClr val="bg1"/>
                </a:solidFill>
              </a:rPr>
              <a:t>Garchitorena</a:t>
            </a:r>
            <a:r>
              <a:rPr lang="en-US" sz="2000" dirty="0" smtClean="0">
                <a:solidFill>
                  <a:schemeClr val="bg1"/>
                </a:solidFill>
              </a:rPr>
              <a:t> et al</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23010"/>
                <a:ext cx="8229600" cy="4686300"/>
              </a:xfrm>
            </p:spPr>
            <p:txBody>
              <a:bodyPr/>
              <a:lstStyle/>
              <a:p>
                <a:r>
                  <a:rPr lang="en-US" dirty="0" smtClean="0"/>
                  <a:t>State at time </a:t>
                </a:r>
                <a14:m>
                  <m:oMath xmlns:m="http://schemas.openxmlformats.org/officeDocument/2006/math">
                    <m:r>
                      <a:rPr lang="en-US" i="1">
                        <a:latin typeface="Cambria Math" panose="02040503050406030204" pitchFamily="18" charset="0"/>
                      </a:rPr>
                      <m:t>𝑡</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endParaRPr lang="en-US" dirty="0" smtClean="0"/>
              </a:p>
              <a:p>
                <a:pPr lvl="1"/>
                <a14:m>
                  <m:oMath xmlns:m="http://schemas.openxmlformats.org/officeDocument/2006/math">
                    <m:sSub>
                      <m:sSubPr>
                        <m:ctrlPr>
                          <a:rPr lang="en-US" altLang="zh-CN" b="0" i="1" dirty="0" smtClean="0">
                            <a:solidFill>
                              <a:schemeClr val="tx1">
                                <a:lumMod val="60000"/>
                                <a:lumOff val="40000"/>
                              </a:schemeClr>
                            </a:solidFill>
                            <a:latin typeface="Cambria Math" panose="02040503050406030204" pitchFamily="18" charset="0"/>
                          </a:rPr>
                        </m:ctrlPr>
                      </m:sSubPr>
                      <m:e>
                        <m:r>
                          <m:rPr>
                            <m:sty m:val="p"/>
                          </m:rPr>
                          <a:rPr lang="en-US" altLang="zh-CN" i="1" dirty="0">
                            <a:solidFill>
                              <a:schemeClr val="tx1">
                                <a:lumMod val="60000"/>
                                <a:lumOff val="40000"/>
                              </a:schemeClr>
                            </a:solidFill>
                            <a:latin typeface="Cambria Math" panose="02040503050406030204" pitchFamily="18" charset="0"/>
                          </a:rPr>
                          <m:t>S</m:t>
                        </m:r>
                      </m:e>
                      <m:sub>
                        <m:r>
                          <a:rPr lang="en-US" altLang="zh-CN" b="0" i="1" dirty="0" smtClean="0">
                            <a:solidFill>
                              <a:schemeClr val="tx1">
                                <a:lumMod val="60000"/>
                                <a:lumOff val="40000"/>
                              </a:schemeClr>
                            </a:solidFill>
                            <a:latin typeface="Cambria Math" panose="02040503050406030204" pitchFamily="18" charset="0"/>
                          </a:rPr>
                          <m:t>𝑡</m:t>
                        </m:r>
                      </m:sub>
                    </m:sSub>
                    <m:r>
                      <a:rPr lang="en-US" altLang="zh-CN" b="0" i="1" dirty="0" smtClean="0">
                        <a:solidFill>
                          <a:schemeClr val="tx1">
                            <a:lumMod val="60000"/>
                            <a:lumOff val="40000"/>
                          </a:schemeClr>
                        </a:solidFill>
                        <a:latin typeface="Cambria Math" panose="02040503050406030204" pitchFamily="18" charset="0"/>
                      </a:rPr>
                      <m:t>=</m:t>
                    </m:r>
                    <m:sSub>
                      <m:sSubPr>
                        <m:ctrlPr>
                          <a:rPr lang="en-US" altLang="zh-CN" b="0" i="1" dirty="0" smtClean="0">
                            <a:solidFill>
                              <a:schemeClr val="tx1">
                                <a:lumMod val="60000"/>
                                <a:lumOff val="40000"/>
                              </a:schemeClr>
                            </a:solidFill>
                            <a:latin typeface="Cambria Math" panose="02040503050406030204" pitchFamily="18" charset="0"/>
                          </a:rPr>
                        </m:ctrlPr>
                      </m:sSubPr>
                      <m:e>
                        <m:r>
                          <a:rPr lang="en-US" altLang="zh-CN" b="0" i="1" dirty="0" smtClean="0">
                            <a:solidFill>
                              <a:schemeClr val="tx1">
                                <a:lumMod val="60000"/>
                                <a:lumOff val="40000"/>
                              </a:schemeClr>
                            </a:solidFill>
                            <a:latin typeface="Cambria Math" panose="02040503050406030204" pitchFamily="18" charset="0"/>
                          </a:rPr>
                          <m:t>𝐼</m:t>
                        </m:r>
                      </m:e>
                      <m:sub>
                        <m:r>
                          <a:rPr lang="en-US" altLang="zh-CN" b="0" i="1" dirty="0" smtClean="0">
                            <a:solidFill>
                              <a:schemeClr val="tx1">
                                <a:lumMod val="60000"/>
                                <a:lumOff val="40000"/>
                              </a:schemeClr>
                            </a:solidFill>
                            <a:latin typeface="Cambria Math" panose="02040503050406030204" pitchFamily="18" charset="0"/>
                          </a:rPr>
                          <m:t>𝑡</m:t>
                        </m:r>
                      </m:sub>
                    </m:sSub>
                  </m:oMath>
                </a14:m>
                <a:r>
                  <a:rPr lang="en-US" dirty="0" smtClean="0">
                    <a:solidFill>
                      <a:schemeClr val="tx1">
                        <a:lumMod val="60000"/>
                        <a:lumOff val="40000"/>
                      </a:schemeClr>
                    </a:solidFill>
                  </a:rPr>
                  <a:t> (Prevalence at time, </a:t>
                </a:r>
                <a14:m>
                  <m:oMath xmlns:m="http://schemas.openxmlformats.org/officeDocument/2006/math">
                    <m:r>
                      <a:rPr lang="en-US" b="0" i="1" smtClean="0">
                        <a:solidFill>
                          <a:schemeClr val="tx1">
                            <a:lumMod val="60000"/>
                            <a:lumOff val="40000"/>
                          </a:schemeClr>
                        </a:solidFill>
                        <a:latin typeface="Cambria Math" panose="02040503050406030204" pitchFamily="18" charset="0"/>
                      </a:rPr>
                      <m:t>𝑡</m:t>
                    </m:r>
                  </m:oMath>
                </a14:m>
                <a:r>
                  <a:rPr lang="en-US" dirty="0" smtClean="0">
                    <a:solidFill>
                      <a:schemeClr val="tx1">
                        <a:lumMod val="60000"/>
                        <a:lumOff val="40000"/>
                      </a:schemeClr>
                    </a:solidFill>
                  </a:rPr>
                  <a:t>)</a:t>
                </a:r>
                <a:endParaRPr lang="en-US" dirty="0">
                  <a:solidFill>
                    <a:schemeClr val="tx1">
                      <a:lumMod val="60000"/>
                      <a:lumOff val="40000"/>
                    </a:schemeClr>
                  </a:solidFill>
                </a:endParaRPr>
              </a:p>
              <a:p>
                <a:r>
                  <a:rPr lang="en-US" dirty="0"/>
                  <a:t>Decision at time </a:t>
                </a:r>
                <a14:m>
                  <m:oMath xmlns:m="http://schemas.openxmlformats.org/officeDocument/2006/math">
                    <m:r>
                      <a:rPr lang="en-US" i="1">
                        <a:latin typeface="Cambria Math" panose="02040503050406030204" pitchFamily="18" charset="0"/>
                      </a:rPr>
                      <m:t>𝑡</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endParaRPr lang="en-US" dirty="0" smtClean="0"/>
              </a:p>
              <a:p>
                <a:pPr lvl="1"/>
                <a14:m>
                  <m:oMath xmlns:m="http://schemas.openxmlformats.org/officeDocument/2006/math">
                    <m:sSub>
                      <m:sSubPr>
                        <m:ctrlPr>
                          <a:rPr lang="en-US" b="0" i="1" smtClean="0">
                            <a:solidFill>
                              <a:schemeClr val="tx1">
                                <a:lumMod val="60000"/>
                                <a:lumOff val="40000"/>
                              </a:schemeClr>
                            </a:solidFill>
                            <a:latin typeface="Cambria Math" panose="02040503050406030204" pitchFamily="18" charset="0"/>
                          </a:rPr>
                        </m:ctrlPr>
                      </m:sSubPr>
                      <m:e>
                        <m:r>
                          <a:rPr lang="en-US" b="0" i="1" smtClean="0">
                            <a:solidFill>
                              <a:schemeClr val="tx1">
                                <a:lumMod val="60000"/>
                                <a:lumOff val="40000"/>
                              </a:schemeClr>
                            </a:solidFill>
                            <a:latin typeface="Cambria Math" panose="02040503050406030204" pitchFamily="18" charset="0"/>
                          </a:rPr>
                          <m:t>𝐴</m:t>
                        </m:r>
                      </m:e>
                      <m:sub>
                        <m:r>
                          <a:rPr lang="en-US" b="0" i="1" smtClean="0">
                            <a:solidFill>
                              <a:schemeClr val="tx1">
                                <a:lumMod val="60000"/>
                                <a:lumOff val="40000"/>
                              </a:schemeClr>
                            </a:solidFill>
                            <a:latin typeface="Cambria Math" panose="02040503050406030204" pitchFamily="18" charset="0"/>
                          </a:rPr>
                          <m:t>𝑡</m:t>
                        </m:r>
                      </m:sub>
                    </m:sSub>
                    <m:r>
                      <a:rPr lang="en-US" b="0" i="1" smtClean="0">
                        <a:solidFill>
                          <a:schemeClr val="tx1">
                            <a:lumMod val="60000"/>
                            <a:lumOff val="40000"/>
                          </a:schemeClr>
                        </a:solidFill>
                        <a:latin typeface="Cambria Math" panose="02040503050406030204" pitchFamily="18" charset="0"/>
                      </a:rPr>
                      <m:t>∈</m:t>
                    </m:r>
                    <m:d>
                      <m:dPr>
                        <m:begChr m:val="["/>
                        <m:endChr m:val="]"/>
                        <m:ctrlPr>
                          <a:rPr lang="en-US" b="0" i="1" smtClean="0">
                            <a:solidFill>
                              <a:schemeClr val="tx1">
                                <a:lumMod val="60000"/>
                                <a:lumOff val="40000"/>
                              </a:schemeClr>
                            </a:solidFill>
                            <a:latin typeface="Cambria Math" panose="02040503050406030204" pitchFamily="18" charset="0"/>
                          </a:rPr>
                        </m:ctrlPr>
                      </m:dPr>
                      <m:e>
                        <m:r>
                          <a:rPr lang="en-US" b="0" i="1" smtClean="0">
                            <a:solidFill>
                              <a:schemeClr val="tx1">
                                <a:lumMod val="60000"/>
                                <a:lumOff val="40000"/>
                              </a:schemeClr>
                            </a:solidFill>
                            <a:latin typeface="Cambria Math" panose="02040503050406030204" pitchFamily="18" charset="0"/>
                          </a:rPr>
                          <m:t>0,1</m:t>
                        </m:r>
                      </m:e>
                    </m:d>
                    <m:r>
                      <a:rPr lang="en-US" b="0" i="1" smtClean="0">
                        <a:solidFill>
                          <a:schemeClr val="tx1">
                            <a:lumMod val="60000"/>
                            <a:lumOff val="40000"/>
                          </a:schemeClr>
                        </a:solidFill>
                        <a:latin typeface="Cambria Math" panose="02040503050406030204" pitchFamily="18" charset="0"/>
                      </a:rPr>
                      <m:t>:</m:t>
                    </m:r>
                  </m:oMath>
                </a14:m>
                <a:r>
                  <a:rPr lang="en-US" dirty="0" smtClean="0">
                    <a:solidFill>
                      <a:schemeClr val="tx1">
                        <a:lumMod val="60000"/>
                        <a:lumOff val="40000"/>
                      </a:schemeClr>
                    </a:solidFill>
                  </a:rPr>
                  <a:t> proportion of available capital, </a:t>
                </a:r>
                <a14:m>
                  <m:oMath xmlns:m="http://schemas.openxmlformats.org/officeDocument/2006/math">
                    <m:r>
                      <a:rPr lang="en-US" b="0" i="1" smtClean="0">
                        <a:solidFill>
                          <a:schemeClr val="tx1">
                            <a:lumMod val="60000"/>
                            <a:lumOff val="40000"/>
                          </a:schemeClr>
                        </a:solidFill>
                        <a:latin typeface="Cambria Math" panose="02040503050406030204" pitchFamily="18" charset="0"/>
                      </a:rPr>
                      <m:t>𝐶</m:t>
                    </m:r>
                  </m:oMath>
                </a14:m>
                <a:r>
                  <a:rPr lang="en-US" dirty="0" smtClean="0">
                    <a:solidFill>
                      <a:schemeClr val="tx1">
                        <a:lumMod val="60000"/>
                        <a:lumOff val="40000"/>
                      </a:schemeClr>
                    </a:solidFill>
                  </a:rPr>
                  <a:t>, to allocate towards MDA</a:t>
                </a:r>
                <a:endParaRPr lang="en-US" dirty="0">
                  <a:solidFill>
                    <a:schemeClr val="tx1">
                      <a:lumMod val="60000"/>
                      <a:lumOff val="40000"/>
                    </a:schemeClr>
                  </a:solidFill>
                </a:endParaRPr>
              </a:p>
              <a:p>
                <a:r>
                  <a:rPr lang="en-US" dirty="0"/>
                  <a:t>Transition model, </a:t>
                </a:r>
                <a14:m>
                  <m:oMath xmlns:m="http://schemas.openxmlformats.org/officeDocument/2006/math">
                    <m:r>
                      <a:rPr lang="en-US" i="1">
                        <a:latin typeface="Cambria Math" panose="02040503050406030204" pitchFamily="18" charset="0"/>
                      </a:rPr>
                      <m:t>ℳ</m:t>
                    </m:r>
                  </m:oMath>
                </a14:m>
                <a:r>
                  <a:rPr lang="en-US" dirty="0"/>
                  <a:t>, that gives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endParaRPr lang="en-US" dirty="0" smtClean="0"/>
              </a:p>
              <a:p>
                <a:pPr lvl="1"/>
                <a14:m>
                  <m:oMath xmlns:m="http://schemas.openxmlformats.org/officeDocument/2006/math">
                    <m:r>
                      <a:rPr lang="en-US" b="0" i="1" smtClean="0">
                        <a:solidFill>
                          <a:schemeClr val="tx1">
                            <a:lumMod val="60000"/>
                            <a:lumOff val="40000"/>
                          </a:schemeClr>
                        </a:solidFill>
                        <a:latin typeface="Cambria Math" panose="02040503050406030204" pitchFamily="18" charset="0"/>
                      </a:rPr>
                      <m:t>ℳ</m:t>
                    </m:r>
                    <m:r>
                      <a:rPr lang="en-US" b="0" i="1" smtClean="0">
                        <a:solidFill>
                          <a:schemeClr val="tx1">
                            <a:lumMod val="60000"/>
                            <a:lumOff val="40000"/>
                          </a:schemeClr>
                        </a:solidFill>
                        <a:latin typeface="Cambria Math" panose="02040503050406030204" pitchFamily="18" charset="0"/>
                      </a:rPr>
                      <m:t>: </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r>
                          <a:rPr lang="en-US" i="1">
                            <a:solidFill>
                              <a:schemeClr val="tx1">
                                <a:lumMod val="60000"/>
                                <a:lumOff val="40000"/>
                              </a:schemeClr>
                            </a:solidFill>
                            <a:latin typeface="Cambria Math" panose="02040503050406030204" pitchFamily="18" charset="0"/>
                          </a:rPr>
                          <m:t>+1</m:t>
                        </m:r>
                      </m:sub>
                    </m:sSub>
                    <m:r>
                      <a:rPr lang="en-US" i="1">
                        <a:solidFill>
                          <a:schemeClr val="tx1">
                            <a:lumMod val="60000"/>
                            <a:lumOff val="40000"/>
                          </a:schemeClr>
                        </a:solidFill>
                        <a:latin typeface="Cambria Math" panose="02040503050406030204" pitchFamily="18" charset="0"/>
                      </a:rPr>
                      <m:t>=</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sub>
                    </m:sSub>
                    <m:r>
                      <a:rPr lang="en-US" i="1">
                        <a:solidFill>
                          <a:schemeClr val="tx1">
                            <a:lumMod val="60000"/>
                            <a:lumOff val="40000"/>
                          </a:schemeClr>
                        </a:solidFill>
                        <a:latin typeface="Cambria Math" panose="02040503050406030204" pitchFamily="18" charset="0"/>
                      </a:rPr>
                      <m:t>+</m:t>
                    </m:r>
                    <m:d>
                      <m:dPr>
                        <m:ctrlPr>
                          <a:rPr lang="en-US" i="1">
                            <a:solidFill>
                              <a:schemeClr val="tx1">
                                <a:lumMod val="60000"/>
                                <a:lumOff val="40000"/>
                              </a:schemeClr>
                            </a:solidFill>
                            <a:latin typeface="Cambria Math" panose="02040503050406030204" pitchFamily="18" charset="0"/>
                          </a:rPr>
                        </m:ctrlPr>
                      </m:dPr>
                      <m:e>
                        <m:f>
                          <m:fPr>
                            <m:ctrlPr>
                              <a:rPr lang="en-US" i="1">
                                <a:solidFill>
                                  <a:schemeClr val="tx1">
                                    <a:lumMod val="60000"/>
                                    <a:lumOff val="40000"/>
                                  </a:schemeClr>
                                </a:solidFill>
                                <a:latin typeface="Cambria Math" panose="02040503050406030204" pitchFamily="18" charset="0"/>
                              </a:rPr>
                            </m:ctrlPr>
                          </m:fPr>
                          <m:num>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𝛽</m:t>
                                </m:r>
                              </m:e>
                              <m:sub>
                                <m:r>
                                  <a:rPr lang="en-US" i="1">
                                    <a:solidFill>
                                      <a:schemeClr val="tx1">
                                        <a:lumMod val="60000"/>
                                        <a:lumOff val="40000"/>
                                      </a:schemeClr>
                                    </a:solidFill>
                                    <a:latin typeface="Cambria Math" panose="02040503050406030204" pitchFamily="18" charset="0"/>
                                  </a:rPr>
                                  <m:t>𝐸</m:t>
                                </m:r>
                              </m:sub>
                            </m:sSub>
                            <m:r>
                              <a:rPr lang="en-US" i="1">
                                <a:solidFill>
                                  <a:schemeClr val="tx1">
                                    <a:lumMod val="60000"/>
                                    <a:lumOff val="40000"/>
                                  </a:schemeClr>
                                </a:solidFill>
                                <a:latin typeface="Cambria Math" panose="02040503050406030204" pitchFamily="18" charset="0"/>
                              </a:rPr>
                              <m:t>𝑉</m:t>
                            </m:r>
                            <m:r>
                              <a:rPr lang="en-US" i="1">
                                <a:solidFill>
                                  <a:schemeClr val="tx1">
                                    <a:lumMod val="60000"/>
                                    <a:lumOff val="40000"/>
                                  </a:schemeClr>
                                </a:solidFill>
                                <a:latin typeface="Cambria Math" panose="02040503050406030204" pitchFamily="18" charset="0"/>
                              </a:rPr>
                              <m:t>𝜎𝜆</m:t>
                            </m:r>
                            <m:r>
                              <a:rPr lang="en-US" i="1">
                                <a:solidFill>
                                  <a:schemeClr val="tx1">
                                    <a:lumMod val="60000"/>
                                    <a:lumOff val="40000"/>
                                  </a:schemeClr>
                                </a:solidFill>
                                <a:latin typeface="Cambria Math" panose="02040503050406030204" pitchFamily="18" charset="0"/>
                              </a:rPr>
                              <m:t>𝐼𝐶</m:t>
                            </m:r>
                            <m:d>
                              <m:dPr>
                                <m:ctrlPr>
                                  <a:rPr lang="en-US" b="0" i="1" smtClean="0">
                                    <a:solidFill>
                                      <a:schemeClr val="tx1">
                                        <a:lumMod val="60000"/>
                                        <a:lumOff val="40000"/>
                                      </a:schemeClr>
                                    </a:solidFill>
                                    <a:latin typeface="Cambria Math" panose="02040503050406030204" pitchFamily="18" charset="0"/>
                                  </a:rPr>
                                </m:ctrlPr>
                              </m:dPr>
                              <m:e>
                                <m:r>
                                  <a:rPr lang="en-US" b="0" i="1" smtClean="0">
                                    <a:solidFill>
                                      <a:schemeClr val="tx1">
                                        <a:lumMod val="60000"/>
                                        <a:lumOff val="40000"/>
                                      </a:schemeClr>
                                    </a:solidFill>
                                    <a:latin typeface="Cambria Math" panose="02040503050406030204" pitchFamily="18" charset="0"/>
                                  </a:rPr>
                                  <m:t>1−</m:t>
                                </m:r>
                                <m:sSub>
                                  <m:sSubPr>
                                    <m:ctrlPr>
                                      <a:rPr lang="en-US" b="0" i="1" smtClean="0">
                                        <a:solidFill>
                                          <a:schemeClr val="tx1">
                                            <a:lumMod val="60000"/>
                                            <a:lumOff val="40000"/>
                                          </a:schemeClr>
                                        </a:solidFill>
                                        <a:latin typeface="Cambria Math" panose="02040503050406030204" pitchFamily="18" charset="0"/>
                                      </a:rPr>
                                    </m:ctrlPr>
                                  </m:sSubPr>
                                  <m:e>
                                    <m:r>
                                      <a:rPr lang="en-US" b="0" i="1" smtClean="0">
                                        <a:solidFill>
                                          <a:schemeClr val="tx1">
                                            <a:lumMod val="60000"/>
                                            <a:lumOff val="40000"/>
                                          </a:schemeClr>
                                        </a:solidFill>
                                        <a:latin typeface="Cambria Math" panose="02040503050406030204" pitchFamily="18" charset="0"/>
                                      </a:rPr>
                                      <m:t>𝐴</m:t>
                                    </m:r>
                                  </m:e>
                                  <m:sub>
                                    <m:r>
                                      <a:rPr lang="en-US" b="0" i="1" smtClean="0">
                                        <a:solidFill>
                                          <a:schemeClr val="tx1">
                                            <a:lumMod val="60000"/>
                                            <a:lumOff val="40000"/>
                                          </a:schemeClr>
                                        </a:solidFill>
                                        <a:latin typeface="Cambria Math" panose="02040503050406030204" pitchFamily="18" charset="0"/>
                                      </a:rPr>
                                      <m:t>𝑡</m:t>
                                    </m:r>
                                  </m:sub>
                                </m:sSub>
                              </m:e>
                            </m:d>
                            <m:r>
                              <a:rPr lang="en-US" b="0" i="1" smtClean="0">
                                <a:solidFill>
                                  <a:schemeClr val="tx1">
                                    <a:lumMod val="60000"/>
                                    <a:lumOff val="40000"/>
                                  </a:schemeClr>
                                </a:solidFill>
                                <a:latin typeface="Cambria Math" panose="02040503050406030204" pitchFamily="18" charset="0"/>
                              </a:rPr>
                              <m:t>𝜇</m:t>
                            </m:r>
                          </m:num>
                          <m:den>
                            <m:r>
                              <a:rPr lang="en-US" i="1">
                                <a:solidFill>
                                  <a:schemeClr val="tx1">
                                    <a:lumMod val="60000"/>
                                    <a:lumOff val="40000"/>
                                  </a:schemeClr>
                                </a:solidFill>
                                <a:latin typeface="Cambria Math" panose="02040503050406030204" pitchFamily="18" charset="0"/>
                              </a:rPr>
                              <m:t>𝜌</m:t>
                            </m:r>
                          </m:den>
                        </m:f>
                      </m:e>
                    </m:d>
                    <m:d>
                      <m:dPr>
                        <m:ctrlPr>
                          <a:rPr lang="en-US" i="1">
                            <a:solidFill>
                              <a:schemeClr val="tx1">
                                <a:lumMod val="60000"/>
                                <a:lumOff val="40000"/>
                              </a:schemeClr>
                            </a:solidFill>
                            <a:latin typeface="Cambria Math" panose="02040503050406030204" pitchFamily="18" charset="0"/>
                          </a:rPr>
                        </m:ctrlPr>
                      </m:dPr>
                      <m:e>
                        <m:r>
                          <a:rPr lang="en-US" i="1">
                            <a:solidFill>
                              <a:schemeClr val="tx1">
                                <a:lumMod val="60000"/>
                                <a:lumOff val="40000"/>
                              </a:schemeClr>
                            </a:solidFill>
                            <a:latin typeface="Cambria Math" panose="02040503050406030204" pitchFamily="18" charset="0"/>
                          </a:rPr>
                          <m:t>1−</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sub>
                        </m:sSub>
                      </m:e>
                    </m:d>
                    <m:r>
                      <a:rPr lang="en-US" i="1">
                        <a:solidFill>
                          <a:schemeClr val="tx1">
                            <a:lumMod val="60000"/>
                            <a:lumOff val="40000"/>
                          </a:schemeClr>
                        </a:solidFill>
                        <a:latin typeface="Cambria Math" panose="02040503050406030204" pitchFamily="18" charset="0"/>
                      </a:rPr>
                      <m:t>−</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sub>
                    </m:sSub>
                    <m:r>
                      <a:rPr lang="en-US" b="0" i="1" smtClean="0">
                        <a:solidFill>
                          <a:schemeClr val="tx1">
                            <a:lumMod val="60000"/>
                            <a:lumOff val="40000"/>
                          </a:schemeClr>
                        </a:solidFill>
                        <a:latin typeface="Cambria Math" panose="02040503050406030204" pitchFamily="18" charset="0"/>
                      </a:rPr>
                      <m:t>(</m:t>
                    </m:r>
                    <m:r>
                      <a:rPr lang="en-US" b="0" i="1" smtClean="0">
                        <a:solidFill>
                          <a:schemeClr val="tx1">
                            <a:lumMod val="60000"/>
                            <a:lumOff val="40000"/>
                          </a:schemeClr>
                        </a:solidFill>
                        <a:latin typeface="Cambria Math" panose="02040503050406030204" pitchFamily="18" charset="0"/>
                      </a:rPr>
                      <m:t>𝛾</m:t>
                    </m:r>
                    <m:r>
                      <a:rPr lang="en-US" b="0" i="1" smtClean="0">
                        <a:solidFill>
                          <a:schemeClr val="tx1">
                            <a:lumMod val="60000"/>
                            <a:lumOff val="40000"/>
                          </a:schemeClr>
                        </a:solidFill>
                        <a:latin typeface="Cambria Math" panose="02040503050406030204" pitchFamily="18" charset="0"/>
                      </a:rPr>
                      <m:t>+</m:t>
                    </m:r>
                    <m:r>
                      <a:rPr lang="en-US" b="0" i="1" smtClean="0">
                        <a:solidFill>
                          <a:schemeClr val="tx1">
                            <a:lumMod val="60000"/>
                            <a:lumOff val="40000"/>
                          </a:schemeClr>
                        </a:solidFill>
                        <a:latin typeface="Cambria Math" panose="02040503050406030204" pitchFamily="18" charset="0"/>
                      </a:rPr>
                      <m:t>𝐶</m:t>
                    </m:r>
                    <m:sSub>
                      <m:sSubPr>
                        <m:ctrlPr>
                          <a:rPr lang="en-US" b="0" i="1" smtClean="0">
                            <a:solidFill>
                              <a:schemeClr val="tx1">
                                <a:lumMod val="60000"/>
                                <a:lumOff val="40000"/>
                              </a:schemeClr>
                            </a:solidFill>
                            <a:latin typeface="Cambria Math" panose="02040503050406030204" pitchFamily="18" charset="0"/>
                          </a:rPr>
                        </m:ctrlPr>
                      </m:sSubPr>
                      <m:e>
                        <m:r>
                          <a:rPr lang="en-US" b="0" i="1" smtClean="0">
                            <a:solidFill>
                              <a:schemeClr val="tx1">
                                <a:lumMod val="60000"/>
                                <a:lumOff val="40000"/>
                              </a:schemeClr>
                            </a:solidFill>
                            <a:latin typeface="Cambria Math" panose="02040503050406030204" pitchFamily="18" charset="0"/>
                          </a:rPr>
                          <m:t>𝐴</m:t>
                        </m:r>
                      </m:e>
                      <m:sub>
                        <m:r>
                          <a:rPr lang="en-US" b="0" i="1" smtClean="0">
                            <a:solidFill>
                              <a:schemeClr val="tx1">
                                <a:lumMod val="60000"/>
                                <a:lumOff val="40000"/>
                              </a:schemeClr>
                            </a:solidFill>
                            <a:latin typeface="Cambria Math" panose="02040503050406030204" pitchFamily="18" charset="0"/>
                          </a:rPr>
                          <m:t>𝑡</m:t>
                        </m:r>
                      </m:sub>
                    </m:sSub>
                    <m:r>
                      <a:rPr lang="en-US" b="0" i="1" smtClean="0">
                        <a:solidFill>
                          <a:schemeClr val="tx1">
                            <a:lumMod val="60000"/>
                            <a:lumOff val="40000"/>
                          </a:schemeClr>
                        </a:solidFill>
                        <a:latin typeface="Cambria Math" panose="02040503050406030204" pitchFamily="18" charset="0"/>
                      </a:rPr>
                      <m:t>𝜃</m:t>
                    </m:r>
                    <m:r>
                      <a:rPr lang="en-US" b="0" i="1" smtClean="0">
                        <a:solidFill>
                          <a:schemeClr val="tx1">
                            <a:lumMod val="60000"/>
                            <a:lumOff val="40000"/>
                          </a:schemeClr>
                        </a:solidFill>
                        <a:latin typeface="Cambria Math" panose="02040503050406030204" pitchFamily="18" charset="0"/>
                      </a:rPr>
                      <m:t>)</m:t>
                    </m:r>
                  </m:oMath>
                </a14:m>
                <a:endParaRPr lang="en-US" dirty="0" smtClean="0"/>
              </a:p>
              <a:p>
                <a:pPr lvl="2"/>
                <a14:m>
                  <m:oMath xmlns:m="http://schemas.openxmlformats.org/officeDocument/2006/math">
                    <m:r>
                      <a:rPr lang="en-US" b="0" i="1" smtClean="0">
                        <a:solidFill>
                          <a:schemeClr val="tx1">
                            <a:lumMod val="60000"/>
                            <a:lumOff val="40000"/>
                          </a:schemeClr>
                        </a:solidFill>
                        <a:latin typeface="Cambria Math" panose="02040503050406030204" pitchFamily="18" charset="0"/>
                      </a:rPr>
                      <m:t>𝜇</m:t>
                    </m:r>
                  </m:oMath>
                </a14:m>
                <a:r>
                  <a:rPr lang="en-US" dirty="0" smtClean="0">
                    <a:solidFill>
                      <a:schemeClr val="tx1">
                        <a:lumMod val="60000"/>
                        <a:lumOff val="40000"/>
                      </a:schemeClr>
                    </a:solidFill>
                  </a:rPr>
                  <a:t> converts capital to units of environmental component of transmission</a:t>
                </a:r>
              </a:p>
              <a:p>
                <a:pPr lvl="2"/>
                <a14:m>
                  <m:oMath xmlns:m="http://schemas.openxmlformats.org/officeDocument/2006/math">
                    <m:r>
                      <a:rPr lang="en-US" b="0" i="1" smtClean="0">
                        <a:solidFill>
                          <a:schemeClr val="tx1">
                            <a:lumMod val="60000"/>
                            <a:lumOff val="40000"/>
                          </a:schemeClr>
                        </a:solidFill>
                        <a:latin typeface="Cambria Math" panose="02040503050406030204" pitchFamily="18" charset="0"/>
                      </a:rPr>
                      <m:t>𝜃</m:t>
                    </m:r>
                  </m:oMath>
                </a14:m>
                <a:r>
                  <a:rPr lang="en-US" dirty="0" smtClean="0">
                    <a:solidFill>
                      <a:schemeClr val="tx1">
                        <a:lumMod val="60000"/>
                        <a:lumOff val="40000"/>
                      </a:schemeClr>
                    </a:solidFill>
                  </a:rPr>
                  <a:t> converts capital to units of prevalence</a:t>
                </a:r>
              </a:p>
              <a:p>
                <a:pPr lvl="2"/>
                <a14:m>
                  <m:oMath xmlns:m="http://schemas.openxmlformats.org/officeDocument/2006/math">
                    <m:r>
                      <a:rPr lang="en-US" b="0" i="1" smtClean="0">
                        <a:solidFill>
                          <a:schemeClr val="tx1">
                            <a:lumMod val="60000"/>
                            <a:lumOff val="40000"/>
                          </a:schemeClr>
                        </a:solidFill>
                        <a:latin typeface="Cambria Math" panose="02040503050406030204" pitchFamily="18" charset="0"/>
                      </a:rPr>
                      <m:t>𝒫</m:t>
                    </m:r>
                    <m:r>
                      <a:rPr lang="en-US" b="0" i="1" smtClean="0">
                        <a:solidFill>
                          <a:schemeClr val="tx1">
                            <a:lumMod val="60000"/>
                            <a:lumOff val="40000"/>
                          </a:schemeClr>
                        </a:solidFill>
                        <a:latin typeface="Cambria Math" panose="02040503050406030204" pitchFamily="18" charset="0"/>
                      </a:rPr>
                      <m:t>=</m:t>
                    </m:r>
                    <m:f>
                      <m:fPr>
                        <m:ctrlPr>
                          <a:rPr lang="en-US" b="0" i="1" smtClean="0">
                            <a:solidFill>
                              <a:schemeClr val="tx1">
                                <a:lumMod val="60000"/>
                                <a:lumOff val="40000"/>
                              </a:schemeClr>
                            </a:solidFill>
                            <a:latin typeface="Cambria Math" panose="02040503050406030204" pitchFamily="18" charset="0"/>
                          </a:rPr>
                        </m:ctrlPr>
                      </m:fPr>
                      <m:num>
                        <m:r>
                          <a:rPr lang="en-US" b="0" i="1" smtClean="0">
                            <a:solidFill>
                              <a:schemeClr val="tx1">
                                <a:lumMod val="60000"/>
                                <a:lumOff val="40000"/>
                              </a:schemeClr>
                            </a:solidFill>
                            <a:latin typeface="Cambria Math" panose="02040503050406030204" pitchFamily="18" charset="0"/>
                          </a:rPr>
                          <m:t>𝜇</m:t>
                        </m:r>
                      </m:num>
                      <m:den>
                        <m:r>
                          <a:rPr lang="en-US" b="0" i="1" smtClean="0">
                            <a:solidFill>
                              <a:schemeClr val="tx1">
                                <a:lumMod val="60000"/>
                                <a:lumOff val="40000"/>
                              </a:schemeClr>
                            </a:solidFill>
                            <a:latin typeface="Cambria Math" panose="02040503050406030204" pitchFamily="18" charset="0"/>
                          </a:rPr>
                          <m:t>𝜃</m:t>
                        </m:r>
                      </m:den>
                    </m:f>
                  </m:oMath>
                </a14:m>
                <a:r>
                  <a:rPr lang="en-US" dirty="0" smtClean="0">
                    <a:solidFill>
                      <a:schemeClr val="tx1">
                        <a:lumMod val="60000"/>
                        <a:lumOff val="40000"/>
                      </a:schemeClr>
                    </a:solidFill>
                  </a:rPr>
                  <a:t> relative cost of environmental to MDA intervention</a:t>
                </a:r>
                <a:endParaRPr lang="en-US" dirty="0">
                  <a:solidFill>
                    <a:schemeClr val="tx1">
                      <a:lumMod val="60000"/>
                      <a:lumOff val="40000"/>
                    </a:schemeClr>
                  </a:solidFill>
                </a:endParaRPr>
              </a:p>
              <a:p>
                <a:r>
                  <a:rPr lang="en-US" dirty="0"/>
                  <a:t>Utility function, </a:t>
                </a:r>
                <a14:m>
                  <m:oMath xmlns:m="http://schemas.openxmlformats.org/officeDocument/2006/math">
                    <m:r>
                      <a:rPr lang="en-US" i="1">
                        <a:latin typeface="Cambria Math" panose="02040503050406030204" pitchFamily="18" charset="0"/>
                      </a:rPr>
                      <m:t>𝑈</m:t>
                    </m:r>
                  </m:oMath>
                </a14:m>
                <a:r>
                  <a:rPr lang="en-US" dirty="0"/>
                  <a:t>, that gives “reward”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endParaRPr lang="en-US" dirty="0" smtClean="0"/>
              </a:p>
              <a:p>
                <a:pPr lvl="1"/>
                <a14:m>
                  <m:oMath xmlns:m="http://schemas.openxmlformats.org/officeDocument/2006/math">
                    <m:r>
                      <a:rPr lang="en-US" b="0" i="1" smtClean="0">
                        <a:solidFill>
                          <a:schemeClr val="tx1">
                            <a:lumMod val="60000"/>
                            <a:lumOff val="40000"/>
                          </a:schemeClr>
                        </a:solidFill>
                        <a:latin typeface="Cambria Math" panose="02040503050406030204" pitchFamily="18" charset="0"/>
                      </a:rPr>
                      <m:t>𝑈</m:t>
                    </m:r>
                    <m:r>
                      <a:rPr lang="en-US" b="0" i="1" smtClean="0">
                        <a:solidFill>
                          <a:schemeClr val="tx1">
                            <a:lumMod val="60000"/>
                            <a:lumOff val="40000"/>
                          </a:schemeClr>
                        </a:solidFill>
                        <a:latin typeface="Cambria Math" panose="02040503050406030204" pitchFamily="18" charset="0"/>
                      </a:rPr>
                      <m:t>~</m:t>
                    </m:r>
                    <m:sSub>
                      <m:sSubPr>
                        <m:ctrlPr>
                          <a:rPr lang="en-US" b="0" i="1" smtClean="0">
                            <a:solidFill>
                              <a:schemeClr val="tx1">
                                <a:lumMod val="60000"/>
                                <a:lumOff val="40000"/>
                              </a:schemeClr>
                            </a:solidFill>
                            <a:latin typeface="Cambria Math" panose="02040503050406030204" pitchFamily="18" charset="0"/>
                          </a:rPr>
                        </m:ctrlPr>
                      </m:sSubPr>
                      <m:e>
                        <m:r>
                          <a:rPr lang="en-US" b="0" i="1" smtClean="0">
                            <a:solidFill>
                              <a:schemeClr val="tx1">
                                <a:lumMod val="60000"/>
                                <a:lumOff val="40000"/>
                              </a:schemeClr>
                            </a:solidFill>
                            <a:latin typeface="Cambria Math" panose="02040503050406030204" pitchFamily="18" charset="0"/>
                          </a:rPr>
                          <m:t>𝐴</m:t>
                        </m:r>
                      </m:e>
                      <m:sub>
                        <m:r>
                          <a:rPr lang="en-US" b="0" i="1" smtClean="0">
                            <a:solidFill>
                              <a:schemeClr val="tx1">
                                <a:lumMod val="60000"/>
                                <a:lumOff val="40000"/>
                              </a:schemeClr>
                            </a:solidFill>
                            <a:latin typeface="Cambria Math" panose="02040503050406030204" pitchFamily="18" charset="0"/>
                          </a:rPr>
                          <m:t>𝑡</m:t>
                        </m:r>
                      </m:sub>
                    </m:sSub>
                    <m:r>
                      <a:rPr lang="en-US" b="0" i="1" smtClean="0">
                        <a:solidFill>
                          <a:schemeClr val="tx1">
                            <a:lumMod val="60000"/>
                            <a:lumOff val="40000"/>
                          </a:schemeClr>
                        </a:solidFill>
                        <a:latin typeface="Cambria Math" panose="02040503050406030204" pitchFamily="18" charset="0"/>
                      </a:rPr>
                      <m:t>|</m:t>
                    </m:r>
                    <m:sSub>
                      <m:sSubPr>
                        <m:ctrlPr>
                          <a:rPr lang="en-US" b="0" i="1" smtClean="0">
                            <a:solidFill>
                              <a:schemeClr val="tx1">
                                <a:lumMod val="60000"/>
                                <a:lumOff val="40000"/>
                              </a:schemeClr>
                            </a:solidFill>
                            <a:latin typeface="Cambria Math" panose="02040503050406030204" pitchFamily="18" charset="0"/>
                          </a:rPr>
                        </m:ctrlPr>
                      </m:sSubPr>
                      <m:e>
                        <m:r>
                          <a:rPr lang="en-US" b="0" i="1" smtClean="0">
                            <a:solidFill>
                              <a:schemeClr val="tx1">
                                <a:lumMod val="60000"/>
                                <a:lumOff val="40000"/>
                              </a:schemeClr>
                            </a:solidFill>
                            <a:latin typeface="Cambria Math" panose="02040503050406030204" pitchFamily="18" charset="0"/>
                          </a:rPr>
                          <m:t>𝐼</m:t>
                        </m:r>
                      </m:e>
                      <m:sub>
                        <m:r>
                          <a:rPr lang="en-US" b="0" i="1" smtClean="0">
                            <a:solidFill>
                              <a:schemeClr val="tx1">
                                <a:lumMod val="60000"/>
                                <a:lumOff val="40000"/>
                              </a:schemeClr>
                            </a:solidFill>
                            <a:latin typeface="Cambria Math" panose="02040503050406030204" pitchFamily="18" charset="0"/>
                          </a:rPr>
                          <m:t>𝑡</m:t>
                        </m:r>
                      </m:sub>
                    </m:sSub>
                  </m:oMath>
                </a14:m>
                <a:endParaRPr lang="en-US" dirty="0" smtClean="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457200" y="1223010"/>
                <a:ext cx="8229600" cy="4686300"/>
              </a:xfrm>
              <a:blipFill rotWithShape="0">
                <a:blip r:embed="rId2"/>
                <a:stretch>
                  <a:fillRect l="-667" t="-651"/>
                </a:stretch>
              </a:blipFill>
            </p:spPr>
            <p:txBody>
              <a:bodyPr/>
              <a:lstStyle/>
              <a:p>
                <a:r>
                  <a:rPr lang="en-US">
                    <a:noFill/>
                  </a:rPr>
                  <a:t> </a:t>
                </a:r>
              </a:p>
            </p:txBody>
          </p:sp>
        </mc:Fallback>
      </mc:AlternateContent>
    </p:spTree>
    <p:extLst>
      <p:ext uri="{BB962C8B-B14F-4D97-AF65-F5344CB8AC3E}">
        <p14:creationId xmlns:p14="http://schemas.microsoft.com/office/powerpoint/2010/main" val="91198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Implementation| </a:t>
            </a:r>
            <a:r>
              <a:rPr lang="en-US" sz="2000" dirty="0" err="1" smtClean="0">
                <a:solidFill>
                  <a:schemeClr val="bg1"/>
                </a:solidFill>
              </a:rPr>
              <a:t>Garchitorena</a:t>
            </a:r>
            <a:r>
              <a:rPr lang="en-US" sz="2000" dirty="0" smtClean="0">
                <a:solidFill>
                  <a:schemeClr val="bg1"/>
                </a:solidFill>
              </a:rPr>
              <a:t> et al</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23010"/>
                <a:ext cx="8229600" cy="3758213"/>
              </a:xfrm>
            </p:spPr>
            <p:txBody>
              <a:bodyPr/>
              <a:lstStyle/>
              <a:p>
                <a:r>
                  <a:rPr lang="en-US" dirty="0" smtClean="0"/>
                  <a:t>Identify optimal solutions in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𝒫</m:t>
                    </m:r>
                    <m:r>
                      <a:rPr lang="en-US" b="0" i="1" smtClean="0">
                        <a:latin typeface="Cambria Math" panose="02040503050406030204" pitchFamily="18" charset="0"/>
                      </a:rPr>
                      <m:t>}</m:t>
                    </m:r>
                  </m:oMath>
                </a14:m>
                <a:r>
                  <a:rPr lang="en-US" dirty="0" smtClean="0"/>
                  <a:t> parameter space and across </a:t>
                </a:r>
                <a:r>
                  <a:rPr lang="en-US" dirty="0"/>
                  <a:t>time horizons, </a:t>
                </a:r>
                <a14:m>
                  <m:oMath xmlns:m="http://schemas.openxmlformats.org/officeDocument/2006/math">
                    <m:r>
                      <a:rPr lang="en-US" i="1">
                        <a:latin typeface="Cambria Math" panose="02040503050406030204" pitchFamily="18" charset="0"/>
                      </a:rPr>
                      <m:t>𝑇</m:t>
                    </m:r>
                  </m:oMath>
                </a14:m>
                <a:r>
                  <a:rPr lang="en-US" dirty="0"/>
                  <a:t>, of 5, 10, 20, </a:t>
                </a:r>
                <a:r>
                  <a:rPr lang="en-US" dirty="0" err="1"/>
                  <a:t>Inf</a:t>
                </a:r>
                <a:r>
                  <a:rPr lang="en-US" dirty="0"/>
                  <a:t> </a:t>
                </a:r>
                <a:endParaRPr lang="en-US" dirty="0" smtClean="0"/>
              </a:p>
              <a:p>
                <a:endParaRPr lang="en-US" dirty="0"/>
              </a:p>
              <a:p>
                <a:r>
                  <a:rPr lang="en-US" dirty="0" smtClean="0"/>
                  <a:t>[RESULTS]</a:t>
                </a:r>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t="-812"/>
                </a:stretch>
              </a:blipFill>
            </p:spPr>
            <p:txBody>
              <a:bodyPr/>
              <a:lstStyle/>
              <a:p>
                <a:r>
                  <a:rPr lang="en-US">
                    <a:noFill/>
                  </a:rPr>
                  <a:t> </a:t>
                </a:r>
              </a:p>
            </p:txBody>
          </p:sp>
        </mc:Fallback>
      </mc:AlternateContent>
    </p:spTree>
    <p:extLst>
      <p:ext uri="{BB962C8B-B14F-4D97-AF65-F5344CB8AC3E}">
        <p14:creationId xmlns:p14="http://schemas.microsoft.com/office/powerpoint/2010/main" val="1681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8229601" cy="488017"/>
          </a:xfrm>
        </p:spPr>
        <p:txBody>
          <a:bodyPr>
            <a:noAutofit/>
          </a:bodyPr>
          <a:lstStyle/>
          <a:p>
            <a:r>
              <a:rPr lang="en-US" sz="2000" dirty="0" smtClean="0"/>
              <a:t>Implementation| </a:t>
            </a:r>
            <a:r>
              <a:rPr lang="en-US" sz="2000" dirty="0" err="1" smtClean="0">
                <a:solidFill>
                  <a:schemeClr val="bg1"/>
                </a:solidFill>
              </a:rPr>
              <a:t>Garchitorena</a:t>
            </a:r>
            <a:r>
              <a:rPr lang="en-US" sz="2000" dirty="0" smtClean="0">
                <a:solidFill>
                  <a:schemeClr val="bg1"/>
                </a:solidFill>
              </a:rPr>
              <a:t> et al + Density Dependence</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23010"/>
                <a:ext cx="8229600" cy="3758213"/>
              </a:xfrm>
            </p:spPr>
            <p:txBody>
              <a:bodyPr/>
              <a:lstStyle/>
              <a:p>
                <a:r>
                  <a:rPr lang="en-US" dirty="0" smtClean="0"/>
                  <a:t>Identify optimal solutions in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𝒫</m:t>
                    </m:r>
                    <m:r>
                      <a:rPr lang="en-US" b="0" i="1" smtClean="0">
                        <a:latin typeface="Cambria Math" panose="02040503050406030204" pitchFamily="18" charset="0"/>
                      </a:rPr>
                      <m:t>}</m:t>
                    </m:r>
                  </m:oMath>
                </a14:m>
                <a:r>
                  <a:rPr lang="en-US" dirty="0" smtClean="0"/>
                  <a:t> parameter space and across </a:t>
                </a:r>
                <a:r>
                  <a:rPr lang="en-US" dirty="0"/>
                  <a:t>time horizons, </a:t>
                </a:r>
                <a14:m>
                  <m:oMath xmlns:m="http://schemas.openxmlformats.org/officeDocument/2006/math">
                    <m:r>
                      <a:rPr lang="en-US" i="1">
                        <a:latin typeface="Cambria Math" panose="02040503050406030204" pitchFamily="18" charset="0"/>
                      </a:rPr>
                      <m:t>𝑇</m:t>
                    </m:r>
                  </m:oMath>
                </a14:m>
                <a:r>
                  <a:rPr lang="en-US" dirty="0"/>
                  <a:t>, of 5, 10, 20, </a:t>
                </a:r>
                <a:r>
                  <a:rPr lang="en-US" dirty="0" err="1"/>
                  <a:t>Inf</a:t>
                </a:r>
                <a:r>
                  <a:rPr lang="en-US" dirty="0"/>
                  <a:t> </a:t>
                </a:r>
                <a:endParaRPr lang="en-US" dirty="0" smtClean="0"/>
              </a:p>
              <a:p>
                <a:r>
                  <a:rPr lang="en-US" dirty="0" smtClean="0"/>
                  <a:t>Include density dependence,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smtClean="0"/>
                  <a:t>, that gives rise to a breakpoint</a:t>
                </a:r>
              </a:p>
              <a:p>
                <a:endParaRPr lang="en-US" dirty="0" smtClean="0"/>
              </a:p>
              <a:p>
                <a:endParaRPr lang="en-US" dirty="0"/>
              </a:p>
              <a:p>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t="-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457199" y="2672255"/>
                <a:ext cx="8229601" cy="264033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chemeClr val="tx1">
                                  <a:lumMod val="60000"/>
                                  <a:lumOff val="40000"/>
                                </a:schemeClr>
                              </a:solidFill>
                              <a:latin typeface="Cambria Math" panose="02040503050406030204" pitchFamily="18" charset="0"/>
                            </a:rPr>
                          </m:ctrlPr>
                        </m:accPr>
                        <m:e>
                          <m:r>
                            <a:rPr lang="en-US" i="1">
                              <a:solidFill>
                                <a:schemeClr val="tx1">
                                  <a:lumMod val="60000"/>
                                  <a:lumOff val="40000"/>
                                </a:schemeClr>
                              </a:solidFill>
                              <a:latin typeface="Cambria Math" panose="02040503050406030204" pitchFamily="18" charset="0"/>
                            </a:rPr>
                            <m:t>𝐼</m:t>
                          </m:r>
                        </m:e>
                      </m:acc>
                      <m:r>
                        <m:rPr>
                          <m:lit/>
                        </m:rPr>
                        <a:rPr lang="en-US" i="1" dirty="0">
                          <a:solidFill>
                            <a:schemeClr val="tx1">
                              <a:lumMod val="60000"/>
                              <a:lumOff val="40000"/>
                            </a:schemeClr>
                          </a:solidFill>
                          <a:latin typeface="Cambria Math" panose="02040503050406030204" pitchFamily="18" charset="0"/>
                        </a:rPr>
                        <m:t> </m:t>
                      </m:r>
                      <m:r>
                        <a:rPr lang="en-US" i="1" dirty="0">
                          <a:solidFill>
                            <a:schemeClr val="tx1">
                              <a:lumMod val="60000"/>
                              <a:lumOff val="40000"/>
                            </a:schemeClr>
                          </a:solidFill>
                          <a:latin typeface="Cambria Math" panose="02040503050406030204" pitchFamily="18" charset="0"/>
                        </a:rPr>
                        <m:t>=</m:t>
                      </m:r>
                      <m:sSub>
                        <m:sSubPr>
                          <m:ctrlPr>
                            <a:rPr lang="en-US" i="1" dirty="0">
                              <a:solidFill>
                                <a:schemeClr val="tx1">
                                  <a:lumMod val="60000"/>
                                  <a:lumOff val="40000"/>
                                </a:schemeClr>
                              </a:solidFill>
                              <a:latin typeface="Cambria Math" panose="02040503050406030204" pitchFamily="18" charset="0"/>
                            </a:rPr>
                          </m:ctrlPr>
                        </m:sSubPr>
                        <m:e>
                          <m:r>
                            <a:rPr lang="en-US" i="1" dirty="0">
                              <a:solidFill>
                                <a:schemeClr val="tx1">
                                  <a:lumMod val="60000"/>
                                  <a:lumOff val="40000"/>
                                </a:schemeClr>
                              </a:solidFill>
                              <a:latin typeface="Cambria Math" panose="02040503050406030204" pitchFamily="18" charset="0"/>
                            </a:rPr>
                            <m:t>𝛽</m:t>
                          </m:r>
                        </m:e>
                        <m:sub>
                          <m:r>
                            <a:rPr lang="en-US" i="1" dirty="0">
                              <a:solidFill>
                                <a:schemeClr val="tx1">
                                  <a:lumMod val="60000"/>
                                  <a:lumOff val="40000"/>
                                </a:schemeClr>
                              </a:solidFill>
                              <a:latin typeface="Cambria Math" panose="02040503050406030204" pitchFamily="18" charset="0"/>
                            </a:rPr>
                            <m:t>𝐸</m:t>
                          </m:r>
                        </m:sub>
                      </m:sSub>
                      <m:sSub>
                        <m:sSubPr>
                          <m:ctrlPr>
                            <a:rPr lang="en-US" b="0" i="1" dirty="0" smtClean="0">
                              <a:solidFill>
                                <a:schemeClr val="tx1">
                                  <a:lumMod val="60000"/>
                                  <a:lumOff val="40000"/>
                                </a:schemeClr>
                              </a:solidFill>
                              <a:latin typeface="Cambria Math" panose="02040503050406030204" pitchFamily="18" charset="0"/>
                            </a:rPr>
                          </m:ctrlPr>
                        </m:sSubPr>
                        <m:e>
                          <m:r>
                            <a:rPr lang="en-US" b="0" i="1" dirty="0" smtClean="0">
                              <a:solidFill>
                                <a:schemeClr val="tx1">
                                  <a:lumMod val="60000"/>
                                  <a:lumOff val="40000"/>
                                </a:schemeClr>
                              </a:solidFill>
                              <a:latin typeface="Cambria Math" panose="02040503050406030204" pitchFamily="18" charset="0"/>
                            </a:rPr>
                            <m:t>𝑓</m:t>
                          </m:r>
                        </m:e>
                        <m:sub>
                          <m:r>
                            <a:rPr lang="en-US" b="0" i="1" dirty="0" smtClean="0">
                              <a:solidFill>
                                <a:schemeClr val="tx1">
                                  <a:lumMod val="60000"/>
                                  <a:lumOff val="40000"/>
                                </a:schemeClr>
                              </a:solidFill>
                              <a:latin typeface="Cambria Math" panose="02040503050406030204" pitchFamily="18" charset="0"/>
                            </a:rPr>
                            <m:t>1</m:t>
                          </m:r>
                        </m:sub>
                      </m:sSub>
                      <m:r>
                        <a:rPr lang="en-US" b="0" i="1" dirty="0" smtClean="0">
                          <a:solidFill>
                            <a:schemeClr val="tx1">
                              <a:lumMod val="60000"/>
                              <a:lumOff val="40000"/>
                            </a:schemeClr>
                          </a:solidFill>
                          <a:latin typeface="Cambria Math" panose="02040503050406030204" pitchFamily="18" charset="0"/>
                        </a:rPr>
                        <m:t>(</m:t>
                      </m:r>
                      <m:r>
                        <a:rPr lang="en-US" b="0" i="1" dirty="0" smtClean="0">
                          <a:solidFill>
                            <a:schemeClr val="tx1">
                              <a:lumMod val="60000"/>
                              <a:lumOff val="40000"/>
                            </a:schemeClr>
                          </a:solidFill>
                          <a:latin typeface="Cambria Math" panose="02040503050406030204" pitchFamily="18" charset="0"/>
                        </a:rPr>
                        <m:t>𝑊</m:t>
                      </m:r>
                      <m:r>
                        <a:rPr lang="en-US" b="0" i="1" dirty="0" smtClean="0">
                          <a:solidFill>
                            <a:schemeClr val="tx1">
                              <a:lumMod val="60000"/>
                              <a:lumOff val="40000"/>
                            </a:schemeClr>
                          </a:solidFill>
                          <a:latin typeface="Cambria Math" panose="02040503050406030204" pitchFamily="18" charset="0"/>
                        </a:rPr>
                        <m:t>)</m:t>
                      </m:r>
                      <m:r>
                        <a:rPr lang="en-US" i="1" dirty="0">
                          <a:solidFill>
                            <a:schemeClr val="tx1">
                              <a:lumMod val="60000"/>
                              <a:lumOff val="40000"/>
                            </a:schemeClr>
                          </a:solidFill>
                          <a:latin typeface="Cambria Math" panose="02040503050406030204" pitchFamily="18" charset="0"/>
                        </a:rPr>
                        <m:t>𝑊</m:t>
                      </m:r>
                      <m:d>
                        <m:dPr>
                          <m:ctrlPr>
                            <a:rPr lang="en-US" i="1" dirty="0">
                              <a:solidFill>
                                <a:schemeClr val="tx1">
                                  <a:lumMod val="60000"/>
                                  <a:lumOff val="40000"/>
                                </a:schemeClr>
                              </a:solidFill>
                              <a:latin typeface="Cambria Math" panose="02040503050406030204" pitchFamily="18" charset="0"/>
                            </a:rPr>
                          </m:ctrlPr>
                        </m:dPr>
                        <m:e>
                          <m:r>
                            <a:rPr lang="en-US" i="1" dirty="0">
                              <a:solidFill>
                                <a:schemeClr val="tx1">
                                  <a:lumMod val="60000"/>
                                  <a:lumOff val="40000"/>
                                </a:schemeClr>
                              </a:solidFill>
                              <a:latin typeface="Cambria Math" panose="02040503050406030204" pitchFamily="18" charset="0"/>
                            </a:rPr>
                            <m:t>1−</m:t>
                          </m:r>
                          <m:r>
                            <a:rPr lang="en-US" i="1" dirty="0">
                              <a:solidFill>
                                <a:schemeClr val="tx1">
                                  <a:lumMod val="60000"/>
                                  <a:lumOff val="40000"/>
                                </a:schemeClr>
                              </a:solidFill>
                              <a:latin typeface="Cambria Math" panose="02040503050406030204" pitchFamily="18" charset="0"/>
                            </a:rPr>
                            <m:t>𝐼</m:t>
                          </m:r>
                        </m:e>
                      </m:d>
                      <m:r>
                        <a:rPr lang="en-US" i="1" dirty="0">
                          <a:solidFill>
                            <a:schemeClr val="tx1">
                              <a:lumMod val="60000"/>
                              <a:lumOff val="40000"/>
                            </a:schemeClr>
                          </a:solidFill>
                          <a:latin typeface="Cambria Math" panose="02040503050406030204" pitchFamily="18" charset="0"/>
                        </a:rPr>
                        <m:t>−</m:t>
                      </m:r>
                      <m:r>
                        <a:rPr lang="en-US" i="1" dirty="0">
                          <a:solidFill>
                            <a:schemeClr val="tx1">
                              <a:lumMod val="60000"/>
                              <a:lumOff val="40000"/>
                            </a:schemeClr>
                          </a:solidFill>
                          <a:latin typeface="Cambria Math" panose="02040503050406030204" pitchFamily="18" charset="0"/>
                        </a:rPr>
                        <m:t>𝛾</m:t>
                      </m:r>
                      <m:r>
                        <a:rPr lang="en-US" i="1" dirty="0">
                          <a:solidFill>
                            <a:schemeClr val="tx1">
                              <a:lumMod val="60000"/>
                              <a:lumOff val="40000"/>
                            </a:schemeClr>
                          </a:solidFill>
                          <a:latin typeface="Cambria Math" panose="02040503050406030204" pitchFamily="18" charset="0"/>
                        </a:rPr>
                        <m:t>𝐼</m:t>
                      </m:r>
                    </m:oMath>
                    <m:oMath xmlns:m="http://schemas.openxmlformats.org/officeDocument/2006/math">
                      <m:acc>
                        <m:accPr>
                          <m:chr m:val="̇"/>
                          <m:ctrlPr>
                            <a:rPr lang="en-US" i="1">
                              <a:solidFill>
                                <a:schemeClr val="tx1">
                                  <a:lumMod val="60000"/>
                                  <a:lumOff val="40000"/>
                                </a:schemeClr>
                              </a:solidFill>
                              <a:latin typeface="Cambria Math" panose="02040503050406030204" pitchFamily="18" charset="0"/>
                            </a:rPr>
                          </m:ctrlPr>
                        </m:accPr>
                        <m:e>
                          <m:r>
                            <a:rPr lang="en-US" i="1">
                              <a:solidFill>
                                <a:schemeClr val="tx1">
                                  <a:lumMod val="60000"/>
                                  <a:lumOff val="40000"/>
                                </a:schemeClr>
                              </a:solidFill>
                              <a:latin typeface="Cambria Math" panose="02040503050406030204" pitchFamily="18" charset="0"/>
                            </a:rPr>
                            <m:t>𝑊</m:t>
                          </m:r>
                        </m:e>
                      </m:acc>
                      <m:r>
                        <a:rPr lang="en-US" i="1" dirty="0">
                          <a:solidFill>
                            <a:schemeClr val="tx1">
                              <a:lumMod val="60000"/>
                              <a:lumOff val="40000"/>
                            </a:schemeClr>
                          </a:solidFill>
                          <a:latin typeface="Cambria Math" panose="02040503050406030204" pitchFamily="18" charset="0"/>
                        </a:rPr>
                        <m:t>=</m:t>
                      </m:r>
                      <m:r>
                        <a:rPr lang="en-US" i="1" dirty="0">
                          <a:solidFill>
                            <a:schemeClr val="tx1">
                              <a:lumMod val="60000"/>
                              <a:lumOff val="40000"/>
                            </a:schemeClr>
                          </a:solidFill>
                          <a:latin typeface="Cambria Math" panose="02040503050406030204" pitchFamily="18" charset="0"/>
                        </a:rPr>
                        <m:t>𝑉</m:t>
                      </m:r>
                      <m:r>
                        <a:rPr lang="en-US" i="1" dirty="0">
                          <a:solidFill>
                            <a:schemeClr val="tx1">
                              <a:lumMod val="60000"/>
                              <a:lumOff val="40000"/>
                            </a:schemeClr>
                          </a:solidFill>
                          <a:latin typeface="Cambria Math" panose="02040503050406030204" pitchFamily="18" charset="0"/>
                        </a:rPr>
                        <m:t>𝜎𝜆</m:t>
                      </m:r>
                      <m:r>
                        <a:rPr lang="en-US" i="1" dirty="0">
                          <a:solidFill>
                            <a:schemeClr val="tx1">
                              <a:lumMod val="60000"/>
                              <a:lumOff val="40000"/>
                            </a:schemeClr>
                          </a:solidFill>
                          <a:latin typeface="Cambria Math" panose="02040503050406030204" pitchFamily="18" charset="0"/>
                        </a:rPr>
                        <m:t>𝐼</m:t>
                      </m:r>
                      <m:r>
                        <a:rPr lang="en-US" i="1" dirty="0">
                          <a:solidFill>
                            <a:schemeClr val="tx1">
                              <a:lumMod val="60000"/>
                              <a:lumOff val="40000"/>
                            </a:schemeClr>
                          </a:solidFill>
                          <a:latin typeface="Cambria Math" panose="02040503050406030204" pitchFamily="18" charset="0"/>
                        </a:rPr>
                        <m:t>−</m:t>
                      </m:r>
                      <m:r>
                        <a:rPr lang="en-US" i="1" dirty="0">
                          <a:solidFill>
                            <a:schemeClr val="tx1">
                              <a:lumMod val="60000"/>
                              <a:lumOff val="40000"/>
                            </a:schemeClr>
                          </a:solidFill>
                          <a:latin typeface="Cambria Math" panose="02040503050406030204" pitchFamily="18" charset="0"/>
                        </a:rPr>
                        <m:t>𝜌</m:t>
                      </m:r>
                      <m:r>
                        <a:rPr lang="en-US" i="1" dirty="0">
                          <a:solidFill>
                            <a:schemeClr val="tx1">
                              <a:lumMod val="60000"/>
                              <a:lumOff val="40000"/>
                            </a:schemeClr>
                          </a:solidFill>
                          <a:latin typeface="Cambria Math" panose="02040503050406030204" pitchFamily="18" charset="0"/>
                        </a:rPr>
                        <m:t>𝑊</m:t>
                      </m:r>
                    </m:oMath>
                  </m:oMathPara>
                </a14:m>
                <a:endParaRPr lang="en-US" dirty="0">
                  <a:solidFill>
                    <a:schemeClr val="tx1">
                      <a:lumMod val="60000"/>
                      <a:lumOff val="40000"/>
                    </a:schemeClr>
                  </a:solidFill>
                </a:endParaRPr>
              </a:p>
              <a:p>
                <a:endParaRPr lang="en-US" dirty="0">
                  <a:solidFill>
                    <a:schemeClr val="tx1">
                      <a:lumMod val="60000"/>
                      <a:lumOff val="40000"/>
                    </a:schemeClr>
                  </a:solidFill>
                </a:endParaRPr>
              </a:p>
              <a:p>
                <a14:m>
                  <m:oMathPara xmlns:m="http://schemas.openxmlformats.org/officeDocument/2006/math">
                    <m:oMathParaPr>
                      <m:jc m:val="centerGroup"/>
                    </m:oMathParaPr>
                    <m:oMath xmlns:m="http://schemas.openxmlformats.org/officeDocument/2006/math">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𝑅</m:t>
                          </m:r>
                        </m:e>
                        <m:sub>
                          <m:r>
                            <a:rPr lang="en-US" i="1" smtClean="0">
                              <a:solidFill>
                                <a:schemeClr val="tx1">
                                  <a:lumMod val="60000"/>
                                  <a:lumOff val="40000"/>
                                </a:schemeClr>
                              </a:solidFill>
                              <a:latin typeface="Cambria Math" panose="02040503050406030204" pitchFamily="18" charset="0"/>
                            </a:rPr>
                            <m:t>0</m:t>
                          </m:r>
                        </m:sub>
                      </m:sSub>
                      <m:r>
                        <a:rPr lang="en-US" i="1" dirty="0">
                          <a:solidFill>
                            <a:schemeClr val="tx1">
                              <a:lumMod val="60000"/>
                              <a:lumOff val="40000"/>
                            </a:schemeClr>
                          </a:solidFill>
                          <a:latin typeface="Cambria Math" panose="02040503050406030204" pitchFamily="18" charset="0"/>
                        </a:rPr>
                        <m:t>=</m:t>
                      </m:r>
                      <m:f>
                        <m:fPr>
                          <m:ctrlPr>
                            <a:rPr lang="en-US" i="1" dirty="0">
                              <a:solidFill>
                                <a:schemeClr val="tx1">
                                  <a:lumMod val="60000"/>
                                  <a:lumOff val="40000"/>
                                </a:schemeClr>
                              </a:solidFill>
                              <a:latin typeface="Cambria Math" panose="02040503050406030204" pitchFamily="18" charset="0"/>
                            </a:rPr>
                          </m:ctrlPr>
                        </m:fPr>
                        <m:num>
                          <m:r>
                            <a:rPr lang="en-US" i="1" dirty="0">
                              <a:solidFill>
                                <a:schemeClr val="tx1">
                                  <a:lumMod val="60000"/>
                                  <a:lumOff val="40000"/>
                                </a:schemeClr>
                              </a:solidFill>
                              <a:latin typeface="Cambria Math" panose="02040503050406030204" pitchFamily="18" charset="0"/>
                            </a:rPr>
                            <m:t>𝑉</m:t>
                          </m:r>
                          <m:r>
                            <a:rPr lang="en-US" i="1" dirty="0">
                              <a:solidFill>
                                <a:schemeClr val="tx1">
                                  <a:lumMod val="60000"/>
                                  <a:lumOff val="40000"/>
                                </a:schemeClr>
                              </a:solidFill>
                              <a:latin typeface="Cambria Math" panose="02040503050406030204" pitchFamily="18" charset="0"/>
                            </a:rPr>
                            <m:t>𝜎𝜆</m:t>
                          </m:r>
                          <m:sSub>
                            <m:sSubPr>
                              <m:ctrlPr>
                                <a:rPr lang="en-US" i="1" dirty="0">
                                  <a:solidFill>
                                    <a:schemeClr val="tx1">
                                      <a:lumMod val="60000"/>
                                      <a:lumOff val="40000"/>
                                    </a:schemeClr>
                                  </a:solidFill>
                                  <a:latin typeface="Cambria Math" panose="02040503050406030204" pitchFamily="18" charset="0"/>
                                </a:rPr>
                              </m:ctrlPr>
                            </m:sSubPr>
                            <m:e>
                              <m:r>
                                <a:rPr lang="en-US" i="1" dirty="0">
                                  <a:solidFill>
                                    <a:schemeClr val="tx1">
                                      <a:lumMod val="60000"/>
                                      <a:lumOff val="40000"/>
                                    </a:schemeClr>
                                  </a:solidFill>
                                  <a:latin typeface="Cambria Math" panose="02040503050406030204" pitchFamily="18" charset="0"/>
                                </a:rPr>
                                <m:t>𝛽</m:t>
                              </m:r>
                            </m:e>
                            <m:sub>
                              <m:r>
                                <a:rPr lang="en-US" i="1" dirty="0">
                                  <a:solidFill>
                                    <a:schemeClr val="tx1">
                                      <a:lumMod val="60000"/>
                                      <a:lumOff val="40000"/>
                                    </a:schemeClr>
                                  </a:solidFill>
                                  <a:latin typeface="Cambria Math" panose="02040503050406030204" pitchFamily="18" charset="0"/>
                                </a:rPr>
                                <m:t>𝐸</m:t>
                              </m:r>
                            </m:sub>
                          </m:sSub>
                        </m:num>
                        <m:den>
                          <m:r>
                            <a:rPr lang="en-US" i="1" dirty="0">
                              <a:solidFill>
                                <a:schemeClr val="tx1">
                                  <a:lumMod val="60000"/>
                                  <a:lumOff val="40000"/>
                                </a:schemeClr>
                              </a:solidFill>
                              <a:latin typeface="Cambria Math" panose="02040503050406030204" pitchFamily="18" charset="0"/>
                            </a:rPr>
                            <m:t>𝛾𝜌</m:t>
                          </m:r>
                        </m:den>
                      </m:f>
                    </m:oMath>
                  </m:oMathPara>
                </a14:m>
                <a:endParaRPr lang="en-US" dirty="0" smtClean="0"/>
              </a:p>
              <a:p>
                <a:endParaRPr lang="en-US" dirty="0" smtClean="0"/>
              </a:p>
              <a:p>
                <a14:m>
                  <m:oMathPara xmlns:m="http://schemas.openxmlformats.org/officeDocument/2006/math">
                    <m:oMathParaPr>
                      <m:jc m:val="centerGroup"/>
                    </m:oMathParaPr>
                    <m:oMath xmlns:m="http://schemas.openxmlformats.org/officeDocument/2006/math">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𝑅</m:t>
                          </m:r>
                        </m:e>
                        <m:sub>
                          <m:r>
                            <a:rPr lang="en-US" b="0" i="1" smtClean="0">
                              <a:solidFill>
                                <a:schemeClr val="tx1">
                                  <a:lumMod val="60000"/>
                                  <a:lumOff val="40000"/>
                                </a:schemeClr>
                              </a:solidFill>
                              <a:latin typeface="Cambria Math" panose="02040503050406030204" pitchFamily="18" charset="0"/>
                            </a:rPr>
                            <m:t>𝑒𝑓𝑓</m:t>
                          </m:r>
                        </m:sub>
                      </m:sSub>
                      <m:r>
                        <a:rPr lang="en-US" i="1" dirty="0">
                          <a:solidFill>
                            <a:schemeClr val="tx1">
                              <a:lumMod val="60000"/>
                              <a:lumOff val="40000"/>
                            </a:schemeClr>
                          </a:solidFill>
                          <a:latin typeface="Cambria Math" panose="02040503050406030204" pitchFamily="18" charset="0"/>
                        </a:rPr>
                        <m:t>=</m:t>
                      </m:r>
                      <m:f>
                        <m:fPr>
                          <m:ctrlPr>
                            <a:rPr lang="en-US" i="1" dirty="0">
                              <a:solidFill>
                                <a:schemeClr val="tx1">
                                  <a:lumMod val="60000"/>
                                  <a:lumOff val="40000"/>
                                </a:schemeClr>
                              </a:solidFill>
                              <a:latin typeface="Cambria Math" panose="02040503050406030204" pitchFamily="18" charset="0"/>
                            </a:rPr>
                          </m:ctrlPr>
                        </m:fPr>
                        <m:num>
                          <m:r>
                            <a:rPr lang="en-US" i="1" dirty="0">
                              <a:solidFill>
                                <a:schemeClr val="tx1">
                                  <a:lumMod val="60000"/>
                                  <a:lumOff val="40000"/>
                                </a:schemeClr>
                              </a:solidFill>
                              <a:latin typeface="Cambria Math" panose="02040503050406030204" pitchFamily="18" charset="0"/>
                            </a:rPr>
                            <m:t>𝑉</m:t>
                          </m:r>
                          <m:r>
                            <a:rPr lang="en-US" i="1" dirty="0">
                              <a:solidFill>
                                <a:schemeClr val="tx1">
                                  <a:lumMod val="60000"/>
                                  <a:lumOff val="40000"/>
                                </a:schemeClr>
                              </a:solidFill>
                              <a:latin typeface="Cambria Math" panose="02040503050406030204" pitchFamily="18" charset="0"/>
                            </a:rPr>
                            <m:t>𝜎𝜆</m:t>
                          </m:r>
                          <m:sSub>
                            <m:sSubPr>
                              <m:ctrlPr>
                                <a:rPr lang="en-US" i="1" dirty="0">
                                  <a:solidFill>
                                    <a:schemeClr val="tx1">
                                      <a:lumMod val="60000"/>
                                      <a:lumOff val="40000"/>
                                    </a:schemeClr>
                                  </a:solidFill>
                                  <a:latin typeface="Cambria Math" panose="02040503050406030204" pitchFamily="18" charset="0"/>
                                </a:rPr>
                              </m:ctrlPr>
                            </m:sSubPr>
                            <m:e>
                              <m:r>
                                <a:rPr lang="en-US" i="1" dirty="0">
                                  <a:solidFill>
                                    <a:schemeClr val="tx1">
                                      <a:lumMod val="60000"/>
                                      <a:lumOff val="40000"/>
                                    </a:schemeClr>
                                  </a:solidFill>
                                  <a:latin typeface="Cambria Math" panose="02040503050406030204" pitchFamily="18" charset="0"/>
                                </a:rPr>
                                <m:t>𝛽</m:t>
                              </m:r>
                            </m:e>
                            <m:sub>
                              <m:r>
                                <a:rPr lang="en-US" i="1" dirty="0">
                                  <a:solidFill>
                                    <a:schemeClr val="tx1">
                                      <a:lumMod val="60000"/>
                                      <a:lumOff val="40000"/>
                                    </a:schemeClr>
                                  </a:solidFill>
                                  <a:latin typeface="Cambria Math" panose="02040503050406030204" pitchFamily="18" charset="0"/>
                                </a:rPr>
                                <m:t>𝐸</m:t>
                              </m:r>
                            </m:sub>
                          </m:sSub>
                          <m:sSub>
                            <m:sSubPr>
                              <m:ctrlPr>
                                <a:rPr lang="en-US" b="0" i="1" dirty="0" smtClean="0">
                                  <a:solidFill>
                                    <a:schemeClr val="tx1">
                                      <a:lumMod val="60000"/>
                                      <a:lumOff val="40000"/>
                                    </a:schemeClr>
                                  </a:solidFill>
                                  <a:latin typeface="Cambria Math" panose="02040503050406030204" pitchFamily="18" charset="0"/>
                                </a:rPr>
                              </m:ctrlPr>
                            </m:sSubPr>
                            <m:e>
                              <m:r>
                                <a:rPr lang="en-US" b="0" i="1" dirty="0" smtClean="0">
                                  <a:solidFill>
                                    <a:schemeClr val="tx1">
                                      <a:lumMod val="60000"/>
                                      <a:lumOff val="40000"/>
                                    </a:schemeClr>
                                  </a:solidFill>
                                  <a:latin typeface="Cambria Math" panose="02040503050406030204" pitchFamily="18" charset="0"/>
                                </a:rPr>
                                <m:t>𝑓</m:t>
                              </m:r>
                            </m:e>
                            <m:sub>
                              <m:r>
                                <a:rPr lang="en-US" b="0" i="1" dirty="0" smtClean="0">
                                  <a:solidFill>
                                    <a:schemeClr val="tx1">
                                      <a:lumMod val="60000"/>
                                      <a:lumOff val="40000"/>
                                    </a:schemeClr>
                                  </a:solidFill>
                                  <a:latin typeface="Cambria Math" panose="02040503050406030204" pitchFamily="18" charset="0"/>
                                </a:rPr>
                                <m:t>1</m:t>
                              </m:r>
                            </m:sub>
                          </m:sSub>
                          <m:r>
                            <a:rPr lang="en-US" b="0" i="1" dirty="0" smtClean="0">
                              <a:solidFill>
                                <a:schemeClr val="tx1">
                                  <a:lumMod val="60000"/>
                                  <a:lumOff val="40000"/>
                                </a:schemeClr>
                              </a:solidFill>
                              <a:latin typeface="Cambria Math" panose="02040503050406030204" pitchFamily="18" charset="0"/>
                            </a:rPr>
                            <m:t>(</m:t>
                          </m:r>
                          <m:r>
                            <a:rPr lang="en-US" b="0" i="1" dirty="0" smtClean="0">
                              <a:solidFill>
                                <a:schemeClr val="tx1">
                                  <a:lumMod val="60000"/>
                                  <a:lumOff val="40000"/>
                                </a:schemeClr>
                              </a:solidFill>
                              <a:latin typeface="Cambria Math" panose="02040503050406030204" pitchFamily="18" charset="0"/>
                            </a:rPr>
                            <m:t>𝑊</m:t>
                          </m:r>
                          <m:r>
                            <a:rPr lang="en-US" b="0" i="1" dirty="0" smtClean="0">
                              <a:solidFill>
                                <a:schemeClr val="tx1">
                                  <a:lumMod val="60000"/>
                                  <a:lumOff val="40000"/>
                                </a:schemeClr>
                              </a:solidFill>
                              <a:latin typeface="Cambria Math" panose="02040503050406030204" pitchFamily="18" charset="0"/>
                            </a:rPr>
                            <m:t>)</m:t>
                          </m:r>
                        </m:num>
                        <m:den>
                          <m:r>
                            <a:rPr lang="en-US" i="1" dirty="0">
                              <a:solidFill>
                                <a:schemeClr val="tx1">
                                  <a:lumMod val="60000"/>
                                  <a:lumOff val="40000"/>
                                </a:schemeClr>
                              </a:solidFill>
                              <a:latin typeface="Cambria Math" panose="02040503050406030204" pitchFamily="18" charset="0"/>
                            </a:rPr>
                            <m:t>𝛾𝜌</m:t>
                          </m:r>
                        </m:den>
                      </m:f>
                    </m:oMath>
                  </m:oMathPara>
                </a14:m>
                <a:endParaRPr lang="en-US" dirty="0" smtClean="0"/>
              </a:p>
              <a:p>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457199" y="2672255"/>
                <a:ext cx="8229601" cy="264033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955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8229601" cy="488017"/>
          </a:xfrm>
        </p:spPr>
        <p:txBody>
          <a:bodyPr>
            <a:noAutofit/>
          </a:bodyPr>
          <a:lstStyle/>
          <a:p>
            <a:r>
              <a:rPr lang="en-US" sz="2000" dirty="0" smtClean="0"/>
              <a:t>Implementation| </a:t>
            </a:r>
            <a:r>
              <a:rPr lang="en-US" sz="2000" dirty="0" err="1" smtClean="0">
                <a:solidFill>
                  <a:schemeClr val="bg1"/>
                </a:solidFill>
              </a:rPr>
              <a:t>Garchitorena</a:t>
            </a:r>
            <a:r>
              <a:rPr lang="en-US" sz="2000" dirty="0" smtClean="0">
                <a:solidFill>
                  <a:schemeClr val="bg1"/>
                </a:solidFill>
              </a:rPr>
              <a:t> et al + Density Dependence</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23010"/>
                <a:ext cx="8229600" cy="3758213"/>
              </a:xfrm>
            </p:spPr>
            <p:txBody>
              <a:bodyPr/>
              <a:lstStyle/>
              <a:p>
                <a:r>
                  <a:rPr lang="en-US" dirty="0" smtClean="0"/>
                  <a:t>Identify optimal solutions in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𝒫</m:t>
                    </m:r>
                    <m:r>
                      <a:rPr lang="en-US" b="0" i="1" smtClean="0">
                        <a:latin typeface="Cambria Math" panose="02040503050406030204" pitchFamily="18" charset="0"/>
                      </a:rPr>
                      <m:t>}</m:t>
                    </m:r>
                  </m:oMath>
                </a14:m>
                <a:r>
                  <a:rPr lang="en-US" dirty="0" smtClean="0"/>
                  <a:t> parameter space and across </a:t>
                </a:r>
                <a:r>
                  <a:rPr lang="en-US" dirty="0"/>
                  <a:t>time horizons, </a:t>
                </a:r>
                <a14:m>
                  <m:oMath xmlns:m="http://schemas.openxmlformats.org/officeDocument/2006/math">
                    <m:r>
                      <a:rPr lang="en-US" i="1">
                        <a:latin typeface="Cambria Math" panose="02040503050406030204" pitchFamily="18" charset="0"/>
                      </a:rPr>
                      <m:t>𝑇</m:t>
                    </m:r>
                  </m:oMath>
                </a14:m>
                <a:r>
                  <a:rPr lang="en-US" dirty="0"/>
                  <a:t>, of 5, 10, 20, </a:t>
                </a:r>
                <a:r>
                  <a:rPr lang="en-US" dirty="0" err="1"/>
                  <a:t>Inf</a:t>
                </a:r>
                <a:r>
                  <a:rPr lang="en-US" dirty="0"/>
                  <a:t> </a:t>
                </a:r>
                <a:endParaRPr lang="en-US" dirty="0" smtClean="0"/>
              </a:p>
              <a:p>
                <a:r>
                  <a:rPr lang="en-US" dirty="0" smtClean="0"/>
                  <a:t>Include density dependence,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smtClean="0"/>
                  <a:t>, that gives rise to a breakpoint</a:t>
                </a:r>
              </a:p>
              <a:p>
                <a:endParaRPr lang="en-US" dirty="0" smtClean="0"/>
              </a:p>
              <a:p>
                <a:endParaRPr lang="en-US" dirty="0"/>
              </a:p>
              <a:p>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t="-812"/>
                </a:stretch>
              </a:blipFill>
            </p:spPr>
            <p:txBody>
              <a:bodyPr/>
              <a:lstStyle/>
              <a:p>
                <a:r>
                  <a:rPr lang="en-US">
                    <a:noFill/>
                  </a:rPr>
                  <a:t> </a:t>
                </a:r>
              </a:p>
            </p:txBody>
          </p:sp>
        </mc:Fallback>
      </mc:AlternateContent>
      <p:sp>
        <p:nvSpPr>
          <p:cNvPr id="2" name="Rectangle 1"/>
          <p:cNvSpPr/>
          <p:nvPr/>
        </p:nvSpPr>
        <p:spPr>
          <a:xfrm>
            <a:off x="457199" y="2672255"/>
            <a:ext cx="8229601" cy="646331"/>
          </a:xfrm>
          <a:prstGeom prst="rect">
            <a:avLst/>
          </a:prstGeom>
        </p:spPr>
        <p:txBody>
          <a:bodyPr wrap="square">
            <a:spAutoFit/>
          </a:bodyPr>
          <a:lstStyle/>
          <a:p>
            <a:r>
              <a:rPr lang="en-US" smtClean="0"/>
              <a:t>[RESULTS]</a:t>
            </a:r>
            <a:endParaRPr lang="en-US" dirty="0" smtClean="0"/>
          </a:p>
          <a:p>
            <a:endParaRPr lang="en-US" dirty="0"/>
          </a:p>
        </p:txBody>
      </p:sp>
    </p:spTree>
    <p:extLst>
      <p:ext uri="{BB962C8B-B14F-4D97-AF65-F5344CB8AC3E}">
        <p14:creationId xmlns:p14="http://schemas.microsoft.com/office/powerpoint/2010/main" val="209926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solidFill>
                  <a:srgbClr val="FDB515"/>
                </a:solidFill>
              </a:rPr>
              <a:t>Theory</a:t>
            </a:r>
          </a:p>
          <a:p>
            <a:pPr marL="576263" lvl="1" indent="-228600">
              <a:buFont typeface="Arial" panose="020B0604020202020204" pitchFamily="34" charset="0"/>
              <a:buChar char="•"/>
            </a:pPr>
            <a:r>
              <a:rPr lang="en-US" dirty="0"/>
              <a:t>Density dependence, R</a:t>
            </a:r>
            <a:r>
              <a:rPr lang="en-US" baseline="-25000" dirty="0"/>
              <a:t>eff</a:t>
            </a:r>
            <a:r>
              <a:rPr lang="en-US" dirty="0"/>
              <a:t>, and Breakpoints</a:t>
            </a:r>
          </a:p>
          <a:p>
            <a:pPr marL="338138" indent="-447675">
              <a:buFont typeface="Arial" panose="020B0604020202020204" pitchFamily="34" charset="0"/>
              <a:buChar char="•"/>
            </a:pPr>
            <a:r>
              <a:rPr lang="en-US" b="1" dirty="0">
                <a:solidFill>
                  <a:srgbClr val="FDB515"/>
                </a:solidFill>
              </a:rPr>
              <a:t>Framework</a:t>
            </a:r>
            <a:endParaRPr lang="en-US" sz="1800" b="1" dirty="0">
              <a:solidFill>
                <a:srgbClr val="FDB515"/>
              </a:solidFill>
            </a:endParaRPr>
          </a:p>
          <a:p>
            <a:pPr marL="576263" lvl="1" indent="-228600">
              <a:buFont typeface="Arial" panose="020B0604020202020204" pitchFamily="34" charset="0"/>
              <a:buChar char="•"/>
            </a:pPr>
            <a:r>
              <a:rPr lang="en-US" dirty="0"/>
              <a:t>Systems, decisions, and utility</a:t>
            </a:r>
          </a:p>
          <a:p>
            <a:pPr marL="338138" indent="-447675">
              <a:buFont typeface="Arial" panose="020B0604020202020204" pitchFamily="34" charset="0"/>
              <a:buChar char="•"/>
            </a:pPr>
            <a:r>
              <a:rPr lang="en-US" b="1" dirty="0">
                <a:solidFill>
                  <a:srgbClr val="FDB515"/>
                </a:solidFill>
              </a:rPr>
              <a:t>Implementation examples</a:t>
            </a:r>
            <a:endParaRPr lang="en-US" sz="1800" b="1" dirty="0">
              <a:solidFill>
                <a:srgbClr val="FDB515"/>
              </a:solidFill>
            </a:endParaRPr>
          </a:p>
          <a:p>
            <a:pPr marL="576263" lvl="1" indent="-228600">
              <a:buFont typeface="Arial" panose="020B0604020202020204" pitchFamily="34" charset="0"/>
              <a:buChar char="•"/>
            </a:pPr>
            <a:r>
              <a:rPr lang="en-US" dirty="0" err="1"/>
              <a:t>Garchitorena</a:t>
            </a:r>
            <a:r>
              <a:rPr lang="en-US" dirty="0"/>
              <a:t> et al model</a:t>
            </a:r>
          </a:p>
          <a:p>
            <a:pPr marL="576263" lvl="1" indent="-228600">
              <a:buFont typeface="Arial" panose="020B0604020202020204" pitchFamily="34" charset="0"/>
              <a:buChar char="•"/>
            </a:pPr>
            <a:r>
              <a:rPr lang="en-US" dirty="0"/>
              <a:t>Schistosomiasis model</a:t>
            </a:r>
          </a:p>
          <a:p>
            <a:endParaRPr lang="en-US" dirty="0"/>
          </a:p>
        </p:txBody>
      </p:sp>
      <p:sp>
        <p:nvSpPr>
          <p:cNvPr id="4" name="Content Placeholder 3"/>
          <p:cNvSpPr>
            <a:spLocks noGrp="1"/>
          </p:cNvSpPr>
          <p:nvPr>
            <p:ph idx="13"/>
          </p:nvPr>
        </p:nvSpPr>
        <p:spPr/>
        <p:txBody>
          <a:bodyPr/>
          <a:lstStyle/>
          <a:p>
            <a:endParaRPr lang="en-US"/>
          </a:p>
        </p:txBody>
      </p:sp>
      <p:sp>
        <p:nvSpPr>
          <p:cNvPr id="5" name="Content Placeholder 4"/>
          <p:cNvSpPr>
            <a:spLocks noGrp="1"/>
          </p:cNvSpPr>
          <p:nvPr>
            <p:ph idx="14"/>
          </p:nvPr>
        </p:nvSpPr>
        <p:spPr/>
        <p:txBody>
          <a:bodyPr/>
          <a:lstStyle/>
          <a:p>
            <a:endParaRPr lang="en-US"/>
          </a:p>
        </p:txBody>
      </p:sp>
    </p:spTree>
    <p:extLst>
      <p:ext uri="{BB962C8B-B14F-4D97-AF65-F5344CB8AC3E}">
        <p14:creationId xmlns:p14="http://schemas.microsoft.com/office/powerpoint/2010/main" val="318444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Implementation| </a:t>
            </a:r>
            <a:r>
              <a:rPr lang="en-US" sz="2000" dirty="0" err="1" smtClean="0">
                <a:solidFill>
                  <a:schemeClr val="bg1"/>
                </a:solidFill>
              </a:rPr>
              <a:t>Garchitorena</a:t>
            </a:r>
            <a:r>
              <a:rPr lang="en-US" sz="2000" dirty="0" smtClean="0">
                <a:solidFill>
                  <a:schemeClr val="bg1"/>
                </a:solidFill>
              </a:rPr>
              <a:t> et al</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457200" y="1222375"/>
                <a:ext cx="8229600" cy="3759200"/>
              </a:xfrm>
              <a:prstGeom prst="rect">
                <a:avLst/>
              </a:prstGeom>
            </p:spPr>
            <p:txBody>
              <a:bodyPr wrap="none">
                <a:spAutoFit/>
              </a:bodyPr>
              <a:lstStyle/>
              <a:p>
                <a14:m>
                  <m:oMath xmlns:m="http://schemas.openxmlformats.org/officeDocument/2006/math">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r>
                          <a:rPr lang="en-US" i="1">
                            <a:solidFill>
                              <a:schemeClr val="tx1">
                                <a:lumMod val="60000"/>
                                <a:lumOff val="40000"/>
                              </a:schemeClr>
                            </a:solidFill>
                            <a:latin typeface="Cambria Math" panose="02040503050406030204" pitchFamily="18" charset="0"/>
                          </a:rPr>
                          <m:t>+1</m:t>
                        </m:r>
                      </m:sub>
                    </m:sSub>
                    <m:r>
                      <a:rPr lang="en-US" i="1">
                        <a:solidFill>
                          <a:schemeClr val="tx1">
                            <a:lumMod val="60000"/>
                            <a:lumOff val="40000"/>
                          </a:schemeClr>
                        </a:solidFill>
                        <a:latin typeface="Cambria Math" panose="02040503050406030204" pitchFamily="18" charset="0"/>
                      </a:rPr>
                      <m:t>=</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sub>
                    </m:sSub>
                    <m:r>
                      <a:rPr lang="en-US" i="1">
                        <a:solidFill>
                          <a:schemeClr val="tx1">
                            <a:lumMod val="60000"/>
                            <a:lumOff val="40000"/>
                          </a:schemeClr>
                        </a:solidFill>
                        <a:latin typeface="Cambria Math" panose="02040503050406030204" pitchFamily="18" charset="0"/>
                      </a:rPr>
                      <m:t>+</m:t>
                    </m:r>
                    <m:d>
                      <m:dPr>
                        <m:ctrlPr>
                          <a:rPr lang="en-US" i="1">
                            <a:solidFill>
                              <a:schemeClr val="tx1">
                                <a:lumMod val="60000"/>
                                <a:lumOff val="40000"/>
                              </a:schemeClr>
                            </a:solidFill>
                            <a:latin typeface="Cambria Math" panose="02040503050406030204" pitchFamily="18" charset="0"/>
                          </a:rPr>
                        </m:ctrlPr>
                      </m:dPr>
                      <m:e>
                        <m:f>
                          <m:fPr>
                            <m:ctrlPr>
                              <a:rPr lang="en-US" i="1">
                                <a:solidFill>
                                  <a:schemeClr val="tx1">
                                    <a:lumMod val="60000"/>
                                    <a:lumOff val="40000"/>
                                  </a:schemeClr>
                                </a:solidFill>
                                <a:latin typeface="Cambria Math" panose="02040503050406030204" pitchFamily="18" charset="0"/>
                              </a:rPr>
                            </m:ctrlPr>
                          </m:fPr>
                          <m:num>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𝛽</m:t>
                                </m:r>
                              </m:e>
                              <m:sub>
                                <m:r>
                                  <a:rPr lang="en-US" i="1">
                                    <a:solidFill>
                                      <a:schemeClr val="tx1">
                                        <a:lumMod val="60000"/>
                                        <a:lumOff val="40000"/>
                                      </a:schemeClr>
                                    </a:solidFill>
                                    <a:latin typeface="Cambria Math" panose="02040503050406030204" pitchFamily="18" charset="0"/>
                                  </a:rPr>
                                  <m:t>𝐸</m:t>
                                </m:r>
                              </m:sub>
                            </m:sSub>
                            <m:r>
                              <a:rPr lang="en-US" i="1">
                                <a:solidFill>
                                  <a:schemeClr val="tx1">
                                    <a:lumMod val="60000"/>
                                    <a:lumOff val="40000"/>
                                  </a:schemeClr>
                                </a:solidFill>
                                <a:latin typeface="Cambria Math" panose="02040503050406030204" pitchFamily="18" charset="0"/>
                              </a:rPr>
                              <m:t>𝑉</m:t>
                            </m:r>
                            <m:r>
                              <a:rPr lang="en-US" i="1">
                                <a:solidFill>
                                  <a:schemeClr val="tx1">
                                    <a:lumMod val="60000"/>
                                    <a:lumOff val="40000"/>
                                  </a:schemeClr>
                                </a:solidFill>
                                <a:latin typeface="Cambria Math" panose="02040503050406030204" pitchFamily="18" charset="0"/>
                              </a:rPr>
                              <m:t>𝜎𝜆</m:t>
                            </m:r>
                            <m:r>
                              <a:rPr lang="en-US" i="1">
                                <a:solidFill>
                                  <a:schemeClr val="tx1">
                                    <a:lumMod val="60000"/>
                                    <a:lumOff val="40000"/>
                                  </a:schemeClr>
                                </a:solidFill>
                                <a:latin typeface="Cambria Math" panose="02040503050406030204" pitchFamily="18" charset="0"/>
                              </a:rPr>
                              <m:t>𝐼</m:t>
                            </m:r>
                          </m:num>
                          <m:den>
                            <m:r>
                              <a:rPr lang="en-US" i="1">
                                <a:solidFill>
                                  <a:schemeClr val="tx1">
                                    <a:lumMod val="60000"/>
                                    <a:lumOff val="40000"/>
                                  </a:schemeClr>
                                </a:solidFill>
                                <a:latin typeface="Cambria Math" panose="02040503050406030204" pitchFamily="18" charset="0"/>
                              </a:rPr>
                              <m:t>𝜌</m:t>
                            </m:r>
                          </m:den>
                        </m:f>
                      </m:e>
                    </m:d>
                    <m:d>
                      <m:dPr>
                        <m:ctrlPr>
                          <a:rPr lang="en-US" i="1">
                            <a:solidFill>
                              <a:schemeClr val="tx1">
                                <a:lumMod val="60000"/>
                                <a:lumOff val="40000"/>
                              </a:schemeClr>
                            </a:solidFill>
                            <a:latin typeface="Cambria Math" panose="02040503050406030204" pitchFamily="18" charset="0"/>
                          </a:rPr>
                        </m:ctrlPr>
                      </m:dPr>
                      <m:e>
                        <m:r>
                          <a:rPr lang="en-US" i="1">
                            <a:solidFill>
                              <a:schemeClr val="tx1">
                                <a:lumMod val="60000"/>
                                <a:lumOff val="40000"/>
                              </a:schemeClr>
                            </a:solidFill>
                            <a:latin typeface="Cambria Math" panose="02040503050406030204" pitchFamily="18" charset="0"/>
                          </a:rPr>
                          <m:t>1−</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sub>
                        </m:sSub>
                      </m:e>
                    </m:d>
                    <m:r>
                      <a:rPr lang="en-US" i="1">
                        <a:solidFill>
                          <a:schemeClr val="tx1">
                            <a:lumMod val="60000"/>
                            <a:lumOff val="40000"/>
                          </a:schemeClr>
                        </a:solidFill>
                        <a:latin typeface="Cambria Math" panose="02040503050406030204" pitchFamily="18" charset="0"/>
                      </a:rPr>
                      <m:t>−</m:t>
                    </m:r>
                    <m:r>
                      <a:rPr lang="en-US" i="1">
                        <a:solidFill>
                          <a:schemeClr val="tx1">
                            <a:lumMod val="60000"/>
                            <a:lumOff val="40000"/>
                          </a:schemeClr>
                        </a:solidFill>
                        <a:latin typeface="Cambria Math" panose="02040503050406030204" pitchFamily="18" charset="0"/>
                      </a:rPr>
                      <m:t>𝛾</m:t>
                    </m:r>
                    <m:sSub>
                      <m:sSubPr>
                        <m:ctrlPr>
                          <a:rPr lang="en-US" i="1">
                            <a:solidFill>
                              <a:schemeClr val="tx1">
                                <a:lumMod val="60000"/>
                                <a:lumOff val="40000"/>
                              </a:schemeClr>
                            </a:solidFill>
                            <a:latin typeface="Cambria Math" panose="02040503050406030204" pitchFamily="18" charset="0"/>
                          </a:rPr>
                        </m:ctrlPr>
                      </m:sSubPr>
                      <m:e>
                        <m:r>
                          <a:rPr lang="en-US" i="1">
                            <a:solidFill>
                              <a:schemeClr val="tx1">
                                <a:lumMod val="60000"/>
                                <a:lumOff val="40000"/>
                              </a:schemeClr>
                            </a:solidFill>
                            <a:latin typeface="Cambria Math" panose="02040503050406030204" pitchFamily="18" charset="0"/>
                          </a:rPr>
                          <m:t>𝐼</m:t>
                        </m:r>
                      </m:e>
                      <m:sub>
                        <m:r>
                          <a:rPr lang="en-US" i="1">
                            <a:solidFill>
                              <a:schemeClr val="tx1">
                                <a:lumMod val="60000"/>
                                <a:lumOff val="40000"/>
                              </a:schemeClr>
                            </a:solidFill>
                            <a:latin typeface="Cambria Math" panose="02040503050406030204" pitchFamily="18" charset="0"/>
                          </a:rPr>
                          <m:t>𝑡</m:t>
                        </m:r>
                      </m:sub>
                    </m:sSub>
                  </m:oMath>
                </a14:m>
                <a:endParaRPr lang="en-US" dirty="0">
                  <a:solidFill>
                    <a:schemeClr val="tx1">
                      <a:lumMod val="60000"/>
                      <a:lumOff val="40000"/>
                    </a:schemeClr>
                  </a:solidFill>
                </a:endParaRPr>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457200" y="1222375"/>
                <a:ext cx="8229600" cy="375920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753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316782"/>
            <a:ext cx="4503420" cy="488017"/>
          </a:xfrm>
        </p:spPr>
        <p:txBody>
          <a:bodyPr>
            <a:noAutofit/>
          </a:bodyPr>
          <a:lstStyle/>
          <a:p>
            <a:r>
              <a:rPr lang="en-US" sz="2000" dirty="0" smtClean="0"/>
              <a:t>Theory | </a:t>
            </a:r>
            <a:r>
              <a:rPr lang="en-US" sz="2000" dirty="0" smtClean="0">
                <a:solidFill>
                  <a:schemeClr val="bg1"/>
                </a:solidFill>
              </a:rPr>
              <a:t>Density Dependence</a:t>
            </a:r>
            <a:endParaRPr lang="en-US" sz="2000" dirty="0">
              <a:solidFill>
                <a:schemeClr val="bg1"/>
              </a:solidFill>
            </a:endParaRPr>
          </a:p>
        </p:txBody>
      </p:sp>
      <p:sp>
        <p:nvSpPr>
          <p:cNvPr id="7" name="Content Placeholder 6"/>
          <p:cNvSpPr>
            <a:spLocks noGrp="1"/>
          </p:cNvSpPr>
          <p:nvPr>
            <p:ph idx="1"/>
          </p:nvPr>
        </p:nvSpPr>
        <p:spPr/>
        <p:txBody>
          <a:bodyPr/>
          <a:lstStyle/>
          <a:p>
            <a:endParaRPr lang="en-US"/>
          </a:p>
        </p:txBody>
      </p:sp>
      <p:pic>
        <p:nvPicPr>
          <p:cNvPr id="7170" name="Picture 2" descr="https://github.com/cmhoove14/DDNTD/raw/master/Analysis/Model_Sims_files/figure-markdown_github/mate_prob_across_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20775"/>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9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316782"/>
            <a:ext cx="4503420" cy="488017"/>
          </a:xfrm>
        </p:spPr>
        <p:txBody>
          <a:bodyPr>
            <a:noAutofit/>
          </a:bodyPr>
          <a:lstStyle/>
          <a:p>
            <a:r>
              <a:rPr lang="en-US" sz="2000" dirty="0" smtClean="0"/>
              <a:t>Theory | </a:t>
            </a:r>
            <a:r>
              <a:rPr lang="en-US" sz="2000" dirty="0" smtClean="0">
                <a:solidFill>
                  <a:schemeClr val="bg1"/>
                </a:solidFill>
              </a:rPr>
              <a:t>Reff &amp; Breakpoints</a:t>
            </a:r>
            <a:endParaRPr lang="en-US" sz="2000" dirty="0">
              <a:solidFill>
                <a:schemeClr val="bg1"/>
              </a:solidFill>
            </a:endParaRPr>
          </a:p>
        </p:txBody>
      </p:sp>
      <p:sp>
        <p:nvSpPr>
          <p:cNvPr id="7" name="Content Placeholder 6"/>
          <p:cNvSpPr>
            <a:spLocks noGrp="1"/>
          </p:cNvSpPr>
          <p:nvPr>
            <p:ph idx="1"/>
          </p:nvPr>
        </p:nvSpPr>
        <p:spPr/>
        <p:txBody>
          <a:bodyPr/>
          <a:lstStyle/>
          <a:p>
            <a:endParaRPr lang="en-US"/>
          </a:p>
        </p:txBody>
      </p:sp>
      <p:sp>
        <p:nvSpPr>
          <p:cNvPr id="5" name="Rectangle 4"/>
          <p:cNvSpPr/>
          <p:nvPr/>
        </p:nvSpPr>
        <p:spPr>
          <a:xfrm>
            <a:off x="2325732" y="6169564"/>
            <a:ext cx="5725885" cy="461665"/>
          </a:xfrm>
          <a:prstGeom prst="rect">
            <a:avLst/>
          </a:prstGeom>
        </p:spPr>
        <p:txBody>
          <a:bodyPr wrap="square">
            <a:spAutoFit/>
          </a:bodyPr>
          <a:lstStyle/>
          <a:p>
            <a:r>
              <a:rPr lang="en-US" sz="800" dirty="0" err="1">
                <a:solidFill>
                  <a:schemeClr val="bg1"/>
                </a:solidFill>
                <a:latin typeface="Helvetica" panose="020B0604020202020204" pitchFamily="34" charset="0"/>
              </a:rPr>
              <a:t>Arakala</a:t>
            </a:r>
            <a:r>
              <a:rPr lang="en-US" sz="800" dirty="0">
                <a:solidFill>
                  <a:schemeClr val="bg1"/>
                </a:solidFill>
                <a:latin typeface="Helvetica" panose="020B0604020202020204" pitchFamily="34" charset="0"/>
              </a:rPr>
              <a:t> A, Hoover CM, Marshall JM, </a:t>
            </a:r>
            <a:r>
              <a:rPr lang="en-US" sz="800" dirty="0" err="1">
                <a:solidFill>
                  <a:schemeClr val="bg1"/>
                </a:solidFill>
                <a:latin typeface="Helvetica" panose="020B0604020202020204" pitchFamily="34" charset="0"/>
              </a:rPr>
              <a:t>Sokolow</a:t>
            </a:r>
            <a:r>
              <a:rPr lang="en-US" sz="800" dirty="0">
                <a:solidFill>
                  <a:schemeClr val="bg1"/>
                </a:solidFill>
                <a:latin typeface="Helvetica" panose="020B0604020202020204" pitchFamily="34" charset="0"/>
              </a:rPr>
              <a:t> SH, De Leo GA, Rohr JR, et al. (2018) Estimating the elimination feasibility in the 'end game' of control efforts for parasites subjected to regular mass drug administration: Methods and their application to schistosomiasis. </a:t>
            </a:r>
            <a:r>
              <a:rPr lang="en-US" sz="800" dirty="0" err="1">
                <a:solidFill>
                  <a:schemeClr val="bg1"/>
                </a:solidFill>
                <a:latin typeface="Helvetica" panose="020B0604020202020204" pitchFamily="34" charset="0"/>
              </a:rPr>
              <a:t>PLoS</a:t>
            </a:r>
            <a:r>
              <a:rPr lang="en-US" sz="800" dirty="0">
                <a:solidFill>
                  <a:schemeClr val="bg1"/>
                </a:solidFill>
                <a:latin typeface="Helvetica" panose="020B0604020202020204" pitchFamily="34" charset="0"/>
              </a:rPr>
              <a:t> </a:t>
            </a:r>
            <a:r>
              <a:rPr lang="en-US" sz="800" dirty="0" err="1">
                <a:solidFill>
                  <a:schemeClr val="bg1"/>
                </a:solidFill>
                <a:latin typeface="Helvetica" panose="020B0604020202020204" pitchFamily="34" charset="0"/>
              </a:rPr>
              <a:t>Negl</a:t>
            </a:r>
            <a:r>
              <a:rPr lang="en-US" sz="800" dirty="0">
                <a:solidFill>
                  <a:schemeClr val="bg1"/>
                </a:solidFill>
                <a:latin typeface="Helvetica" panose="020B0604020202020204" pitchFamily="34" charset="0"/>
              </a:rPr>
              <a:t> Trop Dis 12(11): e0006794. https://doi.org/10.1371/journal.pntd.0006794</a:t>
            </a:r>
            <a:endParaRPr lang="en-US" sz="800" dirty="0">
              <a:solidFill>
                <a:schemeClr val="bg1"/>
              </a:solidFill>
            </a:endParaRPr>
          </a:p>
        </p:txBody>
      </p:sp>
      <p:pic>
        <p:nvPicPr>
          <p:cNvPr id="1026" name="Picture 2" descr="https://journals.plos.org/plosntds/article/figure/image?size=large&amp;id=10.1371/journal.pntd.0006794.g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31" y="1153985"/>
            <a:ext cx="8512569" cy="395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1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316782"/>
            <a:ext cx="4503420" cy="488017"/>
          </a:xfrm>
        </p:spPr>
        <p:txBody>
          <a:bodyPr>
            <a:noAutofit/>
          </a:bodyPr>
          <a:lstStyle/>
          <a:p>
            <a:r>
              <a:rPr lang="en-US" sz="2000" dirty="0" smtClean="0"/>
              <a:t>Theory | </a:t>
            </a:r>
            <a:r>
              <a:rPr lang="en-US" sz="2000" dirty="0" smtClean="0">
                <a:solidFill>
                  <a:schemeClr val="bg1"/>
                </a:solidFill>
              </a:rPr>
              <a:t>Reff &amp; Breakpoints</a:t>
            </a:r>
            <a:endParaRPr lang="en-US" sz="2000" dirty="0">
              <a:solidFill>
                <a:schemeClr val="bg1"/>
              </a:solidFill>
            </a:endParaRPr>
          </a:p>
        </p:txBody>
      </p:sp>
      <p:sp>
        <p:nvSpPr>
          <p:cNvPr id="7" name="Content Placeholder 6"/>
          <p:cNvSpPr>
            <a:spLocks noGrp="1"/>
          </p:cNvSpPr>
          <p:nvPr>
            <p:ph idx="1"/>
          </p:nvPr>
        </p:nvSpPr>
        <p:spPr>
          <a:xfrm>
            <a:off x="80010" y="1247096"/>
            <a:ext cx="3589020" cy="3393484"/>
          </a:xfrm>
        </p:spPr>
        <p:txBody>
          <a:bodyPr/>
          <a:lstStyle/>
          <a:p>
            <a:r>
              <a:rPr lang="en-US" dirty="0" smtClean="0"/>
              <a:t>Annual MDA fails to achieve elimination except at extremely ambitious levels of coverage (&gt;90%)</a:t>
            </a:r>
            <a:endParaRPr lang="en-US" dirty="0"/>
          </a:p>
        </p:txBody>
      </p:sp>
      <p:pic>
        <p:nvPicPr>
          <p:cNvPr id="5122" name="Picture 2" descr="https://github.com/cmhoove14/DDNTD/raw/master/Analysis/Model_animations_files/figure-markdown_github/both_through_time-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69030" y="809244"/>
            <a:ext cx="5292090" cy="529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891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316782"/>
            <a:ext cx="4503420" cy="488017"/>
          </a:xfrm>
        </p:spPr>
        <p:txBody>
          <a:bodyPr>
            <a:noAutofit/>
          </a:bodyPr>
          <a:lstStyle/>
          <a:p>
            <a:r>
              <a:rPr lang="en-US" sz="2000" dirty="0" smtClean="0"/>
              <a:t>Theory | </a:t>
            </a:r>
            <a:r>
              <a:rPr lang="en-US" sz="2000" dirty="0" smtClean="0">
                <a:solidFill>
                  <a:schemeClr val="bg1"/>
                </a:solidFill>
              </a:rPr>
              <a:t>Reff &amp; Breakpoints</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80010" y="1247096"/>
                <a:ext cx="3589020" cy="3942124"/>
              </a:xfrm>
            </p:spPr>
            <p:txBody>
              <a:bodyPr>
                <a:normAutofit/>
              </a:bodyPr>
              <a:lstStyle/>
              <a:p>
                <a:r>
                  <a:rPr lang="en-US" dirty="0" smtClean="0"/>
                  <a:t>Interventions that affect model parameters (snail habitat suitability, sanitation, education) suppress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𝑒𝑓𝑓</m:t>
                        </m:r>
                      </m:sub>
                    </m:sSub>
                  </m:oMath>
                </a14:m>
                <a:endParaRPr lang="en-US" dirty="0" smtClean="0"/>
              </a:p>
              <a:p>
                <a:pPr lvl="1"/>
                <a:r>
                  <a:rPr lang="en-US" dirty="0" smtClean="0"/>
                  <a:t>Make </a:t>
                </a:r>
                <a:r>
                  <a:rPr lang="en-US" dirty="0"/>
                  <a:t>control and elimination more feasible</a:t>
                </a:r>
              </a:p>
              <a:p>
                <a:pPr lvl="1"/>
                <a:r>
                  <a:rPr lang="en-US" dirty="0"/>
                  <a:t>Increase resilience to reinfection</a:t>
                </a:r>
              </a:p>
              <a:p>
                <a:pPr lvl="1"/>
                <a:r>
                  <a:rPr lang="en-US" dirty="0"/>
                  <a:t>Decrease endemic equilibrium</a:t>
                </a:r>
              </a:p>
              <a:p>
                <a:endParaRPr lang="en-US" dirty="0"/>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80010" y="1247096"/>
                <a:ext cx="3589020" cy="3942124"/>
              </a:xfrm>
              <a:blipFill rotWithShape="0">
                <a:blip r:embed="rId2"/>
                <a:stretch>
                  <a:fillRect l="-1528" t="-774"/>
                </a:stretch>
              </a:blipFill>
            </p:spPr>
            <p:txBody>
              <a:bodyPr/>
              <a:lstStyle/>
              <a:p>
                <a:r>
                  <a:rPr lang="en-US">
                    <a:noFill/>
                  </a:rPr>
                  <a:t> </a:t>
                </a:r>
              </a:p>
            </p:txBody>
          </p:sp>
        </mc:Fallback>
      </mc:AlternateContent>
      <p:pic>
        <p:nvPicPr>
          <p:cNvPr id="6146" name="Picture 2" descr="https://github.com/cmhoove14/DDNTD/raw/master/Analysis/Model_animations_files/figure-markdown_github/reff_snail_in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030" y="1247096"/>
            <a:ext cx="5310505" cy="379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70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316782"/>
            <a:ext cx="4503420" cy="488017"/>
          </a:xfrm>
        </p:spPr>
        <p:txBody>
          <a:bodyPr>
            <a:noAutofit/>
          </a:bodyPr>
          <a:lstStyle/>
          <a:p>
            <a:r>
              <a:rPr lang="en-US" sz="2000" dirty="0" smtClean="0"/>
              <a:t>Theory | </a:t>
            </a:r>
            <a:r>
              <a:rPr lang="en-US" sz="2000" dirty="0" smtClean="0">
                <a:solidFill>
                  <a:schemeClr val="bg1"/>
                </a:solidFill>
              </a:rPr>
              <a:t>Reff &amp; Breakpoints</a:t>
            </a:r>
            <a:endParaRPr lang="en-US" sz="2000" dirty="0">
              <a:solidFill>
                <a:schemeClr val="bg1"/>
              </a:solidFill>
            </a:endParaRPr>
          </a:p>
        </p:txBody>
      </p:sp>
      <p:sp>
        <p:nvSpPr>
          <p:cNvPr id="7" name="Content Placeholder 6"/>
          <p:cNvSpPr>
            <a:spLocks noGrp="1"/>
          </p:cNvSpPr>
          <p:nvPr>
            <p:ph idx="1"/>
          </p:nvPr>
        </p:nvSpPr>
        <p:spPr>
          <a:xfrm>
            <a:off x="457200" y="1245870"/>
            <a:ext cx="8229600" cy="3735353"/>
          </a:xfrm>
        </p:spPr>
        <p:txBody>
          <a:bodyPr/>
          <a:lstStyle/>
          <a:p>
            <a:r>
              <a:rPr lang="en-US" dirty="0" smtClean="0"/>
              <a:t>Cannot question the benefits of MDA in terms of transmission reduction and most importantly reductions in morbidity, but MDA falls short in some areas due to high transmission, reservoirs of infection (missed segments of the population, environmental reservoirs)</a:t>
            </a:r>
          </a:p>
        </p:txBody>
      </p:sp>
      <p:pic>
        <p:nvPicPr>
          <p:cNvPr id="2" name="Picture 1"/>
          <p:cNvPicPr>
            <a:picLocks noChangeAspect="1"/>
          </p:cNvPicPr>
          <p:nvPr/>
        </p:nvPicPr>
        <p:blipFill>
          <a:blip r:embed="rId2"/>
          <a:stretch>
            <a:fillRect/>
          </a:stretch>
        </p:blipFill>
        <p:spPr>
          <a:xfrm>
            <a:off x="2148840" y="2716943"/>
            <a:ext cx="5265003" cy="3249259"/>
          </a:xfrm>
          <a:prstGeom prst="rect">
            <a:avLst/>
          </a:prstGeom>
        </p:spPr>
      </p:pic>
    </p:spTree>
    <p:extLst>
      <p:ext uri="{BB962C8B-B14F-4D97-AF65-F5344CB8AC3E}">
        <p14:creationId xmlns:p14="http://schemas.microsoft.com/office/powerpoint/2010/main" val="144812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1825542"/>
            <a:ext cx="7440930" cy="2815038"/>
          </a:xfrm>
        </p:spPr>
        <p:txBody>
          <a:bodyPr>
            <a:noAutofit/>
          </a:bodyPr>
          <a:lstStyle/>
          <a:p>
            <a:r>
              <a:rPr lang="en-US" sz="2400" dirty="0" smtClean="0"/>
              <a:t>How do we optimally allocate resources given:</a:t>
            </a:r>
          </a:p>
          <a:p>
            <a:pPr marL="342900" indent="-342900">
              <a:buFont typeface="Arial" panose="020B0604020202020204" pitchFamily="34" charset="0"/>
              <a:buChar char="•"/>
            </a:pPr>
            <a:r>
              <a:rPr lang="en-US" sz="2000" dirty="0" smtClean="0">
                <a:solidFill>
                  <a:schemeClr val="bg1"/>
                </a:solidFill>
              </a:rPr>
              <a:t>Transmission intensity</a:t>
            </a:r>
          </a:p>
          <a:p>
            <a:pPr marL="342900" indent="-342900">
              <a:buFont typeface="Arial" panose="020B0604020202020204" pitchFamily="34" charset="0"/>
              <a:buChar char="•"/>
            </a:pPr>
            <a:r>
              <a:rPr lang="en-US" sz="2000" dirty="0" smtClean="0">
                <a:solidFill>
                  <a:schemeClr val="bg1"/>
                </a:solidFill>
              </a:rPr>
              <a:t>Transmission network</a:t>
            </a:r>
          </a:p>
          <a:p>
            <a:pPr marL="342900" indent="-342900">
              <a:buFont typeface="Arial" panose="020B0604020202020204" pitchFamily="34" charset="0"/>
              <a:buChar char="•"/>
            </a:pPr>
            <a:r>
              <a:rPr lang="en-US" sz="2000" dirty="0" smtClean="0">
                <a:solidFill>
                  <a:schemeClr val="bg1"/>
                </a:solidFill>
              </a:rPr>
              <a:t>Rate of development</a:t>
            </a:r>
          </a:p>
          <a:p>
            <a:pPr marL="342900" indent="-342900">
              <a:buFont typeface="Arial" panose="020B0604020202020204" pitchFamily="34" charset="0"/>
              <a:buChar char="•"/>
            </a:pPr>
            <a:r>
              <a:rPr lang="en-US" sz="2000" dirty="0" smtClean="0">
                <a:solidFill>
                  <a:schemeClr val="bg1"/>
                </a:solidFill>
              </a:rPr>
              <a:t>Time frame and goal</a:t>
            </a:r>
          </a:p>
          <a:p>
            <a:pPr marL="342900" indent="-342900">
              <a:buFont typeface="Arial" panose="020B0604020202020204" pitchFamily="34" charset="0"/>
              <a:buChar char="•"/>
            </a:pPr>
            <a:r>
              <a:rPr lang="en-US" sz="2000" dirty="0" smtClean="0">
                <a:solidFill>
                  <a:schemeClr val="bg1"/>
                </a:solidFill>
              </a:rPr>
              <a:t>Uncertainty</a:t>
            </a: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50875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199" y="316782"/>
            <a:ext cx="6956643" cy="488017"/>
          </a:xfrm>
        </p:spPr>
        <p:txBody>
          <a:bodyPr>
            <a:noAutofit/>
          </a:bodyPr>
          <a:lstStyle/>
          <a:p>
            <a:r>
              <a:rPr lang="en-US" sz="2000" dirty="0" smtClean="0"/>
              <a:t>Framework| </a:t>
            </a:r>
            <a:r>
              <a:rPr lang="en-US" sz="2000" dirty="0" smtClean="0">
                <a:solidFill>
                  <a:schemeClr val="bg1"/>
                </a:solidFill>
              </a:rPr>
              <a:t>Stochastic Dynamic Programming</a:t>
            </a:r>
            <a:endParaRPr lang="en-US" sz="20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23010"/>
                <a:ext cx="8229600" cy="3758213"/>
              </a:xfrm>
            </p:spPr>
            <p:txBody>
              <a:bodyPr/>
              <a:lstStyle/>
              <a:p>
                <a:r>
                  <a:rPr lang="en-US" dirty="0" smtClean="0"/>
                  <a:t>State at time </a:t>
                </a:r>
                <a14:m>
                  <m:oMath xmlns:m="http://schemas.openxmlformats.org/officeDocument/2006/math">
                    <m:r>
                      <a:rPr lang="en-US" b="0" i="1" smtClean="0">
                        <a:latin typeface="Cambria Math" panose="02040503050406030204" pitchFamily="18" charset="0"/>
                      </a:rPr>
                      <m:t>𝑡</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dirty="0" smtClean="0"/>
              </a:p>
              <a:p>
                <a:r>
                  <a:rPr lang="en-US" dirty="0" smtClean="0"/>
                  <a:t>Decision at time </a:t>
                </a:r>
                <a14:m>
                  <m:oMath xmlns:m="http://schemas.openxmlformats.org/officeDocument/2006/math">
                    <m:r>
                      <a:rPr lang="en-US" b="0" i="1" smtClean="0">
                        <a:latin typeface="Cambria Math" panose="02040503050406030204" pitchFamily="18" charset="0"/>
                      </a:rPr>
                      <m:t>𝑡</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smtClean="0"/>
              </a:p>
              <a:p>
                <a:r>
                  <a:rPr lang="en-US" dirty="0" smtClean="0"/>
                  <a:t>Transition model, </a:t>
                </a:r>
                <a14:m>
                  <m:oMath xmlns:m="http://schemas.openxmlformats.org/officeDocument/2006/math">
                    <m:r>
                      <a:rPr lang="en-US" b="0" i="1" smtClean="0">
                        <a:latin typeface="Cambria Math" panose="02040503050406030204" pitchFamily="18" charset="0"/>
                      </a:rPr>
                      <m:t>ℳ</m:t>
                    </m:r>
                  </m:oMath>
                </a14:m>
                <a:r>
                  <a:rPr lang="en-US" dirty="0" smtClean="0"/>
                  <a:t>, that gives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smtClean="0"/>
              </a:p>
              <a:p>
                <a:r>
                  <a:rPr lang="en-US" dirty="0" smtClean="0"/>
                  <a:t>Utility function, </a:t>
                </a:r>
                <a14:m>
                  <m:oMath xmlns:m="http://schemas.openxmlformats.org/officeDocument/2006/math">
                    <m:r>
                      <a:rPr lang="en-US" b="0" i="1" smtClean="0">
                        <a:latin typeface="Cambria Math" panose="02040503050406030204" pitchFamily="18" charset="0"/>
                      </a:rPr>
                      <m:t>𝑈</m:t>
                    </m:r>
                  </m:oMath>
                </a14:m>
                <a:r>
                  <a:rPr lang="en-US" dirty="0" smtClean="0"/>
                  <a:t>, that gives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dirty="0" smtClean="0"/>
              </a:p>
              <a:p>
                <a:r>
                  <a:rPr lang="en-US" dirty="0" smtClean="0"/>
                  <a:t>Optimal solution over desired time horizon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23010"/>
                <a:ext cx="8229600" cy="3758213"/>
              </a:xfrm>
              <a:blipFill rotWithShape="0">
                <a:blip r:embed="rId2"/>
                <a:stretch>
                  <a:fillRect l="-667" t="-812"/>
                </a:stretch>
              </a:blipFill>
            </p:spPr>
            <p:txBody>
              <a:bodyPr/>
              <a:lstStyle/>
              <a:p>
                <a:r>
                  <a:rPr lang="en-US">
                    <a:noFill/>
                  </a:rPr>
                  <a:t> </a:t>
                </a:r>
              </a:p>
            </p:txBody>
          </p:sp>
        </mc:Fallback>
      </mc:AlternateContent>
      <p:sp>
        <p:nvSpPr>
          <p:cNvPr id="5" name="Rectangle 4"/>
          <p:cNvSpPr/>
          <p:nvPr/>
        </p:nvSpPr>
        <p:spPr>
          <a:xfrm>
            <a:off x="2434590" y="6123398"/>
            <a:ext cx="4572000" cy="507831"/>
          </a:xfrm>
          <a:prstGeom prst="rect">
            <a:avLst/>
          </a:prstGeom>
        </p:spPr>
        <p:txBody>
          <a:bodyPr>
            <a:spAutoFit/>
          </a:bodyPr>
          <a:lstStyle/>
          <a:p>
            <a:r>
              <a:rPr lang="en-US" sz="900" dirty="0" err="1">
                <a:solidFill>
                  <a:schemeClr val="bg1"/>
                </a:solidFill>
                <a:latin typeface="Arial" panose="020B0604020202020204" pitchFamily="34" charset="0"/>
              </a:rPr>
              <a:t>Marescot</a:t>
            </a:r>
            <a:r>
              <a:rPr lang="en-US" sz="900" dirty="0">
                <a:solidFill>
                  <a:schemeClr val="bg1"/>
                </a:solidFill>
                <a:latin typeface="Arial" panose="020B0604020202020204" pitchFamily="34" charset="0"/>
              </a:rPr>
              <a:t>, L., </a:t>
            </a:r>
            <a:r>
              <a:rPr lang="en-US" sz="900" dirty="0" err="1">
                <a:solidFill>
                  <a:schemeClr val="bg1"/>
                </a:solidFill>
                <a:latin typeface="Arial" panose="020B0604020202020204" pitchFamily="34" charset="0"/>
              </a:rPr>
              <a:t>Chapron</a:t>
            </a:r>
            <a:r>
              <a:rPr lang="en-US" sz="900" dirty="0">
                <a:solidFill>
                  <a:schemeClr val="bg1"/>
                </a:solidFill>
                <a:latin typeface="Arial" panose="020B0604020202020204" pitchFamily="34" charset="0"/>
              </a:rPr>
              <a:t>, G., </a:t>
            </a:r>
            <a:r>
              <a:rPr lang="en-US" sz="900" dirty="0" err="1">
                <a:solidFill>
                  <a:schemeClr val="bg1"/>
                </a:solidFill>
                <a:latin typeface="Arial" panose="020B0604020202020204" pitchFamily="34" charset="0"/>
              </a:rPr>
              <a:t>Chadès</a:t>
            </a:r>
            <a:r>
              <a:rPr lang="en-US" sz="900" dirty="0">
                <a:solidFill>
                  <a:schemeClr val="bg1"/>
                </a:solidFill>
                <a:latin typeface="Arial" panose="020B0604020202020204" pitchFamily="34" charset="0"/>
              </a:rPr>
              <a:t>, I., </a:t>
            </a:r>
            <a:r>
              <a:rPr lang="en-US" sz="900" dirty="0" err="1">
                <a:solidFill>
                  <a:schemeClr val="bg1"/>
                </a:solidFill>
                <a:latin typeface="Arial" panose="020B0604020202020204" pitchFamily="34" charset="0"/>
              </a:rPr>
              <a:t>Fackler</a:t>
            </a:r>
            <a:r>
              <a:rPr lang="en-US" sz="900" dirty="0">
                <a:solidFill>
                  <a:schemeClr val="bg1"/>
                </a:solidFill>
                <a:latin typeface="Arial" panose="020B0604020202020204" pitchFamily="34" charset="0"/>
              </a:rPr>
              <a:t>, P. L., Duchamp, C., </a:t>
            </a:r>
            <a:r>
              <a:rPr lang="en-US" sz="900" dirty="0" err="1">
                <a:solidFill>
                  <a:schemeClr val="bg1"/>
                </a:solidFill>
                <a:latin typeface="Arial" panose="020B0604020202020204" pitchFamily="34" charset="0"/>
              </a:rPr>
              <a:t>Marboutin</a:t>
            </a:r>
            <a:r>
              <a:rPr lang="en-US" sz="900" dirty="0">
                <a:solidFill>
                  <a:schemeClr val="bg1"/>
                </a:solidFill>
                <a:latin typeface="Arial" panose="020B0604020202020204" pitchFamily="34" charset="0"/>
              </a:rPr>
              <a:t>, E., &amp; </a:t>
            </a:r>
            <a:r>
              <a:rPr lang="en-US" sz="900" dirty="0" err="1">
                <a:solidFill>
                  <a:schemeClr val="bg1"/>
                </a:solidFill>
                <a:latin typeface="Arial" panose="020B0604020202020204" pitchFamily="34" charset="0"/>
              </a:rPr>
              <a:t>Gimenez</a:t>
            </a:r>
            <a:r>
              <a:rPr lang="en-US" sz="900" dirty="0">
                <a:solidFill>
                  <a:schemeClr val="bg1"/>
                </a:solidFill>
                <a:latin typeface="Arial" panose="020B0604020202020204" pitchFamily="34" charset="0"/>
              </a:rPr>
              <a:t>, O. (2013). Complex decisions made simple: a primer on stochastic dynamic programming. </a:t>
            </a:r>
            <a:r>
              <a:rPr lang="en-US" sz="900" i="1" dirty="0">
                <a:solidFill>
                  <a:schemeClr val="bg1"/>
                </a:solidFill>
                <a:latin typeface="Arial" panose="020B0604020202020204" pitchFamily="34" charset="0"/>
              </a:rPr>
              <a:t>Methods in Ecology and Evolution</a:t>
            </a:r>
            <a:r>
              <a:rPr lang="en-US" sz="900" dirty="0">
                <a:solidFill>
                  <a:schemeClr val="bg1"/>
                </a:solidFill>
                <a:latin typeface="Arial" panose="020B0604020202020204" pitchFamily="34" charset="0"/>
              </a:rPr>
              <a:t>, </a:t>
            </a:r>
            <a:r>
              <a:rPr lang="en-US" sz="900" i="1" dirty="0">
                <a:solidFill>
                  <a:schemeClr val="bg1"/>
                </a:solidFill>
                <a:latin typeface="Arial" panose="020B0604020202020204" pitchFamily="34" charset="0"/>
              </a:rPr>
              <a:t>4</a:t>
            </a:r>
            <a:r>
              <a:rPr lang="en-US" sz="900" dirty="0">
                <a:solidFill>
                  <a:schemeClr val="bg1"/>
                </a:solidFill>
                <a:latin typeface="Arial" panose="020B0604020202020204" pitchFamily="34" charset="0"/>
              </a:rPr>
              <a:t>(9), 872-884.</a:t>
            </a:r>
            <a:endParaRPr lang="en-US" sz="900" dirty="0">
              <a:solidFill>
                <a:schemeClr val="bg1"/>
              </a:solidFill>
            </a:endParaRPr>
          </a:p>
        </p:txBody>
      </p:sp>
    </p:spTree>
    <p:extLst>
      <p:ext uri="{BB962C8B-B14F-4D97-AF65-F5344CB8AC3E}">
        <p14:creationId xmlns:p14="http://schemas.microsoft.com/office/powerpoint/2010/main" val="1318385924"/>
      </p:ext>
    </p:extLst>
  </p:cSld>
  <p:clrMapOvr>
    <a:masterClrMapping/>
  </p:clrMapOvr>
</p:sld>
</file>

<file path=ppt/theme/theme1.xml><?xml version="1.0" encoding="utf-8"?>
<a:theme xmlns:a="http://schemas.openxmlformats.org/drawingml/2006/main" name="1_Berkeley_heritage">
  <a:themeElements>
    <a:clrScheme name="Berkeley heritage">
      <a:dk1>
        <a:srgbClr val="FDB515"/>
      </a:dk1>
      <a:lt1>
        <a:sysClr val="window" lastClr="FFFFFF"/>
      </a:lt1>
      <a:dk2>
        <a:srgbClr val="003262"/>
      </a:dk2>
      <a:lt2>
        <a:srgbClr val="C2B9A7"/>
      </a:lt2>
      <a:accent1>
        <a:srgbClr val="FDB500"/>
      </a:accent1>
      <a:accent2>
        <a:srgbClr val="D8661F"/>
      </a:accent2>
      <a:accent3>
        <a:srgbClr val="B9D3B6"/>
      </a:accent3>
      <a:accent4>
        <a:srgbClr val="584F29"/>
      </a:accent4>
      <a:accent5>
        <a:srgbClr val="00B2A5"/>
      </a:accent5>
      <a:accent6>
        <a:srgbClr val="F79646"/>
      </a:accent6>
      <a:hlink>
        <a:srgbClr val="00B0DA"/>
      </a:hlink>
      <a:folHlink>
        <a:srgbClr val="EE1F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Berkeley_Brights_Tessellations.thmx</Template>
  <TotalTime>1025</TotalTime>
  <Words>729</Words>
  <Application>Microsoft Office PowerPoint</Application>
  <PresentationFormat>On-screen Show (4:3)</PresentationFormat>
  <Paragraphs>118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Lucida Grande</vt:lpstr>
      <vt:lpstr>宋体</vt:lpstr>
      <vt:lpstr>Arial</vt:lpstr>
      <vt:lpstr>Calibri</vt:lpstr>
      <vt:lpstr>Cambria Math</vt:lpstr>
      <vt:lpstr>Georgia</vt:lpstr>
      <vt:lpstr>Helvetica</vt:lpstr>
      <vt:lpstr>1_Berkeley_heritage</vt:lpstr>
      <vt:lpstr>Optimal Control of NTDs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Chris Hoover</cp:lastModifiedBy>
  <cp:revision>94</cp:revision>
  <dcterms:created xsi:type="dcterms:W3CDTF">2013-01-04T23:59:15Z</dcterms:created>
  <dcterms:modified xsi:type="dcterms:W3CDTF">2019-07-08T22:43:51Z</dcterms:modified>
</cp:coreProperties>
</file>