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7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8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5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8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1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35B9-870F-423E-BD24-C5CF5BDD25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3C87-2B53-4491-8A65-7A8C8914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publichealth.pitt.edu/syn_pops" TargetMode="External"/><Relationship Id="rId2" Type="http://schemas.openxmlformats.org/officeDocument/2006/relationships/hyperlink" Target="https://www.rti.org/brochures/rti-us-synthetic-household-population%E2%84%A2-datab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COVID-19 Agent Based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Approaches, Contact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8545"/>
          </a:xfrm>
        </p:spPr>
        <p:txBody>
          <a:bodyPr/>
          <a:lstStyle/>
          <a:p>
            <a:r>
              <a:rPr lang="en-US" dirty="0" smtClean="0"/>
              <a:t>Basically a branching process model that ends in a decision for each agent</a:t>
            </a:r>
          </a:p>
          <a:p>
            <a:r>
              <a:rPr lang="en-US" dirty="0" smtClean="0"/>
              <a:t>School-aged child:</a:t>
            </a:r>
          </a:p>
          <a:p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368878" y="3369706"/>
            <a:ext cx="1246909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Daytime?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63" idx="1"/>
          </p:cNvCxnSpPr>
          <p:nvPr/>
        </p:nvCxnSpPr>
        <p:spPr>
          <a:xfrm>
            <a:off x="4615787" y="3619088"/>
            <a:ext cx="1136605" cy="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580" y="3264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811602" y="3369706"/>
            <a:ext cx="1246909" cy="498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School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18" idx="2"/>
            <a:endCxn id="34" idx="0"/>
          </p:cNvCxnSpPr>
          <p:nvPr/>
        </p:nvCxnSpPr>
        <p:spPr>
          <a:xfrm>
            <a:off x="3992333" y="3868470"/>
            <a:ext cx="1235" cy="528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4146" y="4397376"/>
            <a:ext cx="1538844" cy="6625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Nighttime?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01035" y="3948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2"/>
            <a:endCxn id="49" idx="0"/>
          </p:cNvCxnSpPr>
          <p:nvPr/>
        </p:nvCxnSpPr>
        <p:spPr>
          <a:xfrm flipH="1">
            <a:off x="3992332" y="5059909"/>
            <a:ext cx="1236" cy="504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99800" y="5125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606424" y="4391559"/>
            <a:ext cx="1538844" cy="6625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Community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34" idx="3"/>
            <a:endCxn id="40" idx="1"/>
          </p:cNvCxnSpPr>
          <p:nvPr/>
        </p:nvCxnSpPr>
        <p:spPr>
          <a:xfrm flipV="1">
            <a:off x="4762990" y="4722826"/>
            <a:ext cx="843434" cy="5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26896" y="4391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368877" y="5564761"/>
            <a:ext cx="1246909" cy="498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9627" y="5812150"/>
            <a:ext cx="1812437" cy="922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SiP</a:t>
            </a:r>
            <a:r>
              <a:rPr lang="en-US" dirty="0" smtClean="0">
                <a:solidFill>
                  <a:schemeClr val="tx1"/>
                </a:solidFill>
              </a:rPr>
              <a:t>, Age, Sociality, Neighborhood income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1" idx="0"/>
            <a:endCxn id="40" idx="2"/>
          </p:cNvCxnSpPr>
          <p:nvPr/>
        </p:nvCxnSpPr>
        <p:spPr>
          <a:xfrm flipV="1">
            <a:off x="6375846" y="5054092"/>
            <a:ext cx="0" cy="75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2392" y="3370396"/>
            <a:ext cx="1246909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Weekend?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63" idx="3"/>
            <a:endCxn id="80" idx="1"/>
          </p:cNvCxnSpPr>
          <p:nvPr/>
        </p:nvCxnSpPr>
        <p:spPr>
          <a:xfrm flipV="1">
            <a:off x="6999301" y="3619088"/>
            <a:ext cx="741046" cy="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32256" y="3286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3" idx="2"/>
            <a:endCxn id="40" idx="0"/>
          </p:cNvCxnSpPr>
          <p:nvPr/>
        </p:nvCxnSpPr>
        <p:spPr>
          <a:xfrm flipH="1">
            <a:off x="6375846" y="3869160"/>
            <a:ext cx="1" cy="522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65007" y="3948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7740347" y="3369706"/>
            <a:ext cx="1246909" cy="49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Schools Closed?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248586" y="3286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80" idx="3"/>
            <a:endCxn id="22" idx="1"/>
          </p:cNvCxnSpPr>
          <p:nvPr/>
        </p:nvCxnSpPr>
        <p:spPr>
          <a:xfrm>
            <a:off x="8987256" y="3619088"/>
            <a:ext cx="824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62116" y="3997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1" name="Elbow Connector 90"/>
          <p:cNvCxnSpPr>
            <a:stCxn id="80" idx="2"/>
            <a:endCxn id="40" idx="3"/>
          </p:cNvCxnSpPr>
          <p:nvPr/>
        </p:nvCxnSpPr>
        <p:spPr>
          <a:xfrm rot="5400000">
            <a:off x="7327357" y="3686381"/>
            <a:ext cx="854356" cy="12185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33007" y="3304990"/>
            <a:ext cx="1690463" cy="6281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Symptoms or tested positive?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7" idx="3"/>
            <a:endCxn id="18" idx="1"/>
          </p:cNvCxnSpPr>
          <p:nvPr/>
        </p:nvCxnSpPr>
        <p:spPr>
          <a:xfrm>
            <a:off x="2623470" y="3619088"/>
            <a:ext cx="745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879851" y="3285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03" name="Elbow Connector 102"/>
          <p:cNvCxnSpPr>
            <a:stCxn id="97" idx="2"/>
            <a:endCxn id="49" idx="1"/>
          </p:cNvCxnSpPr>
          <p:nvPr/>
        </p:nvCxnSpPr>
        <p:spPr>
          <a:xfrm rot="16200000" flipH="1">
            <a:off x="1633080" y="4078345"/>
            <a:ext cx="1880957" cy="15906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481747" y="4211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Approaches, Contact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7685"/>
          </a:xfrm>
        </p:spPr>
        <p:txBody>
          <a:bodyPr/>
          <a:lstStyle/>
          <a:p>
            <a:r>
              <a:rPr lang="en-US" dirty="0" smtClean="0"/>
              <a:t>Currently revising to simplify logic. Know of any fast branching process packages/implementations?</a:t>
            </a:r>
          </a:p>
          <a:p>
            <a:r>
              <a:rPr lang="en-US" dirty="0" err="1" smtClean="0"/>
              <a:t>Wishlist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Essential workers</a:t>
            </a:r>
          </a:p>
          <a:p>
            <a:pPr lvl="2"/>
            <a:r>
              <a:rPr lang="en-US" dirty="0" smtClean="0"/>
              <a:t>Crudely implemented at the moment as probability essential given workplace income</a:t>
            </a:r>
          </a:p>
          <a:p>
            <a:pPr lvl="1"/>
            <a:r>
              <a:rPr lang="en-US" dirty="0" smtClean="0"/>
              <a:t>Nursing facility and prison workers</a:t>
            </a:r>
          </a:p>
          <a:p>
            <a:pPr lvl="2"/>
            <a:r>
              <a:rPr lang="en-US" dirty="0" smtClean="0"/>
              <a:t>Currently implemented by assigning workers at workplace closest to group quarters facility as working at that facility</a:t>
            </a:r>
          </a:p>
          <a:p>
            <a:pPr lvl="1"/>
            <a:r>
              <a:rPr lang="en-US" dirty="0" smtClean="0"/>
              <a:t>Healthcare workers</a:t>
            </a:r>
          </a:p>
          <a:p>
            <a:pPr lvl="2"/>
            <a:r>
              <a:rPr lang="en-US" dirty="0" smtClean="0"/>
              <a:t>Those that interact with hospitalized patients</a:t>
            </a:r>
          </a:p>
          <a:p>
            <a:pPr lvl="2"/>
            <a:r>
              <a:rPr lang="en-US" dirty="0" smtClean="0"/>
              <a:t>Those that interact with people getting tested</a:t>
            </a:r>
          </a:p>
          <a:p>
            <a:pPr lvl="3"/>
            <a:r>
              <a:rPr lang="en-US" dirty="0" smtClean="0"/>
              <a:t>What is infection risk?</a:t>
            </a:r>
          </a:p>
          <a:p>
            <a:pPr lvl="1"/>
            <a:r>
              <a:rPr lang="en-US" dirty="0" smtClean="0"/>
              <a:t>School workers (i.e. teachers) to investigate school closures</a:t>
            </a:r>
          </a:p>
        </p:txBody>
      </p:sp>
    </p:spTree>
    <p:extLst>
      <p:ext uri="{BB962C8B-B14F-4D97-AF65-F5344CB8AC3E}">
        <p14:creationId xmlns:p14="http://schemas.microsoft.com/office/powerpoint/2010/main" val="27851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Approaches, </a:t>
            </a:r>
            <a:r>
              <a:rPr lang="en-US" dirty="0" err="1" smtClean="0"/>
              <a:t>Infection|Contact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46427"/>
              </a:xfrm>
            </p:spPr>
            <p:txBody>
              <a:bodyPr/>
              <a:lstStyle/>
              <a:p>
                <a:r>
                  <a:rPr lang="en-US" dirty="0" smtClean="0"/>
                  <a:t>Currently FOI is estimated in each location with at least one infectious agent, then all agents in that location have Bernoulli trial with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𝐹𝑂𝐼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Wishlist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Contacts drawn from weighted random sample of all agents at infectious location, weights influenced by:</a:t>
                </a:r>
              </a:p>
              <a:p>
                <a:pPr lvl="2"/>
                <a:r>
                  <a:rPr lang="en-US" dirty="0" smtClean="0"/>
                  <a:t>Location e.g. office &gt; workplace ; class &gt; school</a:t>
                </a:r>
              </a:p>
              <a:p>
                <a:pPr lvl="2"/>
                <a:r>
                  <a:rPr lang="en-US" dirty="0" smtClean="0"/>
                  <a:t>Age, particularly in community setting</a:t>
                </a:r>
              </a:p>
              <a:p>
                <a:pPr lvl="1"/>
                <a:r>
                  <a:rPr lang="en-US" dirty="0" smtClean="0"/>
                  <a:t>All </a:t>
                </a:r>
                <a:r>
                  <a:rPr lang="en-US" i="1" dirty="0" smtClean="0"/>
                  <a:t>contacts</a:t>
                </a:r>
                <a:r>
                  <a:rPr lang="en-US" dirty="0" smtClean="0"/>
                  <a:t> have Bernoulli trial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Easier simulation of contact tracing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46427"/>
              </a:xfrm>
              <a:blipFill rotWithShape="0">
                <a:blip r:embed="rId2"/>
                <a:stretch>
                  <a:fillRect l="-1043" t="-2097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0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Approaches, Testing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46427"/>
              </a:xfrm>
            </p:spPr>
            <p:txBody>
              <a:bodyPr/>
              <a:lstStyle/>
              <a:p>
                <a:r>
                  <a:rPr lang="en-US" dirty="0" smtClean="0"/>
                  <a:t>Time series of number of tests conducted drawn from SF data</a:t>
                </a:r>
              </a:p>
              <a:p>
                <a:r>
                  <a:rPr lang="en-US" dirty="0" smtClean="0"/>
                  <a:t>Weighted random sample of agents with n=tests available</a:t>
                </a:r>
              </a:p>
              <a:p>
                <a:pPr lvl="1"/>
                <a:r>
                  <a:rPr lang="en-US" dirty="0" smtClean="0"/>
                  <a:t>Weights determined by:</a:t>
                </a:r>
              </a:p>
              <a:p>
                <a:pPr lvl="2"/>
                <a:r>
                  <a:rPr lang="en-US" dirty="0" smtClean="0"/>
                  <a:t>Infection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Income quartile</a:t>
                </a:r>
              </a:p>
              <a:p>
                <a:pPr lvl="2"/>
                <a:r>
                  <a:rPr lang="en-US" dirty="0" smtClean="0"/>
                  <a:t>Age</a:t>
                </a:r>
              </a:p>
              <a:p>
                <a:pPr lvl="2"/>
                <a:r>
                  <a:rPr lang="en-US" dirty="0" smtClean="0"/>
                  <a:t>Residence type</a:t>
                </a:r>
              </a:p>
              <a:p>
                <a:pPr lvl="2"/>
                <a:r>
                  <a:rPr lang="en-US" dirty="0" smtClean="0"/>
                  <a:t>Residence infection</a:t>
                </a:r>
              </a:p>
              <a:p>
                <a:pPr lvl="2"/>
                <a:r>
                  <a:rPr lang="en-US" dirty="0" smtClean="0"/>
                  <a:t>Time since last tested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46427"/>
              </a:xfrm>
              <a:blipFill rotWithShape="0">
                <a:blip r:embed="rId2"/>
                <a:stretch>
                  <a:fillRect l="-1043" t="-2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88" y="4000857"/>
            <a:ext cx="5714286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Approaches, Testing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6427"/>
          </a:xfrm>
        </p:spPr>
        <p:txBody>
          <a:bodyPr/>
          <a:lstStyle/>
          <a:p>
            <a:r>
              <a:rPr lang="en-US" dirty="0" err="1" smtClean="0"/>
              <a:t>Wishlist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Testing at different facilities</a:t>
            </a:r>
          </a:p>
          <a:p>
            <a:pPr lvl="2"/>
            <a:r>
              <a:rPr lang="en-US" dirty="0" smtClean="0"/>
              <a:t>Tests per facility + catchment of test facilities could influence which agents are tested</a:t>
            </a:r>
          </a:p>
          <a:p>
            <a:pPr lvl="1"/>
            <a:r>
              <a:rPr lang="en-US" dirty="0" smtClean="0"/>
              <a:t>Background rate of all-cause/ILI hospitalizations to inform tests performed at hospitals</a:t>
            </a:r>
          </a:p>
          <a:p>
            <a:pPr lvl="1"/>
            <a:r>
              <a:rPr lang="en-US" dirty="0" smtClean="0"/>
              <a:t>Background rate of other illnesses to inform agent-test seeking (e.g. flu, other coronaviruses, streptococcus, etc.)</a:t>
            </a:r>
          </a:p>
        </p:txBody>
      </p:sp>
    </p:spTree>
    <p:extLst>
      <p:ext uri="{BB962C8B-B14F-4D97-AF65-F5344CB8AC3E}">
        <p14:creationId xmlns:p14="http://schemas.microsoft.com/office/powerpoint/2010/main" val="40171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Accurately simulate epidemiological spread, clinical outcomes and test-seeking to evaluate observational testing datasets</a:t>
            </a:r>
          </a:p>
          <a:p>
            <a:r>
              <a:rPr lang="en-US" dirty="0" smtClean="0"/>
              <a:t>Develop base infrastructure that allows for additional investigation of future COVID19 scenarios of interest e.g. school openings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Accurately simulate epidemiological spread, clinical outcomes and test-seeking to evaluate observational testing datasets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Baseline infrastructure that allows for additional investigation of future COVID19 scenarios of interest e.g. school openings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Accurately simulate epidemiological spread, clinical outcomes and test-seeking to evaluate bias in observational testing datasets</a:t>
            </a:r>
          </a:p>
          <a:p>
            <a:pPr lvl="1"/>
            <a:r>
              <a:rPr lang="en-US" dirty="0" smtClean="0"/>
              <a:t>Known heterogeneities in testing across demographics (age, race), geographies (zip codes/census tracts), clinical outcomes (asymptomatic, mildly symptomatic, hospitalized)</a:t>
            </a:r>
          </a:p>
          <a:p>
            <a:pPr lvl="1"/>
            <a:r>
              <a:rPr lang="en-US" dirty="0" smtClean="0"/>
              <a:t>ABM should simulate:</a:t>
            </a:r>
          </a:p>
          <a:p>
            <a:pPr lvl="2"/>
            <a:r>
              <a:rPr lang="en-US" dirty="0" smtClean="0"/>
              <a:t>Testing location (hospitals, private clinics, public testing facilities, nursing homes) in relation to residence</a:t>
            </a:r>
          </a:p>
          <a:p>
            <a:pPr lvl="2"/>
            <a:r>
              <a:rPr lang="en-US" dirty="0" smtClean="0"/>
              <a:t>Symptoms and contacts, with variability by age, race, SES</a:t>
            </a:r>
          </a:p>
        </p:txBody>
      </p:sp>
    </p:spTree>
    <p:extLst>
      <p:ext uri="{BB962C8B-B14F-4D97-AF65-F5344CB8AC3E}">
        <p14:creationId xmlns:p14="http://schemas.microsoft.com/office/powerpoint/2010/main" val="11131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 off between realism and complexity</a:t>
            </a:r>
          </a:p>
          <a:p>
            <a:pPr lvl="1"/>
            <a:r>
              <a:rPr lang="en-US" dirty="0" smtClean="0"/>
              <a:t>Lines of code and compute time</a:t>
            </a:r>
          </a:p>
          <a:p>
            <a:r>
              <a:rPr lang="en-US" dirty="0" smtClean="0"/>
              <a:t>Accurate &amp; objective representation of agent behaviors</a:t>
            </a:r>
          </a:p>
          <a:p>
            <a:pPr lvl="1"/>
            <a:r>
              <a:rPr lang="en-US" dirty="0" smtClean="0"/>
              <a:t>Particularly w.r.t. location/contact and test-seeking</a:t>
            </a:r>
          </a:p>
        </p:txBody>
      </p:sp>
    </p:spTree>
    <p:extLst>
      <p:ext uri="{BB962C8B-B14F-4D97-AF65-F5344CB8AC3E}">
        <p14:creationId xmlns:p14="http://schemas.microsoft.com/office/powerpoint/2010/main" val="18826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7679"/>
          </a:xfrm>
        </p:spPr>
        <p:txBody>
          <a:bodyPr/>
          <a:lstStyle/>
          <a:p>
            <a:r>
              <a:rPr lang="en-US" dirty="0" smtClean="0"/>
              <a:t>Matrix-based contact network</a:t>
            </a:r>
          </a:p>
          <a:p>
            <a:pPr lvl="1"/>
            <a:r>
              <a:rPr lang="en-US" dirty="0" smtClean="0"/>
              <a:t>Worked well for small-n (e.g. safe-campus study)</a:t>
            </a:r>
          </a:p>
          <a:p>
            <a:pPr lvl="1"/>
            <a:r>
              <a:rPr lang="en-US" dirty="0" smtClean="0"/>
              <a:t>Matrices become too large, slow at scale (1e6 agents= 1e6^2 matrix entries)</a:t>
            </a:r>
          </a:p>
          <a:p>
            <a:r>
              <a:rPr lang="en-US" dirty="0" smtClean="0"/>
              <a:t>FRED-inspired simulation of contact</a:t>
            </a:r>
          </a:p>
          <a:p>
            <a:pPr lvl="1"/>
            <a:r>
              <a:rPr lang="en-US" dirty="0" smtClean="0"/>
              <a:t>Determine location of each agent at each time step, simulate infection within location(s) that contain infectious agent(s)</a:t>
            </a:r>
          </a:p>
          <a:p>
            <a:r>
              <a:rPr lang="en-US" dirty="0" smtClean="0"/>
              <a:t>Agents stored in </a:t>
            </a:r>
            <a:r>
              <a:rPr lang="en-US" sz="2400" dirty="0" err="1" smtClean="0">
                <a:latin typeface="Source Code Pro" panose="020B0509030403020204" pitchFamily="49" charset="0"/>
              </a:rPr>
              <a:t>data.table</a:t>
            </a:r>
            <a:r>
              <a:rPr lang="en-US" dirty="0" smtClean="0"/>
              <a:t>: fast </a:t>
            </a:r>
            <a:r>
              <a:rPr lang="en-US" dirty="0" err="1" smtClean="0"/>
              <a:t>subsetting</a:t>
            </a:r>
            <a:r>
              <a:rPr lang="en-US" dirty="0" smtClean="0"/>
              <a:t> and updating, but still slow if individual agent function(s) slow</a:t>
            </a:r>
          </a:p>
          <a:p>
            <a:pPr lvl="1"/>
            <a:r>
              <a:rPr lang="en-US" dirty="0" smtClean="0"/>
              <a:t>Agent info overridden in each time step, so any data for analysis must be pulled out and stored separately</a:t>
            </a:r>
          </a:p>
          <a:p>
            <a:pPr lvl="2"/>
            <a:r>
              <a:rPr lang="en-US" dirty="0" smtClean="0"/>
              <a:t>Currently population infection, testing, and infected 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Approaches,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058"/>
          </a:xfrm>
        </p:spPr>
        <p:txBody>
          <a:bodyPr/>
          <a:lstStyle/>
          <a:p>
            <a:r>
              <a:rPr lang="en-US" dirty="0" smtClean="0"/>
              <a:t>Synthetic agents database for SF county developed by RTI</a:t>
            </a:r>
          </a:p>
          <a:p>
            <a:pPr lvl="1"/>
            <a:r>
              <a:rPr lang="en-US" dirty="0" smtClean="0">
                <a:hlinkClick r:id="rId2"/>
              </a:rPr>
              <a:t>https://www.rti.org/brochures/rti-us-synthetic-household-population%E2%84%A2-database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Downloaded from https://fred.publichealth.pitt.edu/syn_pops</a:t>
            </a:r>
            <a:endParaRPr lang="en-US" dirty="0" smtClean="0"/>
          </a:p>
          <a:p>
            <a:pPr lvl="1"/>
            <a:r>
              <a:rPr lang="en-US" dirty="0" smtClean="0"/>
              <a:t>People (age, sex, race/ethnicity)</a:t>
            </a:r>
          </a:p>
          <a:p>
            <a:pPr lvl="1"/>
            <a:r>
              <a:rPr lang="en-US" dirty="0" smtClean="0"/>
              <a:t>Households with location and HH income ; linkable to people</a:t>
            </a:r>
          </a:p>
          <a:p>
            <a:pPr lvl="2"/>
            <a:r>
              <a:rPr lang="en-US" dirty="0" smtClean="0"/>
              <a:t>Placed in neighborhoods based on 10km hexagonal grid (~15,000 neighborhoods)</a:t>
            </a:r>
          </a:p>
          <a:p>
            <a:pPr lvl="1"/>
            <a:r>
              <a:rPr lang="en-US" dirty="0" smtClean="0"/>
              <a:t>Group quarters (dorms, nursing facilities, prisons, military barracks)</a:t>
            </a:r>
          </a:p>
          <a:p>
            <a:pPr lvl="1"/>
            <a:r>
              <a:rPr lang="en-US" dirty="0" smtClean="0"/>
              <a:t>Schools with location </a:t>
            </a:r>
            <a:r>
              <a:rPr lang="en-US" dirty="0" smtClean="0"/>
              <a:t>; linkable to people</a:t>
            </a:r>
          </a:p>
          <a:p>
            <a:pPr lvl="2"/>
            <a:r>
              <a:rPr lang="en-US" dirty="0" smtClean="0"/>
              <a:t>Schools divided into classrooms with similarly aged individuals</a:t>
            </a:r>
            <a:endParaRPr lang="en-US" dirty="0" smtClean="0"/>
          </a:p>
          <a:p>
            <a:pPr lvl="1"/>
            <a:r>
              <a:rPr lang="en-US" dirty="0" smtClean="0"/>
              <a:t>Workplaces with location </a:t>
            </a:r>
            <a:r>
              <a:rPr lang="en-US" dirty="0" smtClean="0"/>
              <a:t>; linkable to people</a:t>
            </a:r>
          </a:p>
          <a:p>
            <a:pPr lvl="2"/>
            <a:r>
              <a:rPr lang="en-US" dirty="0" smtClean="0"/>
              <a:t>Workplaces divided into offices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2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Approaches, Epidemiological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SEIR model with similar structure to LEMMA</a:t>
            </a:r>
          </a:p>
          <a:p>
            <a:pPr lvl="1"/>
            <a:r>
              <a:rPr lang="en-US" dirty="0" smtClean="0"/>
              <a:t>Age-dependent transition probabilities</a:t>
            </a:r>
          </a:p>
          <a:p>
            <a:pPr lvl="1"/>
            <a:r>
              <a:rPr lang="en-US" dirty="0" smtClean="0"/>
              <a:t>Random draws for transition times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25" y="3277590"/>
            <a:ext cx="6951050" cy="32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Approaches, Contact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2676"/>
          </a:xfrm>
        </p:spPr>
        <p:txBody>
          <a:bodyPr>
            <a:normAutofit/>
          </a:bodyPr>
          <a:lstStyle/>
          <a:p>
            <a:r>
              <a:rPr lang="en-US" dirty="0" smtClean="0"/>
              <a:t>Location influenced by:</a:t>
            </a:r>
          </a:p>
          <a:p>
            <a:pPr lvl="1"/>
            <a:r>
              <a:rPr lang="en-US" dirty="0" smtClean="0"/>
              <a:t>Agent-type (school-aged child, working adult, group quarters resident)</a:t>
            </a:r>
          </a:p>
          <a:p>
            <a:pPr lvl="1"/>
            <a:r>
              <a:rPr lang="en-US" dirty="0" smtClean="0"/>
              <a:t>Infection state</a:t>
            </a:r>
          </a:p>
          <a:p>
            <a:pPr lvl="1"/>
            <a:r>
              <a:rPr lang="en-US" dirty="0" smtClean="0"/>
              <a:t>Tested state</a:t>
            </a:r>
          </a:p>
          <a:p>
            <a:pPr lvl="1"/>
            <a:r>
              <a:rPr lang="en-US" dirty="0" smtClean="0"/>
              <a:t>Time of day (4-hr </a:t>
            </a:r>
            <a:r>
              <a:rPr lang="en-US" dirty="0" err="1" smtClean="0"/>
              <a:t>timestep</a:t>
            </a:r>
            <a:r>
              <a:rPr lang="en-US" dirty="0" smtClean="0"/>
              <a:t>: night x2, morning, day x2, evening)</a:t>
            </a:r>
          </a:p>
          <a:p>
            <a:pPr lvl="1"/>
            <a:r>
              <a:rPr lang="en-US" dirty="0" smtClean="0"/>
              <a:t>Weekday vs weekend</a:t>
            </a:r>
          </a:p>
          <a:p>
            <a:pPr lvl="1"/>
            <a:r>
              <a:rPr lang="en-US" dirty="0" smtClean="0"/>
              <a:t>School closure </a:t>
            </a:r>
            <a:r>
              <a:rPr lang="en-US" dirty="0" smtClean="0"/>
              <a:t>in effect</a:t>
            </a:r>
            <a:endParaRPr lang="en-US" dirty="0" smtClean="0"/>
          </a:p>
          <a:p>
            <a:pPr lvl="1"/>
            <a:r>
              <a:rPr lang="en-US" dirty="0" smtClean="0"/>
              <a:t>Shelter-in-Place in effect</a:t>
            </a:r>
          </a:p>
          <a:p>
            <a:pPr lvl="1"/>
            <a:r>
              <a:rPr lang="en-US" dirty="0" smtClean="0"/>
              <a:t>Neighborhood median HH income quartile</a:t>
            </a:r>
          </a:p>
          <a:p>
            <a:pPr lvl="1"/>
            <a:r>
              <a:rPr lang="en-US" dirty="0" smtClean="0"/>
              <a:t>Sociality</a:t>
            </a:r>
          </a:p>
          <a:p>
            <a:pPr marL="457200" lvl="1" indent="0">
              <a:buNone/>
            </a:pPr>
            <a:r>
              <a:rPr lang="en-US" dirty="0" smtClean="0"/>
              <a:t>* Movement data such as </a:t>
            </a:r>
            <a:r>
              <a:rPr lang="en-US" dirty="0" err="1" smtClean="0"/>
              <a:t>Safetrac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42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715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Source Code Pro</vt:lpstr>
      <vt:lpstr>Office Theme</vt:lpstr>
      <vt:lpstr>COVID-19 Agent Based Modeling</vt:lpstr>
      <vt:lpstr>Goals</vt:lpstr>
      <vt:lpstr>Goals</vt:lpstr>
      <vt:lpstr>Goals</vt:lpstr>
      <vt:lpstr>Challenges</vt:lpstr>
      <vt:lpstr>Approaches</vt:lpstr>
      <vt:lpstr>Approaches, Agents</vt:lpstr>
      <vt:lpstr>Approaches, Epidemiological model</vt:lpstr>
      <vt:lpstr>Approaches, Contact model</vt:lpstr>
      <vt:lpstr>Approaches, Contact model</vt:lpstr>
      <vt:lpstr>Approaches, Contact model</vt:lpstr>
      <vt:lpstr>Approaches, Infection|Contact model</vt:lpstr>
      <vt:lpstr>Approaches, Testing model</vt:lpstr>
      <vt:lpstr>Approaches, Testing model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Agent Based Modeling</dc:title>
  <dc:creator>Chris Hoover</dc:creator>
  <cp:lastModifiedBy>Chris Hoover</cp:lastModifiedBy>
  <cp:revision>15</cp:revision>
  <dcterms:created xsi:type="dcterms:W3CDTF">2020-07-20T01:23:11Z</dcterms:created>
  <dcterms:modified xsi:type="dcterms:W3CDTF">2020-07-20T18:38:32Z</dcterms:modified>
</cp:coreProperties>
</file>