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29" r:id="rId2"/>
    <p:sldId id="376" r:id="rId3"/>
    <p:sldId id="377" r:id="rId4"/>
    <p:sldId id="378" r:id="rId5"/>
    <p:sldId id="379" r:id="rId6"/>
    <p:sldId id="380" r:id="rId7"/>
    <p:sldId id="355" r:id="rId8"/>
    <p:sldId id="412" r:id="rId9"/>
    <p:sldId id="417" r:id="rId10"/>
    <p:sldId id="418" r:id="rId11"/>
    <p:sldId id="388" r:id="rId12"/>
    <p:sldId id="389" r:id="rId13"/>
    <p:sldId id="390" r:id="rId14"/>
    <p:sldId id="391" r:id="rId15"/>
    <p:sldId id="419" r:id="rId16"/>
    <p:sldId id="394" r:id="rId17"/>
    <p:sldId id="395" r:id="rId18"/>
    <p:sldId id="420" r:id="rId19"/>
    <p:sldId id="421" r:id="rId20"/>
    <p:sldId id="384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08" r:id="rId29"/>
    <p:sldId id="409" r:id="rId30"/>
    <p:sldId id="410" r:id="rId31"/>
    <p:sldId id="411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400"/>
    <a:srgbClr val="DA6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37"/>
  </p:normalViewPr>
  <p:slideViewPr>
    <p:cSldViewPr>
      <p:cViewPr varScale="1">
        <p:scale>
          <a:sx n="76" d="100"/>
          <a:sy n="76" d="100"/>
        </p:scale>
        <p:origin x="127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3.wmf"/><Relationship Id="rId4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36B77-408B-4020-97F2-2CEA8A896788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E15E6-370B-4A45-AE03-5F1799D54B4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4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30250"/>
            <a:r>
              <a:rPr lang="en-US" altLang="de-DE" dirty="0">
                <a:latin typeface="Arial" charset="0"/>
              </a:rPr>
              <a:t>For example, in longitudinal studies R</a:t>
            </a:r>
            <a:r>
              <a:rPr lang="en-US" altLang="de-DE" baseline="30000" dirty="0">
                <a:latin typeface="Arial" charset="0"/>
              </a:rPr>
              <a:t>2</a:t>
            </a:r>
            <a:r>
              <a:rPr lang="en-US" altLang="de-DE" dirty="0">
                <a:latin typeface="Arial" charset="0"/>
              </a:rPr>
              <a:t>’s of .90 and over are common. In cross-sectional designs, values of around .30 are common while for exploratory research values of .10 are common.</a:t>
            </a:r>
            <a:endParaRPr lang="de-DE" altLang="de-DE" dirty="0">
              <a:latin typeface="Arial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F446-187C-4A10-9380-4456301FB72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7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30250"/>
            <a:r>
              <a:rPr lang="en-US" altLang="de-DE" dirty="0">
                <a:latin typeface="Arial" charset="0"/>
              </a:rPr>
              <a:t>For example, in longitudinal studies R</a:t>
            </a:r>
            <a:r>
              <a:rPr lang="en-US" altLang="de-DE" baseline="30000" dirty="0">
                <a:latin typeface="Arial" charset="0"/>
              </a:rPr>
              <a:t>2</a:t>
            </a:r>
            <a:r>
              <a:rPr lang="en-US" altLang="de-DE" dirty="0">
                <a:latin typeface="Arial" charset="0"/>
              </a:rPr>
              <a:t>’s of .90 and over are common. In cross-sectional designs, values of around .30 are common while for exploratory research values of .10 are common.</a:t>
            </a:r>
            <a:endParaRPr lang="de-DE" altLang="de-DE" dirty="0">
              <a:latin typeface="Arial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F446-187C-4A10-9380-4456301FB72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1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4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3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06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179512" y="5949280"/>
            <a:ext cx="8784976" cy="28803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9629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7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1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3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9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7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9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12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84976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9512" y="6448251"/>
            <a:ext cx="2277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9306D-3A72-4DA1-8FFC-6102B9E92FB6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6495" y="6448251"/>
            <a:ext cx="3091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6902" y="6448251"/>
            <a:ext cx="2277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21690"/>
            <a:ext cx="9144000" cy="8792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368" y="123480"/>
            <a:ext cx="1143000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7.e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7772400" cy="1362075"/>
          </a:xfrm>
        </p:spPr>
        <p:txBody>
          <a:bodyPr/>
          <a:lstStyle/>
          <a:p>
            <a:r>
              <a:rPr lang="en-US" altLang="de-DE" dirty="0"/>
              <a:t>REGRESSION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836712"/>
            <a:ext cx="77724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Regression </a:t>
            </a:r>
            <a:r>
              <a:rPr lang="en-US" sz="2000" dirty="0"/>
              <a:t>Analysis</a:t>
            </a:r>
            <a:r>
              <a:rPr lang="en-US" altLang="de-DE" sz="2000" dirty="0">
                <a:solidFill>
                  <a:prstClr val="black"/>
                </a:solidFill>
              </a:rPr>
              <a:t/>
            </a:r>
            <a:br>
              <a:rPr lang="en-US" altLang="de-DE" sz="20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Principles of Hypothesis Testing</a:t>
            </a:r>
            <a:r>
              <a:rPr lang="en-US" altLang="de-DE" dirty="0">
                <a:solidFill>
                  <a:prstClr val="black"/>
                </a:solidFill>
              </a:rPr>
              <a:t/>
            </a:r>
            <a:br>
              <a:rPr lang="en-US" altLang="de-DE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263650" y="1889448"/>
            <a:ext cx="8784976" cy="4059832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pPr marL="457200" lvl="1" indent="0">
              <a:buNone/>
            </a:pPr>
            <a:r>
              <a:rPr lang="en-AU" dirty="0"/>
              <a:t>The critical assumptions are: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1. The regression model can be expressed linearly,</a:t>
            </a:r>
          </a:p>
          <a:p>
            <a:pPr marL="457200" lvl="1" indent="0">
              <a:buNone/>
            </a:pPr>
            <a:r>
              <a:rPr lang="en-US" dirty="0"/>
              <a:t>2. The regression model’s expected mean error is zero,</a:t>
            </a:r>
          </a:p>
          <a:p>
            <a:pPr marL="457200" lvl="1" indent="0">
              <a:buNone/>
            </a:pPr>
            <a:r>
              <a:rPr lang="en-US" dirty="0"/>
              <a:t>3. The errors’ variance is constant (homoscedasticity), and</a:t>
            </a:r>
          </a:p>
          <a:p>
            <a:pPr marL="457200" lvl="1" indent="0">
              <a:buNone/>
            </a:pPr>
            <a:r>
              <a:rPr lang="en-US" dirty="0"/>
              <a:t>4. The errors are independent (no autocorrelation).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 optional assumption </a:t>
            </a:r>
            <a:r>
              <a:rPr lang="en-US" altLang="de-DE" dirty="0"/>
              <a:t> (to determine significance of parameters):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5. The errors need to be approximately normally distributed.</a:t>
            </a:r>
            <a:r>
              <a:rPr lang="en-AU" dirty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411162" y="1199181"/>
            <a:ext cx="8321676" cy="690267"/>
            <a:chOff x="642938" y="1010541"/>
            <a:chExt cx="8321676" cy="690267"/>
          </a:xfrm>
        </p:grpSpPr>
        <p:grpSp>
          <p:nvGrpSpPr>
            <p:cNvPr id="3" name="Gruppieren 43"/>
            <p:cNvGrpSpPr/>
            <p:nvPr/>
          </p:nvGrpSpPr>
          <p:grpSpPr>
            <a:xfrm>
              <a:off x="642938" y="1010541"/>
              <a:ext cx="8321676" cy="690267"/>
              <a:chOff x="642938" y="1298574"/>
              <a:chExt cx="8321676" cy="690267"/>
            </a:xfrm>
            <a:solidFill>
              <a:srgbClr val="EF8500"/>
            </a:solidFill>
          </p:grpSpPr>
          <p:sp>
            <p:nvSpPr>
              <p:cNvPr id="45" name="Richtungspfeil 44"/>
              <p:cNvSpPr/>
              <p:nvPr/>
            </p:nvSpPr>
            <p:spPr>
              <a:xfrm rot="16200000" flipH="1">
                <a:off x="4458643" y="-2517130"/>
                <a:ext cx="690267" cy="8321675"/>
              </a:xfrm>
              <a:prstGeom prst="homePlate">
                <a:avLst/>
              </a:prstGeom>
              <a:grpFill/>
              <a:ln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642938" y="1298575"/>
                <a:ext cx="395287" cy="330226"/>
              </a:xfrm>
              <a:prstGeom prst="rect">
                <a:avLst/>
              </a:prstGeom>
              <a:grpFill/>
              <a:ln w="9525"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chemeClr val="bg1"/>
                    </a:solidFill>
                  </a:rPr>
                  <a:t>4.</a:t>
                </a:r>
              </a:p>
            </p:txBody>
          </p:sp>
        </p:grpSp>
        <p:sp>
          <p:nvSpPr>
            <p:cNvPr id="14" name="Rechteck 25"/>
            <p:cNvSpPr>
              <a:spLocks noChangeArrowheads="1"/>
            </p:cNvSpPr>
            <p:nvPr/>
          </p:nvSpPr>
          <p:spPr bwMode="auto">
            <a:xfrm>
              <a:off x="2411760" y="1084094"/>
              <a:ext cx="53285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</a:rPr>
                <a:t>Test the regression analysis assumptions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74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Regression </a:t>
            </a:r>
            <a:r>
              <a:rPr lang="en-US" sz="2000" dirty="0"/>
              <a:t>Analysis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altLang="de-DE" b="1" dirty="0"/>
              <a:t>Linearity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340768"/>
            <a:ext cx="4392488" cy="4968552"/>
          </a:xfrm>
        </p:spPr>
        <p:txBody>
          <a:bodyPr>
            <a:normAutofit/>
          </a:bodyPr>
          <a:lstStyle/>
          <a:p>
            <a:r>
              <a:rPr lang="en-US" altLang="de-DE" sz="2000" dirty="0"/>
              <a:t>Linearity is an assumption that asks if we can write the regression model as y = α + β</a:t>
            </a:r>
            <a:r>
              <a:rPr lang="en-US" altLang="de-DE" sz="2000" baseline="-25000" dirty="0"/>
              <a:t>1</a:t>
            </a:r>
            <a:r>
              <a:rPr lang="en-US" altLang="de-DE" sz="2000" dirty="0"/>
              <a:t>x</a:t>
            </a:r>
            <a:r>
              <a:rPr lang="en-US" altLang="de-DE" sz="2000" baseline="-25000" dirty="0"/>
              <a:t>1</a:t>
            </a:r>
            <a:r>
              <a:rPr lang="en-US" altLang="de-DE" sz="2000" dirty="0"/>
              <a:t> + .. + β</a:t>
            </a:r>
            <a:r>
              <a:rPr lang="en-US" altLang="de-DE" sz="2000" baseline="-25000" dirty="0" err="1"/>
              <a:t>z</a:t>
            </a:r>
            <a:r>
              <a:rPr lang="en-US" altLang="de-DE" sz="2000" dirty="0" err="1"/>
              <a:t>x</a:t>
            </a:r>
            <a:r>
              <a:rPr lang="en-US" altLang="de-DE" sz="2000" baseline="-25000" dirty="0" err="1"/>
              <a:t>z</a:t>
            </a:r>
            <a:r>
              <a:rPr lang="en-US" altLang="de-DE" sz="2000" baseline="-25000" dirty="0"/>
              <a:t>+ </a:t>
            </a:r>
            <a:r>
              <a:rPr lang="en-US" altLang="de-DE" sz="2000" dirty="0"/>
              <a:t>e</a:t>
            </a:r>
          </a:p>
          <a:p>
            <a:endParaRPr lang="en-US" altLang="de-DE" sz="2000" dirty="0"/>
          </a:p>
          <a:p>
            <a:r>
              <a:rPr lang="en-US" altLang="de-DE" sz="2000" dirty="0"/>
              <a:t>A separate issue is if the relationship between y and x is best expressed as a linear relationship. If not, we can use transformations:</a:t>
            </a:r>
          </a:p>
          <a:p>
            <a:pPr lvl="1"/>
            <a:r>
              <a:rPr lang="en-US" altLang="de-DE" sz="1800" dirty="0"/>
              <a:t>x</a:t>
            </a:r>
            <a:r>
              <a:rPr lang="en-US" altLang="de-DE" sz="1800" baseline="30000" dirty="0"/>
              <a:t>2</a:t>
            </a:r>
          </a:p>
          <a:p>
            <a:pPr lvl="1"/>
            <a:r>
              <a:rPr lang="en-US" altLang="de-DE" sz="1800" dirty="0"/>
              <a:t>Log (x)</a:t>
            </a:r>
          </a:p>
          <a:p>
            <a:pPr lvl="1"/>
            <a:endParaRPr lang="en-US" altLang="de-DE" sz="1800" dirty="0"/>
          </a:p>
          <a:p>
            <a:r>
              <a:rPr lang="en-US" altLang="de-DE" sz="2000" dirty="0"/>
              <a:t>After such transformations the model is still linear!</a:t>
            </a:r>
            <a:endParaRPr lang="en-GB" altLang="de-DE" sz="2000" dirty="0"/>
          </a:p>
          <a:p>
            <a:endParaRPr lang="de-DE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CA5200-B130-F841-8CBA-9C8789BA5B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68760"/>
            <a:ext cx="424847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9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Regression </a:t>
            </a:r>
            <a:r>
              <a:rPr lang="en-US" sz="2000" dirty="0"/>
              <a:t>Analysis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altLang="de-DE" b="1" dirty="0"/>
              <a:t>Homoskedasticity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de-DE" sz="2000" dirty="0"/>
              <a:t>Is the variance constant or de(in) creasing</a:t>
            </a:r>
            <a:br>
              <a:rPr lang="en-US" altLang="de-DE" sz="2000" dirty="0"/>
            </a:br>
            <a:r>
              <a:rPr lang="en-US" altLang="de-DE" sz="2000" dirty="0"/>
              <a:t>as a function of one or more independent</a:t>
            </a:r>
            <a:br>
              <a:rPr lang="en-US" altLang="de-DE" sz="2000" dirty="0"/>
            </a:br>
            <a:r>
              <a:rPr lang="en-US" altLang="de-DE" sz="2000" dirty="0"/>
              <a:t>variable(s)?		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8925" y="1656581"/>
            <a:ext cx="333216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8925" y="4084638"/>
            <a:ext cx="3332162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5724128" y="1268760"/>
            <a:ext cx="2730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dirty="0" err="1"/>
              <a:t>Homoskedastic</a:t>
            </a:r>
            <a:r>
              <a:rPr lang="en-US" altLang="de-DE" dirty="0"/>
              <a:t> distribution</a:t>
            </a:r>
          </a:p>
        </p:txBody>
      </p:sp>
      <p:sp>
        <p:nvSpPr>
          <p:cNvPr id="9" name="Rechteck 8"/>
          <p:cNvSpPr/>
          <p:nvPr/>
        </p:nvSpPr>
        <p:spPr>
          <a:xfrm>
            <a:off x="5652120" y="3861048"/>
            <a:ext cx="2780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dirty="0" err="1"/>
              <a:t>Heteroskedastic</a:t>
            </a:r>
            <a:r>
              <a:rPr lang="en-US" altLang="de-DE" dirty="0"/>
              <a:t> distribution</a:t>
            </a:r>
            <a:endParaRPr lang="de-DE" dirty="0"/>
          </a:p>
        </p:txBody>
      </p:sp>
      <p:pic>
        <p:nvPicPr>
          <p:cNvPr id="10" name="Bild 7" descr="Macintosh HD:Users:sarstedt:Dropbox:Concise Guide:Third edition:Chapters:Chapter 7:Figures:Fig. 7.4 An example of heteroskedasticity.pdf">
            <a:extLst>
              <a:ext uri="{FF2B5EF4-FFF2-40B4-BE49-F238E27FC236}">
                <a16:creationId xmlns:a16="http://schemas.microsoft.com/office/drawing/2014/main" id="{39BCD04A-30BE-E248-BEE1-2138971F60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4567153" cy="3765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47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altLang="de-DE" b="1" dirty="0"/>
              <a:t>Are the Errors Independent?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28592"/>
          </a:xfrm>
        </p:spPr>
        <p:txBody>
          <a:bodyPr>
            <a:normAutofit/>
          </a:bodyPr>
          <a:lstStyle/>
          <a:p>
            <a:r>
              <a:rPr lang="en-US" altLang="de-DE" sz="2000" dirty="0"/>
              <a:t>Primarily relevant for time series: Does one observation influence another?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altLang="de-DE" sz="1800" dirty="0"/>
              <a:t>Satisfaction of same group of customers asked monthly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altLang="de-DE" sz="1800" dirty="0"/>
              <a:t>Success of new products launched after one another</a:t>
            </a:r>
          </a:p>
          <a:p>
            <a:r>
              <a:rPr lang="en-US" altLang="de-DE" sz="2000" dirty="0"/>
              <a:t>Use the Durbin-Watson test </a:t>
            </a:r>
            <a:r>
              <a:rPr lang="en-US" altLang="de-DE" sz="2000" b="1" dirty="0"/>
              <a:t>after</a:t>
            </a:r>
            <a:r>
              <a:rPr lang="en-US" altLang="de-DE" sz="2000" dirty="0"/>
              <a:t> ranking the observations on a time dimension. The test can have four conclusions:</a:t>
            </a:r>
          </a:p>
          <a:p>
            <a:pPr lvl="1"/>
            <a:r>
              <a:rPr lang="en-US" altLang="de-DE" sz="1800" dirty="0"/>
              <a:t>The errors may be positively related (called </a:t>
            </a:r>
            <a:r>
              <a:rPr lang="en-US" altLang="de-DE" sz="1800" b="1" dirty="0"/>
              <a:t>positive autocorrelation</a:t>
            </a:r>
            <a:r>
              <a:rPr lang="en-US" altLang="de-DE" sz="1800" dirty="0"/>
              <a:t>).</a:t>
            </a:r>
          </a:p>
          <a:p>
            <a:pPr lvl="1"/>
            <a:r>
              <a:rPr lang="en-US" altLang="de-DE" sz="1800" dirty="0"/>
              <a:t>If positive errors are commonly followed by negative errors and negative errors by positive errors, we have </a:t>
            </a:r>
            <a:r>
              <a:rPr lang="en-US" altLang="de-DE" sz="1800" b="1" dirty="0"/>
              <a:t>negative autocorrelation</a:t>
            </a:r>
            <a:r>
              <a:rPr lang="en-US" altLang="de-DE" sz="1800" dirty="0"/>
              <a:t>.</a:t>
            </a:r>
          </a:p>
          <a:p>
            <a:pPr lvl="1"/>
            <a:r>
              <a:rPr lang="en-US" altLang="de-DE" sz="1800" dirty="0"/>
              <a:t>If no systematic pattern of errors occurs, we have </a:t>
            </a:r>
            <a:r>
              <a:rPr lang="en-US" altLang="de-DE" sz="1800" b="1" dirty="0"/>
              <a:t>no autocorrelation</a:t>
            </a:r>
            <a:r>
              <a:rPr lang="en-US" altLang="de-DE" sz="1800" dirty="0"/>
              <a:t>. </a:t>
            </a:r>
            <a:r>
              <a:rPr lang="en-US" altLang="de-DE" sz="1800" b="1" dirty="0"/>
              <a:t>This absence of autocorrelation is required to estimate standard (OLS) regression models.</a:t>
            </a:r>
          </a:p>
          <a:p>
            <a:pPr lvl="1"/>
            <a:r>
              <a:rPr lang="en-US" altLang="de-DE" sz="1800" dirty="0"/>
              <a:t>The D-W values may fall between the lower and upper critical value. If this occur, the test is </a:t>
            </a:r>
            <a:r>
              <a:rPr lang="en-US" altLang="de-DE" sz="1800" b="1" dirty="0"/>
              <a:t>inconclusive</a:t>
            </a:r>
            <a:r>
              <a:rPr lang="en-US" altLang="de-DE" sz="1800" dirty="0"/>
              <a:t>. </a:t>
            </a:r>
          </a:p>
          <a:p>
            <a:pPr marL="457200" lvl="1" indent="0">
              <a:buNone/>
            </a:pPr>
            <a:endParaRPr lang="en-US" altLang="de-DE" sz="1800" dirty="0"/>
          </a:p>
          <a:p>
            <a:pPr lvl="1"/>
            <a:endParaRPr lang="en-US" altLang="de-DE" dirty="0"/>
          </a:p>
          <a:p>
            <a:pPr lvl="1"/>
            <a:endParaRPr lang="en-US" altLang="de-DE" dirty="0"/>
          </a:p>
        </p:txBody>
      </p:sp>
      <p:pic>
        <p:nvPicPr>
          <p:cNvPr id="8" name="Bild 16" descr="Macintosh HD:Users:sarstedt:Dropbox:Concise Guide:Third edition:Chapters:Chapter 7:Figures:Fig. 7.5 Durbin-Watson test values.pdf">
            <a:extLst>
              <a:ext uri="{FF2B5EF4-FFF2-40B4-BE49-F238E27FC236}">
                <a16:creationId xmlns:a16="http://schemas.microsoft.com/office/drawing/2014/main" id="{67EE0527-4855-CC41-B259-B0EE4499CDF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46" b="8754"/>
          <a:stretch/>
        </p:blipFill>
        <p:spPr bwMode="auto">
          <a:xfrm>
            <a:off x="971600" y="4797152"/>
            <a:ext cx="7128792" cy="14693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423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altLang="de-DE" b="1" dirty="0"/>
              <a:t>Are the Residuals Approximately Normally Distributed?</a:t>
            </a:r>
            <a:r>
              <a:rPr lang="en-US" sz="2000" b="1" dirty="0">
                <a:solidFill>
                  <a:prstClr val="black"/>
                </a:solidFill>
              </a:rPr>
              <a:t/>
            </a:r>
            <a:br>
              <a:rPr lang="en-US" sz="2000" b="1" dirty="0">
                <a:solidFill>
                  <a:prstClr val="black"/>
                </a:solidFill>
              </a:rPr>
            </a:b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340768"/>
            <a:ext cx="4392488" cy="4968552"/>
          </a:xfrm>
        </p:spPr>
        <p:txBody>
          <a:bodyPr/>
          <a:lstStyle/>
          <a:p>
            <a:r>
              <a:rPr lang="en-US" altLang="de-DE" sz="2000" dirty="0"/>
              <a:t>This optional assumption can be visualized using a histogram of the residuals.</a:t>
            </a:r>
          </a:p>
          <a:p>
            <a:endParaRPr lang="en-US" altLang="de-DE" sz="2000" dirty="0"/>
          </a:p>
          <a:p>
            <a:r>
              <a:rPr lang="en-US" altLang="de-DE" sz="2000" dirty="0"/>
              <a:t>Also conduct a </a:t>
            </a:r>
            <a:r>
              <a:rPr lang="en-US" altLang="de-DE" sz="2000" b="1" dirty="0"/>
              <a:t>Shapiro-Wilk test </a:t>
            </a:r>
            <a:r>
              <a:rPr lang="en-US" altLang="de-DE" sz="2000" dirty="0"/>
              <a:t>on the residuals</a:t>
            </a:r>
            <a:endParaRPr lang="en-GB" altLang="de-DE" sz="2000" dirty="0"/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 descr="OUTPUT1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016" y="1052736"/>
            <a:ext cx="404971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8327" y="4292823"/>
            <a:ext cx="54133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784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Regression </a:t>
            </a:r>
            <a:r>
              <a:rPr lang="en-US" sz="2000" dirty="0"/>
              <a:t>Analysis</a:t>
            </a:r>
            <a:r>
              <a:rPr lang="en-US" altLang="de-DE" sz="2000" dirty="0">
                <a:solidFill>
                  <a:prstClr val="black"/>
                </a:solidFill>
              </a:rPr>
              <a:t/>
            </a:r>
            <a:br>
              <a:rPr lang="en-US" altLang="de-DE" sz="20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Principles of Hypothesis Testing</a:t>
            </a:r>
            <a:r>
              <a:rPr lang="en-US" altLang="de-DE" dirty="0">
                <a:solidFill>
                  <a:prstClr val="black"/>
                </a:solidFill>
              </a:rPr>
              <a:t/>
            </a:r>
            <a:br>
              <a:rPr lang="en-US" altLang="de-DE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r>
              <a:rPr lang="en-US" dirty="0"/>
              <a:t>Overall Model Fit</a:t>
            </a:r>
          </a:p>
          <a:p>
            <a:pPr lvl="1"/>
            <a:r>
              <a:rPr lang="en-US" dirty="0"/>
              <a:t>F-test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 </a:t>
            </a:r>
          </a:p>
          <a:p>
            <a:pPr lvl="1"/>
            <a:endParaRPr lang="en-US" baseline="30000" dirty="0"/>
          </a:p>
          <a:p>
            <a:pPr marL="457200" lvl="1" indent="0">
              <a:buNone/>
            </a:pPr>
            <a:endParaRPr lang="en-US" baseline="30000" dirty="0"/>
          </a:p>
          <a:p>
            <a:pPr marL="457200" lvl="1" indent="0">
              <a:buNone/>
            </a:pPr>
            <a:endParaRPr lang="en-US" baseline="30000" dirty="0"/>
          </a:p>
          <a:p>
            <a:pPr lvl="1"/>
            <a:endParaRPr lang="en-US" dirty="0"/>
          </a:p>
          <a:p>
            <a:endParaRPr lang="en-US" b="1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42938" y="1010541"/>
            <a:ext cx="8321676" cy="796828"/>
            <a:chOff x="642938" y="1010541"/>
            <a:chExt cx="8321676" cy="796828"/>
          </a:xfrm>
        </p:grpSpPr>
        <p:grpSp>
          <p:nvGrpSpPr>
            <p:cNvPr id="3" name="Gruppieren 43"/>
            <p:cNvGrpSpPr/>
            <p:nvPr/>
          </p:nvGrpSpPr>
          <p:grpSpPr>
            <a:xfrm>
              <a:off x="642938" y="1010541"/>
              <a:ext cx="8321676" cy="690267"/>
              <a:chOff x="642938" y="1298574"/>
              <a:chExt cx="8321676" cy="690267"/>
            </a:xfrm>
            <a:solidFill>
              <a:srgbClr val="EF8500"/>
            </a:solidFill>
          </p:grpSpPr>
          <p:sp>
            <p:nvSpPr>
              <p:cNvPr id="45" name="Richtungspfeil 44"/>
              <p:cNvSpPr/>
              <p:nvPr/>
            </p:nvSpPr>
            <p:spPr>
              <a:xfrm rot="16200000" flipH="1">
                <a:off x="4458643" y="-2517130"/>
                <a:ext cx="690267" cy="8321675"/>
              </a:xfrm>
              <a:prstGeom prst="homePlate">
                <a:avLst/>
              </a:prstGeom>
              <a:grpFill/>
              <a:ln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642938" y="1298575"/>
                <a:ext cx="395287" cy="330226"/>
              </a:xfrm>
              <a:prstGeom prst="rect">
                <a:avLst/>
              </a:prstGeom>
              <a:grpFill/>
              <a:ln w="9525"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chemeClr val="bg1"/>
                    </a:solidFill>
                  </a:rPr>
                  <a:t>4.</a:t>
                </a:r>
              </a:p>
            </p:txBody>
          </p:sp>
        </p:grpSp>
        <p:sp>
          <p:nvSpPr>
            <p:cNvPr id="14" name="Rechteck 25"/>
            <p:cNvSpPr>
              <a:spLocks noChangeArrowheads="1"/>
            </p:cNvSpPr>
            <p:nvPr/>
          </p:nvSpPr>
          <p:spPr bwMode="auto">
            <a:xfrm>
              <a:off x="2411760" y="1084094"/>
              <a:ext cx="5328592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</a:rPr>
                <a:t>Interpret the regression results</a:t>
              </a:r>
            </a:p>
            <a:p>
              <a:pPr>
                <a:spcBef>
                  <a:spcPts val="600"/>
                </a:spcBef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Bild 17" descr="Macintosh HD:Users:sarstedt:Dropbox:Concise Guide:Third edition:Chapters:Chapter 7:Figures:Fig. 7.6 Explanation of R2.pdf">
            <a:extLst>
              <a:ext uri="{FF2B5EF4-FFF2-40B4-BE49-F238E27FC236}">
                <a16:creationId xmlns:a16="http://schemas.microsoft.com/office/drawing/2014/main" id="{ACCB4C31-4055-984A-8A9F-31BE367723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76872"/>
            <a:ext cx="5071209" cy="3839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30DAA274-827D-A843-ADC3-DDB3776C4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446378"/>
              </p:ext>
            </p:extLst>
          </p:nvPr>
        </p:nvGraphicFramePr>
        <p:xfrm>
          <a:off x="840581" y="3573016"/>
          <a:ext cx="2438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Formel" r:id="rId4" imgW="1447560" imgH="431640" progId="Equation.3">
                  <p:embed/>
                </p:oleObj>
              </mc:Choice>
              <mc:Fallback>
                <p:oleObj name="Formel" r:id="rId4" imgW="1447560" imgH="43164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81" y="3573016"/>
                        <a:ext cx="24384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71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GB" altLang="de-DE" b="1" dirty="0"/>
              <a:t>Overall Model Fit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de-DE" dirty="0"/>
              <a:t>Model fit measures: R</a:t>
            </a:r>
            <a:r>
              <a:rPr lang="en-US" altLang="de-DE" baseline="30000" dirty="0"/>
              <a:t>2</a:t>
            </a:r>
            <a:r>
              <a:rPr lang="en-US" altLang="de-DE" dirty="0"/>
              <a:t> and adjusted R</a:t>
            </a:r>
            <a:r>
              <a:rPr lang="en-US" altLang="de-DE" baseline="30000" dirty="0"/>
              <a:t>2</a:t>
            </a:r>
            <a:r>
              <a:rPr lang="en-US" altLang="de-DE" dirty="0"/>
              <a:t> </a:t>
            </a:r>
            <a:endParaRPr lang="en-US" alt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sz="1200" dirty="0"/>
              <a:t>N=Sample, K=Number of variables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314325" y="3392488"/>
            <a:ext cx="2668588" cy="852487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3036888" y="3392488"/>
            <a:ext cx="2141537" cy="852487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323975" y="2070100"/>
            <a:ext cx="2668588" cy="852488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431925" y="2170113"/>
          <a:ext cx="2438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Formel" r:id="rId3" imgW="1447560" imgH="431640" progId="Equation.3">
                  <p:embed/>
                </p:oleObj>
              </mc:Choice>
              <mc:Fallback>
                <p:oleObj name="Formel" r:id="rId3" imgW="1447560" imgH="43164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170113"/>
                        <a:ext cx="24384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/>
          </p:nvPr>
        </p:nvGraphicFramePr>
        <p:xfrm>
          <a:off x="620713" y="3495675"/>
          <a:ext cx="20415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Formel" r:id="rId5" imgW="1244600" imgH="393700" progId="Equation.3">
                  <p:embed/>
                </p:oleObj>
              </mc:Choice>
              <mc:Fallback>
                <p:oleObj name="Formel" r:id="rId5" imgW="1244600" imgH="39370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3495675"/>
                        <a:ext cx="20415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/>
          </p:nvPr>
        </p:nvGraphicFramePr>
        <p:xfrm>
          <a:off x="3219450" y="3463925"/>
          <a:ext cx="18319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Formel" r:id="rId7" imgW="1117600" imgH="431800" progId="Equation.3">
                  <p:embed/>
                </p:oleObj>
              </mc:Choice>
              <mc:Fallback>
                <p:oleObj name="Formel" r:id="rId7" imgW="1117600" imgH="431800" progId="Equation.3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463925"/>
                        <a:ext cx="1831975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ige Legende 11"/>
          <p:cNvSpPr/>
          <p:nvPr/>
        </p:nvSpPr>
        <p:spPr bwMode="auto">
          <a:xfrm>
            <a:off x="5299075" y="1539875"/>
            <a:ext cx="3773488" cy="3175000"/>
          </a:xfrm>
          <a:prstGeom prst="wedgeRectCallout">
            <a:avLst>
              <a:gd name="adj1" fmla="val -83739"/>
              <a:gd name="adj2" fmla="val -14421"/>
            </a:avLst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cxnSp>
        <p:nvCxnSpPr>
          <p:cNvPr id="13" name="Gewinkelte Verbindung 12"/>
          <p:cNvCxnSpPr>
            <a:stCxn id="8" idx="2"/>
            <a:endCxn id="6" idx="0"/>
          </p:cNvCxnSpPr>
          <p:nvPr/>
        </p:nvCxnSpPr>
        <p:spPr bwMode="auto">
          <a:xfrm rot="5400000">
            <a:off x="1918494" y="2653507"/>
            <a:ext cx="469900" cy="10080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winkelte Verbindung 13"/>
          <p:cNvCxnSpPr>
            <a:stCxn id="8" idx="2"/>
            <a:endCxn id="7" idx="0"/>
          </p:cNvCxnSpPr>
          <p:nvPr/>
        </p:nvCxnSpPr>
        <p:spPr bwMode="auto">
          <a:xfrm rot="16200000" flipH="1">
            <a:off x="3148013" y="2432050"/>
            <a:ext cx="469900" cy="14509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5364163" y="1755775"/>
          <a:ext cx="36718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Slide" r:id="rId9" imgW="4570388" imgH="3427437" progId="PowerPoint.Slide.12">
                  <p:embed/>
                </p:oleObj>
              </mc:Choice>
              <mc:Fallback>
                <p:oleObj name="Slide" r:id="rId9" imgW="4570388" imgH="3427437" progId="PowerPoint.Slide.12">
                  <p:embed/>
                  <p:pic>
                    <p:nvPicPr>
                      <p:cNvPr id="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55775"/>
                        <a:ext cx="3671887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862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784976" cy="1215008"/>
          </a:xfrm>
        </p:spPr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GB" altLang="de-DE" b="1" dirty="0"/>
              <a:t>Effects of Individual Variables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800" dirty="0"/>
              <a:t>The effects of individual variables:</a:t>
            </a:r>
          </a:p>
          <a:p>
            <a:pPr>
              <a:defRPr/>
            </a:pPr>
            <a:r>
              <a:rPr lang="en-US" sz="1800" dirty="0"/>
              <a:t>Consider the significance of the parameter of each variable (not the intercept) in turn. The hypothesis tested for each variable is</a:t>
            </a:r>
          </a:p>
          <a:p>
            <a:pPr lvl="1">
              <a:defRPr/>
            </a:pP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: β</a:t>
            </a:r>
            <a:r>
              <a:rPr lang="en-US" sz="1600" baseline="-25000" dirty="0"/>
              <a:t>1</a:t>
            </a:r>
            <a:r>
              <a:rPr lang="en-US" sz="1600" dirty="0"/>
              <a:t> = 0 (line is horizontal)</a:t>
            </a:r>
            <a:endParaRPr lang="en-GB" sz="1600" dirty="0"/>
          </a:p>
          <a:p>
            <a:pPr lvl="1">
              <a:defRPr/>
            </a:pPr>
            <a:r>
              <a:rPr lang="en-US" sz="1600" dirty="0"/>
              <a:t>H</a:t>
            </a:r>
            <a:r>
              <a:rPr lang="en-US" sz="1600" baseline="-25000" dirty="0"/>
              <a:t>1</a:t>
            </a:r>
            <a:r>
              <a:rPr lang="en-US" sz="1600" dirty="0"/>
              <a:t>: β</a:t>
            </a:r>
            <a:r>
              <a:rPr lang="en-US" sz="1600" baseline="-25000" dirty="0"/>
              <a:t>1</a:t>
            </a:r>
            <a:r>
              <a:rPr lang="en-US" sz="1600" dirty="0"/>
              <a:t> ≠ 0 (regression line is not horizontal)</a:t>
            </a:r>
          </a:p>
          <a:p>
            <a:pPr lvl="1">
              <a:defRPr/>
            </a:pPr>
            <a:r>
              <a:rPr lang="en-US" sz="1600" b="1" dirty="0"/>
              <a:t>If the </a:t>
            </a:r>
            <a:r>
              <a:rPr lang="en-US" sz="1600" b="1" i="1" dirty="0"/>
              <a:t>Sig.</a:t>
            </a:r>
            <a:r>
              <a:rPr lang="en-US" sz="1600" b="1" dirty="0"/>
              <a:t> column in SPSS indicates a value below .05 we consider this to be significant</a:t>
            </a:r>
            <a:r>
              <a:rPr lang="en-US" sz="1600" dirty="0"/>
              <a:t>.</a:t>
            </a:r>
          </a:p>
          <a:p>
            <a:pPr>
              <a:defRPr/>
            </a:pPr>
            <a:r>
              <a:rPr lang="en-US" sz="1800" dirty="0"/>
              <a:t>For significant variables also consider:</a:t>
            </a:r>
          </a:p>
          <a:p>
            <a:pPr lvl="1">
              <a:defRPr/>
            </a:pPr>
            <a:r>
              <a:rPr lang="en-US" sz="1600" dirty="0"/>
              <a:t>The sign</a:t>
            </a:r>
          </a:p>
          <a:p>
            <a:pPr lvl="1">
              <a:defRPr/>
            </a:pPr>
            <a:r>
              <a:rPr lang="en-US" sz="1600" dirty="0"/>
              <a:t>The βs. (direction of the regression line)</a:t>
            </a:r>
          </a:p>
          <a:p>
            <a:pPr lvl="2">
              <a:defRPr/>
            </a:pPr>
            <a:r>
              <a:rPr lang="en-US" sz="1400" b="1" dirty="0"/>
              <a:t>Unstandardized: expresses the effect of a one-unit change in the independent variable on the dependent.</a:t>
            </a:r>
          </a:p>
          <a:p>
            <a:pPr lvl="2">
              <a:defRPr/>
            </a:pPr>
            <a:r>
              <a:rPr lang="en-US" sz="1400" b="1" dirty="0"/>
              <a:t>The standardized effect: the effect relative to the other variables. Standardized effects can be compared but not for dummy variables</a:t>
            </a:r>
          </a:p>
        </p:txBody>
      </p:sp>
      <p:sp>
        <p:nvSpPr>
          <p:cNvPr id="5" name="Abgerundetes Rechteck 49"/>
          <p:cNvSpPr/>
          <p:nvPr/>
        </p:nvSpPr>
        <p:spPr bwMode="auto">
          <a:xfrm>
            <a:off x="423863" y="5254524"/>
            <a:ext cx="2332037" cy="766763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Significance?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(p-value)</a:t>
            </a:r>
          </a:p>
        </p:txBody>
      </p:sp>
      <p:sp>
        <p:nvSpPr>
          <p:cNvPr id="6" name="Abgerundetes Rechteck 50"/>
          <p:cNvSpPr/>
          <p:nvPr/>
        </p:nvSpPr>
        <p:spPr bwMode="auto">
          <a:xfrm>
            <a:off x="3451225" y="5254524"/>
            <a:ext cx="2332038" cy="766763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Direction?</a:t>
            </a:r>
            <a:br>
              <a:rPr lang="en-US" sz="2000" dirty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(sign)</a:t>
            </a:r>
          </a:p>
        </p:txBody>
      </p:sp>
      <p:sp>
        <p:nvSpPr>
          <p:cNvPr id="7" name="Abgerundetes Rechteck 51"/>
          <p:cNvSpPr/>
          <p:nvPr/>
        </p:nvSpPr>
        <p:spPr bwMode="auto">
          <a:xfrm>
            <a:off x="6477000" y="5254524"/>
            <a:ext cx="2332038" cy="766763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Size?</a:t>
            </a:r>
            <a:br>
              <a:rPr lang="en-US" sz="2000" dirty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Symbol" pitchFamily="18" charset="2"/>
                <a:cs typeface="Times" pitchFamily="18" charset="0"/>
              </a:rPr>
              <a:t>b</a:t>
            </a:r>
            <a:r>
              <a:rPr lang="en-US" sz="1600" dirty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 vs. standardized </a:t>
            </a:r>
            <a:r>
              <a:rPr lang="en-US" sz="1600" dirty="0">
                <a:solidFill>
                  <a:schemeClr val="bg1"/>
                </a:solidFill>
                <a:latin typeface="Symbol" pitchFamily="18" charset="2"/>
                <a:cs typeface="Times" pitchFamily="18" charset="0"/>
              </a:rPr>
              <a:t>b</a:t>
            </a:r>
            <a:r>
              <a:rPr lang="en-US" sz="1600" dirty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)</a:t>
            </a:r>
            <a:endParaRPr lang="en-US" sz="2000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Gleichschenkliges Dreieck 55"/>
          <p:cNvSpPr/>
          <p:nvPr/>
        </p:nvSpPr>
        <p:spPr>
          <a:xfrm rot="5400000">
            <a:off x="2720181" y="5552181"/>
            <a:ext cx="766763" cy="17145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284790"/>
              </a:solidFill>
            </a:endParaRPr>
          </a:p>
        </p:txBody>
      </p:sp>
      <p:sp>
        <p:nvSpPr>
          <p:cNvPr id="9" name="Gleichschenkliges Dreieck 56"/>
          <p:cNvSpPr/>
          <p:nvPr/>
        </p:nvSpPr>
        <p:spPr>
          <a:xfrm rot="5400000">
            <a:off x="5746750" y="5552974"/>
            <a:ext cx="766763" cy="16986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284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Regression </a:t>
            </a:r>
            <a:r>
              <a:rPr lang="en-US" sz="2000" dirty="0"/>
              <a:t>Analysis</a:t>
            </a:r>
            <a:r>
              <a:rPr lang="en-US" altLang="de-DE" sz="2000" dirty="0">
                <a:solidFill>
                  <a:prstClr val="black"/>
                </a:solidFill>
              </a:rPr>
              <a:t/>
            </a:r>
            <a:br>
              <a:rPr lang="en-US" altLang="de-DE" sz="20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Principles of Hypothesis Testing</a:t>
            </a:r>
            <a:r>
              <a:rPr lang="en-US" altLang="de-DE" dirty="0">
                <a:solidFill>
                  <a:prstClr val="black"/>
                </a:solidFill>
              </a:rPr>
              <a:t/>
            </a:r>
            <a:br>
              <a:rPr lang="en-US" altLang="de-DE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3744416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b="1" dirty="0"/>
              <a:t>Split-sample validation</a:t>
            </a:r>
          </a:p>
          <a:p>
            <a:pPr lvl="1"/>
            <a:r>
              <a:rPr lang="en-US" dirty="0"/>
              <a:t>Split the sample in 70% (</a:t>
            </a:r>
            <a:r>
              <a:rPr lang="en-US" b="1" dirty="0"/>
              <a:t>estimation sample</a:t>
            </a:r>
            <a:r>
              <a:rPr lang="en-US" dirty="0"/>
              <a:t>) and 30% (</a:t>
            </a:r>
            <a:r>
              <a:rPr lang="en-US" b="1" dirty="0"/>
              <a:t>validation sample</a:t>
            </a:r>
            <a:r>
              <a:rPr lang="en-US" dirty="0"/>
              <a:t>) randomly and re-run the model</a:t>
            </a:r>
          </a:p>
          <a:p>
            <a:r>
              <a:rPr lang="en-US" b="1" dirty="0"/>
              <a:t>Cross-validation</a:t>
            </a:r>
          </a:p>
          <a:p>
            <a:r>
              <a:rPr lang="en-US" b="1" dirty="0"/>
              <a:t>Control variables</a:t>
            </a:r>
          </a:p>
          <a:p>
            <a:pPr lvl="1"/>
            <a:r>
              <a:rPr lang="en-US" dirty="0"/>
              <a:t>In many situations you have additional, unused, variables that may be relevant. You can add these to observe if the core model results change (or are stable).</a:t>
            </a:r>
          </a:p>
          <a:p>
            <a:pPr marL="457200" lvl="1" indent="0">
              <a:buNone/>
            </a:pPr>
            <a:endParaRPr lang="en-US" baseline="30000" dirty="0"/>
          </a:p>
          <a:p>
            <a:pPr lvl="1"/>
            <a:endParaRPr lang="en-US" dirty="0"/>
          </a:p>
          <a:p>
            <a:endParaRPr lang="en-US" b="1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411162" y="1412776"/>
            <a:ext cx="8321676" cy="796828"/>
            <a:chOff x="642938" y="1010541"/>
            <a:chExt cx="8321676" cy="796828"/>
          </a:xfrm>
        </p:grpSpPr>
        <p:grpSp>
          <p:nvGrpSpPr>
            <p:cNvPr id="3" name="Gruppieren 43"/>
            <p:cNvGrpSpPr/>
            <p:nvPr/>
          </p:nvGrpSpPr>
          <p:grpSpPr>
            <a:xfrm>
              <a:off x="642938" y="1010541"/>
              <a:ext cx="8321676" cy="690267"/>
              <a:chOff x="642938" y="1298574"/>
              <a:chExt cx="8321676" cy="690267"/>
            </a:xfrm>
            <a:solidFill>
              <a:srgbClr val="EF8500"/>
            </a:solidFill>
          </p:grpSpPr>
          <p:sp>
            <p:nvSpPr>
              <p:cNvPr id="45" name="Richtungspfeil 44"/>
              <p:cNvSpPr/>
              <p:nvPr/>
            </p:nvSpPr>
            <p:spPr>
              <a:xfrm rot="16200000" flipH="1">
                <a:off x="4458643" y="-2517130"/>
                <a:ext cx="690267" cy="8321675"/>
              </a:xfrm>
              <a:prstGeom prst="homePlate">
                <a:avLst/>
              </a:prstGeom>
              <a:grpFill/>
              <a:ln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642938" y="1298575"/>
                <a:ext cx="395287" cy="330226"/>
              </a:xfrm>
              <a:prstGeom prst="rect">
                <a:avLst/>
              </a:prstGeom>
              <a:grpFill/>
              <a:ln w="9525"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chemeClr val="bg1"/>
                    </a:solidFill>
                  </a:rPr>
                  <a:t>5.</a:t>
                </a:r>
              </a:p>
            </p:txBody>
          </p:sp>
        </p:grpSp>
        <p:sp>
          <p:nvSpPr>
            <p:cNvPr id="14" name="Rechteck 25"/>
            <p:cNvSpPr>
              <a:spLocks noChangeArrowheads="1"/>
            </p:cNvSpPr>
            <p:nvPr/>
          </p:nvSpPr>
          <p:spPr bwMode="auto">
            <a:xfrm>
              <a:off x="2411760" y="1084094"/>
              <a:ext cx="5328592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</a:rPr>
                <a:t>Validate the regression model</a:t>
              </a:r>
            </a:p>
            <a:p>
              <a:pPr>
                <a:spcBef>
                  <a:spcPts val="600"/>
                </a:spcBef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73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344DE9DB-72E8-7E44-B440-5E2C14DE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2745192"/>
            <a:ext cx="6758625" cy="24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Regression </a:t>
            </a:r>
            <a:r>
              <a:rPr lang="en-US" sz="2000" dirty="0"/>
              <a:t>Analysis</a:t>
            </a:r>
            <a:r>
              <a:rPr lang="en-US" altLang="de-DE" sz="2000" dirty="0">
                <a:solidFill>
                  <a:prstClr val="black"/>
                </a:solidFill>
              </a:rPr>
              <a:t/>
            </a:r>
            <a:br>
              <a:rPr lang="en-US" altLang="de-DE" sz="20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Principles of Hypothesis Testing</a:t>
            </a:r>
            <a:r>
              <a:rPr lang="en-US" altLang="de-DE" dirty="0">
                <a:solidFill>
                  <a:prstClr val="black"/>
                </a:solidFill>
              </a:rPr>
              <a:t/>
            </a:r>
            <a:br>
              <a:rPr lang="en-US" altLang="de-DE" dirty="0">
                <a:solidFill>
                  <a:prstClr val="black"/>
                </a:solidFill>
              </a:rPr>
            </a:b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411162" y="943193"/>
            <a:ext cx="8321676" cy="978299"/>
            <a:chOff x="642938" y="1010541"/>
            <a:chExt cx="8321676" cy="1150771"/>
          </a:xfrm>
        </p:grpSpPr>
        <p:grpSp>
          <p:nvGrpSpPr>
            <p:cNvPr id="3" name="Gruppieren 43"/>
            <p:cNvGrpSpPr/>
            <p:nvPr/>
          </p:nvGrpSpPr>
          <p:grpSpPr>
            <a:xfrm>
              <a:off x="642938" y="1010541"/>
              <a:ext cx="8321676" cy="690267"/>
              <a:chOff x="642938" y="1298574"/>
              <a:chExt cx="8321676" cy="690267"/>
            </a:xfrm>
            <a:solidFill>
              <a:srgbClr val="EF8500"/>
            </a:solidFill>
          </p:grpSpPr>
          <p:sp>
            <p:nvSpPr>
              <p:cNvPr id="45" name="Richtungspfeil 44"/>
              <p:cNvSpPr/>
              <p:nvPr/>
            </p:nvSpPr>
            <p:spPr>
              <a:xfrm rot="16200000" flipH="1">
                <a:off x="4458643" y="-2517130"/>
                <a:ext cx="690267" cy="8321675"/>
              </a:xfrm>
              <a:prstGeom prst="homePlate">
                <a:avLst/>
              </a:prstGeom>
              <a:grpFill/>
              <a:ln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642938" y="1298575"/>
                <a:ext cx="395287" cy="330226"/>
              </a:xfrm>
              <a:prstGeom prst="rect">
                <a:avLst/>
              </a:prstGeom>
              <a:grpFill/>
              <a:ln w="9525"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chemeClr val="bg1"/>
                    </a:solidFill>
                  </a:rPr>
                  <a:t>6.</a:t>
                </a:r>
              </a:p>
            </p:txBody>
          </p:sp>
        </p:grpSp>
        <p:sp>
          <p:nvSpPr>
            <p:cNvPr id="14" name="Rechteck 25"/>
            <p:cNvSpPr>
              <a:spLocks noChangeArrowheads="1"/>
            </p:cNvSpPr>
            <p:nvPr/>
          </p:nvSpPr>
          <p:spPr bwMode="auto">
            <a:xfrm>
              <a:off x="2411760" y="1084094"/>
              <a:ext cx="532859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</a:rPr>
                <a:t>Use the regression model</a:t>
              </a:r>
            </a:p>
            <a:p>
              <a:pPr>
                <a:spcBef>
                  <a:spcPts val="600"/>
                </a:spcBef>
              </a:pPr>
              <a:endParaRPr lang="en-US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830EF06-07ED-F544-BDF5-618DB0FC0D92}"/>
              </a:ext>
            </a:extLst>
          </p:cNvPr>
          <p:cNvSpPr txBox="1">
            <a:spLocks/>
          </p:cNvSpPr>
          <p:nvPr/>
        </p:nvSpPr>
        <p:spPr>
          <a:xfrm>
            <a:off x="331912" y="1628800"/>
            <a:ext cx="8784976" cy="4968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dirty="0"/>
              <a:t>Using the regression model is the final and key step. Use involves prediction of effects or interpreting effects (see previous steps).</a:t>
            </a:r>
          </a:p>
          <a:p>
            <a:r>
              <a:rPr lang="en-US" altLang="de-DE" dirty="0"/>
              <a:t>Prediction: consider the following model and results:</a:t>
            </a:r>
          </a:p>
          <a:p>
            <a:pPr>
              <a:buFont typeface="Wingdings" pitchFamily="2" charset="2"/>
              <a:buNone/>
            </a:pPr>
            <a:r>
              <a:rPr lang="en-US" altLang="de-DE" dirty="0"/>
              <a:t>	y = α + β</a:t>
            </a:r>
            <a:r>
              <a:rPr lang="en-US" altLang="de-DE" baseline="-25000" dirty="0"/>
              <a:t>1</a:t>
            </a:r>
            <a:r>
              <a:rPr lang="en-US" altLang="de-DE" dirty="0"/>
              <a:t>x</a:t>
            </a:r>
            <a:r>
              <a:rPr lang="en-US" altLang="de-DE" baseline="-25000" dirty="0"/>
              <a:t>1</a:t>
            </a:r>
            <a:r>
              <a:rPr lang="en-US" altLang="de-DE" dirty="0"/>
              <a:t> + β</a:t>
            </a:r>
            <a:r>
              <a:rPr lang="en-US" altLang="de-DE" baseline="-25000" dirty="0"/>
              <a:t>2</a:t>
            </a:r>
            <a:r>
              <a:rPr lang="en-US" altLang="de-DE" dirty="0"/>
              <a:t>x</a:t>
            </a:r>
            <a:r>
              <a:rPr lang="en-US" altLang="de-DE" baseline="-25000" dirty="0"/>
              <a:t>2</a:t>
            </a:r>
            <a:r>
              <a:rPr lang="en-US" altLang="de-DE" dirty="0"/>
              <a:t> + e</a:t>
            </a:r>
          </a:p>
          <a:p>
            <a:endParaRPr lang="en-US" altLang="de-DE" dirty="0"/>
          </a:p>
          <a:p>
            <a:endParaRPr lang="en-US" altLang="de-DE" dirty="0"/>
          </a:p>
          <a:p>
            <a:endParaRPr lang="en-US" altLang="de-DE" dirty="0"/>
          </a:p>
          <a:p>
            <a:endParaRPr lang="en-US" altLang="de-DE" dirty="0"/>
          </a:p>
          <a:p>
            <a:endParaRPr lang="en-US" altLang="de-DE" dirty="0"/>
          </a:p>
          <a:p>
            <a:endParaRPr lang="en-US" altLang="de-DE" dirty="0"/>
          </a:p>
          <a:p>
            <a:endParaRPr lang="en-US" altLang="de-DE" sz="2200" dirty="0"/>
          </a:p>
          <a:p>
            <a:r>
              <a:rPr lang="en-US" altLang="de-DE" dirty="0"/>
              <a:t>What is our predicted outcome if we set the price to 1.10 USD and the level of promotional activities to 50? </a:t>
            </a:r>
          </a:p>
          <a:p>
            <a:pPr>
              <a:buFont typeface="Wingdings" pitchFamily="2" charset="2"/>
              <a:buNone/>
            </a:pPr>
            <a:r>
              <a:rPr lang="en-US" altLang="de-DE" dirty="0"/>
              <a:t>	29,011.585 – 24,003.037 · </a:t>
            </a:r>
            <a:r>
              <a:rPr lang="en-US" altLang="de-DE" b="1" dirty="0"/>
              <a:t>1.10 USD</a:t>
            </a:r>
            <a:r>
              <a:rPr lang="en-US" altLang="de-DE" dirty="0"/>
              <a:t> + 44.227 · </a:t>
            </a:r>
            <a:r>
              <a:rPr lang="en-US" altLang="de-DE" b="1" dirty="0"/>
              <a:t>50 promotional activities</a:t>
            </a:r>
            <a:r>
              <a:rPr lang="en-GB" altLang="de-DE" dirty="0"/>
              <a:t> </a:t>
            </a:r>
            <a:r>
              <a:rPr lang="en-US" altLang="de-DE" dirty="0"/>
              <a:t>= 4,819.594 USD sales per week</a:t>
            </a:r>
            <a:endParaRPr lang="en-GB" altLang="de-DE" dirty="0"/>
          </a:p>
        </p:txBody>
      </p:sp>
    </p:spTree>
    <p:extLst>
      <p:ext uri="{BB962C8B-B14F-4D97-AF65-F5344CB8AC3E}">
        <p14:creationId xmlns:p14="http://schemas.microsoft.com/office/powerpoint/2010/main" val="31706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1511549"/>
            <a:ext cx="8784976" cy="504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784" y="125760"/>
            <a:ext cx="3960440" cy="1143000"/>
          </a:xfrm>
        </p:spPr>
        <p:txBody>
          <a:bodyPr/>
          <a:lstStyle/>
          <a:p>
            <a:pPr algn="l"/>
            <a:r>
              <a:rPr lang="en-US" sz="2000" dirty="0"/>
              <a:t/>
            </a:r>
            <a:br>
              <a:rPr lang="en-US" sz="2000" dirty="0"/>
            </a:br>
            <a:r>
              <a:rPr lang="en-US" altLang="de-DE" b="1" dirty="0"/>
              <a:t>Agenda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96855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  <a:defRPr/>
            </a:pPr>
            <a:endParaRPr lang="en-US" altLang="de-DE" dirty="0" smtClean="0"/>
          </a:p>
          <a:p>
            <a:pPr marL="457200" indent="-457200"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lang="en-US" altLang="de-DE" dirty="0" smtClean="0"/>
              <a:t>Understanding Regression Analysis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lang="en-US" altLang="de-DE" dirty="0" smtClean="0"/>
              <a:t>The </a:t>
            </a:r>
            <a:r>
              <a:rPr lang="en-US" altLang="de-DE" dirty="0"/>
              <a:t>Process of Conducting a Regression Analysis 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lang="en-US" sz="2000" dirty="0"/>
              <a:t>Example in SPSS</a:t>
            </a:r>
          </a:p>
        </p:txBody>
      </p:sp>
    </p:spTree>
    <p:extLst>
      <p:ext uri="{BB962C8B-B14F-4D97-AF65-F5344CB8AC3E}">
        <p14:creationId xmlns:p14="http://schemas.microsoft.com/office/powerpoint/2010/main" val="246391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Please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dirty="0"/>
              <a:t> Oddjob Airways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variables </a:t>
            </a:r>
            <a:r>
              <a:rPr lang="de-DE" dirty="0" err="1"/>
              <a:t>relating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Oddjob Airways.</a:t>
            </a:r>
          </a:p>
          <a:p>
            <a:r>
              <a:rPr lang="de-DE" dirty="0"/>
              <a:t>Management </a:t>
            </a:r>
            <a:r>
              <a:rPr lang="de-DE" dirty="0" err="1"/>
              <a:t>identified</a:t>
            </a:r>
            <a:r>
              <a:rPr lang="de-DE" dirty="0"/>
              <a:t> a </a:t>
            </a:r>
            <a:r>
              <a:rPr lang="de-DE" dirty="0" err="1"/>
              <a:t>shortlist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: 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Oddjob Airways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sense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(s9),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Oddjob Airways’ </a:t>
            </a:r>
            <a:r>
              <a:rPr lang="de-DE" dirty="0" err="1"/>
              <a:t>aircraft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immaculate</a:t>
            </a:r>
            <a:r>
              <a:rPr lang="de-DE" dirty="0"/>
              <a:t> (s10),</a:t>
            </a:r>
          </a:p>
          <a:p>
            <a:pPr lvl="1"/>
            <a:r>
              <a:rPr lang="de-DE" dirty="0"/>
              <a:t>Oddjob Airways also </a:t>
            </a:r>
            <a:r>
              <a:rPr lang="de-DE" dirty="0" err="1"/>
              <a:t>pays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delivery’s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. (s19),</a:t>
            </a:r>
          </a:p>
          <a:p>
            <a:pPr lvl="1"/>
            <a:r>
              <a:rPr lang="de-DE" dirty="0"/>
              <a:t>Oddjob Airways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traveling</a:t>
            </a:r>
            <a:r>
              <a:rPr lang="de-DE" dirty="0"/>
              <a:t> </a:t>
            </a:r>
            <a:r>
              <a:rPr lang="de-DE" dirty="0" err="1"/>
              <a:t>uncomplicated</a:t>
            </a:r>
            <a:r>
              <a:rPr lang="de-DE" dirty="0"/>
              <a:t> (s21), </a:t>
            </a:r>
            <a:r>
              <a:rPr lang="de-DE" dirty="0" err="1"/>
              <a:t>and</a:t>
            </a:r>
            <a:endParaRPr lang="de-DE" dirty="0"/>
          </a:p>
          <a:p>
            <a:pPr lvl="1"/>
            <a:r>
              <a:rPr lang="de-DE" dirty="0"/>
              <a:t>Oddjob Airways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 (s23).</a:t>
            </a:r>
          </a:p>
          <a:p>
            <a:pPr lvl="1"/>
            <a:endParaRPr lang="de-DE" dirty="0"/>
          </a:p>
          <a:p>
            <a:pPr marL="57150" indent="0">
              <a:buNone/>
            </a:pP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respondent’s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(</a:t>
            </a:r>
            <a:r>
              <a:rPr lang="de-DE" dirty="0" err="1"/>
              <a:t>status</a:t>
            </a:r>
            <a:r>
              <a:rPr lang="de-DE" dirty="0"/>
              <a:t>), </a:t>
            </a:r>
            <a:r>
              <a:rPr lang="de-DE" dirty="0" err="1"/>
              <a:t>age</a:t>
            </a:r>
            <a:r>
              <a:rPr lang="de-DE" dirty="0"/>
              <a:t> (</a:t>
            </a:r>
            <a:r>
              <a:rPr lang="de-DE" dirty="0" err="1"/>
              <a:t>age</a:t>
            </a:r>
            <a:r>
              <a:rPr lang="de-DE" dirty="0"/>
              <a:t>),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gender</a:t>
            </a:r>
            <a:r>
              <a:rPr lang="de-DE" dirty="0"/>
              <a:t> (</a:t>
            </a:r>
            <a:r>
              <a:rPr lang="de-DE" dirty="0" err="1"/>
              <a:t>gender</a:t>
            </a:r>
            <a:r>
              <a:rPr lang="de-DE" dirty="0"/>
              <a:t>).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r>
              <a:rPr lang="en-US" altLang="de-DE" sz="2000" dirty="0">
                <a:solidFill>
                  <a:prstClr val="black"/>
                </a:solidFill>
              </a:rPr>
              <a:t/>
            </a:r>
            <a:br>
              <a:rPr lang="en-US" altLang="de-DE" sz="20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Example using SPSS</a:t>
            </a:r>
            <a:r>
              <a:rPr lang="en-US" altLang="de-DE" dirty="0">
                <a:solidFill>
                  <a:prstClr val="black"/>
                </a:solidFill>
              </a:rPr>
              <a:t/>
            </a:r>
            <a:br>
              <a:rPr lang="en-US" altLang="de-DE" dirty="0">
                <a:solidFill>
                  <a:prstClr val="black"/>
                </a:solidFill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642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ECEF-9953-E547-A26B-470546F4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r>
              <a:rPr lang="en-US" altLang="de-DE" sz="2800" dirty="0">
                <a:solidFill>
                  <a:prstClr val="black"/>
                </a:solidFill>
              </a:rPr>
              <a:t/>
            </a:r>
            <a:br>
              <a:rPr lang="en-US" altLang="de-DE" sz="28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Example using SPSS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52DE00-7750-7649-B2B9-14300C8A6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9" y="1700166"/>
            <a:ext cx="4283395" cy="3636404"/>
          </a:xfrm>
        </p:spPr>
      </p:pic>
      <p:sp>
        <p:nvSpPr>
          <p:cNvPr id="7" name="Rechteckige Legende 25">
            <a:extLst>
              <a:ext uri="{FF2B5EF4-FFF2-40B4-BE49-F238E27FC236}">
                <a16:creationId xmlns:a16="http://schemas.microsoft.com/office/drawing/2014/main" id="{FDB68B96-AA1D-5D4F-A321-0EB58E65E1AC}"/>
              </a:ext>
            </a:extLst>
          </p:cNvPr>
          <p:cNvSpPr/>
          <p:nvPr/>
        </p:nvSpPr>
        <p:spPr bwMode="auto">
          <a:xfrm>
            <a:off x="5220072" y="1405031"/>
            <a:ext cx="1793875" cy="480248"/>
          </a:xfrm>
          <a:prstGeom prst="wedgeRectCallout">
            <a:avLst>
              <a:gd name="adj1" fmla="val -176439"/>
              <a:gd name="adj2" fmla="val 102307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Add Commitment to the Dependent: box</a:t>
            </a:r>
          </a:p>
        </p:txBody>
      </p:sp>
      <p:sp>
        <p:nvSpPr>
          <p:cNvPr id="8" name="Rechteckige Legende 25">
            <a:extLst>
              <a:ext uri="{FF2B5EF4-FFF2-40B4-BE49-F238E27FC236}">
                <a16:creationId xmlns:a16="http://schemas.microsoft.com/office/drawing/2014/main" id="{A413BAD4-C899-2441-BCAB-68D54EBDC2CF}"/>
              </a:ext>
            </a:extLst>
          </p:cNvPr>
          <p:cNvSpPr/>
          <p:nvPr/>
        </p:nvSpPr>
        <p:spPr bwMode="auto">
          <a:xfrm>
            <a:off x="5580112" y="4509120"/>
            <a:ext cx="1793875" cy="1080120"/>
          </a:xfrm>
          <a:prstGeom prst="wedgeRectCallout">
            <a:avLst>
              <a:gd name="adj1" fmla="val -169819"/>
              <a:gd name="adj2" fmla="val -190265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Add the list of independent variables from the previous slide</a:t>
            </a:r>
          </a:p>
        </p:txBody>
      </p:sp>
      <p:sp>
        <p:nvSpPr>
          <p:cNvPr id="9" name="Rechteckige Legende 25">
            <a:extLst>
              <a:ext uri="{FF2B5EF4-FFF2-40B4-BE49-F238E27FC236}">
                <a16:creationId xmlns:a16="http://schemas.microsoft.com/office/drawing/2014/main" id="{257985D3-FFF8-CA46-8BC9-3FE550D6120F}"/>
              </a:ext>
            </a:extLst>
          </p:cNvPr>
          <p:cNvSpPr/>
          <p:nvPr/>
        </p:nvSpPr>
        <p:spPr bwMode="auto">
          <a:xfrm>
            <a:off x="5076056" y="2021550"/>
            <a:ext cx="1793875" cy="432048"/>
          </a:xfrm>
          <a:prstGeom prst="wedgeRectCallout">
            <a:avLst>
              <a:gd name="adj1" fmla="val -83429"/>
              <a:gd name="adj2" fmla="val -23149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Click to Statistics</a:t>
            </a:r>
          </a:p>
        </p:txBody>
      </p:sp>
    </p:spTree>
    <p:extLst>
      <p:ext uri="{BB962C8B-B14F-4D97-AF65-F5344CB8AC3E}">
        <p14:creationId xmlns:p14="http://schemas.microsoft.com/office/powerpoint/2010/main" val="96245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ECEF-9953-E547-A26B-470546F4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25760"/>
            <a:ext cx="8784976" cy="835854"/>
          </a:xfrm>
        </p:spPr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r>
              <a:rPr lang="en-US" altLang="de-DE" sz="2800" dirty="0">
                <a:solidFill>
                  <a:prstClr val="black"/>
                </a:solidFill>
              </a:rPr>
              <a:t/>
            </a:r>
            <a:br>
              <a:rPr lang="en-US" altLang="de-DE" sz="28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Example using SPSS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52DE00-7750-7649-B2B9-14300C8A6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1" y="1160748"/>
            <a:ext cx="4283395" cy="3096344"/>
          </a:xfrm>
        </p:spPr>
      </p:pic>
      <p:sp>
        <p:nvSpPr>
          <p:cNvPr id="7" name="Rechteckige Legende 25">
            <a:extLst>
              <a:ext uri="{FF2B5EF4-FFF2-40B4-BE49-F238E27FC236}">
                <a16:creationId xmlns:a16="http://schemas.microsoft.com/office/drawing/2014/main" id="{FDB68B96-AA1D-5D4F-A321-0EB58E65E1AC}"/>
              </a:ext>
            </a:extLst>
          </p:cNvPr>
          <p:cNvSpPr/>
          <p:nvPr/>
        </p:nvSpPr>
        <p:spPr bwMode="auto">
          <a:xfrm>
            <a:off x="4965351" y="830139"/>
            <a:ext cx="1793875" cy="480248"/>
          </a:xfrm>
          <a:prstGeom prst="wedgeRectCallout">
            <a:avLst>
              <a:gd name="adj1" fmla="val -176439"/>
              <a:gd name="adj2" fmla="val 102307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Add Commitment to the Dependent: box</a:t>
            </a:r>
          </a:p>
        </p:txBody>
      </p:sp>
      <p:sp>
        <p:nvSpPr>
          <p:cNvPr id="8" name="Rechteckige Legende 25">
            <a:extLst>
              <a:ext uri="{FF2B5EF4-FFF2-40B4-BE49-F238E27FC236}">
                <a16:creationId xmlns:a16="http://schemas.microsoft.com/office/drawing/2014/main" id="{A413BAD4-C899-2441-BCAB-68D54EBDC2CF}"/>
              </a:ext>
            </a:extLst>
          </p:cNvPr>
          <p:cNvSpPr/>
          <p:nvPr/>
        </p:nvSpPr>
        <p:spPr bwMode="auto">
          <a:xfrm>
            <a:off x="4959745" y="1968602"/>
            <a:ext cx="1793875" cy="1080120"/>
          </a:xfrm>
          <a:prstGeom prst="wedgeRectCallout">
            <a:avLst>
              <a:gd name="adj1" fmla="val -179087"/>
              <a:gd name="adj2" fmla="val -33044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Add the list of independent variables from the previous slide</a:t>
            </a:r>
          </a:p>
        </p:txBody>
      </p:sp>
      <p:sp>
        <p:nvSpPr>
          <p:cNvPr id="9" name="Rechteckige Legende 25">
            <a:extLst>
              <a:ext uri="{FF2B5EF4-FFF2-40B4-BE49-F238E27FC236}">
                <a16:creationId xmlns:a16="http://schemas.microsoft.com/office/drawing/2014/main" id="{257985D3-FFF8-CA46-8BC9-3FE550D6120F}"/>
              </a:ext>
            </a:extLst>
          </p:cNvPr>
          <p:cNvSpPr/>
          <p:nvPr/>
        </p:nvSpPr>
        <p:spPr bwMode="auto">
          <a:xfrm>
            <a:off x="4959744" y="1407026"/>
            <a:ext cx="1793875" cy="432048"/>
          </a:xfrm>
          <a:prstGeom prst="wedgeRectCallout">
            <a:avLst>
              <a:gd name="adj1" fmla="val -83429"/>
              <a:gd name="adj2" fmla="val -23149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Click to Statistics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457073-D563-1F4C-A521-E315BFE7B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026" y="3247856"/>
            <a:ext cx="3657462" cy="3049354"/>
          </a:xfrm>
          <a:prstGeom prst="rect">
            <a:avLst/>
          </a:prstGeom>
        </p:spPr>
      </p:pic>
      <p:sp>
        <p:nvSpPr>
          <p:cNvPr id="11" name="Rechteckige Legende 25">
            <a:extLst>
              <a:ext uri="{FF2B5EF4-FFF2-40B4-BE49-F238E27FC236}">
                <a16:creationId xmlns:a16="http://schemas.microsoft.com/office/drawing/2014/main" id="{7D5D7461-7766-D640-B86B-3621E559B8DE}"/>
              </a:ext>
            </a:extLst>
          </p:cNvPr>
          <p:cNvSpPr/>
          <p:nvPr/>
        </p:nvSpPr>
        <p:spPr bwMode="auto">
          <a:xfrm>
            <a:off x="7135757" y="1628800"/>
            <a:ext cx="1793875" cy="1048742"/>
          </a:xfrm>
          <a:prstGeom prst="wedgeRectCallout">
            <a:avLst>
              <a:gd name="adj1" fmla="val -46357"/>
              <a:gd name="adj2" fmla="val 133141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Tick Model fit, Descriptives, and Collinearity diagnostics</a:t>
            </a:r>
          </a:p>
        </p:txBody>
      </p:sp>
      <p:sp>
        <p:nvSpPr>
          <p:cNvPr id="12" name="Rechteckige Legende 25">
            <a:extLst>
              <a:ext uri="{FF2B5EF4-FFF2-40B4-BE49-F238E27FC236}">
                <a16:creationId xmlns:a16="http://schemas.microsoft.com/office/drawing/2014/main" id="{CC4B978F-74EC-CF47-B472-41560BDE8F66}"/>
              </a:ext>
            </a:extLst>
          </p:cNvPr>
          <p:cNvSpPr/>
          <p:nvPr/>
        </p:nvSpPr>
        <p:spPr bwMode="auto">
          <a:xfrm>
            <a:off x="3203848" y="4581128"/>
            <a:ext cx="1793875" cy="504056"/>
          </a:xfrm>
          <a:prstGeom prst="wedgeRectCallout">
            <a:avLst>
              <a:gd name="adj1" fmla="val -680"/>
              <a:gd name="adj2" fmla="val -551511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Also </a:t>
            </a:r>
            <a:r>
              <a:rPr lang="en-US" sz="1600" dirty="0" smtClean="0"/>
              <a:t>click </a:t>
            </a:r>
            <a:r>
              <a:rPr lang="en-US" sz="1600" dirty="0"/>
              <a:t>on save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327109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1B4AB2E-29D4-7849-BB4C-91ABAF989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3672408" cy="4715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5ECEF-9953-E547-A26B-470546F4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prstClr val="black"/>
                </a:solidFill>
              </a:rPr>
              <a:t>Regression </a:t>
            </a:r>
            <a:r>
              <a:rPr lang="en-US" sz="2800" dirty="0">
                <a:solidFill>
                  <a:prstClr val="black"/>
                </a:solidFill>
              </a:rPr>
              <a:t>Analysis</a:t>
            </a:r>
            <a:r>
              <a:rPr lang="en-US" altLang="de-DE" sz="2800" dirty="0">
                <a:solidFill>
                  <a:prstClr val="black"/>
                </a:solidFill>
              </a:rPr>
              <a:t/>
            </a:r>
            <a:br>
              <a:rPr lang="en-US" altLang="de-DE" sz="28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Example using SPSS</a:t>
            </a:r>
            <a:endParaRPr lang="en-US" dirty="0"/>
          </a:p>
        </p:txBody>
      </p:sp>
      <p:sp>
        <p:nvSpPr>
          <p:cNvPr id="7" name="Rechteckige Legende 25">
            <a:extLst>
              <a:ext uri="{FF2B5EF4-FFF2-40B4-BE49-F238E27FC236}">
                <a16:creationId xmlns:a16="http://schemas.microsoft.com/office/drawing/2014/main" id="{FDB68B96-AA1D-5D4F-A321-0EB58E65E1AC}"/>
              </a:ext>
            </a:extLst>
          </p:cNvPr>
          <p:cNvSpPr/>
          <p:nvPr/>
        </p:nvSpPr>
        <p:spPr bwMode="auto">
          <a:xfrm>
            <a:off x="4788024" y="853608"/>
            <a:ext cx="1793875" cy="480248"/>
          </a:xfrm>
          <a:prstGeom prst="wedgeRectCallout">
            <a:avLst>
              <a:gd name="adj1" fmla="val -201595"/>
              <a:gd name="adj2" fmla="val 141871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Tick Unstandardized</a:t>
            </a:r>
          </a:p>
        </p:txBody>
      </p:sp>
      <p:sp>
        <p:nvSpPr>
          <p:cNvPr id="9" name="Rechteckige Legende 25">
            <a:extLst>
              <a:ext uri="{FF2B5EF4-FFF2-40B4-BE49-F238E27FC236}">
                <a16:creationId xmlns:a16="http://schemas.microsoft.com/office/drawing/2014/main" id="{257985D3-FFF8-CA46-8BC9-3FE550D6120F}"/>
              </a:ext>
            </a:extLst>
          </p:cNvPr>
          <p:cNvSpPr/>
          <p:nvPr/>
        </p:nvSpPr>
        <p:spPr bwMode="auto">
          <a:xfrm>
            <a:off x="4788024" y="1398952"/>
            <a:ext cx="1793875" cy="432048"/>
          </a:xfrm>
          <a:prstGeom prst="wedgeRectCallout">
            <a:avLst>
              <a:gd name="adj1" fmla="val -104282"/>
              <a:gd name="adj2" fmla="val 33197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Also tick </a:t>
            </a:r>
            <a:r>
              <a:rPr lang="en-US" sz="1600" dirty="0" smtClean="0"/>
              <a:t>unstandardized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3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819C0-35C7-F04D-9798-995631C7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1"/>
            <a:ext cx="4356819" cy="4192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5ECEF-9953-E547-A26B-470546F4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25760"/>
            <a:ext cx="8784976" cy="1070992"/>
          </a:xfrm>
        </p:spPr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Analysis</a:t>
            </a:r>
            <a:r>
              <a:rPr lang="en-US" altLang="de-DE" sz="2800" dirty="0">
                <a:solidFill>
                  <a:prstClr val="black"/>
                </a:solidFill>
              </a:rPr>
              <a:t/>
            </a:r>
            <a:br>
              <a:rPr lang="en-US" altLang="de-DE" sz="28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Example using SPSS</a:t>
            </a:r>
            <a:endParaRPr lang="en-US" dirty="0"/>
          </a:p>
        </p:txBody>
      </p:sp>
      <p:sp>
        <p:nvSpPr>
          <p:cNvPr id="7" name="Rechteckige Legende 25">
            <a:extLst>
              <a:ext uri="{FF2B5EF4-FFF2-40B4-BE49-F238E27FC236}">
                <a16:creationId xmlns:a16="http://schemas.microsoft.com/office/drawing/2014/main" id="{FDB68B96-AA1D-5D4F-A321-0EB58E65E1AC}"/>
              </a:ext>
            </a:extLst>
          </p:cNvPr>
          <p:cNvSpPr/>
          <p:nvPr/>
        </p:nvSpPr>
        <p:spPr bwMode="auto">
          <a:xfrm>
            <a:off x="5508104" y="2432621"/>
            <a:ext cx="1793875" cy="480248"/>
          </a:xfrm>
          <a:prstGeom prst="wedgeRectCallout">
            <a:avLst>
              <a:gd name="adj1" fmla="val -127452"/>
              <a:gd name="adj2" fmla="val -55948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Some variance</a:t>
            </a:r>
          </a:p>
        </p:txBody>
      </p:sp>
      <p:sp>
        <p:nvSpPr>
          <p:cNvPr id="9" name="Rechteckige Legende 25">
            <a:extLst>
              <a:ext uri="{FF2B5EF4-FFF2-40B4-BE49-F238E27FC236}">
                <a16:creationId xmlns:a16="http://schemas.microsoft.com/office/drawing/2014/main" id="{257985D3-FFF8-CA46-8BC9-3FE550D6120F}"/>
              </a:ext>
            </a:extLst>
          </p:cNvPr>
          <p:cNvSpPr/>
          <p:nvPr/>
        </p:nvSpPr>
        <p:spPr bwMode="auto">
          <a:xfrm>
            <a:off x="5580112" y="1490651"/>
            <a:ext cx="1793875" cy="720079"/>
          </a:xfrm>
          <a:prstGeom prst="wedgeRectCallout">
            <a:avLst>
              <a:gd name="adj1" fmla="val -104282"/>
              <a:gd name="adj2" fmla="val 33197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Sample size, which is greater than 104+k </a:t>
            </a:r>
          </a:p>
        </p:txBody>
      </p:sp>
    </p:spTree>
    <p:extLst>
      <p:ext uri="{BB962C8B-B14F-4D97-AF65-F5344CB8AC3E}">
        <p14:creationId xmlns:p14="http://schemas.microsoft.com/office/powerpoint/2010/main" val="14010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2F39B7-4E89-564C-8EF5-E6855B5A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6424615" cy="3495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5ECEF-9953-E547-A26B-470546F4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r>
              <a:rPr lang="en-US" altLang="de-DE" sz="2800" dirty="0">
                <a:solidFill>
                  <a:prstClr val="black"/>
                </a:solidFill>
              </a:rPr>
              <a:t/>
            </a:r>
            <a:br>
              <a:rPr lang="en-US" altLang="de-DE" sz="28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Example using SPSS</a:t>
            </a:r>
            <a:endParaRPr lang="en-US" dirty="0"/>
          </a:p>
        </p:txBody>
      </p:sp>
      <p:sp>
        <p:nvSpPr>
          <p:cNvPr id="9" name="Rechteckige Legende 25">
            <a:extLst>
              <a:ext uri="{FF2B5EF4-FFF2-40B4-BE49-F238E27FC236}">
                <a16:creationId xmlns:a16="http://schemas.microsoft.com/office/drawing/2014/main" id="{257985D3-FFF8-CA46-8BC9-3FE550D6120F}"/>
              </a:ext>
            </a:extLst>
          </p:cNvPr>
          <p:cNvSpPr/>
          <p:nvPr/>
        </p:nvSpPr>
        <p:spPr bwMode="auto">
          <a:xfrm>
            <a:off x="7170613" y="1412776"/>
            <a:ext cx="1793875" cy="1224136"/>
          </a:xfrm>
          <a:prstGeom prst="wedgeRectCallout">
            <a:avLst>
              <a:gd name="adj1" fmla="val -81774"/>
              <a:gd name="adj2" fmla="val 24951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Collinearity diagnostics all show VIF’s lower than the conservative threshold of 5.</a:t>
            </a:r>
          </a:p>
        </p:txBody>
      </p:sp>
      <p:sp>
        <p:nvSpPr>
          <p:cNvPr id="8" name="Rectangle 29">
            <a:extLst>
              <a:ext uri="{FF2B5EF4-FFF2-40B4-BE49-F238E27FC236}">
                <a16:creationId xmlns:a16="http://schemas.microsoft.com/office/drawing/2014/main" id="{3C55372D-AEEB-2744-B224-98CC37EF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280" y="2222575"/>
            <a:ext cx="500063" cy="243056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304C6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452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ECEF-9953-E547-A26B-470546F4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r>
              <a:rPr lang="en-US" altLang="de-DE" sz="2800" dirty="0">
                <a:solidFill>
                  <a:prstClr val="black"/>
                </a:solidFill>
              </a:rPr>
              <a:t/>
            </a:r>
            <a:br>
              <a:rPr lang="en-US" altLang="de-DE" sz="28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Example using SPSS</a:t>
            </a:r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2BA3221-FDBE-5947-A596-F23D9717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40768"/>
            <a:ext cx="5256584" cy="4968552"/>
          </a:xfrm>
        </p:spPr>
        <p:txBody>
          <a:bodyPr/>
          <a:lstStyle/>
          <a:p>
            <a:r>
              <a:rPr lang="en-US" altLang="de-DE" dirty="0"/>
              <a:t>Linearity: make scatterplots of the independent variables against the dependent. Remember, this is to understand the form of the relationship, you are not testing the linearity assumption!</a:t>
            </a:r>
          </a:p>
          <a:p>
            <a:r>
              <a:rPr lang="en-US" altLang="de-DE" dirty="0"/>
              <a:t>To get more detail, Curve Estimation may help. Only use nonlinear specifications if alternatives are much better.</a:t>
            </a:r>
          </a:p>
          <a:p>
            <a:r>
              <a:rPr lang="en-US" altLang="de-DE" dirty="0"/>
              <a:t>You can also conduct </a:t>
            </a:r>
            <a:r>
              <a:rPr lang="en-US" altLang="de-DE" b="1" dirty="0"/>
              <a:t>Ramsey’s RESET</a:t>
            </a:r>
            <a:r>
              <a:rPr lang="en-US" altLang="de-DE" dirty="0"/>
              <a:t> test after saving the squared and third power transformations of the predicted values. You can then add these to a separate regression model to assess the R</a:t>
            </a:r>
            <a:r>
              <a:rPr lang="en-US" altLang="de-DE" baseline="30000" dirty="0"/>
              <a:t>2</a:t>
            </a:r>
            <a:r>
              <a:rPr lang="en-US" altLang="de-DE" dirty="0"/>
              <a:t> increase.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15C4E-B6BA-AB44-812C-34517BF2E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35" y="980728"/>
            <a:ext cx="3333338" cy="2670944"/>
          </a:xfrm>
          <a:prstGeom prst="rect">
            <a:avLst/>
          </a:prstGeom>
        </p:spPr>
      </p:pic>
      <p:sp>
        <p:nvSpPr>
          <p:cNvPr id="9" name="Rechteckige Legende 25">
            <a:extLst>
              <a:ext uri="{FF2B5EF4-FFF2-40B4-BE49-F238E27FC236}">
                <a16:creationId xmlns:a16="http://schemas.microsoft.com/office/drawing/2014/main" id="{257985D3-FFF8-CA46-8BC9-3FE550D6120F}"/>
              </a:ext>
            </a:extLst>
          </p:cNvPr>
          <p:cNvSpPr/>
          <p:nvPr/>
        </p:nvSpPr>
        <p:spPr bwMode="auto">
          <a:xfrm>
            <a:off x="4067945" y="980728"/>
            <a:ext cx="1643162" cy="720080"/>
          </a:xfrm>
          <a:prstGeom prst="wedgeRectCallout">
            <a:avLst>
              <a:gd name="adj1" fmla="val 132380"/>
              <a:gd name="adj2" fmla="val 49688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No clear conclusion, which is typical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00C34-1B70-6D4A-B859-52205ABC3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17" y="3858568"/>
            <a:ext cx="2884008" cy="2310904"/>
          </a:xfrm>
          <a:prstGeom prst="rect">
            <a:avLst/>
          </a:prstGeom>
        </p:spPr>
      </p:pic>
      <p:sp>
        <p:nvSpPr>
          <p:cNvPr id="10" name="Rechteckige Legende 25">
            <a:extLst>
              <a:ext uri="{FF2B5EF4-FFF2-40B4-BE49-F238E27FC236}">
                <a16:creationId xmlns:a16="http://schemas.microsoft.com/office/drawing/2014/main" id="{63E860C1-F745-6240-8A6A-710C7DD88CE7}"/>
              </a:ext>
            </a:extLst>
          </p:cNvPr>
          <p:cNvSpPr/>
          <p:nvPr/>
        </p:nvSpPr>
        <p:spPr bwMode="auto">
          <a:xfrm>
            <a:off x="3995936" y="5301208"/>
            <a:ext cx="1643162" cy="936104"/>
          </a:xfrm>
          <a:prstGeom prst="wedgeRectCallout">
            <a:avLst>
              <a:gd name="adj1" fmla="val 78177"/>
              <a:gd name="adj2" fmla="val -34420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Hard to draw a conclusion. Hence a linear line is the best option</a:t>
            </a:r>
          </a:p>
        </p:txBody>
      </p:sp>
    </p:spTree>
    <p:extLst>
      <p:ext uri="{BB962C8B-B14F-4D97-AF65-F5344CB8AC3E}">
        <p14:creationId xmlns:p14="http://schemas.microsoft.com/office/powerpoint/2010/main" val="848977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ECEF-9953-E547-A26B-470546F4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r>
              <a:rPr lang="en-US" altLang="de-DE" sz="2800" dirty="0">
                <a:solidFill>
                  <a:prstClr val="black"/>
                </a:solidFill>
              </a:rPr>
              <a:t/>
            </a:r>
            <a:br>
              <a:rPr lang="en-US" altLang="de-DE" sz="28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Example using SPSS</a:t>
            </a:r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2BA3221-FDBE-5947-A596-F23D9717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40768"/>
            <a:ext cx="5459586" cy="4968552"/>
          </a:xfrm>
        </p:spPr>
        <p:txBody>
          <a:bodyPr/>
          <a:lstStyle/>
          <a:p>
            <a:r>
              <a:rPr lang="en-US" altLang="de-DE" dirty="0"/>
              <a:t>The expected mean error of the regression model is zero.</a:t>
            </a:r>
          </a:p>
          <a:p>
            <a:pPr lvl="1"/>
            <a:r>
              <a:rPr lang="en-US" altLang="de-DE" dirty="0"/>
              <a:t>No reason to assume we do not meet </a:t>
            </a:r>
            <a:r>
              <a:rPr lang="en-US" altLang="de-DE" dirty="0" smtClean="0"/>
              <a:t>this </a:t>
            </a:r>
            <a:r>
              <a:rPr lang="en-US" altLang="de-DE" dirty="0"/>
              <a:t>assumption.</a:t>
            </a:r>
          </a:p>
          <a:p>
            <a:r>
              <a:rPr lang="en-US" altLang="de-DE" dirty="0"/>
              <a:t>The variance of the errors is constant (homoskedasticity).</a:t>
            </a:r>
          </a:p>
          <a:p>
            <a:pPr lvl="1"/>
            <a:r>
              <a:rPr lang="en-US" altLang="de-DE" dirty="0"/>
              <a:t>Save the errors and plot these against the dependent variable and eyeball for a funnel-like shape.</a:t>
            </a:r>
          </a:p>
          <a:p>
            <a:r>
              <a:rPr lang="en-US" altLang="de-DE" dirty="0"/>
              <a:t>The errors are independent (no autocorrelation) as there is no time component.</a:t>
            </a:r>
          </a:p>
          <a:p>
            <a:r>
              <a:rPr lang="en-US" altLang="de-DE" dirty="0"/>
              <a:t>(optional): errors are normally distributed.</a:t>
            </a:r>
          </a:p>
          <a:p>
            <a:endParaRPr lang="en-US" alt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46FB1-60ED-1B4A-9AFA-E868336B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77" y="1281336"/>
            <a:ext cx="3800472" cy="2235572"/>
          </a:xfrm>
          <a:prstGeom prst="rect">
            <a:avLst/>
          </a:prstGeom>
        </p:spPr>
      </p:pic>
      <p:sp>
        <p:nvSpPr>
          <p:cNvPr id="9" name="Rechteckige Legende 25">
            <a:extLst>
              <a:ext uri="{FF2B5EF4-FFF2-40B4-BE49-F238E27FC236}">
                <a16:creationId xmlns:a16="http://schemas.microsoft.com/office/drawing/2014/main" id="{257985D3-FFF8-CA46-8BC9-3FE550D6120F}"/>
              </a:ext>
            </a:extLst>
          </p:cNvPr>
          <p:cNvSpPr/>
          <p:nvPr/>
        </p:nvSpPr>
        <p:spPr bwMode="auto">
          <a:xfrm>
            <a:off x="5076056" y="525252"/>
            <a:ext cx="1643162" cy="720080"/>
          </a:xfrm>
          <a:prstGeom prst="wedgeRectCallout">
            <a:avLst>
              <a:gd name="adj1" fmla="val 86488"/>
              <a:gd name="adj2" fmla="val 159357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No clear funnel shape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E8A898-3458-FB40-9CC0-3C93420C0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356992"/>
            <a:ext cx="3534679" cy="2832275"/>
          </a:xfrm>
          <a:prstGeom prst="rect">
            <a:avLst/>
          </a:prstGeom>
        </p:spPr>
      </p:pic>
      <p:sp>
        <p:nvSpPr>
          <p:cNvPr id="12" name="Rechteckige Legende 25">
            <a:extLst>
              <a:ext uri="{FF2B5EF4-FFF2-40B4-BE49-F238E27FC236}">
                <a16:creationId xmlns:a16="http://schemas.microsoft.com/office/drawing/2014/main" id="{995F34BB-925D-5445-8525-E0D914E89D15}"/>
              </a:ext>
            </a:extLst>
          </p:cNvPr>
          <p:cNvSpPr/>
          <p:nvPr/>
        </p:nvSpPr>
        <p:spPr bwMode="auto">
          <a:xfrm>
            <a:off x="2987824" y="5525226"/>
            <a:ext cx="2435250" cy="784094"/>
          </a:xfrm>
          <a:prstGeom prst="wedgeRectCallout">
            <a:avLst>
              <a:gd name="adj1" fmla="val 116119"/>
              <a:gd name="adj2" fmla="val -43491"/>
            </a:avLst>
          </a:prstGeom>
          <a:solidFill>
            <a:srgbClr val="EF8500"/>
          </a:solidFill>
          <a:ln w="9525" cap="flat" cmpd="sng" algn="ctr">
            <a:solidFill>
              <a:srgbClr val="EF85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Seems normally distributed, which a separate Shapiro-Wilk test confirms</a:t>
            </a:r>
          </a:p>
        </p:txBody>
      </p:sp>
    </p:spTree>
    <p:extLst>
      <p:ext uri="{BB962C8B-B14F-4D97-AF65-F5344CB8AC3E}">
        <p14:creationId xmlns:p14="http://schemas.microsoft.com/office/powerpoint/2010/main" val="1761543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EC6BE-05BD-C44F-ABB5-206F71F5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61144"/>
            <a:ext cx="3928623" cy="21602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784976" cy="1359024"/>
          </a:xfrm>
        </p:spPr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altLang="de-DE" b="1" dirty="0"/>
              <a:t>Interpret the Regression Model</a:t>
            </a:r>
            <a:r>
              <a:rPr lang="en-US" sz="2000" b="1" dirty="0">
                <a:solidFill>
                  <a:prstClr val="black"/>
                </a:solidFill>
              </a:rPr>
              <a:t/>
            </a:r>
            <a:br>
              <a:rPr lang="en-US" sz="2000" b="1" dirty="0">
                <a:solidFill>
                  <a:prstClr val="black"/>
                </a:solidFill>
              </a:rPr>
            </a:br>
            <a:endParaRPr lang="de-DE" b="1" dirty="0"/>
          </a:p>
        </p:txBody>
      </p:sp>
      <p:sp>
        <p:nvSpPr>
          <p:cNvPr id="5" name="Rechteckige Legende 4"/>
          <p:cNvSpPr>
            <a:spLocks noChangeArrowheads="1"/>
          </p:cNvSpPr>
          <p:nvPr/>
        </p:nvSpPr>
        <p:spPr bwMode="auto">
          <a:xfrm>
            <a:off x="5801708" y="1124744"/>
            <a:ext cx="2157519" cy="787400"/>
          </a:xfrm>
          <a:prstGeom prst="wedgeRectCallout">
            <a:avLst>
              <a:gd name="adj1" fmla="val -156022"/>
              <a:gd name="adj2" fmla="val 63954"/>
            </a:avLst>
          </a:prstGeom>
          <a:solidFill>
            <a:schemeClr val="accent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de-DE" dirty="0"/>
              <a:t>For comparing different models</a:t>
            </a:r>
          </a:p>
        </p:txBody>
      </p:sp>
      <p:sp>
        <p:nvSpPr>
          <p:cNvPr id="8" name="Rechteckige Legende 7"/>
          <p:cNvSpPr>
            <a:spLocks noChangeArrowheads="1"/>
          </p:cNvSpPr>
          <p:nvPr/>
        </p:nvSpPr>
        <p:spPr bwMode="auto">
          <a:xfrm>
            <a:off x="5836376" y="2140888"/>
            <a:ext cx="2122851" cy="787400"/>
          </a:xfrm>
          <a:prstGeom prst="wedgeRectCallout">
            <a:avLst>
              <a:gd name="adj1" fmla="val -197930"/>
              <a:gd name="adj2" fmla="val -58315"/>
            </a:avLst>
          </a:prstGeom>
          <a:solidFill>
            <a:schemeClr val="accent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de-DE" dirty="0"/>
              <a:t>33.2% of variance are explained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6D2BD8-09AB-2D43-90E9-BD3D3935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881073"/>
            <a:ext cx="4824536" cy="2074185"/>
          </a:xfrm>
          <a:prstGeom prst="rect">
            <a:avLst/>
          </a:prstGeom>
        </p:spPr>
      </p:pic>
      <p:sp>
        <p:nvSpPr>
          <p:cNvPr id="9" name="Rechteckige Legende 8"/>
          <p:cNvSpPr>
            <a:spLocks noChangeArrowheads="1"/>
          </p:cNvSpPr>
          <p:nvPr/>
        </p:nvSpPr>
        <p:spPr bwMode="auto">
          <a:xfrm>
            <a:off x="5836376" y="4653136"/>
            <a:ext cx="2122851" cy="1152128"/>
          </a:xfrm>
          <a:prstGeom prst="wedgeRectCallout">
            <a:avLst>
              <a:gd name="adj1" fmla="val -74397"/>
              <a:gd name="adj2" fmla="val -56562"/>
            </a:avLst>
          </a:prstGeom>
          <a:solidFill>
            <a:schemeClr val="accent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de-DE" dirty="0"/>
              <a:t>Significant F-value which suggests a significant model.</a:t>
            </a:r>
          </a:p>
        </p:txBody>
      </p:sp>
    </p:spTree>
    <p:extLst>
      <p:ext uri="{BB962C8B-B14F-4D97-AF65-F5344CB8AC3E}">
        <p14:creationId xmlns:p14="http://schemas.microsoft.com/office/powerpoint/2010/main" val="29470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8" grpId="0" animBg="1" autoUpdateAnimBg="0"/>
      <p:bldP spid="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41C55C-8931-5948-9864-E2505FEFD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350816"/>
            <a:ext cx="6424615" cy="34959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altLang="de-DE" b="1" dirty="0"/>
              <a:t>Interpret the Regression Model</a:t>
            </a:r>
            <a:r>
              <a:rPr lang="en-US" sz="2000" b="1" dirty="0">
                <a:solidFill>
                  <a:prstClr val="black"/>
                </a:solidFill>
              </a:rPr>
              <a:t/>
            </a:r>
            <a:br>
              <a:rPr lang="en-US" sz="2000" b="1" dirty="0">
                <a:solidFill>
                  <a:prstClr val="black"/>
                </a:solidFill>
              </a:rPr>
            </a:br>
            <a:endParaRPr lang="de-DE" b="1" dirty="0"/>
          </a:p>
        </p:txBody>
      </p:sp>
      <p:sp>
        <p:nvSpPr>
          <p:cNvPr id="7" name="Rechteckige Legende 6"/>
          <p:cNvSpPr>
            <a:spLocks noChangeArrowheads="1"/>
          </p:cNvSpPr>
          <p:nvPr/>
        </p:nvSpPr>
        <p:spPr bwMode="auto">
          <a:xfrm>
            <a:off x="2843808" y="1386189"/>
            <a:ext cx="2308225" cy="1059387"/>
          </a:xfrm>
          <a:prstGeom prst="wedgeRectCallout">
            <a:avLst>
              <a:gd name="adj1" fmla="val 54044"/>
              <a:gd name="adj2" fmla="val 242795"/>
            </a:avLst>
          </a:prstGeom>
          <a:solidFill>
            <a:schemeClr val="accent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de-DE" dirty="0"/>
              <a:t>Oddjob Airways makes travelling uncomplicated has the largest influence</a:t>
            </a:r>
          </a:p>
        </p:txBody>
      </p:sp>
      <p:sp>
        <p:nvSpPr>
          <p:cNvPr id="8" name="Rechteckige Legende 7"/>
          <p:cNvSpPr>
            <a:spLocks noChangeArrowheads="1"/>
          </p:cNvSpPr>
          <p:nvPr/>
        </p:nvSpPr>
        <p:spPr bwMode="auto">
          <a:xfrm>
            <a:off x="179512" y="1386189"/>
            <a:ext cx="2555875" cy="1085974"/>
          </a:xfrm>
          <a:prstGeom prst="wedgeRectCallout">
            <a:avLst>
              <a:gd name="adj1" fmla="val 88457"/>
              <a:gd name="adj2" fmla="val 130968"/>
            </a:avLst>
          </a:prstGeom>
          <a:solidFill>
            <a:schemeClr val="accent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de-DE" dirty="0"/>
              <a:t>If the answer to this item were one higher, commitment is expected to increase by .05</a:t>
            </a:r>
          </a:p>
        </p:txBody>
      </p:sp>
      <p:sp>
        <p:nvSpPr>
          <p:cNvPr id="9" name="Rechteckige Legende 8"/>
          <p:cNvSpPr>
            <a:spLocks noChangeArrowheads="1"/>
          </p:cNvSpPr>
          <p:nvPr/>
        </p:nvSpPr>
        <p:spPr bwMode="auto">
          <a:xfrm>
            <a:off x="5284678" y="1441983"/>
            <a:ext cx="2731816" cy="1059386"/>
          </a:xfrm>
          <a:prstGeom prst="wedgeRectCallout">
            <a:avLst>
              <a:gd name="adj1" fmla="val -34826"/>
              <a:gd name="adj2" fmla="val 200605"/>
            </a:avLst>
          </a:prstGeom>
          <a:solidFill>
            <a:schemeClr val="accent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de-DE" dirty="0"/>
              <a:t>Oddjob Airways pays attention to its service delivery details has a significant influence</a:t>
            </a:r>
          </a:p>
          <a:p>
            <a:pPr algn="ctr" eaLnBrk="1" hangingPunct="1"/>
            <a:r>
              <a:rPr lang="en-US" altLang="de-DE" dirty="0"/>
              <a:t>(</a:t>
            </a:r>
            <a:r>
              <a:rPr lang="en-US" altLang="de-DE" i="1" dirty="0"/>
              <a:t>p</a:t>
            </a:r>
            <a:r>
              <a:rPr lang="en-US" altLang="de-DE" dirty="0"/>
              <a:t>&lt;0.05), as do the next variables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DF574705-1511-2A4D-BC5F-FE03230A6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3939023"/>
            <a:ext cx="500063" cy="172222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304C6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557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altLang="de-DE" b="1" dirty="0"/>
              <a:t>Understanding Regression Analysis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270248"/>
            <a:ext cx="8784976" cy="4608512"/>
          </a:xfrm>
        </p:spPr>
        <p:txBody>
          <a:bodyPr/>
          <a:lstStyle/>
          <a:p>
            <a:pPr marL="174625" lvl="1" indent="-174625">
              <a:spcBef>
                <a:spcPct val="0"/>
              </a:spcBef>
              <a:buFontTx/>
              <a:buNone/>
            </a:pPr>
            <a:r>
              <a:rPr lang="en-US" altLang="de-DE" b="1" dirty="0">
                <a:ea typeface="Helvetica" pitchFamily="34" charset="0"/>
                <a:cs typeface="Helvetica" pitchFamily="34" charset="0"/>
              </a:rPr>
              <a:t>Importance of regression </a:t>
            </a:r>
            <a:r>
              <a:rPr lang="en-US" altLang="de-DE" b="1" dirty="0" smtClean="0">
                <a:ea typeface="Helvetica" pitchFamily="34" charset="0"/>
                <a:cs typeface="Helvetica" pitchFamily="34" charset="0"/>
              </a:rPr>
              <a:t>analysis</a:t>
            </a:r>
          </a:p>
          <a:p>
            <a:pPr marL="174625" lvl="1" indent="-174625">
              <a:spcBef>
                <a:spcPct val="0"/>
              </a:spcBef>
              <a:buFontTx/>
              <a:buNone/>
            </a:pPr>
            <a:endParaRPr lang="en-US" altLang="de-DE" b="1" dirty="0">
              <a:ea typeface="Helvetica" pitchFamily="34" charset="0"/>
              <a:cs typeface="Helvetica" pitchFamily="34" charset="0"/>
            </a:endParaRPr>
          </a:p>
          <a:p>
            <a:pPr marL="174625" lvl="1" indent="-174625">
              <a:spcBef>
                <a:spcPct val="0"/>
              </a:spcBef>
              <a:buFont typeface="Arial" charset="0"/>
              <a:buChar char="•"/>
            </a:pPr>
            <a:r>
              <a:rPr lang="en-US" altLang="de-DE" sz="1800" dirty="0">
                <a:ea typeface="Helvetica" pitchFamily="34" charset="0"/>
                <a:cs typeface="Helvetica" pitchFamily="34" charset="0"/>
              </a:rPr>
              <a:t>Regression analysis is one of the most important methods in quantitative market </a:t>
            </a:r>
            <a:r>
              <a:rPr lang="en-US" altLang="de-DE" sz="1800" dirty="0" smtClean="0">
                <a:ea typeface="Helvetica" pitchFamily="34" charset="0"/>
                <a:cs typeface="Helvetica" pitchFamily="34" charset="0"/>
              </a:rPr>
              <a:t>research.</a:t>
            </a:r>
            <a:endParaRPr lang="en-US" altLang="de-DE" sz="1800" dirty="0">
              <a:ea typeface="Helvetica" pitchFamily="34" charset="0"/>
              <a:cs typeface="Helvetica" pitchFamily="34" charset="0"/>
            </a:endParaRPr>
          </a:p>
          <a:p>
            <a:pPr marL="174625" lvl="1" indent="-174625">
              <a:spcBef>
                <a:spcPct val="0"/>
              </a:spcBef>
              <a:buFont typeface="Arial" charset="0"/>
              <a:buChar char="•"/>
            </a:pPr>
            <a:r>
              <a:rPr lang="en-US" altLang="de-DE" sz="1800" dirty="0">
                <a:ea typeface="Helvetica" pitchFamily="34" charset="0"/>
                <a:cs typeface="Helvetica" pitchFamily="34" charset="0"/>
              </a:rPr>
              <a:t>Marketing and strategy departments of major </a:t>
            </a:r>
            <a:r>
              <a:rPr lang="en-US" altLang="de-DE" sz="1800" dirty="0" smtClean="0">
                <a:ea typeface="Helvetica" pitchFamily="34" charset="0"/>
                <a:cs typeface="Helvetica" pitchFamily="34" charset="0"/>
              </a:rPr>
              <a:t>companies </a:t>
            </a:r>
            <a:r>
              <a:rPr lang="en-US" altLang="de-DE" sz="1800" dirty="0">
                <a:ea typeface="Helvetica" pitchFamily="34" charset="0"/>
                <a:cs typeface="Helvetica" pitchFamily="34" charset="0"/>
              </a:rPr>
              <a:t>use regression analysis regularly for decision-making</a:t>
            </a:r>
          </a:p>
          <a:p>
            <a:pPr marL="174625" lvl="1" indent="-174625">
              <a:spcBef>
                <a:spcPct val="0"/>
              </a:spcBef>
              <a:buFont typeface="Arial" charset="0"/>
              <a:buChar char="•"/>
            </a:pPr>
            <a:endParaRPr lang="en-US" altLang="de-DE" sz="1800" dirty="0">
              <a:ea typeface="Helvetica" pitchFamily="34" charset="0"/>
              <a:cs typeface="Helvetica" pitchFamily="34" charset="0"/>
            </a:endParaRPr>
          </a:p>
          <a:p>
            <a:pPr marL="174625" lvl="1" indent="-174625">
              <a:spcBef>
                <a:spcPct val="0"/>
              </a:spcBef>
              <a:buFont typeface="Arial" charset="0"/>
              <a:buChar char="•"/>
            </a:pPr>
            <a:r>
              <a:rPr lang="en-US" altLang="de-DE" sz="1800" dirty="0">
                <a:ea typeface="Helvetica" pitchFamily="34" charset="0"/>
                <a:cs typeface="Helvetica" pitchFamily="34" charset="0"/>
              </a:rPr>
              <a:t>Regression analysis can:</a:t>
            </a:r>
          </a:p>
          <a:p>
            <a:pPr marL="742950" lvl="2" indent="-342900">
              <a:spcBef>
                <a:spcPct val="0"/>
              </a:spcBef>
              <a:buFontTx/>
              <a:buAutoNum type="arabicPeriod"/>
            </a:pPr>
            <a:r>
              <a:rPr lang="en-US" altLang="de-DE" dirty="0">
                <a:ea typeface="Helvetica" pitchFamily="34" charset="0"/>
                <a:cs typeface="Helvetica" pitchFamily="34" charset="0"/>
              </a:rPr>
              <a:t>Indicate if independent variables have a significant relationship with a dependent variable.</a:t>
            </a:r>
          </a:p>
          <a:p>
            <a:pPr marL="742950" lvl="2" indent="-342900">
              <a:spcBef>
                <a:spcPct val="0"/>
              </a:spcBef>
              <a:buFontTx/>
              <a:buAutoNum type="arabicPeriod"/>
            </a:pPr>
            <a:r>
              <a:rPr lang="en-US" altLang="de-DE" dirty="0">
                <a:ea typeface="Helvetica" pitchFamily="34" charset="0"/>
                <a:cs typeface="Helvetica" pitchFamily="34" charset="0"/>
              </a:rPr>
              <a:t>Indicate the relative strength of different independent variables’ effects on a dependent variable.</a:t>
            </a:r>
          </a:p>
          <a:p>
            <a:pPr marL="742950" lvl="2" indent="-342900">
              <a:spcBef>
                <a:spcPct val="0"/>
              </a:spcBef>
              <a:buFontTx/>
              <a:buAutoNum type="arabicPeriod"/>
            </a:pPr>
            <a:r>
              <a:rPr lang="en-US" altLang="de-DE" dirty="0">
                <a:ea typeface="Helvetica" pitchFamily="34" charset="0"/>
                <a:cs typeface="Helvetica" pitchFamily="34" charset="0"/>
              </a:rPr>
              <a:t>Make predictions. </a:t>
            </a:r>
          </a:p>
          <a:p>
            <a:pPr marL="174625" lvl="1" indent="-174625">
              <a:spcBef>
                <a:spcPct val="0"/>
              </a:spcBef>
              <a:buFont typeface="Arial" charset="0"/>
              <a:buChar char="•"/>
            </a:pPr>
            <a:endParaRPr lang="en-US" altLang="de-DE" sz="1800" dirty="0">
              <a:ea typeface="Helvetica" pitchFamily="34" charset="0"/>
              <a:cs typeface="Helvetica" pitchFamily="34" charset="0"/>
            </a:endParaRPr>
          </a:p>
          <a:p>
            <a:pPr marL="174625" lvl="1" indent="-174625">
              <a:spcBef>
                <a:spcPct val="0"/>
              </a:spcBef>
              <a:buFontTx/>
              <a:buNone/>
            </a:pPr>
            <a:endParaRPr lang="en-US" altLang="de-DE" sz="1800" b="1" dirty="0">
              <a:ea typeface="Helvetica" pitchFamily="34" charset="0"/>
              <a:cs typeface="Helvetica" pitchFamily="34" charset="0"/>
            </a:endParaRPr>
          </a:p>
          <a:p>
            <a:pPr marL="0" indent="-400050">
              <a:buNone/>
            </a:pPr>
            <a:r>
              <a:rPr lang="en-US" sz="1800" kern="0" dirty="0">
                <a:cs typeface="Helvetica" pitchFamily="-110" charset="0"/>
              </a:rPr>
              <a:t>	In this lecture we introduce linear regression (OLS)</a:t>
            </a:r>
          </a:p>
          <a:p>
            <a:endParaRPr lang="de-DE" dirty="0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737790" y="5318994"/>
            <a:ext cx="432049" cy="25246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284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73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altLang="de-DE" b="1" dirty="0"/>
              <a:t>Validation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340768"/>
            <a:ext cx="4824536" cy="4968552"/>
          </a:xfrm>
        </p:spPr>
        <p:txBody>
          <a:bodyPr>
            <a:normAutofit/>
          </a:bodyPr>
          <a:lstStyle/>
          <a:p>
            <a:r>
              <a:rPr lang="en-US" altLang="de-DE" dirty="0"/>
              <a:t>Validation: select a 70% estimation sample and a 30% holdout sample and filter </a:t>
            </a:r>
            <a:r>
              <a:rPr lang="en-US" altLang="de-DE" dirty="0" smtClean="0"/>
              <a:t>out </a:t>
            </a:r>
            <a:r>
              <a:rPr lang="en-US" altLang="de-DE" dirty="0"/>
              <a:t>the cases not needed.</a:t>
            </a:r>
          </a:p>
          <a:p>
            <a:r>
              <a:rPr lang="en-US" altLang="de-DE" dirty="0"/>
              <a:t>May add additional regressors (e.g. </a:t>
            </a:r>
            <a:r>
              <a:rPr lang="en-US" altLang="de-DE" i="1" dirty="0"/>
              <a:t>income</a:t>
            </a:r>
            <a:r>
              <a:rPr lang="en-US" altLang="de-DE" dirty="0"/>
              <a:t> if available)</a:t>
            </a:r>
          </a:p>
          <a:p>
            <a:endParaRPr lang="en-US" alt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C90453-DA37-EF4A-A561-C7A9F5F9400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97098"/>
            <a:ext cx="3960440" cy="249670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955B07-B011-A44B-A5DB-524C54D67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05064"/>
            <a:ext cx="4093468" cy="20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1143000"/>
          </a:xfrm>
        </p:spPr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</a:rPr>
              <a:t>Regression </a:t>
            </a:r>
            <a:r>
              <a:rPr lang="en-US" sz="2000" dirty="0">
                <a:solidFill>
                  <a:prstClr val="black"/>
                </a:solidFill>
              </a:rPr>
              <a:t>Analysis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de-DE" altLang="de-DE" b="1" dirty="0"/>
              <a:t>Summary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968552"/>
          </a:xfrm>
        </p:spPr>
        <p:txBody>
          <a:bodyPr>
            <a:normAutofit/>
          </a:bodyPr>
          <a:lstStyle/>
          <a:p>
            <a:pPr marL="268288" lvl="1" indent="-268288">
              <a:buFont typeface="Arial" pitchFamily="34" charset="0"/>
              <a:buChar char="•"/>
              <a:defRPr/>
            </a:pPr>
            <a:r>
              <a:rPr lang="en-US" dirty="0">
                <a:ea typeface="Helvetica"/>
                <a:cs typeface="Helvetica"/>
              </a:rPr>
              <a:t>Regression analysis is one of the </a:t>
            </a:r>
            <a:r>
              <a:rPr lang="en-US" b="1" dirty="0">
                <a:ea typeface="Helvetica"/>
                <a:cs typeface="Helvetica"/>
              </a:rPr>
              <a:t>most important methods </a:t>
            </a:r>
            <a:r>
              <a:rPr lang="en-US" dirty="0">
                <a:ea typeface="Helvetica"/>
                <a:cs typeface="Helvetica"/>
              </a:rPr>
              <a:t>in empirical economic </a:t>
            </a:r>
            <a:r>
              <a:rPr lang="en-US" dirty="0" smtClean="0">
                <a:ea typeface="Helvetica"/>
                <a:cs typeface="Helvetica"/>
              </a:rPr>
              <a:t>research.</a:t>
            </a:r>
            <a:endParaRPr lang="en-US" dirty="0">
              <a:ea typeface="Helvetica"/>
              <a:cs typeface="Helvetica"/>
            </a:endParaRPr>
          </a:p>
          <a:p>
            <a:pPr marL="268288" lvl="1" indent="-268288">
              <a:buFont typeface="Arial" pitchFamily="34" charset="0"/>
              <a:buChar char="•"/>
              <a:defRPr/>
            </a:pPr>
            <a:r>
              <a:rPr lang="en-US" dirty="0">
                <a:ea typeface="Helvetica"/>
                <a:cs typeface="Helvetica"/>
              </a:rPr>
              <a:t>The regression analysis puts an </a:t>
            </a:r>
            <a:r>
              <a:rPr lang="en-US" b="1" dirty="0">
                <a:ea typeface="Helvetica"/>
                <a:cs typeface="Helvetica"/>
              </a:rPr>
              <a:t>optimal line through </a:t>
            </a:r>
            <a:r>
              <a:rPr lang="en-US" dirty="0">
                <a:ea typeface="Helvetica"/>
                <a:cs typeface="Helvetica"/>
              </a:rPr>
              <a:t>the </a:t>
            </a:r>
            <a:r>
              <a:rPr lang="en-US" b="1" dirty="0">
                <a:ea typeface="Helvetica"/>
                <a:cs typeface="Helvetica"/>
              </a:rPr>
              <a:t>observed points</a:t>
            </a:r>
          </a:p>
          <a:p>
            <a:pPr marL="268288" lvl="1" indent="-268288">
              <a:buFont typeface="Arial" pitchFamily="34" charset="0"/>
              <a:buChar char="•"/>
              <a:defRPr/>
            </a:pPr>
            <a:r>
              <a:rPr lang="en-US" dirty="0">
                <a:ea typeface="Helvetica"/>
                <a:cs typeface="Helvetica"/>
              </a:rPr>
              <a:t>Assumptions influence the regression results in mostly unexpected ways. We should check if</a:t>
            </a:r>
          </a:p>
          <a:p>
            <a:pPr lvl="1" eaLnBrk="0" hangingPunct="0">
              <a:spcBef>
                <a:spcPts val="432"/>
              </a:spcBef>
              <a:buSzPct val="75000"/>
              <a:buFont typeface="Symbol" panose="05050102010706020507" pitchFamily="18" charset="2"/>
              <a:buChar char="-"/>
              <a:defRPr/>
            </a:pPr>
            <a:r>
              <a:rPr lang="en-US" dirty="0">
                <a:ea typeface="Helvetica"/>
                <a:cs typeface="Helvetica"/>
              </a:rPr>
              <a:t>The regression model can be expressed in a </a:t>
            </a:r>
            <a:r>
              <a:rPr lang="en-US" b="1" dirty="0">
                <a:ea typeface="Helvetica"/>
                <a:cs typeface="Helvetica"/>
              </a:rPr>
              <a:t>linear way</a:t>
            </a:r>
            <a:r>
              <a:rPr lang="en-US" dirty="0">
                <a:ea typeface="Helvetica"/>
                <a:cs typeface="Helvetica"/>
              </a:rPr>
              <a:t>.</a:t>
            </a:r>
            <a:endParaRPr lang="en-GB" dirty="0">
              <a:ea typeface="Helvetica"/>
              <a:cs typeface="Helvetica"/>
            </a:endParaRPr>
          </a:p>
          <a:p>
            <a:pPr lvl="1" eaLnBrk="0" hangingPunct="0">
              <a:spcBef>
                <a:spcPts val="432"/>
              </a:spcBef>
              <a:buSzPct val="75000"/>
              <a:buFont typeface="Symbol" panose="05050102010706020507" pitchFamily="18" charset="2"/>
              <a:buChar char="-"/>
              <a:defRPr/>
            </a:pPr>
            <a:r>
              <a:rPr lang="en-US" dirty="0">
                <a:ea typeface="Helvetica"/>
                <a:cs typeface="Helvetica"/>
              </a:rPr>
              <a:t>The </a:t>
            </a:r>
            <a:r>
              <a:rPr lang="en-US" b="1" dirty="0">
                <a:ea typeface="Helvetica"/>
                <a:cs typeface="Helvetica"/>
              </a:rPr>
              <a:t>expected mean error </a:t>
            </a:r>
            <a:r>
              <a:rPr lang="en-US" dirty="0">
                <a:ea typeface="Helvetica"/>
                <a:cs typeface="Helvetica"/>
              </a:rPr>
              <a:t>of the regression model </a:t>
            </a:r>
            <a:r>
              <a:rPr lang="en-US" b="1" dirty="0">
                <a:ea typeface="Helvetica"/>
                <a:cs typeface="Helvetica"/>
              </a:rPr>
              <a:t>is zero</a:t>
            </a:r>
            <a:r>
              <a:rPr lang="en-US" dirty="0">
                <a:ea typeface="Helvetica"/>
                <a:cs typeface="Helvetica"/>
              </a:rPr>
              <a:t>.</a:t>
            </a:r>
            <a:endParaRPr lang="en-GB" dirty="0">
              <a:ea typeface="Helvetica"/>
              <a:cs typeface="Helvetica"/>
            </a:endParaRPr>
          </a:p>
          <a:p>
            <a:pPr lvl="1" eaLnBrk="0" hangingPunct="0">
              <a:spcBef>
                <a:spcPts val="432"/>
              </a:spcBef>
              <a:buSzPct val="75000"/>
              <a:buFont typeface="Symbol" panose="05050102010706020507" pitchFamily="18" charset="2"/>
              <a:buChar char="-"/>
              <a:defRPr/>
            </a:pPr>
            <a:r>
              <a:rPr lang="en-US" dirty="0">
                <a:ea typeface="Helvetica"/>
                <a:cs typeface="Helvetica"/>
              </a:rPr>
              <a:t>The variance of the errors is constant (</a:t>
            </a:r>
            <a:r>
              <a:rPr lang="en-US" b="1" dirty="0" err="1">
                <a:ea typeface="Helvetica"/>
                <a:cs typeface="Helvetica"/>
              </a:rPr>
              <a:t>homoskedasticity</a:t>
            </a:r>
            <a:r>
              <a:rPr lang="en-US" dirty="0">
                <a:ea typeface="Helvetica"/>
                <a:cs typeface="Helvetica"/>
              </a:rPr>
              <a:t>).</a:t>
            </a:r>
            <a:endParaRPr lang="en-GB" dirty="0">
              <a:ea typeface="Helvetica"/>
              <a:cs typeface="Helvetica"/>
            </a:endParaRPr>
          </a:p>
          <a:p>
            <a:pPr lvl="1" eaLnBrk="0" hangingPunct="0">
              <a:spcBef>
                <a:spcPts val="432"/>
              </a:spcBef>
              <a:buSzPct val="75000"/>
              <a:buFont typeface="Symbol" panose="05050102010706020507" pitchFamily="18" charset="2"/>
              <a:buChar char="-"/>
              <a:defRPr/>
            </a:pPr>
            <a:r>
              <a:rPr lang="en-US" b="1" dirty="0">
                <a:ea typeface="Helvetica"/>
                <a:cs typeface="Helvetica"/>
              </a:rPr>
              <a:t>The errors are independent </a:t>
            </a:r>
            <a:r>
              <a:rPr lang="en-US" dirty="0">
                <a:ea typeface="Helvetica"/>
                <a:cs typeface="Helvetica"/>
              </a:rPr>
              <a:t>(no autocorrelation).</a:t>
            </a:r>
          </a:p>
          <a:p>
            <a:pPr marL="347472" indent="-347472" eaLnBrk="0" hangingPunct="0">
              <a:spcBef>
                <a:spcPts val="432"/>
              </a:spcBef>
              <a:buSzPct val="75000"/>
              <a:defRPr/>
            </a:pPr>
            <a:r>
              <a:rPr lang="en-US" sz="2000" dirty="0">
                <a:ea typeface="Helvetica"/>
                <a:cs typeface="Helvetica"/>
              </a:rPr>
              <a:t>Interpretation of results: consider </a:t>
            </a:r>
            <a:r>
              <a:rPr lang="en-US" sz="2000" b="1" dirty="0">
                <a:ea typeface="Helvetica"/>
                <a:cs typeface="Helvetica"/>
              </a:rPr>
              <a:t>model fit </a:t>
            </a:r>
            <a:r>
              <a:rPr lang="en-US" sz="2000" dirty="0">
                <a:ea typeface="Helvetica"/>
                <a:cs typeface="Helvetica"/>
              </a:rPr>
              <a:t>and the effects of </a:t>
            </a:r>
            <a:r>
              <a:rPr lang="en-US" sz="2000" b="1" dirty="0">
                <a:ea typeface="Helvetica"/>
                <a:cs typeface="Helvetica"/>
              </a:rPr>
              <a:t>individual variables</a:t>
            </a:r>
            <a:r>
              <a:rPr lang="en-US" sz="2000" dirty="0">
                <a:ea typeface="Helvetica"/>
                <a:cs typeface="Helvetica"/>
              </a:rPr>
              <a:t>.</a:t>
            </a:r>
            <a:endParaRPr lang="en-GB" sz="2000" dirty="0">
              <a:ea typeface="Helvetica"/>
              <a:cs typeface="Helvetica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altLang="de-DE" b="1" dirty="0"/>
              <a:t>The Regression Analysis </a:t>
            </a:r>
            <a:r>
              <a:rPr lang="en-US" altLang="de-DE" b="1" dirty="0" smtClean="0"/>
              <a:t>Estimates </a:t>
            </a:r>
            <a:r>
              <a:rPr lang="en-US" altLang="de-DE" b="1" dirty="0"/>
              <a:t>a Line Using </a:t>
            </a:r>
            <a:br>
              <a:rPr lang="en-US" altLang="de-DE" b="1" dirty="0"/>
            </a:br>
            <a:r>
              <a:rPr lang="en-US" altLang="de-DE" b="1" dirty="0"/>
              <a:t>the Observations</a:t>
            </a:r>
            <a:endParaRPr lang="de-DE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67BF81-984C-A241-A8E6-21506DAA296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4852753" cy="3888432"/>
          </a:xfrm>
        </p:spPr>
      </p:pic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>
          <a:xfrm>
            <a:off x="5438775" y="2289175"/>
            <a:ext cx="3525838" cy="3385542"/>
          </a:xfrm>
        </p:spPr>
        <p:txBody>
          <a:bodyPr lIns="91440" tIns="45720" rIns="91440" bIns="45720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de-DE" sz="1600" dirty="0">
                <a:ea typeface="Helvetica" pitchFamily="34" charset="0"/>
                <a:cs typeface="Helvetica" pitchFamily="34" charset="0"/>
              </a:rPr>
              <a:t>The regression estimation procedure attempts to fit a best possible line. This line is optimal if the squared distances to all observation points are minimized. Thereby: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en-US" altLang="de-DE" sz="1400" dirty="0">
                <a:ea typeface="Helvetica" pitchFamily="34" charset="0"/>
                <a:cs typeface="Helvetica" pitchFamily="34" charset="0"/>
              </a:rPr>
              <a:t>Positive and negative deviances don’t balance each other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en-US" altLang="de-DE" sz="1400" dirty="0">
                <a:ea typeface="Helvetica" pitchFamily="34" charset="0"/>
                <a:cs typeface="Helvetica" pitchFamily="34" charset="0"/>
              </a:rPr>
              <a:t>Bigger deviances are weighted disproportionately high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de-DE" sz="1600" dirty="0">
                <a:ea typeface="Helvetica" pitchFamily="34" charset="0"/>
                <a:cs typeface="Helvetica" pitchFamily="34" charset="0"/>
              </a:rPr>
              <a:t>If the assumptions of the regression are harmed, the line might not be the true line!</a:t>
            </a:r>
          </a:p>
        </p:txBody>
      </p:sp>
      <p:sp>
        <p:nvSpPr>
          <p:cNvPr id="7" name="Rechteck 6"/>
          <p:cNvSpPr/>
          <p:nvPr/>
        </p:nvSpPr>
        <p:spPr>
          <a:xfrm>
            <a:off x="5443538" y="1928813"/>
            <a:ext cx="3592512" cy="366077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Gleichschenkliges Dreieck 7"/>
          <p:cNvSpPr/>
          <p:nvPr/>
        </p:nvSpPr>
        <p:spPr>
          <a:xfrm rot="5400000">
            <a:off x="3382169" y="3623469"/>
            <a:ext cx="3660775" cy="271463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284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5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altLang="de-DE" b="1" dirty="0"/>
              <a:t>Understanding Regression Analysis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340768"/>
            <a:ext cx="4392488" cy="4968552"/>
          </a:xfrm>
        </p:spPr>
        <p:txBody>
          <a:bodyPr/>
          <a:lstStyle/>
          <a:p>
            <a:pPr marL="174625" lvl="1" indent="-174625">
              <a:spcBef>
                <a:spcPct val="0"/>
              </a:spcBef>
              <a:buFontTx/>
              <a:buNone/>
            </a:pPr>
            <a:r>
              <a:rPr lang="en-US" altLang="de-DE" sz="1800" b="1" dirty="0">
                <a:ea typeface="Helvetica" pitchFamily="34" charset="0"/>
                <a:cs typeface="Helvetica" pitchFamily="34" charset="0"/>
              </a:rPr>
              <a:t>Notation:</a:t>
            </a:r>
          </a:p>
          <a:p>
            <a:pPr marL="174625" lvl="1" indent="-174625">
              <a:spcBef>
                <a:spcPct val="0"/>
              </a:spcBef>
              <a:buFontTx/>
              <a:buNone/>
            </a:pPr>
            <a:endParaRPr lang="en-US" altLang="de-DE" sz="1800" dirty="0"/>
          </a:p>
          <a:p>
            <a:pPr marL="174625" lvl="1" indent="-174625">
              <a:spcBef>
                <a:spcPct val="0"/>
              </a:spcBef>
              <a:buFontTx/>
              <a:buNone/>
            </a:pPr>
            <a:r>
              <a:rPr lang="en-US" altLang="de-DE" sz="1800" dirty="0"/>
              <a:t>		y = α + β</a:t>
            </a:r>
            <a:r>
              <a:rPr lang="en-US" altLang="de-DE" sz="1800" baseline="-25000" dirty="0"/>
              <a:t>1</a:t>
            </a:r>
            <a:r>
              <a:rPr lang="en-US" altLang="de-DE" sz="1800" dirty="0"/>
              <a:t>x</a:t>
            </a:r>
            <a:r>
              <a:rPr lang="en-US" altLang="de-DE" sz="1800" baseline="-25000" dirty="0"/>
              <a:t>1</a:t>
            </a:r>
            <a:r>
              <a:rPr lang="en-US" altLang="de-DE" sz="1800" dirty="0"/>
              <a:t> + e</a:t>
            </a:r>
          </a:p>
          <a:p>
            <a:pPr marL="174625" lvl="1" indent="-174625">
              <a:spcBef>
                <a:spcPct val="0"/>
              </a:spcBef>
              <a:buFontTx/>
              <a:buNone/>
            </a:pPr>
            <a:endParaRPr lang="en-US" altLang="de-DE" sz="1800" dirty="0"/>
          </a:p>
          <a:p>
            <a:pPr marL="174625" lvl="1" indent="-174625">
              <a:spcBef>
                <a:spcPct val="0"/>
              </a:spcBef>
              <a:buFontTx/>
              <a:buNone/>
            </a:pPr>
            <a:r>
              <a:rPr lang="en-US" altLang="de-DE" sz="1800" dirty="0">
                <a:ea typeface="Helvetica" pitchFamily="34" charset="0"/>
                <a:cs typeface="Helvetica" pitchFamily="34" charset="0"/>
              </a:rPr>
              <a:t>Y 	dependent variable</a:t>
            </a:r>
          </a:p>
          <a:p>
            <a:pPr marL="174625" lvl="1" indent="-174625">
              <a:spcBef>
                <a:spcPct val="0"/>
              </a:spcBef>
              <a:buFontTx/>
              <a:buNone/>
            </a:pPr>
            <a:r>
              <a:rPr lang="en-US" altLang="de-DE" sz="1800" dirty="0"/>
              <a:t>α 	Intercept</a:t>
            </a:r>
            <a:endParaRPr lang="en-US" altLang="de-DE" sz="1800" dirty="0">
              <a:ea typeface="Helvetica" pitchFamily="34" charset="0"/>
              <a:cs typeface="Helvetica" pitchFamily="34" charset="0"/>
            </a:endParaRPr>
          </a:p>
          <a:p>
            <a:pPr marL="174625" lvl="1" indent="-174625">
              <a:spcBef>
                <a:spcPct val="0"/>
              </a:spcBef>
              <a:buFontTx/>
              <a:buNone/>
            </a:pPr>
            <a:r>
              <a:rPr lang="en-US" altLang="de-DE" sz="1800" dirty="0"/>
              <a:t>β</a:t>
            </a:r>
            <a:r>
              <a:rPr lang="en-US" altLang="de-DE" sz="1800" baseline="-25000" dirty="0"/>
              <a:t>1	</a:t>
            </a:r>
            <a:r>
              <a:rPr lang="en-US" altLang="de-DE" sz="1800" dirty="0"/>
              <a:t>Regression parameter</a:t>
            </a:r>
          </a:p>
          <a:p>
            <a:pPr marL="174625" lvl="1" indent="-174625">
              <a:spcBef>
                <a:spcPct val="0"/>
              </a:spcBef>
              <a:buFontTx/>
              <a:buNone/>
            </a:pPr>
            <a:r>
              <a:rPr lang="en-US" altLang="de-DE" sz="1800" dirty="0"/>
              <a:t>x</a:t>
            </a:r>
            <a:r>
              <a:rPr lang="en-US" altLang="de-DE" sz="1800" baseline="-25000" dirty="0"/>
              <a:t>1	</a:t>
            </a:r>
            <a:r>
              <a:rPr lang="en-US" altLang="de-DE" sz="1800" dirty="0"/>
              <a:t>Independent variable</a:t>
            </a:r>
          </a:p>
          <a:p>
            <a:pPr marL="174625" lvl="1" indent="-174625">
              <a:spcBef>
                <a:spcPct val="0"/>
              </a:spcBef>
              <a:buFontTx/>
              <a:buNone/>
            </a:pPr>
            <a:r>
              <a:rPr lang="en-US" altLang="de-DE" sz="1800" dirty="0">
                <a:ea typeface="Helvetica" pitchFamily="34" charset="0"/>
                <a:cs typeface="Helvetica" pitchFamily="34" charset="0"/>
              </a:rPr>
              <a:t>e		Error or residual</a:t>
            </a:r>
          </a:p>
          <a:p>
            <a:pPr marL="174625" lvl="1" indent="-174625">
              <a:spcBef>
                <a:spcPct val="0"/>
              </a:spcBef>
              <a:buFontTx/>
              <a:buNone/>
            </a:pPr>
            <a:endParaRPr lang="en-US" altLang="de-DE" sz="1800" dirty="0">
              <a:ea typeface="Helvetica" pitchFamily="34" charset="0"/>
              <a:cs typeface="Helvetica" pitchFamily="34" charset="0"/>
            </a:endParaRPr>
          </a:p>
          <a:p>
            <a:pPr marL="174625" lvl="1" indent="-174625">
              <a:spcBef>
                <a:spcPct val="0"/>
              </a:spcBef>
              <a:buFontTx/>
              <a:buNone/>
            </a:pPr>
            <a:r>
              <a:rPr lang="en-US" altLang="de-DE" sz="1800" dirty="0">
                <a:ea typeface="Helvetica" pitchFamily="34" charset="0"/>
                <a:cs typeface="Helvetica" pitchFamily="34" charset="0"/>
              </a:rPr>
              <a:t>For multiple regression: </a:t>
            </a:r>
          </a:p>
          <a:p>
            <a:pPr marL="174625" lvl="1" indent="-174625">
              <a:spcBef>
                <a:spcPct val="0"/>
              </a:spcBef>
              <a:buFontTx/>
              <a:buNone/>
            </a:pPr>
            <a:r>
              <a:rPr lang="en-US" altLang="de-DE" sz="1800" dirty="0"/>
              <a:t>y = α + β</a:t>
            </a:r>
            <a:r>
              <a:rPr lang="en-US" altLang="de-DE" sz="1800" baseline="-25000" dirty="0"/>
              <a:t>1</a:t>
            </a:r>
            <a:r>
              <a:rPr lang="en-US" altLang="de-DE" sz="1800" dirty="0"/>
              <a:t>x</a:t>
            </a:r>
            <a:r>
              <a:rPr lang="en-US" altLang="de-DE" sz="1800" baseline="-25000" dirty="0"/>
              <a:t>1</a:t>
            </a:r>
            <a:r>
              <a:rPr lang="en-US" altLang="de-DE" sz="1800" dirty="0"/>
              <a:t> + β</a:t>
            </a:r>
            <a:r>
              <a:rPr lang="en-US" altLang="de-DE" sz="1800" baseline="-25000" dirty="0"/>
              <a:t>2</a:t>
            </a:r>
            <a:r>
              <a:rPr lang="en-US" altLang="de-DE" sz="1800" dirty="0"/>
              <a:t>x</a:t>
            </a:r>
            <a:r>
              <a:rPr lang="en-US" altLang="de-DE" sz="1800" baseline="-25000" dirty="0"/>
              <a:t>2</a:t>
            </a:r>
            <a:r>
              <a:rPr lang="en-US" altLang="de-DE" sz="1800" dirty="0"/>
              <a:t> + β</a:t>
            </a:r>
            <a:r>
              <a:rPr lang="en-US" altLang="de-DE" sz="1800" baseline="-25000" dirty="0"/>
              <a:t>3</a:t>
            </a:r>
            <a:r>
              <a:rPr lang="en-US" altLang="de-DE" sz="1800" dirty="0"/>
              <a:t>x</a:t>
            </a:r>
            <a:r>
              <a:rPr lang="en-US" altLang="de-DE" sz="1800" baseline="-25000" dirty="0"/>
              <a:t>3</a:t>
            </a:r>
            <a:r>
              <a:rPr lang="en-US" altLang="de-DE" sz="1800" dirty="0"/>
              <a:t> + e</a:t>
            </a:r>
          </a:p>
          <a:p>
            <a:pPr marL="174625" lvl="1" indent="-174625">
              <a:spcBef>
                <a:spcPct val="0"/>
              </a:spcBef>
              <a:buFontTx/>
              <a:buNone/>
            </a:pPr>
            <a:endParaRPr lang="en-US" altLang="de-DE" sz="1800" dirty="0"/>
          </a:p>
          <a:p>
            <a:pPr marL="174625" lvl="1" indent="-174625">
              <a:spcBef>
                <a:spcPct val="0"/>
              </a:spcBef>
              <a:buFontTx/>
              <a:buNone/>
            </a:pPr>
            <a:r>
              <a:rPr lang="en-US" altLang="de-DE" sz="1800" dirty="0"/>
              <a:t>	  Predicted (or estimated) value</a:t>
            </a:r>
            <a:endParaRPr lang="en-GB" altLang="de-DE" sz="1800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/>
          </p:nvPr>
        </p:nvGraphicFramePr>
        <p:xfrm>
          <a:off x="3610174" y="1557232"/>
          <a:ext cx="5282306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Slide" r:id="rId3" imgW="4570388" imgH="3427437" progId="PowerPoint.Slide.12">
                  <p:embed/>
                </p:oleObj>
              </mc:Choice>
              <mc:Fallback>
                <p:oleObj name="Slide" r:id="rId3" imgW="4570388" imgH="3427437" progId="PowerPoint.Slide.12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174" y="1557232"/>
                        <a:ext cx="5282306" cy="39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79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altLang="de-DE" b="1" dirty="0"/>
              <a:t>The Process of Conducting a Regression Analysis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28" name="Pfeil nach unten 13">
            <a:extLst>
              <a:ext uri="{FF2B5EF4-FFF2-40B4-BE49-F238E27FC236}">
                <a16:creationId xmlns:a16="http://schemas.microsoft.com/office/drawing/2014/main" id="{369F523B-F486-6F4E-B281-6D3B0A36729D}"/>
              </a:ext>
            </a:extLst>
          </p:cNvPr>
          <p:cNvSpPr/>
          <p:nvPr/>
        </p:nvSpPr>
        <p:spPr bwMode="auto">
          <a:xfrm>
            <a:off x="1691680" y="1495076"/>
            <a:ext cx="6048672" cy="4705921"/>
          </a:xfrm>
          <a:prstGeom prst="downArrow">
            <a:avLst>
              <a:gd name="adj1" fmla="val 50000"/>
              <a:gd name="adj2" fmla="val 8300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9" name="Gruppieren 24">
            <a:extLst>
              <a:ext uri="{FF2B5EF4-FFF2-40B4-BE49-F238E27FC236}">
                <a16:creationId xmlns:a16="http://schemas.microsoft.com/office/drawing/2014/main" id="{5DCAB5CD-0DE9-A24C-A977-CBE0A6F3DB2D}"/>
              </a:ext>
            </a:extLst>
          </p:cNvPr>
          <p:cNvGrpSpPr>
            <a:grpSpLocks/>
          </p:cNvGrpSpPr>
          <p:nvPr/>
        </p:nvGrpSpPr>
        <p:grpSpPr bwMode="auto">
          <a:xfrm>
            <a:off x="1808363" y="1699244"/>
            <a:ext cx="5815306" cy="3962005"/>
            <a:chOff x="1573768" y="1863761"/>
            <a:chExt cx="5380038" cy="4018206"/>
          </a:xfrm>
        </p:grpSpPr>
        <p:sp>
          <p:nvSpPr>
            <p:cNvPr id="30" name="Rechteck 15">
              <a:extLst>
                <a:ext uri="{FF2B5EF4-FFF2-40B4-BE49-F238E27FC236}">
                  <a16:creationId xmlns:a16="http://schemas.microsoft.com/office/drawing/2014/main" id="{F27968CF-C44A-3942-839D-F0B4372EB7B5}"/>
                </a:ext>
              </a:extLst>
            </p:cNvPr>
            <p:cNvSpPr/>
            <p:nvPr/>
          </p:nvSpPr>
          <p:spPr>
            <a:xfrm>
              <a:off x="2142094" y="1863761"/>
              <a:ext cx="4811712" cy="5523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Check the regression analysis data requirements</a:t>
              </a:r>
            </a:p>
          </p:txBody>
        </p:sp>
        <p:sp>
          <p:nvSpPr>
            <p:cNvPr id="31" name="Rechteck 16">
              <a:extLst>
                <a:ext uri="{FF2B5EF4-FFF2-40B4-BE49-F238E27FC236}">
                  <a16:creationId xmlns:a16="http://schemas.microsoft.com/office/drawing/2014/main" id="{4FA09675-49FD-0D4D-BFD2-131EC02D409C}"/>
                </a:ext>
              </a:extLst>
            </p:cNvPr>
            <p:cNvSpPr/>
            <p:nvPr/>
          </p:nvSpPr>
          <p:spPr>
            <a:xfrm>
              <a:off x="2142094" y="2528916"/>
              <a:ext cx="4811712" cy="5699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Specify and estimate the regression model</a:t>
              </a:r>
            </a:p>
          </p:txBody>
        </p:sp>
        <p:sp>
          <p:nvSpPr>
            <p:cNvPr id="32" name="Rechteck 17">
              <a:extLst>
                <a:ext uri="{FF2B5EF4-FFF2-40B4-BE49-F238E27FC236}">
                  <a16:creationId xmlns:a16="http://schemas.microsoft.com/office/drawing/2014/main" id="{00A38966-9A75-DC4B-98E0-1D3BAAEB1E27}"/>
                </a:ext>
              </a:extLst>
            </p:cNvPr>
            <p:cNvSpPr/>
            <p:nvPr/>
          </p:nvSpPr>
          <p:spPr>
            <a:xfrm>
              <a:off x="2142094" y="3246475"/>
              <a:ext cx="4811712" cy="6018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Test the regression analysis assumptions</a:t>
              </a:r>
            </a:p>
          </p:txBody>
        </p:sp>
        <p:sp>
          <p:nvSpPr>
            <p:cNvPr id="33" name="Rechteck 18">
              <a:extLst>
                <a:ext uri="{FF2B5EF4-FFF2-40B4-BE49-F238E27FC236}">
                  <a16:creationId xmlns:a16="http://schemas.microsoft.com/office/drawing/2014/main" id="{1494B5CC-8D9A-A34B-92F1-015160768F96}"/>
                </a:ext>
              </a:extLst>
            </p:cNvPr>
            <p:cNvSpPr/>
            <p:nvPr/>
          </p:nvSpPr>
          <p:spPr>
            <a:xfrm>
              <a:off x="2142094" y="3995936"/>
              <a:ext cx="4811712" cy="571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Interpret the regression results</a:t>
              </a:r>
            </a:p>
          </p:txBody>
        </p:sp>
        <p:sp>
          <p:nvSpPr>
            <p:cNvPr id="34" name="Rechteck 19">
              <a:extLst>
                <a:ext uri="{FF2B5EF4-FFF2-40B4-BE49-F238E27FC236}">
                  <a16:creationId xmlns:a16="http://schemas.microsoft.com/office/drawing/2014/main" id="{0A530448-91FC-FD4E-A339-C8A7B8EE2C9A}"/>
                </a:ext>
              </a:extLst>
            </p:cNvPr>
            <p:cNvSpPr/>
            <p:nvPr/>
          </p:nvSpPr>
          <p:spPr>
            <a:xfrm>
              <a:off x="2142094" y="5312055"/>
              <a:ext cx="4811712" cy="569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Use the regression model</a:t>
              </a:r>
            </a:p>
          </p:txBody>
        </p:sp>
        <p:sp>
          <p:nvSpPr>
            <p:cNvPr id="35" name="Rechteck 20">
              <a:extLst>
                <a:ext uri="{FF2B5EF4-FFF2-40B4-BE49-F238E27FC236}">
                  <a16:creationId xmlns:a16="http://schemas.microsoft.com/office/drawing/2014/main" id="{4FFF5927-F713-AA47-BF3C-98332932989A}"/>
                </a:ext>
              </a:extLst>
            </p:cNvPr>
            <p:cNvSpPr/>
            <p:nvPr/>
          </p:nvSpPr>
          <p:spPr>
            <a:xfrm>
              <a:off x="1573768" y="1867817"/>
              <a:ext cx="568325" cy="554003"/>
            </a:xfrm>
            <a:prstGeom prst="rect">
              <a:avLst/>
            </a:prstGeom>
            <a:solidFill>
              <a:srgbClr val="EF8500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1.</a:t>
              </a:r>
            </a:p>
          </p:txBody>
        </p:sp>
        <p:sp>
          <p:nvSpPr>
            <p:cNvPr id="36" name="Rechteck 21">
              <a:extLst>
                <a:ext uri="{FF2B5EF4-FFF2-40B4-BE49-F238E27FC236}">
                  <a16:creationId xmlns:a16="http://schemas.microsoft.com/office/drawing/2014/main" id="{91D4946A-9F18-FD4A-B520-6D2F887B79A5}"/>
                </a:ext>
              </a:extLst>
            </p:cNvPr>
            <p:cNvSpPr/>
            <p:nvPr/>
          </p:nvSpPr>
          <p:spPr>
            <a:xfrm>
              <a:off x="2142094" y="4654789"/>
              <a:ext cx="4811712" cy="5699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Validate the regression results</a:t>
              </a:r>
            </a:p>
          </p:txBody>
        </p:sp>
        <p:sp>
          <p:nvSpPr>
            <p:cNvPr id="37" name="Rechteck 22">
              <a:extLst>
                <a:ext uri="{FF2B5EF4-FFF2-40B4-BE49-F238E27FC236}">
                  <a16:creationId xmlns:a16="http://schemas.microsoft.com/office/drawing/2014/main" id="{6E7B88F7-0003-DB4F-BA4A-56F46EBC2E23}"/>
                </a:ext>
              </a:extLst>
            </p:cNvPr>
            <p:cNvSpPr/>
            <p:nvPr/>
          </p:nvSpPr>
          <p:spPr>
            <a:xfrm>
              <a:off x="1573769" y="2528916"/>
              <a:ext cx="568325" cy="569913"/>
            </a:xfrm>
            <a:prstGeom prst="rect">
              <a:avLst/>
            </a:prstGeom>
            <a:solidFill>
              <a:srgbClr val="EF8500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2.</a:t>
              </a:r>
            </a:p>
          </p:txBody>
        </p:sp>
        <p:sp>
          <p:nvSpPr>
            <p:cNvPr id="38" name="Rechteck 23">
              <a:extLst>
                <a:ext uri="{FF2B5EF4-FFF2-40B4-BE49-F238E27FC236}">
                  <a16:creationId xmlns:a16="http://schemas.microsoft.com/office/drawing/2014/main" id="{945C17FD-361B-F143-BE05-9EFF1CAA0123}"/>
                </a:ext>
              </a:extLst>
            </p:cNvPr>
            <p:cNvSpPr/>
            <p:nvPr/>
          </p:nvSpPr>
          <p:spPr>
            <a:xfrm>
              <a:off x="1573769" y="3246475"/>
              <a:ext cx="568325" cy="601814"/>
            </a:xfrm>
            <a:prstGeom prst="rect">
              <a:avLst/>
            </a:prstGeom>
            <a:solidFill>
              <a:srgbClr val="EF8500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3.</a:t>
              </a:r>
            </a:p>
          </p:txBody>
        </p:sp>
        <p:sp>
          <p:nvSpPr>
            <p:cNvPr id="39" name="Rechteck 24">
              <a:extLst>
                <a:ext uri="{FF2B5EF4-FFF2-40B4-BE49-F238E27FC236}">
                  <a16:creationId xmlns:a16="http://schemas.microsoft.com/office/drawing/2014/main" id="{BFD19C0E-BD18-304E-9924-862473414C18}"/>
                </a:ext>
              </a:extLst>
            </p:cNvPr>
            <p:cNvSpPr/>
            <p:nvPr/>
          </p:nvSpPr>
          <p:spPr>
            <a:xfrm>
              <a:off x="1573769" y="3995936"/>
              <a:ext cx="568325" cy="571501"/>
            </a:xfrm>
            <a:prstGeom prst="rect">
              <a:avLst/>
            </a:prstGeom>
            <a:solidFill>
              <a:srgbClr val="EF8500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4.</a:t>
              </a:r>
            </a:p>
          </p:txBody>
        </p:sp>
        <p:sp>
          <p:nvSpPr>
            <p:cNvPr id="40" name="Rechteck 25">
              <a:extLst>
                <a:ext uri="{FF2B5EF4-FFF2-40B4-BE49-F238E27FC236}">
                  <a16:creationId xmlns:a16="http://schemas.microsoft.com/office/drawing/2014/main" id="{2E24FC42-CFC7-AB49-BAB6-BD45942E9A7F}"/>
                </a:ext>
              </a:extLst>
            </p:cNvPr>
            <p:cNvSpPr/>
            <p:nvPr/>
          </p:nvSpPr>
          <p:spPr>
            <a:xfrm>
              <a:off x="1573769" y="4656377"/>
              <a:ext cx="568325" cy="568325"/>
            </a:xfrm>
            <a:prstGeom prst="rect">
              <a:avLst/>
            </a:prstGeom>
            <a:solidFill>
              <a:srgbClr val="EF8500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5.</a:t>
              </a:r>
            </a:p>
          </p:txBody>
        </p:sp>
        <p:sp>
          <p:nvSpPr>
            <p:cNvPr id="41" name="Rechteck 26">
              <a:extLst>
                <a:ext uri="{FF2B5EF4-FFF2-40B4-BE49-F238E27FC236}">
                  <a16:creationId xmlns:a16="http://schemas.microsoft.com/office/drawing/2014/main" id="{E2CCAAB8-14CE-104F-97C8-C28640D4E952}"/>
                </a:ext>
              </a:extLst>
            </p:cNvPr>
            <p:cNvSpPr/>
            <p:nvPr/>
          </p:nvSpPr>
          <p:spPr>
            <a:xfrm>
              <a:off x="1573769" y="5313642"/>
              <a:ext cx="568325" cy="568325"/>
            </a:xfrm>
            <a:prstGeom prst="rect">
              <a:avLst/>
            </a:prstGeom>
            <a:solidFill>
              <a:srgbClr val="EF8500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26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Regression </a:t>
            </a:r>
            <a:r>
              <a:rPr lang="en-US" sz="2000" dirty="0"/>
              <a:t>Analysis</a:t>
            </a:r>
            <a:r>
              <a:rPr lang="en-US" altLang="de-DE" sz="2000" dirty="0">
                <a:solidFill>
                  <a:prstClr val="black"/>
                </a:solidFill>
              </a:rPr>
              <a:t/>
            </a:r>
            <a:br>
              <a:rPr lang="en-US" altLang="de-DE" sz="20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Principles of Hypothesis Testing</a:t>
            </a:r>
            <a:r>
              <a:rPr lang="en-US" altLang="de-DE" dirty="0">
                <a:solidFill>
                  <a:prstClr val="black"/>
                </a:solidFill>
              </a:rPr>
              <a:t/>
            </a:r>
            <a:br>
              <a:rPr lang="en-US" altLang="de-DE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r>
              <a:rPr lang="en-US" b="1" dirty="0"/>
              <a:t>Sample size</a:t>
            </a:r>
          </a:p>
          <a:p>
            <a:pPr lvl="1"/>
            <a:r>
              <a:rPr lang="en-US" dirty="0"/>
              <a:t>Formal power analysis (e.g. using G*power)</a:t>
            </a:r>
          </a:p>
          <a:p>
            <a:pPr lvl="1"/>
            <a:r>
              <a:rPr lang="en-US" dirty="0"/>
              <a:t>Green’s (1991) rule of thumb: 104+k where k is the number of independent variables</a:t>
            </a:r>
          </a:p>
          <a:p>
            <a:r>
              <a:rPr lang="en-US" b="1" dirty="0"/>
              <a:t>Variables need to vary</a:t>
            </a:r>
          </a:p>
          <a:p>
            <a:r>
              <a:rPr lang="en-US" b="1" dirty="0"/>
              <a:t>Scale type of the dependent variable</a:t>
            </a:r>
            <a:r>
              <a:rPr lang="en-US" dirty="0"/>
              <a:t>: interval or ratio scaled</a:t>
            </a:r>
          </a:p>
          <a:p>
            <a:r>
              <a:rPr lang="en-US" b="1" dirty="0"/>
              <a:t>Collinearity</a:t>
            </a:r>
          </a:p>
          <a:p>
            <a:pPr lvl="1"/>
            <a:r>
              <a:rPr lang="en-US" dirty="0"/>
              <a:t>Collinearity is a data issue that arises if two independent variables are highly correlated.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VIF</a:t>
            </a:r>
            <a:r>
              <a:rPr lang="en-US" dirty="0"/>
              <a:t> or Variance Inflation Factor can indicate collinearity. </a:t>
            </a:r>
            <a:r>
              <a:rPr lang="en-US" b="1" dirty="0"/>
              <a:t>Values over 10 indicate collinearity.</a:t>
            </a:r>
          </a:p>
          <a:p>
            <a:pPr lvl="1"/>
            <a:r>
              <a:rPr lang="en-US" dirty="0"/>
              <a:t>If collinearity is present either use factor analysis, re-specify the regression model, or simply accept the collinearity (noting its presence).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42938" y="1010541"/>
            <a:ext cx="8321676" cy="690267"/>
            <a:chOff x="642938" y="1010541"/>
            <a:chExt cx="8321676" cy="690267"/>
          </a:xfrm>
        </p:grpSpPr>
        <p:grpSp>
          <p:nvGrpSpPr>
            <p:cNvPr id="3" name="Gruppieren 43"/>
            <p:cNvGrpSpPr/>
            <p:nvPr/>
          </p:nvGrpSpPr>
          <p:grpSpPr>
            <a:xfrm>
              <a:off x="642938" y="1010541"/>
              <a:ext cx="8321676" cy="690267"/>
              <a:chOff x="642938" y="1298574"/>
              <a:chExt cx="8321676" cy="690267"/>
            </a:xfrm>
            <a:solidFill>
              <a:srgbClr val="EF8500"/>
            </a:solidFill>
          </p:grpSpPr>
          <p:sp>
            <p:nvSpPr>
              <p:cNvPr id="45" name="Richtungspfeil 44"/>
              <p:cNvSpPr/>
              <p:nvPr/>
            </p:nvSpPr>
            <p:spPr>
              <a:xfrm rot="16200000" flipH="1">
                <a:off x="4458643" y="-2517130"/>
                <a:ext cx="690267" cy="8321675"/>
              </a:xfrm>
              <a:prstGeom prst="homePlate">
                <a:avLst/>
              </a:prstGeom>
              <a:grpFill/>
              <a:ln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642938" y="1298575"/>
                <a:ext cx="395287" cy="330226"/>
              </a:xfrm>
              <a:prstGeom prst="rect">
                <a:avLst/>
              </a:prstGeom>
              <a:grpFill/>
              <a:ln w="9525"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chemeClr val="bg1"/>
                    </a:solidFill>
                  </a:rPr>
                  <a:t>1.</a:t>
                </a:r>
              </a:p>
            </p:txBody>
          </p:sp>
        </p:grpSp>
        <p:sp>
          <p:nvSpPr>
            <p:cNvPr id="14" name="Rechteck 25"/>
            <p:cNvSpPr>
              <a:spLocks noChangeArrowheads="1"/>
            </p:cNvSpPr>
            <p:nvPr/>
          </p:nvSpPr>
          <p:spPr bwMode="auto">
            <a:xfrm>
              <a:off x="2411760" y="1084094"/>
              <a:ext cx="53285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</a:rPr>
                <a:t>Check the regression analysis data 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13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Regression </a:t>
            </a:r>
            <a:r>
              <a:rPr lang="en-US" sz="2000" dirty="0"/>
              <a:t>Analysis</a:t>
            </a:r>
            <a:r>
              <a:rPr lang="en-US" altLang="de-DE" sz="2000" dirty="0">
                <a:solidFill>
                  <a:prstClr val="black"/>
                </a:solidFill>
              </a:rPr>
              <a:t/>
            </a:r>
            <a:br>
              <a:rPr lang="en-US" altLang="de-DE" sz="20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Principles of Hypothesis Testing</a:t>
            </a:r>
            <a:r>
              <a:rPr lang="en-US" altLang="de-DE" dirty="0">
                <a:solidFill>
                  <a:prstClr val="black"/>
                </a:solidFill>
              </a:rPr>
              <a:t/>
            </a:r>
            <a:br>
              <a:rPr lang="en-US" altLang="de-DE" dirty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89384" y="1807031"/>
            <a:ext cx="8784976" cy="4142249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b="1" dirty="0"/>
              <a:t>The goal is to build a simple yet complete model. Some suggestions</a:t>
            </a:r>
          </a:p>
          <a:p>
            <a:pPr lvl="1"/>
            <a:r>
              <a:rPr lang="en-US" dirty="0"/>
              <a:t>If independent variables have overlap then focus on the most important or distinct variable.</a:t>
            </a:r>
          </a:p>
          <a:p>
            <a:pPr lvl="1"/>
            <a:r>
              <a:rPr lang="en-US" dirty="0"/>
              <a:t>If you need to use a model for different circumstances, ensure the </a:t>
            </a:r>
            <a:r>
              <a:rPr lang="en-US" dirty="0" smtClean="0"/>
              <a:t>independent </a:t>
            </a:r>
            <a:r>
              <a:rPr lang="en-US" dirty="0"/>
              <a:t>variables are the same to allow comparison.</a:t>
            </a:r>
          </a:p>
          <a:p>
            <a:pPr lvl="1"/>
            <a:r>
              <a:rPr lang="en-US" dirty="0"/>
              <a:t>Consider the type of advice you want to give.</a:t>
            </a:r>
          </a:p>
          <a:p>
            <a:pPr lvl="1"/>
            <a:r>
              <a:rPr lang="en-US" dirty="0"/>
              <a:t>Consider the sample sizes and rules of thumb. Smaller datasets require fewer </a:t>
            </a:r>
            <a:r>
              <a:rPr lang="en-US" dirty="0" smtClean="0"/>
              <a:t>independent </a:t>
            </a:r>
            <a:r>
              <a:rPr lang="en-US" dirty="0"/>
              <a:t>variables</a:t>
            </a:r>
          </a:p>
          <a:p>
            <a:pPr lvl="1"/>
            <a:r>
              <a:rPr lang="en-US" dirty="0"/>
              <a:t>If variables are ordinal, try to use </a:t>
            </a:r>
            <a:r>
              <a:rPr lang="en-US" b="1" dirty="0"/>
              <a:t>dummy variables</a:t>
            </a:r>
            <a:r>
              <a:rPr lang="en-US" dirty="0"/>
              <a:t>.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323528" y="1340768"/>
            <a:ext cx="8321676" cy="690267"/>
            <a:chOff x="642938" y="1010541"/>
            <a:chExt cx="8321676" cy="690267"/>
          </a:xfrm>
        </p:grpSpPr>
        <p:grpSp>
          <p:nvGrpSpPr>
            <p:cNvPr id="3" name="Gruppieren 43"/>
            <p:cNvGrpSpPr/>
            <p:nvPr/>
          </p:nvGrpSpPr>
          <p:grpSpPr>
            <a:xfrm>
              <a:off x="642938" y="1010541"/>
              <a:ext cx="8321676" cy="690267"/>
              <a:chOff x="642938" y="1298574"/>
              <a:chExt cx="8321676" cy="690267"/>
            </a:xfrm>
            <a:solidFill>
              <a:srgbClr val="EF8500"/>
            </a:solidFill>
          </p:grpSpPr>
          <p:sp>
            <p:nvSpPr>
              <p:cNvPr id="45" name="Richtungspfeil 44"/>
              <p:cNvSpPr/>
              <p:nvPr/>
            </p:nvSpPr>
            <p:spPr>
              <a:xfrm rot="16200000" flipH="1">
                <a:off x="4458643" y="-2517130"/>
                <a:ext cx="690267" cy="8321675"/>
              </a:xfrm>
              <a:prstGeom prst="homePlate">
                <a:avLst/>
              </a:prstGeom>
              <a:grpFill/>
              <a:ln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642938" y="1298575"/>
                <a:ext cx="395287" cy="330226"/>
              </a:xfrm>
              <a:prstGeom prst="rect">
                <a:avLst/>
              </a:prstGeom>
              <a:grpFill/>
              <a:ln w="9525"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chemeClr val="bg1"/>
                    </a:solidFill>
                  </a:rPr>
                  <a:t>2.</a:t>
                </a:r>
              </a:p>
            </p:txBody>
          </p:sp>
        </p:grpSp>
        <p:sp>
          <p:nvSpPr>
            <p:cNvPr id="14" name="Rechteck 25"/>
            <p:cNvSpPr>
              <a:spLocks noChangeArrowheads="1"/>
            </p:cNvSpPr>
            <p:nvPr/>
          </p:nvSpPr>
          <p:spPr bwMode="auto">
            <a:xfrm>
              <a:off x="2411760" y="1084094"/>
              <a:ext cx="53285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</a:rPr>
                <a:t>Specify and estimate the regression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45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Regression </a:t>
            </a:r>
            <a:r>
              <a:rPr lang="en-US" sz="2000" dirty="0"/>
              <a:t>Analysis</a:t>
            </a:r>
            <a:r>
              <a:rPr lang="en-US" altLang="de-DE" sz="2000" dirty="0">
                <a:solidFill>
                  <a:prstClr val="black"/>
                </a:solidFill>
              </a:rPr>
              <a:t/>
            </a:r>
            <a:br>
              <a:rPr lang="en-US" altLang="de-DE" sz="2000" dirty="0">
                <a:solidFill>
                  <a:prstClr val="black"/>
                </a:solidFill>
              </a:rPr>
            </a:br>
            <a:r>
              <a:rPr lang="en-US" altLang="de-DE" b="1" dirty="0">
                <a:solidFill>
                  <a:prstClr val="black"/>
                </a:solidFill>
              </a:rPr>
              <a:t>Principles of Hypothesis Testing</a:t>
            </a:r>
            <a:r>
              <a:rPr lang="en-US" altLang="de-DE" dirty="0">
                <a:solidFill>
                  <a:prstClr val="black"/>
                </a:solidFill>
              </a:rPr>
              <a:t/>
            </a:r>
            <a:br>
              <a:rPr lang="en-US" altLang="de-DE" dirty="0">
                <a:solidFill>
                  <a:prstClr val="black"/>
                </a:solidFill>
              </a:rPr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nhaltsplatzhalter 1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US" sz="2000" dirty="0"/>
              </a:p>
              <a:p>
                <a:r>
                  <a:rPr lang="en-AU" dirty="0"/>
                  <a:t>The estimation process attempts to find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12.04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1.08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22.04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1.02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132.04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1.08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1.02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12.04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22.04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132.04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</a:t>
                </a: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77.97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−70.52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−0.04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−70.52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63.86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−0.04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147615.00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158382.64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8669899.36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AU" dirty="0"/>
              </a:p>
              <a:p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30304.05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−25209.86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42.27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  <a:endParaRPr lang="en-AU" dirty="0"/>
              </a:p>
              <a:p>
                <a:endParaRPr lang="en-A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Inhaltsplatzhalt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/>
          <p:cNvGrpSpPr/>
          <p:nvPr/>
        </p:nvGrpSpPr>
        <p:grpSpPr>
          <a:xfrm>
            <a:off x="642938" y="1010541"/>
            <a:ext cx="8321676" cy="690267"/>
            <a:chOff x="642938" y="1010541"/>
            <a:chExt cx="8321676" cy="690267"/>
          </a:xfrm>
        </p:grpSpPr>
        <p:grpSp>
          <p:nvGrpSpPr>
            <p:cNvPr id="3" name="Gruppieren 43"/>
            <p:cNvGrpSpPr/>
            <p:nvPr/>
          </p:nvGrpSpPr>
          <p:grpSpPr>
            <a:xfrm>
              <a:off x="642938" y="1010541"/>
              <a:ext cx="8321676" cy="690267"/>
              <a:chOff x="642938" y="1298574"/>
              <a:chExt cx="8321676" cy="690267"/>
            </a:xfrm>
            <a:solidFill>
              <a:srgbClr val="EF8500"/>
            </a:solidFill>
          </p:grpSpPr>
          <p:sp>
            <p:nvSpPr>
              <p:cNvPr id="45" name="Richtungspfeil 44"/>
              <p:cNvSpPr/>
              <p:nvPr/>
            </p:nvSpPr>
            <p:spPr>
              <a:xfrm rot="16200000" flipH="1">
                <a:off x="4458643" y="-2517130"/>
                <a:ext cx="690267" cy="8321675"/>
              </a:xfrm>
              <a:prstGeom prst="homePlate">
                <a:avLst/>
              </a:prstGeom>
              <a:grpFill/>
              <a:ln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642938" y="1298575"/>
                <a:ext cx="395287" cy="330226"/>
              </a:xfrm>
              <a:prstGeom prst="rect">
                <a:avLst/>
              </a:prstGeom>
              <a:grpFill/>
              <a:ln w="9525">
                <a:solidFill>
                  <a:srgbClr val="EF8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chemeClr val="bg1"/>
                    </a:solidFill>
                  </a:rPr>
                  <a:t>3.</a:t>
                </a:r>
              </a:p>
            </p:txBody>
          </p:sp>
        </p:grpSp>
        <p:sp>
          <p:nvSpPr>
            <p:cNvPr id="14" name="Rechteck 25"/>
            <p:cNvSpPr>
              <a:spLocks noChangeArrowheads="1"/>
            </p:cNvSpPr>
            <p:nvPr/>
          </p:nvSpPr>
          <p:spPr bwMode="auto">
            <a:xfrm>
              <a:off x="2411760" y="1084094"/>
              <a:ext cx="53285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</a:rPr>
                <a:t>Model estimation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4327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051B"/>
      </a:accent1>
      <a:accent2>
        <a:srgbClr val="EC6523"/>
      </a:accent2>
      <a:accent3>
        <a:srgbClr val="EF8500"/>
      </a:accent3>
      <a:accent4>
        <a:srgbClr val="F9B233"/>
      </a:accent4>
      <a:accent5>
        <a:srgbClr val="B49D8C"/>
      </a:accent5>
      <a:accent6>
        <a:srgbClr val="EEF0BD"/>
      </a:accent6>
      <a:hlink>
        <a:srgbClr val="5F5F5E"/>
      </a:hlink>
      <a:folHlink>
        <a:srgbClr val="5A2B54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2186</Words>
  <Application>Microsoft Office PowerPoint</Application>
  <PresentationFormat>On-screen Show (4:3)</PresentationFormat>
  <Paragraphs>254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Cambria Math</vt:lpstr>
      <vt:lpstr>Helvetica</vt:lpstr>
      <vt:lpstr>Symbol</vt:lpstr>
      <vt:lpstr>Times</vt:lpstr>
      <vt:lpstr>Tw Cen MT</vt:lpstr>
      <vt:lpstr>Wingdings</vt:lpstr>
      <vt:lpstr>Larissa</vt:lpstr>
      <vt:lpstr>Slide</vt:lpstr>
      <vt:lpstr>Formel</vt:lpstr>
      <vt:lpstr>REGRESSION ANALYSIS</vt:lpstr>
      <vt:lpstr> Agenda </vt:lpstr>
      <vt:lpstr> Understanding Regression Analysis </vt:lpstr>
      <vt:lpstr> The Regression Analysis Estimates a Line Using  the Observations</vt:lpstr>
      <vt:lpstr> Understanding Regression Analysis </vt:lpstr>
      <vt:lpstr> The Process of Conducting a Regression Analysis </vt:lpstr>
      <vt:lpstr>Regression Analysis Principles of Hypothesis Testing </vt:lpstr>
      <vt:lpstr>Regression Analysis Principles of Hypothesis Testing </vt:lpstr>
      <vt:lpstr>Regression Analysis Principles of Hypothesis Testing </vt:lpstr>
      <vt:lpstr>Regression Analysis Principles of Hypothesis Testing </vt:lpstr>
      <vt:lpstr>Regression Analysis Linearity </vt:lpstr>
      <vt:lpstr>Regression Analysis Homoskedasticity </vt:lpstr>
      <vt:lpstr>Regression Analysis Are the Errors Independent? </vt:lpstr>
      <vt:lpstr>Regression Analysis Are the Residuals Approximately Normally Distributed? </vt:lpstr>
      <vt:lpstr>Regression Analysis Principles of Hypothesis Testing </vt:lpstr>
      <vt:lpstr>Regression Analysis Overall Model Fit </vt:lpstr>
      <vt:lpstr>Regression Analysis Effects of Individual Variables </vt:lpstr>
      <vt:lpstr>Regression Analysis Principles of Hypothesis Testing </vt:lpstr>
      <vt:lpstr>Regression Analysis Principles of Hypothesis Testing </vt:lpstr>
      <vt:lpstr>Regression Analysis Example using SPSS </vt:lpstr>
      <vt:lpstr>Regression Analysis Example using SPSS</vt:lpstr>
      <vt:lpstr>Regression Analysis Example using SPSS</vt:lpstr>
      <vt:lpstr>Regression Analysis Example using SPSS</vt:lpstr>
      <vt:lpstr>Regression Analysis Example using SPSS</vt:lpstr>
      <vt:lpstr>Regression Analysis Example using SPSS</vt:lpstr>
      <vt:lpstr>Regression Analysis Example using SPSS</vt:lpstr>
      <vt:lpstr>Regression Analysis Example using SPSS</vt:lpstr>
      <vt:lpstr>Regression Analysis Interpret the Regression Model </vt:lpstr>
      <vt:lpstr>Regression Analysis Interpret the Regression Model </vt:lpstr>
      <vt:lpstr>Regression Analysis Validation </vt:lpstr>
      <vt:lpstr>Regression Analysis Summary </vt:lpstr>
    </vt:vector>
  </TitlesOfParts>
  <Company>WW.OvGU.de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Mitarbeiter</dc:creator>
  <cp:lastModifiedBy>Lee, Sangkwon</cp:lastModifiedBy>
  <cp:revision>182</cp:revision>
  <dcterms:created xsi:type="dcterms:W3CDTF">2014-03-01T20:50:03Z</dcterms:created>
  <dcterms:modified xsi:type="dcterms:W3CDTF">2021-03-07T21:05:35Z</dcterms:modified>
</cp:coreProperties>
</file>