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1"/>
  </p:sldMasterIdLst>
  <p:notesMasterIdLst>
    <p:notesMasterId r:id="rId13"/>
  </p:notesMasterIdLst>
  <p:sldIdLst>
    <p:sldId id="285" r:id="rId2"/>
    <p:sldId id="286" r:id="rId3"/>
    <p:sldId id="266" r:id="rId4"/>
    <p:sldId id="287" r:id="rId5"/>
    <p:sldId id="268" r:id="rId6"/>
    <p:sldId id="269" r:id="rId7"/>
    <p:sldId id="291" r:id="rId8"/>
    <p:sldId id="292" r:id="rId9"/>
    <p:sldId id="288" r:id="rId10"/>
    <p:sldId id="289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C34"/>
    <a:srgbClr val="FF5C00"/>
    <a:srgbClr val="6E20A0"/>
    <a:srgbClr val="00533E"/>
    <a:srgbClr val="11147D"/>
    <a:srgbClr val="BBC7E1"/>
    <a:srgbClr val="009530"/>
    <a:srgbClr val="3E7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7" autoAdjust="0"/>
    <p:restoredTop sz="85198" autoAdjust="0"/>
  </p:normalViewPr>
  <p:slideViewPr>
    <p:cSldViewPr>
      <p:cViewPr varScale="1">
        <p:scale>
          <a:sx n="68" d="100"/>
          <a:sy n="68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077551-011D-40B4-82E8-CE8719B3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4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942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9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5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9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7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6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90600" y="6589326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 Taylor &amp; Francis 2017</a:t>
            </a:r>
          </a:p>
        </p:txBody>
      </p:sp>
    </p:spTree>
    <p:extLst>
      <p:ext uri="{BB962C8B-B14F-4D97-AF65-F5344CB8AC3E}">
        <p14:creationId xmlns:p14="http://schemas.microsoft.com/office/powerpoint/2010/main" val="2748539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hbs.edu/blog/post/business-analytics-exampl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447800"/>
            <a:ext cx="7773308" cy="1752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Science, analytics,  </a:t>
            </a:r>
            <a:r>
              <a:rPr lang="en-US" sz="3600" dirty="0"/>
              <a:t>and 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347" y="4343400"/>
            <a:ext cx="7773308" cy="914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81000"/>
            <a:ext cx="7765321" cy="761999"/>
          </a:xfrm>
        </p:spPr>
        <p:txBody>
          <a:bodyPr/>
          <a:lstStyle/>
          <a:p>
            <a:r>
              <a:rPr lang="en-US" dirty="0" smtClean="0"/>
              <a:t>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93468" cy="5105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Categorical (entities are divided into distinct categories):</a:t>
            </a:r>
          </a:p>
          <a:p>
            <a:pPr lvl="1"/>
            <a:r>
              <a:rPr lang="en-GB" dirty="0"/>
              <a:t>Binary variable: There are only two categories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e.g. dead or alive.</a:t>
            </a:r>
          </a:p>
          <a:p>
            <a:pPr lvl="1"/>
            <a:r>
              <a:rPr lang="en-GB" dirty="0"/>
              <a:t>Nominal variable: There are more than two categories 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e.g. whether someone is an omnivore, vegetarian, vegan, or fruitarian.</a:t>
            </a:r>
          </a:p>
          <a:p>
            <a:pPr lvl="1"/>
            <a:r>
              <a:rPr lang="en-GB" dirty="0"/>
              <a:t>Ordinal variable: The same as a nominal variable but the categories have a logical order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e.g. whether people got a fail, a pass, a merit or a distinction in their exam</a:t>
            </a:r>
            <a:r>
              <a:rPr lang="en-GB" dirty="0"/>
              <a:t>.</a:t>
            </a:r>
          </a:p>
          <a:p>
            <a:r>
              <a:rPr lang="en-GB" dirty="0"/>
              <a:t>Continuous (entities get a distinct score):</a:t>
            </a:r>
          </a:p>
          <a:p>
            <a:pPr lvl="1"/>
            <a:r>
              <a:rPr lang="en-GB" dirty="0"/>
              <a:t>Interval variable: Equal intervals on the variable represent equal differences in the property being measured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e.g. the difference between 6 and 8 is equivalent to the difference between 13 and 15.</a:t>
            </a:r>
          </a:p>
          <a:p>
            <a:pPr lvl="1"/>
            <a:r>
              <a:rPr lang="en-GB" dirty="0"/>
              <a:t>Ratio variable: The same as an interval variable, but the ratios of scores on the scale must also make sense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e.g. a score of 16 on an anxiety scale means that the person is, in reality, twice as anxious as someone scoring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81000"/>
            <a:ext cx="7765321" cy="609599"/>
          </a:xfrm>
        </p:spPr>
        <p:txBody>
          <a:bodyPr/>
          <a:lstStyle/>
          <a:p>
            <a:pPr algn="ctr"/>
            <a:r>
              <a:rPr lang="en-US" sz="2800" dirty="0"/>
              <a:t>Types of statistical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2200" b="1" dirty="0"/>
              <a:t>Descriptive statistics </a:t>
            </a:r>
            <a:endParaRPr lang="en-US" sz="2200" b="1" dirty="0" smtClean="0"/>
          </a:p>
          <a:p>
            <a:pPr marL="457200" lvl="1" indent="0">
              <a:buNone/>
            </a:pPr>
            <a:r>
              <a:rPr lang="en-US" sz="2000" dirty="0" smtClean="0"/>
              <a:t>S</a:t>
            </a:r>
            <a:r>
              <a:rPr lang="en-US" sz="2000" dirty="0" smtClean="0"/>
              <a:t>ummarize </a:t>
            </a:r>
            <a:r>
              <a:rPr lang="en-US" sz="2000" dirty="0"/>
              <a:t>and describe data via frequencies, central tendency, measures of dispersion and distribution characteristics. </a:t>
            </a:r>
          </a:p>
          <a:p>
            <a:pPr marL="457200" lvl="1" indent="0">
              <a:spcAft>
                <a:spcPts val="7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e.g.,</a:t>
            </a:r>
            <a:r>
              <a:rPr lang="en-US" sz="2000" dirty="0" err="1" smtClean="0">
                <a:solidFill>
                  <a:srgbClr val="FFC000"/>
                </a:solidFill>
              </a:rPr>
              <a:t>batting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average in baseball, number of steals in </a:t>
            </a:r>
            <a:r>
              <a:rPr lang="en-US" sz="2000" dirty="0" smtClean="0">
                <a:solidFill>
                  <a:srgbClr val="FFC000"/>
                </a:solidFill>
              </a:rPr>
              <a:t>basketball) 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200" b="1" dirty="0"/>
              <a:t>Inferential statistics </a:t>
            </a:r>
            <a:endParaRPr lang="en-US" sz="2200" b="1" dirty="0" smtClean="0"/>
          </a:p>
          <a:p>
            <a:pPr marL="457200" lvl="1" indent="0">
              <a:buNone/>
            </a:pPr>
            <a:r>
              <a:rPr lang="en-US" sz="2000" dirty="0"/>
              <a:t>R</a:t>
            </a:r>
            <a:r>
              <a:rPr lang="en-US" sz="2000" dirty="0" smtClean="0"/>
              <a:t>ely </a:t>
            </a:r>
            <a:r>
              <a:rPr lang="en-US" sz="2000" dirty="0"/>
              <a:t>on a sample to make inferences about a population via inductive reasoning.</a:t>
            </a:r>
          </a:p>
          <a:p>
            <a:pPr lvl="1"/>
            <a:r>
              <a:rPr lang="en-US" dirty="0"/>
              <a:t>Sampling method is extremely </a:t>
            </a:r>
            <a:r>
              <a:rPr lang="en-US" dirty="0" smtClean="0"/>
              <a:t>important. </a:t>
            </a:r>
            <a:endParaRPr lang="en-US" dirty="0"/>
          </a:p>
          <a:p>
            <a:pPr lvl="1"/>
            <a:r>
              <a:rPr lang="en-US" dirty="0" smtClean="0"/>
              <a:t>Relationship between dependent variable and independent variable</a:t>
            </a:r>
            <a:endParaRPr lang="en-US" dirty="0" smtClean="0"/>
          </a:p>
          <a:p>
            <a:pPr lvl="1"/>
            <a:r>
              <a:rPr lang="en-US" dirty="0" smtClean="0"/>
              <a:t>Representativeness </a:t>
            </a:r>
            <a:r>
              <a:rPr lang="en-US" dirty="0"/>
              <a:t>of data</a:t>
            </a:r>
          </a:p>
          <a:p>
            <a:pPr lvl="1"/>
            <a:r>
              <a:rPr lang="en-US" dirty="0"/>
              <a:t>Generalizability of data </a:t>
            </a:r>
          </a:p>
        </p:txBody>
      </p:sp>
    </p:spTree>
    <p:extLst>
      <p:ext uri="{BB962C8B-B14F-4D97-AF65-F5344CB8AC3E}">
        <p14:creationId xmlns:p14="http://schemas.microsoft.com/office/powerpoint/2010/main" val="14274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438400"/>
            <a:ext cx="7765322" cy="3352800"/>
          </a:xfrm>
        </p:spPr>
        <p:txBody>
          <a:bodyPr/>
          <a:lstStyle/>
          <a:p>
            <a:r>
              <a:rPr lang="en-US" sz="2400" dirty="0" smtClean="0"/>
              <a:t>The study of data</a:t>
            </a:r>
          </a:p>
          <a:p>
            <a:r>
              <a:rPr lang="en-US" sz="2400" dirty="0" smtClean="0"/>
              <a:t>Data science involves developing methods of collecting data, analyzing data, and interpreting the analysis results to extract useful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2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1"/>
            <a:ext cx="7765321" cy="1219199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is analytics?</a:t>
            </a:r>
            <a:br>
              <a:rPr lang="en-US" sz="2800" dirty="0"/>
            </a:br>
            <a:endParaRPr lang="en-US" altLang="en-US" sz="28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14653" y="2057400"/>
            <a:ext cx="7765322" cy="3581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 smtClean="0"/>
              <a:t>“</a:t>
            </a:r>
            <a:r>
              <a:rPr lang="en-US" sz="2400" dirty="0"/>
              <a:t>The extensive use of data, statistical and quantitative analysis, explanatory and predictive models, and fact based management to derive decisions and actions.” </a:t>
            </a:r>
          </a:p>
          <a:p>
            <a:pPr marL="0" indent="0" algn="ctr">
              <a:buNone/>
            </a:pPr>
            <a:r>
              <a:rPr lang="en-US" sz="1600" dirty="0"/>
              <a:t>				</a:t>
            </a:r>
            <a:r>
              <a:rPr lang="en-US" sz="1800" dirty="0"/>
              <a:t>(Davenport &amp; Harris, 2007)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Business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use of statistics and math to derive meaning from data in order to make better decisions</a:t>
            </a:r>
          </a:p>
          <a:p>
            <a:r>
              <a:rPr lang="en-US" sz="2400" dirty="0" smtClean="0"/>
              <a:t>Interpretation of historical data to identify trends and patterns</a:t>
            </a:r>
          </a:p>
          <a:p>
            <a:r>
              <a:rPr lang="en-US" sz="2400" dirty="0" smtClean="0"/>
              <a:t>Forecasting future outcomes</a:t>
            </a:r>
          </a:p>
          <a:p>
            <a:r>
              <a:rPr lang="en-US" sz="2400" dirty="0" smtClean="0"/>
              <a:t>Identifying which outcome will yield the best results in a given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1066800"/>
          </a:xfrm>
        </p:spPr>
        <p:txBody>
          <a:bodyPr/>
          <a:lstStyle/>
          <a:p>
            <a:pPr algn="ctr"/>
            <a:r>
              <a:rPr lang="en-US" sz="2800" dirty="0" smtClean="0"/>
              <a:t>Sport analytics</a:t>
            </a:r>
            <a:br>
              <a:rPr lang="en-US" sz="2800" dirty="0" smtClean="0"/>
            </a:br>
            <a:r>
              <a:rPr lang="en-US" sz="2200" dirty="0" smtClean="0"/>
              <a:t>Use </a:t>
            </a:r>
            <a:r>
              <a:rPr lang="en-US" sz="2200" dirty="0"/>
              <a:t>of analytics in sport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828800"/>
            <a:ext cx="8382000" cy="4343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700"/>
              </a:spcAft>
            </a:pPr>
            <a:r>
              <a:rPr lang="en-US" sz="2400" dirty="0" smtClean="0"/>
              <a:t>Segment </a:t>
            </a:r>
            <a:r>
              <a:rPr lang="en-US" sz="2400" dirty="0"/>
              <a:t>existing fans and estimate their value</a:t>
            </a:r>
          </a:p>
          <a:p>
            <a:pPr>
              <a:spcAft>
                <a:spcPts val="700"/>
              </a:spcAft>
            </a:pPr>
            <a:r>
              <a:rPr lang="en-US" sz="2400" dirty="0"/>
              <a:t>Predict </a:t>
            </a:r>
            <a:r>
              <a:rPr lang="en-US" sz="2400" dirty="0" smtClean="0"/>
              <a:t>consumer demand</a:t>
            </a:r>
          </a:p>
          <a:p>
            <a:pPr>
              <a:spcAft>
                <a:spcPts val="700"/>
              </a:spcAft>
            </a:pPr>
            <a:r>
              <a:rPr lang="en-US" sz="2400" dirty="0"/>
              <a:t>Examine effectiveness of various marketing </a:t>
            </a:r>
            <a:r>
              <a:rPr lang="en-US" sz="2400" dirty="0" smtClean="0"/>
              <a:t>activities</a:t>
            </a:r>
            <a:endParaRPr lang="en-US" sz="2400" dirty="0" smtClean="0"/>
          </a:p>
          <a:p>
            <a:pPr>
              <a:spcAft>
                <a:spcPts val="700"/>
              </a:spcAft>
            </a:pPr>
            <a:r>
              <a:rPr lang="en-US" sz="2400" dirty="0"/>
              <a:t>Assess value of athletes to their </a:t>
            </a:r>
            <a:r>
              <a:rPr lang="en-US" sz="2400" dirty="0" smtClean="0"/>
              <a:t>brand</a:t>
            </a:r>
            <a:endParaRPr lang="en-US" sz="2400" dirty="0" smtClean="0"/>
          </a:p>
          <a:p>
            <a:pPr>
              <a:spcAft>
                <a:spcPts val="700"/>
              </a:spcAft>
            </a:pPr>
            <a:r>
              <a:rPr lang="en-US" sz="2400" dirty="0" smtClean="0"/>
              <a:t>Analyze </a:t>
            </a:r>
            <a:r>
              <a:rPr lang="en-US" sz="2400" dirty="0"/>
              <a:t>athlete performance to make decisions on the starting line-up, game plans and which players to sign/draft/trade</a:t>
            </a:r>
          </a:p>
          <a:p>
            <a:pPr>
              <a:spcAft>
                <a:spcPts val="700"/>
              </a:spcAft>
            </a:pPr>
            <a:r>
              <a:rPr lang="en-US" sz="2400" dirty="0"/>
              <a:t>Predict and prevent player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33" y="273879"/>
            <a:ext cx="7765321" cy="1326321"/>
          </a:xfrm>
        </p:spPr>
        <p:txBody>
          <a:bodyPr/>
          <a:lstStyle/>
          <a:p>
            <a:pPr algn="ctr"/>
            <a:r>
              <a:rPr lang="en-US" sz="2800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91" y="1634197"/>
            <a:ext cx="8205788" cy="4233862"/>
          </a:xfrm>
        </p:spPr>
        <p:txBody>
          <a:bodyPr/>
          <a:lstStyle/>
          <a:p>
            <a:r>
              <a:rPr lang="en-US" sz="2400" dirty="0"/>
              <a:t>Data are information in a variety of forms </a:t>
            </a:r>
          </a:p>
          <a:p>
            <a:pPr lvl="1"/>
            <a:r>
              <a:rPr lang="en-US" sz="2000" dirty="0" smtClean="0"/>
              <a:t>N</a:t>
            </a:r>
            <a:r>
              <a:rPr lang="en-US" sz="2000" dirty="0" smtClean="0"/>
              <a:t>umbers</a:t>
            </a:r>
            <a:r>
              <a:rPr lang="en-US" sz="2000" dirty="0"/>
              <a:t>, words, pictures, video, measurements and observations</a:t>
            </a:r>
          </a:p>
          <a:p>
            <a:endParaRPr lang="en-US" dirty="0"/>
          </a:p>
          <a:p>
            <a:r>
              <a:rPr lang="en-US" sz="2400" dirty="0"/>
              <a:t>Important questions to ask prior to data collection:</a:t>
            </a:r>
          </a:p>
          <a:p>
            <a:pPr lvl="1"/>
            <a:r>
              <a:rPr lang="en-US" sz="2000" dirty="0"/>
              <a:t>What is relevant?</a:t>
            </a:r>
          </a:p>
          <a:p>
            <a:pPr lvl="1"/>
            <a:r>
              <a:rPr lang="en-US" sz="2000" dirty="0"/>
              <a:t>What are the sources of data?</a:t>
            </a:r>
          </a:p>
          <a:p>
            <a:pPr lvl="1"/>
            <a:r>
              <a:rPr lang="en-US" sz="2000" dirty="0"/>
              <a:t>How much data are needed?</a:t>
            </a:r>
          </a:p>
          <a:p>
            <a:pPr lvl="1"/>
            <a:r>
              <a:rPr lang="en-US" sz="2000" dirty="0"/>
              <a:t>How to ensure quality?</a:t>
            </a:r>
          </a:p>
        </p:txBody>
      </p:sp>
    </p:spTree>
    <p:extLst>
      <p:ext uri="{BB962C8B-B14F-4D97-AF65-F5344CB8AC3E}">
        <p14:creationId xmlns:p14="http://schemas.microsoft.com/office/powerpoint/2010/main" val="34114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914399"/>
          </a:xfrm>
        </p:spPr>
        <p:txBody>
          <a:bodyPr/>
          <a:lstStyle/>
          <a:p>
            <a:r>
              <a:rPr lang="en-US" dirty="0" smtClean="0"/>
              <a:t>Types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935922"/>
            <a:ext cx="7765322" cy="385527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Quantitative Methods</a:t>
            </a:r>
          </a:p>
          <a:p>
            <a:pPr lvl="1"/>
            <a:r>
              <a:rPr lang="en-GB" sz="2400" dirty="0"/>
              <a:t>Testing theories using numbers</a:t>
            </a:r>
          </a:p>
          <a:p>
            <a:r>
              <a:rPr lang="en-GB" sz="2400" dirty="0"/>
              <a:t>Qualitative Methods</a:t>
            </a:r>
          </a:p>
          <a:p>
            <a:pPr lvl="1"/>
            <a:r>
              <a:rPr lang="en-GB" sz="2400" dirty="0"/>
              <a:t>Testing theories using language</a:t>
            </a:r>
          </a:p>
          <a:p>
            <a:pPr lvl="2"/>
            <a:r>
              <a:rPr lang="en-GB" sz="2400" dirty="0"/>
              <a:t>Magazine articles/Interviews</a:t>
            </a:r>
          </a:p>
          <a:p>
            <a:pPr lvl="2"/>
            <a:r>
              <a:rPr lang="en-GB" sz="2400" dirty="0"/>
              <a:t>Conversations</a:t>
            </a:r>
          </a:p>
          <a:p>
            <a:pPr lvl="2"/>
            <a:r>
              <a:rPr lang="en-GB" sz="2400" dirty="0"/>
              <a:t>Newspapers</a:t>
            </a:r>
          </a:p>
          <a:p>
            <a:pPr lvl="2"/>
            <a:r>
              <a:rPr lang="en-GB" sz="2400" dirty="0"/>
              <a:t>Media broadcasts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6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609601"/>
            <a:ext cx="86868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and testing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876800"/>
          </a:xfrm>
        </p:spPr>
        <p:txBody>
          <a:bodyPr>
            <a:normAutofit/>
          </a:bodyPr>
          <a:lstStyle/>
          <a:p>
            <a:r>
              <a:rPr lang="en-GB" dirty="0"/>
              <a:t>Theories</a:t>
            </a:r>
          </a:p>
          <a:p>
            <a:pPr lvl="1"/>
            <a:r>
              <a:rPr lang="en-GB" dirty="0" smtClean="0"/>
              <a:t>A hypothesized </a:t>
            </a:r>
            <a:r>
              <a:rPr lang="en-GB" dirty="0"/>
              <a:t>general principle or set of principles that explain known findings about a topic and from which new hypotheses can be generated.</a:t>
            </a:r>
          </a:p>
          <a:p>
            <a:r>
              <a:rPr lang="en-GB" dirty="0"/>
              <a:t>Hypothesis</a:t>
            </a:r>
          </a:p>
          <a:p>
            <a:pPr lvl="1"/>
            <a:r>
              <a:rPr lang="en-GB" dirty="0"/>
              <a:t>A prediction from a theory.</a:t>
            </a:r>
          </a:p>
          <a:p>
            <a:pPr lvl="1"/>
            <a:r>
              <a:rPr lang="en-GB" dirty="0"/>
              <a:t>E.g. the number of people turning up for a reality TV audition that have narcissistic personality disorder will be higher than the general level (1%) in the population.</a:t>
            </a:r>
          </a:p>
          <a:p>
            <a:r>
              <a:rPr lang="en-GB" dirty="0"/>
              <a:t>Falsification</a:t>
            </a:r>
          </a:p>
          <a:p>
            <a:pPr lvl="1"/>
            <a:r>
              <a:rPr lang="en-GB" dirty="0"/>
              <a:t>The act of disproving a theory or hypothesis.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81000"/>
            <a:ext cx="7765321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 data to Test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93468" cy="4495800"/>
          </a:xfrm>
        </p:spPr>
        <p:txBody>
          <a:bodyPr>
            <a:normAutofit/>
          </a:bodyPr>
          <a:lstStyle/>
          <a:p>
            <a:r>
              <a:rPr lang="en-GB" sz="2600" dirty="0" smtClean="0"/>
              <a:t>Independent </a:t>
            </a:r>
            <a:r>
              <a:rPr lang="en-GB" sz="2600" dirty="0"/>
              <a:t>Variable</a:t>
            </a:r>
          </a:p>
          <a:p>
            <a:pPr lvl="1"/>
            <a:r>
              <a:rPr lang="en-GB" sz="2000" dirty="0"/>
              <a:t>The proposed cause</a:t>
            </a:r>
          </a:p>
          <a:p>
            <a:pPr lvl="1"/>
            <a:r>
              <a:rPr lang="en-GB" sz="2000" dirty="0"/>
              <a:t>A predictor variable</a:t>
            </a:r>
          </a:p>
          <a:p>
            <a:pPr lvl="1"/>
            <a:r>
              <a:rPr lang="en-GB" sz="2000" dirty="0"/>
              <a:t>A manipulated variable (in experiments</a:t>
            </a:r>
            <a:r>
              <a:rPr lang="en-GB" sz="2000" dirty="0" smtClean="0"/>
              <a:t>)</a:t>
            </a:r>
            <a:endParaRPr lang="en-GB" sz="2000" dirty="0"/>
          </a:p>
          <a:p>
            <a:r>
              <a:rPr lang="en-GB" sz="2600" dirty="0"/>
              <a:t>Dependent Variable</a:t>
            </a:r>
          </a:p>
          <a:p>
            <a:pPr lvl="1"/>
            <a:r>
              <a:rPr lang="en-GB" sz="2000" dirty="0"/>
              <a:t>The proposed effect</a:t>
            </a:r>
          </a:p>
          <a:p>
            <a:pPr lvl="1"/>
            <a:r>
              <a:rPr lang="en-GB" sz="2000" dirty="0"/>
              <a:t>An outcome variable</a:t>
            </a:r>
          </a:p>
          <a:p>
            <a:pPr lvl="1"/>
            <a:r>
              <a:rPr lang="en-GB" sz="2000" dirty="0"/>
              <a:t>Measured not manipulated (in experiments)</a:t>
            </a:r>
          </a:p>
          <a:p>
            <a:pPr marL="457200" lvl="1" indent="0">
              <a:buNone/>
            </a:pPr>
            <a:endParaRPr lang="en-GB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1707</TotalTime>
  <Words>618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</vt:lpstr>
      <vt:lpstr>Damask</vt:lpstr>
      <vt:lpstr>Data Science, analytics,  and data</vt:lpstr>
      <vt:lpstr>What is Data Science?</vt:lpstr>
      <vt:lpstr>What is analytics? </vt:lpstr>
      <vt:lpstr>Business analytics</vt:lpstr>
      <vt:lpstr>Sport analytics Use of analytics in sport industry</vt:lpstr>
      <vt:lpstr>What is data?</vt:lpstr>
      <vt:lpstr>Types of data analysis</vt:lpstr>
      <vt:lpstr>Generating and testing theories</vt:lpstr>
      <vt:lpstr>Collect data to Test theories</vt:lpstr>
      <vt:lpstr>Levels of measurement</vt:lpstr>
      <vt:lpstr>Types of statistical analysis</vt:lpstr>
    </vt:vector>
  </TitlesOfParts>
  <Company>University of New Haven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Mumcu, Ceyda</dc:creator>
  <cp:lastModifiedBy>Lee, Sangkwon</cp:lastModifiedBy>
  <cp:revision>60</cp:revision>
  <dcterms:created xsi:type="dcterms:W3CDTF">2016-05-17T13:49:51Z</dcterms:created>
  <dcterms:modified xsi:type="dcterms:W3CDTF">2021-02-27T19:07:38Z</dcterms:modified>
</cp:coreProperties>
</file>