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0" r:id="rId2"/>
    <p:sldId id="350" r:id="rId3"/>
    <p:sldId id="351" r:id="rId4"/>
    <p:sldId id="365" r:id="rId5"/>
    <p:sldId id="353" r:id="rId6"/>
    <p:sldId id="354" r:id="rId7"/>
    <p:sldId id="355" r:id="rId8"/>
    <p:sldId id="367" r:id="rId9"/>
    <p:sldId id="356" r:id="rId10"/>
    <p:sldId id="366" r:id="rId11"/>
    <p:sldId id="357" r:id="rId12"/>
    <p:sldId id="359" r:id="rId13"/>
    <p:sldId id="360" r:id="rId14"/>
    <p:sldId id="369" r:id="rId15"/>
    <p:sldId id="361" r:id="rId16"/>
    <p:sldId id="362" r:id="rId17"/>
    <p:sldId id="363" r:id="rId18"/>
    <p:sldId id="368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400"/>
    <a:srgbClr val="DA6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94639"/>
  </p:normalViewPr>
  <p:slideViewPr>
    <p:cSldViewPr>
      <p:cViewPr varScale="1">
        <p:scale>
          <a:sx n="74" d="100"/>
          <a:sy n="74" d="100"/>
        </p:scale>
        <p:origin x="2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6B77-408B-4020-97F2-2CEA8A896788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E15E6-370B-4A45-AE03-5F1799D54B4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6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79512" y="5949280"/>
            <a:ext cx="8784976" cy="28803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9629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7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3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9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1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84976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9512" y="6448251"/>
            <a:ext cx="2277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306D-3A72-4DA1-8FFC-6102B9E92FB6}" type="datetimeFigureOut">
              <a:rPr lang="de-DE" smtClean="0"/>
              <a:pPr/>
              <a:t>01.03.2021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6495" y="6448251"/>
            <a:ext cx="3091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902" y="6448251"/>
            <a:ext cx="2277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B6A3-7EA9-477F-9054-289B2447FB8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21690"/>
            <a:ext cx="9144000" cy="8792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3480"/>
            <a:ext cx="1143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oddjobairway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de-DE" sz="2800" dirty="0"/>
              <a:t/>
            </a:r>
            <a:br>
              <a:rPr lang="en-US" altLang="de-DE" sz="2800" dirty="0"/>
            </a:br>
            <a:r>
              <a:rPr lang="en-US" altLang="de-DE" sz="3600" b="1" dirty="0"/>
              <a:t>DESCRIPTIVE STATISTICS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8D8-7A36-2047-8442-C6A78C9F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b="1" dirty="0"/>
              <a:t>Elements of the Box Plot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Bild 3" descr="Macintosh HD:Users:sarstedt:Dropbox:Concise Guide:Third edition:Chapters:Chapter 5:Figures:Fig. 5.5 Elements of the box plot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416824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926976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altLang="de-DE" b="1" dirty="0"/>
              <a:t>Bivariate Graphs &amp; Tables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pic>
        <p:nvPicPr>
          <p:cNvPr id="3" name="Bild 2" descr="Figure 5.22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1412776"/>
            <a:ext cx="4329879" cy="4246612"/>
          </a:xfrm>
          <a:prstGeom prst="rect">
            <a:avLst/>
          </a:prstGeom>
        </p:spPr>
      </p:pic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475656" y="5661248"/>
            <a:ext cx="23165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Scatter plot (matrix scatter) 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772816"/>
            <a:ext cx="3260930" cy="3393728"/>
          </a:xfrm>
          <a:prstGeom prst="rect">
            <a:avLst/>
          </a:prstGeom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719936" y="5661248"/>
            <a:ext cx="948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Crosstab</a:t>
            </a:r>
          </a:p>
        </p:txBody>
      </p:sp>
    </p:spTree>
    <p:extLst>
      <p:ext uri="{BB962C8B-B14F-4D97-AF65-F5344CB8AC3E}">
        <p14:creationId xmlns:p14="http://schemas.microsoft.com/office/powerpoint/2010/main" val="3230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94833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/>
              <a:t>The Workflow of </a:t>
            </a:r>
            <a:r>
              <a:rPr lang="en-US" altLang="de-DE" b="1" dirty="0" smtClean="0"/>
              <a:t>Data: </a:t>
            </a:r>
            <a:r>
              <a:rPr lang="en-US" altLang="de-DE" b="1" dirty="0"/>
              <a:t>Steps </a:t>
            </a:r>
            <a:r>
              <a:rPr lang="en-US" altLang="de-DE" b="1" dirty="0" smtClean="0"/>
              <a:t>5 </a:t>
            </a:r>
            <a:r>
              <a:rPr lang="en-US" altLang="de-DE" b="1" dirty="0"/>
              <a:t>to </a:t>
            </a:r>
            <a:r>
              <a:rPr lang="en-US" altLang="de-DE" b="1" dirty="0" smtClean="0"/>
              <a:t>6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642938" y="1268761"/>
            <a:ext cx="8244000" cy="5006329"/>
            <a:chOff x="642938" y="1268761"/>
            <a:chExt cx="8244000" cy="5006329"/>
          </a:xfrm>
        </p:grpSpPr>
        <p:sp>
          <p:nvSpPr>
            <p:cNvPr id="44" name="Richtungspfeil 43"/>
            <p:cNvSpPr/>
            <p:nvPr/>
          </p:nvSpPr>
          <p:spPr>
            <a:xfrm rot="16200000" flipH="1">
              <a:off x="2154938" y="2330098"/>
              <a:ext cx="648000" cy="3672000"/>
            </a:xfrm>
            <a:prstGeom prst="homePlate">
              <a:avLst/>
            </a:prstGeom>
            <a:solidFill>
              <a:srgbClr val="EF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5" name="Richtungspfeil 44"/>
            <p:cNvSpPr/>
            <p:nvPr/>
          </p:nvSpPr>
          <p:spPr>
            <a:xfrm rot="16200000" flipH="1">
              <a:off x="2154939" y="-243239"/>
              <a:ext cx="648000" cy="3672000"/>
            </a:xfrm>
            <a:prstGeom prst="homePlate">
              <a:avLst/>
            </a:prstGeom>
            <a:solidFill>
              <a:srgbClr val="EF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642938" y="129857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5.</a:t>
              </a:r>
            </a:p>
          </p:txBody>
        </p:sp>
        <p:sp>
          <p:nvSpPr>
            <p:cNvPr id="47" name="Rechteck 46"/>
            <p:cNvSpPr/>
            <p:nvPr/>
          </p:nvSpPr>
          <p:spPr>
            <a:xfrm>
              <a:off x="642938" y="387032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6.</a:t>
              </a:r>
            </a:p>
          </p:txBody>
        </p:sp>
        <p:sp>
          <p:nvSpPr>
            <p:cNvPr id="49" name="Rechteck 25"/>
            <p:cNvSpPr>
              <a:spLocks noChangeArrowheads="1"/>
            </p:cNvSpPr>
            <p:nvPr/>
          </p:nvSpPr>
          <p:spPr bwMode="auto">
            <a:xfrm>
              <a:off x="684213" y="1916832"/>
              <a:ext cx="3743771" cy="193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354013" indent="-1778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Data transformations may be necessary for some analysis or for the interpretation of data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Variable respecification (e.g. coding the number of flights into low(=1), medium(2), and high (3) from the actual number of flights taken.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Dummy coding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Scale transformation ((z-)standardizing, log transformations, aggregation).</a:t>
              </a:r>
            </a:p>
          </p:txBody>
        </p:sp>
        <p:sp>
          <p:nvSpPr>
            <p:cNvPr id="51" name="Rechteck 25"/>
            <p:cNvSpPr>
              <a:spLocks noChangeArrowheads="1"/>
            </p:cNvSpPr>
            <p:nvPr/>
          </p:nvSpPr>
          <p:spPr bwMode="auto">
            <a:xfrm>
              <a:off x="684213" y="4597102"/>
              <a:ext cx="3743771" cy="167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In large projects typically multiple persons are working on data analysis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A codebook contains essential details of the data         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Content: Introduction, questionnaire(s), description of the variables, summary statistics, datasets</a:t>
              </a:r>
            </a:p>
          </p:txBody>
        </p:sp>
        <p:sp>
          <p:nvSpPr>
            <p:cNvPr id="52" name="Rechteck 25"/>
            <p:cNvSpPr>
              <a:spLocks noChangeArrowheads="1"/>
            </p:cNvSpPr>
            <p:nvPr/>
          </p:nvSpPr>
          <p:spPr bwMode="auto">
            <a:xfrm>
              <a:off x="1038225" y="1285875"/>
              <a:ext cx="3273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</a:rPr>
                <a:t>Transform data</a:t>
              </a:r>
            </a:p>
          </p:txBody>
        </p:sp>
        <p:sp>
          <p:nvSpPr>
            <p:cNvPr id="53" name="Rechteck 25"/>
            <p:cNvSpPr>
              <a:spLocks noChangeArrowheads="1"/>
            </p:cNvSpPr>
            <p:nvPr/>
          </p:nvSpPr>
          <p:spPr bwMode="auto">
            <a:xfrm>
              <a:off x="5610225" y="1285875"/>
              <a:ext cx="32767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Transform data</a:t>
              </a:r>
            </a:p>
          </p:txBody>
        </p:sp>
        <p:sp>
          <p:nvSpPr>
            <p:cNvPr id="54" name="Rechteck 25"/>
            <p:cNvSpPr>
              <a:spLocks noChangeArrowheads="1"/>
            </p:cNvSpPr>
            <p:nvPr/>
          </p:nvSpPr>
          <p:spPr bwMode="auto">
            <a:xfrm>
              <a:off x="1038225" y="3857625"/>
              <a:ext cx="3273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Create a codebook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79512" y="5733256"/>
            <a:ext cx="8784976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2420888"/>
            <a:ext cx="8784976" cy="1080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Introduction </a:t>
            </a:r>
            <a:r>
              <a:rPr lang="en-US" sz="4000" b="1" dirty="0"/>
              <a:t>to SPSS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291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/>
              <a:t>The Oddjob Airways case study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ACB9B-25D6-8340-9A8C-D44003794160}"/>
              </a:ext>
            </a:extLst>
          </p:cNvPr>
          <p:cNvSpPr/>
          <p:nvPr/>
        </p:nvSpPr>
        <p:spPr>
          <a:xfrm>
            <a:off x="179512" y="1052736"/>
            <a:ext cx="698477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 smtClean="0"/>
              <a:t>Oddjob</a:t>
            </a:r>
            <a:r>
              <a:rPr lang="en-AU" dirty="0" smtClean="0"/>
              <a:t> </a:t>
            </a:r>
            <a:r>
              <a:rPr lang="en-AU" dirty="0"/>
              <a:t>Airways is a fictitious airline - with a real website: </a:t>
            </a:r>
            <a:r>
              <a:rPr lang="en-AU" dirty="0">
                <a:hlinkClick r:id="rId2"/>
              </a:rPr>
              <a:t>http://www.oddjobairways.com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Oddjob Airways conducted a customer survey to improve its </a:t>
            </a:r>
          </a:p>
          <a:p>
            <a:r>
              <a:rPr lang="en-AU" dirty="0"/>
              <a:t>customers’ satisfaction. Some details:</a:t>
            </a:r>
          </a:p>
          <a:p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company’s marketing department contacted all the customers who had flown with the airline during the last 12 months and were registered on the company website.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 total of 1065 customers completed the survey online.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Demographics: Age of customer, gender, language, home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Flight behavior measures: flight class, timing of the last flight, purpose of flight, domestic/foreign flight, number of flights a year, traveller’s status (Blue, Silver, Gold).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Perception and satisfaction measures: recommendation, reputation, general satisfaction, overall, price/performance satisfaction, loyalty, commitment, traveler’s expectations, traveler’s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1065781"/>
            <a:ext cx="3419152" cy="11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92BA6-833E-E24E-9154-57A62EE04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720" y="1383953"/>
            <a:ext cx="6771681" cy="46060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854968"/>
          </a:xfrm>
        </p:spPr>
        <p:txBody>
          <a:bodyPr/>
          <a:lstStyle/>
          <a:p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altLang="de-DE" b="1" dirty="0"/>
              <a:t>Introduction to SPSS: The Startup Screens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8" name="Rechteckige Legende 7"/>
          <p:cNvSpPr/>
          <p:nvPr/>
        </p:nvSpPr>
        <p:spPr bwMode="auto">
          <a:xfrm>
            <a:off x="251520" y="980728"/>
            <a:ext cx="2071688" cy="806450"/>
          </a:xfrm>
          <a:prstGeom prst="wedgeRectCallout">
            <a:avLst>
              <a:gd name="adj1" fmla="val 53745"/>
              <a:gd name="adj2" fmla="val 145893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Open a recently used dataset</a:t>
            </a:r>
          </a:p>
        </p:txBody>
      </p:sp>
      <p:sp>
        <p:nvSpPr>
          <p:cNvPr id="10" name="Rechteckige Legende 9"/>
          <p:cNvSpPr/>
          <p:nvPr/>
        </p:nvSpPr>
        <p:spPr bwMode="auto">
          <a:xfrm>
            <a:off x="395536" y="4653136"/>
            <a:ext cx="2071688" cy="806450"/>
          </a:xfrm>
          <a:prstGeom prst="wedgeRectCallout">
            <a:avLst>
              <a:gd name="adj1" fmla="val 48267"/>
              <a:gd name="adj2" fmla="val -201413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Open another dataset</a:t>
            </a:r>
          </a:p>
        </p:txBody>
      </p:sp>
    </p:spTree>
    <p:extLst>
      <p:ext uri="{BB962C8B-B14F-4D97-AF65-F5344CB8AC3E}">
        <p14:creationId xmlns:p14="http://schemas.microsoft.com/office/powerpoint/2010/main" val="747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A2D1B-8FE2-0E4F-9B06-B1842272C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124744"/>
            <a:ext cx="7596336" cy="5082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altLang="de-DE" b="1" dirty="0"/>
              <a:t>Introduction to SPSS: Data View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13" name="Rechteckige Legende 12"/>
          <p:cNvSpPr/>
          <p:nvPr/>
        </p:nvSpPr>
        <p:spPr bwMode="auto">
          <a:xfrm>
            <a:off x="4337720" y="5048434"/>
            <a:ext cx="1190968" cy="494200"/>
          </a:xfrm>
          <a:prstGeom prst="wedgeRectCallout">
            <a:avLst>
              <a:gd name="adj1" fmla="val -74355"/>
              <a:gd name="adj2" fmla="val 114930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Data view</a:t>
            </a: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971600" y="1808074"/>
            <a:ext cx="1192455" cy="494200"/>
          </a:xfrm>
          <a:prstGeom prst="wedgeRectCallout">
            <a:avLst>
              <a:gd name="adj1" fmla="val -65548"/>
              <a:gd name="adj2" fmla="val 43613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Case</a:t>
            </a:r>
          </a:p>
        </p:txBody>
      </p:sp>
      <p:sp>
        <p:nvSpPr>
          <p:cNvPr id="15" name="Rechteckige Legende 14"/>
          <p:cNvSpPr/>
          <p:nvPr/>
        </p:nvSpPr>
        <p:spPr bwMode="auto">
          <a:xfrm>
            <a:off x="2915816" y="1160002"/>
            <a:ext cx="1190967" cy="494200"/>
          </a:xfrm>
          <a:prstGeom prst="wedgeRectCallout">
            <a:avLst>
              <a:gd name="adj1" fmla="val -25217"/>
              <a:gd name="adj2" fmla="val 106235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Variable</a:t>
            </a:r>
          </a:p>
        </p:txBody>
      </p:sp>
      <p:sp>
        <p:nvSpPr>
          <p:cNvPr id="16" name="Rechteckige Legende 15"/>
          <p:cNvSpPr/>
          <p:nvPr/>
        </p:nvSpPr>
        <p:spPr bwMode="auto">
          <a:xfrm>
            <a:off x="7308304" y="5192450"/>
            <a:ext cx="1531985" cy="662097"/>
          </a:xfrm>
          <a:prstGeom prst="wedgeRectCallout">
            <a:avLst>
              <a:gd name="adj1" fmla="val -120868"/>
              <a:gd name="adj2" fmla="val 90121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Status information</a:t>
            </a:r>
          </a:p>
        </p:txBody>
      </p:sp>
    </p:spTree>
    <p:extLst>
      <p:ext uri="{BB962C8B-B14F-4D97-AF65-F5344CB8AC3E}">
        <p14:creationId xmlns:p14="http://schemas.microsoft.com/office/powerpoint/2010/main" val="23922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E5976-D55E-5548-A669-88651ABECB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376444"/>
            <a:ext cx="6574444" cy="47283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altLang="de-DE" b="1" dirty="0"/>
              <a:t>Introduction to SPSS: Variable View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17" name="Rechteckige Legende 16"/>
          <p:cNvSpPr/>
          <p:nvPr/>
        </p:nvSpPr>
        <p:spPr bwMode="auto">
          <a:xfrm>
            <a:off x="304528" y="2762284"/>
            <a:ext cx="868062" cy="588125"/>
          </a:xfrm>
          <a:prstGeom prst="wedgeRectCallout">
            <a:avLst>
              <a:gd name="adj1" fmla="val 44774"/>
              <a:gd name="adj2" fmla="val -177291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Name</a:t>
            </a:r>
          </a:p>
        </p:txBody>
      </p:sp>
      <p:sp>
        <p:nvSpPr>
          <p:cNvPr id="18" name="Rechteckige Legende 17"/>
          <p:cNvSpPr/>
          <p:nvPr/>
        </p:nvSpPr>
        <p:spPr bwMode="auto">
          <a:xfrm>
            <a:off x="1547664" y="2492896"/>
            <a:ext cx="1318815" cy="588125"/>
          </a:xfrm>
          <a:prstGeom prst="wedgeRectCallout">
            <a:avLst>
              <a:gd name="adj1" fmla="val -22632"/>
              <a:gd name="adj2" fmla="val -133412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Type</a:t>
            </a:r>
            <a:br>
              <a:rPr lang="en-US" sz="1600" dirty="0"/>
            </a:br>
            <a:r>
              <a:rPr lang="en-US" sz="1100" dirty="0"/>
              <a:t>(numeric, string, dollar,…) </a:t>
            </a:r>
          </a:p>
        </p:txBody>
      </p:sp>
      <p:sp>
        <p:nvSpPr>
          <p:cNvPr id="19" name="Rechteckige Legende 18"/>
          <p:cNvSpPr/>
          <p:nvPr/>
        </p:nvSpPr>
        <p:spPr bwMode="auto">
          <a:xfrm>
            <a:off x="1835696" y="1196752"/>
            <a:ext cx="1434310" cy="370301"/>
          </a:xfrm>
          <a:prstGeom prst="wedgeRectCallout">
            <a:avLst>
              <a:gd name="adj1" fmla="val 31065"/>
              <a:gd name="adj2" fmla="val 168007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Variable label</a:t>
            </a:r>
            <a:endParaRPr lang="en-US" sz="1100" dirty="0"/>
          </a:p>
        </p:txBody>
      </p:sp>
      <p:sp>
        <p:nvSpPr>
          <p:cNvPr id="20" name="Rechteckige Legende 19"/>
          <p:cNvSpPr/>
          <p:nvPr/>
        </p:nvSpPr>
        <p:spPr bwMode="auto">
          <a:xfrm>
            <a:off x="3398175" y="2468222"/>
            <a:ext cx="1165973" cy="588125"/>
          </a:xfrm>
          <a:prstGeom prst="wedgeRectCallout">
            <a:avLst>
              <a:gd name="adj1" fmla="val -3362"/>
              <a:gd name="adj2" fmla="val -128898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Value labels</a:t>
            </a:r>
            <a:endParaRPr lang="en-US" sz="1100" dirty="0"/>
          </a:p>
        </p:txBody>
      </p:sp>
      <p:sp>
        <p:nvSpPr>
          <p:cNvPr id="21" name="Rechteckige Legende 20"/>
          <p:cNvSpPr/>
          <p:nvPr/>
        </p:nvSpPr>
        <p:spPr bwMode="auto">
          <a:xfrm>
            <a:off x="4860032" y="2468223"/>
            <a:ext cx="1512168" cy="588125"/>
          </a:xfrm>
          <a:prstGeom prst="wedgeRectCallout">
            <a:avLst>
              <a:gd name="adj1" fmla="val -74659"/>
              <a:gd name="adj2" fmla="val -131427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User-defined missing values</a:t>
            </a:r>
            <a:endParaRPr lang="en-US" sz="1100" dirty="0"/>
          </a:p>
        </p:txBody>
      </p:sp>
      <p:sp>
        <p:nvSpPr>
          <p:cNvPr id="22" name="Rechteckige Legende 21"/>
          <p:cNvSpPr/>
          <p:nvPr/>
        </p:nvSpPr>
        <p:spPr bwMode="auto">
          <a:xfrm>
            <a:off x="6668084" y="2468223"/>
            <a:ext cx="1792348" cy="588125"/>
          </a:xfrm>
          <a:prstGeom prst="wedgeRectCallout">
            <a:avLst>
              <a:gd name="adj1" fmla="val -83587"/>
              <a:gd name="adj2" fmla="val -141241"/>
            </a:avLst>
          </a:prstGeom>
          <a:solidFill>
            <a:srgbClr val="EF8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/>
              <a:t>Measurement level  of variables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74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BE8B-2669-1A4E-8585-47DF8FA4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b="1" dirty="0"/>
              <a:t>The Chart Builder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C87578-C053-8B4F-BD87-7C8D24323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59" y="1341438"/>
            <a:ext cx="8028283" cy="4967287"/>
          </a:xfrm>
        </p:spPr>
      </p:pic>
    </p:spTree>
    <p:extLst>
      <p:ext uri="{BB962C8B-B14F-4D97-AF65-F5344CB8AC3E}">
        <p14:creationId xmlns:p14="http://schemas.microsoft.com/office/powerpoint/2010/main" val="28561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de-DE" sz="2000" dirty="0"/>
              <a:t/>
            </a:r>
            <a:br>
              <a:rPr lang="en-US" altLang="de-DE" sz="2000" dirty="0"/>
            </a:br>
            <a:r>
              <a:rPr lang="en-US" altLang="de-DE" b="1" dirty="0"/>
              <a:t>The Workflow of Data</a:t>
            </a:r>
            <a:br>
              <a:rPr lang="en-US" altLang="de-DE" b="1" dirty="0"/>
            </a:b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51520" y="1268760"/>
            <a:ext cx="4442718" cy="5028207"/>
            <a:chOff x="357188" y="1281113"/>
            <a:chExt cx="4337050" cy="5148262"/>
          </a:xfrm>
        </p:grpSpPr>
        <p:sp>
          <p:nvSpPr>
            <p:cNvPr id="6" name="Pfeil nach unten 5"/>
            <p:cNvSpPr/>
            <p:nvPr/>
          </p:nvSpPr>
          <p:spPr>
            <a:xfrm>
              <a:off x="357188" y="1281113"/>
              <a:ext cx="4337050" cy="5148262"/>
            </a:xfrm>
            <a:prstGeom prst="downArrow">
              <a:avLst>
                <a:gd name="adj1" fmla="val 50000"/>
                <a:gd name="adj2" fmla="val 83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2650" y="1357313"/>
              <a:ext cx="3286125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Create structure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882650" y="2000250"/>
              <a:ext cx="32861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Enter data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882650" y="2643188"/>
              <a:ext cx="3286125" cy="12176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Clean data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Interviewer fraud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Suspicious response patterns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Data entry errors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Outliers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Missing 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2650" y="3929063"/>
              <a:ext cx="3286125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Describe data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82650" y="4572000"/>
              <a:ext cx="3286125" cy="5762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Transform data (optional)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82650" y="5214938"/>
              <a:ext cx="3286125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Create a codebook</a:t>
              </a:r>
            </a:p>
          </p:txBody>
        </p:sp>
        <p:sp>
          <p:nvSpPr>
            <p:cNvPr id="14" name="Rechteck 13"/>
            <p:cNvSpPr/>
            <p:nvPr/>
          </p:nvSpPr>
          <p:spPr>
            <a:xfrm>
              <a:off x="642938" y="1357313"/>
              <a:ext cx="576262" cy="576262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1.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42938" y="2001838"/>
              <a:ext cx="576262" cy="574675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/>
                <a:t>2.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42938" y="2643188"/>
              <a:ext cx="576262" cy="1217612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/>
                <a:t>3.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42938" y="4573588"/>
              <a:ext cx="576262" cy="574675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5.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42938" y="3929063"/>
              <a:ext cx="576262" cy="576262"/>
            </a:xfrm>
            <a:prstGeom prst="rect">
              <a:avLst/>
            </a:prstGeom>
            <a:solidFill>
              <a:srgbClr val="EF8500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4.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42938" y="5214938"/>
              <a:ext cx="576262" cy="5762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6.</a:t>
              </a:r>
            </a:p>
          </p:txBody>
        </p:sp>
      </p:grpSp>
      <p:sp>
        <p:nvSpPr>
          <p:cNvPr id="22" name="Rechteck 25"/>
          <p:cNvSpPr>
            <a:spLocks noChangeArrowheads="1"/>
          </p:cNvSpPr>
          <p:nvPr/>
        </p:nvSpPr>
        <p:spPr bwMode="auto">
          <a:xfrm>
            <a:off x="4525963" y="1340768"/>
            <a:ext cx="440372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fontAlgn="base" hangingPunct="1">
              <a:spcBef>
                <a:spcPts val="600"/>
              </a:spcBef>
              <a:spcAft>
                <a:spcPct val="0"/>
              </a:spcAft>
            </a:pPr>
            <a:r>
              <a:rPr lang="en-US" altLang="de-DE" sz="1800" dirty="0">
                <a:latin typeface="+mn-lt"/>
              </a:rPr>
              <a:t>A systematic workflow of data reduces the risk of making mistakes!</a:t>
            </a:r>
            <a:endParaRPr kumimoji="0" lang="en-US" altLang="de-DE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176213" marR="0" lvl="0" indent="-1762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workflow of data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is a strategy to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keep track of entering, cleaning, describing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, and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transforming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data</a:t>
            </a:r>
          </a:p>
          <a:p>
            <a:pPr marL="176213" marR="0" lvl="0" indent="-1762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good workflow of data </a:t>
            </a:r>
            <a:r>
              <a:rPr kumimoji="0" lang="en-US" alt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saves time, allows sharing the analysis and/or replicate the research </a:t>
            </a:r>
          </a:p>
          <a:p>
            <a:pPr marL="176213" marR="0" lvl="0" indent="-1762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Haphazardly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entering, cleaning, and analyzing bits of data is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not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a good strategy</a:t>
            </a:r>
          </a:p>
          <a:p>
            <a:pPr marL="176213" marR="0" lvl="0" indent="-176213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Without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 good workflow, the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risk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of having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to duplicate work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or even </a:t>
            </a:r>
            <a:r>
              <a: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to lose the data entirely </a:t>
            </a:r>
            <a:r>
              <a: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due to accidents increases</a:t>
            </a:r>
          </a:p>
        </p:txBody>
      </p:sp>
    </p:spTree>
    <p:extLst>
      <p:ext uri="{BB962C8B-B14F-4D97-AF65-F5344CB8AC3E}">
        <p14:creationId xmlns:p14="http://schemas.microsoft.com/office/powerpoint/2010/main" val="1843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/>
              <a:t>The Workflow of Data: Steps 1 to 4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28625" y="1239234"/>
            <a:ext cx="8286750" cy="5105166"/>
            <a:chOff x="642938" y="1268760"/>
            <a:chExt cx="8286750" cy="5105166"/>
          </a:xfrm>
        </p:grpSpPr>
        <p:sp>
          <p:nvSpPr>
            <p:cNvPr id="7" name="Richtungspfeil 6"/>
            <p:cNvSpPr/>
            <p:nvPr/>
          </p:nvSpPr>
          <p:spPr>
            <a:xfrm rot="16200000" flipH="1">
              <a:off x="6726939" y="-243239"/>
              <a:ext cx="648000" cy="3672000"/>
            </a:xfrm>
            <a:prstGeom prst="homePlate">
              <a:avLst/>
            </a:prstGeom>
            <a:solidFill>
              <a:srgbClr val="EF8500"/>
            </a:solidFill>
            <a:ln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ichtungspfeil 7"/>
            <p:cNvSpPr/>
            <p:nvPr/>
          </p:nvSpPr>
          <p:spPr>
            <a:xfrm rot="16200000" flipH="1">
              <a:off x="2154938" y="2349048"/>
              <a:ext cx="648000" cy="3672000"/>
            </a:xfrm>
            <a:prstGeom prst="homePlate">
              <a:avLst/>
            </a:prstGeom>
            <a:solidFill>
              <a:srgbClr val="EF8500"/>
            </a:solidFill>
            <a:ln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Richtungspfeil 8"/>
            <p:cNvSpPr/>
            <p:nvPr/>
          </p:nvSpPr>
          <p:spPr>
            <a:xfrm rot="16200000" flipH="1">
              <a:off x="6727882" y="2344681"/>
              <a:ext cx="646113" cy="3672000"/>
            </a:xfrm>
            <a:prstGeom prst="homePlate">
              <a:avLst/>
            </a:prstGeom>
            <a:solidFill>
              <a:srgbClr val="EF8500"/>
            </a:solidFill>
            <a:ln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" name="Richtungspfeil 9"/>
            <p:cNvSpPr/>
            <p:nvPr/>
          </p:nvSpPr>
          <p:spPr>
            <a:xfrm rot="16200000" flipH="1">
              <a:off x="2154939" y="-243240"/>
              <a:ext cx="648000" cy="3672000"/>
            </a:xfrm>
            <a:prstGeom prst="homePlate">
              <a:avLst/>
            </a:prstGeom>
            <a:solidFill>
              <a:srgbClr val="EF8500"/>
            </a:solidFill>
            <a:ln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  <p:sp>
          <p:nvSpPr>
            <p:cNvPr id="11" name="Rechteck 25"/>
            <p:cNvSpPr>
              <a:spLocks noChangeArrowheads="1"/>
            </p:cNvSpPr>
            <p:nvPr/>
          </p:nvSpPr>
          <p:spPr bwMode="auto">
            <a:xfrm>
              <a:off x="684213" y="1945511"/>
              <a:ext cx="3627437" cy="193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Saves time and allows to share and/ or replicate the analysis and research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Save original dataset as a .zip file for small projects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Structure the subdirectories: e.g., data files, Syntax files, Output files, ….. 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Names of files and variable </a:t>
              </a:r>
              <a:r>
                <a:rPr lang="en-US" altLang="de-DE" dirty="0" err="1">
                  <a:latin typeface="+mn-lt"/>
                </a:rPr>
                <a:t>names&amp;labels</a:t>
              </a:r>
              <a:r>
                <a:rPr lang="en-US" altLang="de-DE" dirty="0">
                  <a:latin typeface="+mn-lt"/>
                </a:rPr>
                <a:t> should be clear</a:t>
              </a:r>
            </a:p>
          </p:txBody>
        </p:sp>
        <p:sp>
          <p:nvSpPr>
            <p:cNvPr id="12" name="Rechteck 25"/>
            <p:cNvSpPr>
              <a:spLocks noChangeArrowheads="1"/>
            </p:cNvSpPr>
            <p:nvPr/>
          </p:nvSpPr>
          <p:spPr bwMode="auto">
            <a:xfrm>
              <a:off x="5302250" y="2106613"/>
              <a:ext cx="3627438" cy="146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Specialized software (e.g., </a:t>
              </a:r>
              <a:r>
                <a:rPr lang="en-US" altLang="de-DE" dirty="0" err="1">
                  <a:latin typeface="+mn-lt"/>
                </a:rPr>
                <a:t>epidata</a:t>
              </a:r>
              <a:r>
                <a:rPr lang="en-US" altLang="de-DE" dirty="0">
                  <a:latin typeface="+mn-lt"/>
                </a:rPr>
                <a:t> for paper-based interviews or Confirmit for (mobile) CATI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Enter data by hand in SPSS or Excel: Risk of making errors 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Checks of consistency are very important</a:t>
              </a:r>
            </a:p>
          </p:txBody>
        </p:sp>
        <p:sp>
          <p:nvSpPr>
            <p:cNvPr id="13" name="Rechteck 25"/>
            <p:cNvSpPr>
              <a:spLocks noChangeArrowheads="1"/>
            </p:cNvSpPr>
            <p:nvPr/>
          </p:nvSpPr>
          <p:spPr bwMode="auto">
            <a:xfrm>
              <a:off x="684213" y="4581128"/>
              <a:ext cx="3627437" cy="179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 data for interviewer fraud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 data for suspicious response patterns (straight-lining and inconsistencies)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 data for entry errors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 data for outliers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Check for missing data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endParaRPr lang="en-US" altLang="de-DE" dirty="0">
                <a:latin typeface="+mn-lt"/>
              </a:endParaRPr>
            </a:p>
          </p:txBody>
        </p:sp>
        <p:sp>
          <p:nvSpPr>
            <p:cNvPr id="14" name="Rechteck 25"/>
            <p:cNvSpPr>
              <a:spLocks noChangeArrowheads="1"/>
            </p:cNvSpPr>
            <p:nvPr/>
          </p:nvSpPr>
          <p:spPr bwMode="auto">
            <a:xfrm>
              <a:off x="5302250" y="4581128"/>
              <a:ext cx="3627438" cy="99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6213" indent="-176213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 err="1">
                  <a:latin typeface="+mn-lt"/>
                </a:rPr>
                <a:t>Univariate</a:t>
              </a:r>
              <a:r>
                <a:rPr lang="en-US" altLang="de-DE" dirty="0">
                  <a:latin typeface="+mn-lt"/>
                </a:rPr>
                <a:t> analysis (e.g., mean, median or variance)</a:t>
              </a:r>
            </a:p>
            <a:p>
              <a:pPr eaLnBrk="1" hangingPunct="1">
                <a:spcBef>
                  <a:spcPts val="300"/>
                </a:spcBef>
                <a:buFont typeface="Arial" charset="0"/>
                <a:buChar char="•"/>
              </a:pPr>
              <a:r>
                <a:rPr lang="en-US" altLang="de-DE" dirty="0">
                  <a:latin typeface="+mn-lt"/>
                </a:rPr>
                <a:t>Bivariate analysis (e.g., crosstabs or correlations)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42938" y="128587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tx1"/>
                  </a:solidFill>
                </a:rPr>
                <a:t>1.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42938" y="385762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3.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5214938" y="128587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2.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14938" y="3857625"/>
              <a:ext cx="395287" cy="395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EF8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4.</a:t>
              </a:r>
            </a:p>
          </p:txBody>
        </p:sp>
        <p:sp>
          <p:nvSpPr>
            <p:cNvPr id="19" name="Rechteck 25"/>
            <p:cNvSpPr>
              <a:spLocks noChangeArrowheads="1"/>
            </p:cNvSpPr>
            <p:nvPr/>
          </p:nvSpPr>
          <p:spPr bwMode="auto">
            <a:xfrm>
              <a:off x="1038225" y="1285875"/>
              <a:ext cx="32767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Create structure</a:t>
              </a:r>
            </a:p>
          </p:txBody>
        </p:sp>
        <p:sp>
          <p:nvSpPr>
            <p:cNvPr id="20" name="Rechteck 25"/>
            <p:cNvSpPr>
              <a:spLocks noChangeArrowheads="1"/>
            </p:cNvSpPr>
            <p:nvPr/>
          </p:nvSpPr>
          <p:spPr bwMode="auto">
            <a:xfrm>
              <a:off x="5610225" y="1285875"/>
              <a:ext cx="32767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Enter data</a:t>
              </a:r>
            </a:p>
          </p:txBody>
        </p:sp>
        <p:sp>
          <p:nvSpPr>
            <p:cNvPr id="21" name="Rechteck 25"/>
            <p:cNvSpPr>
              <a:spLocks noChangeArrowheads="1"/>
            </p:cNvSpPr>
            <p:nvPr/>
          </p:nvSpPr>
          <p:spPr bwMode="auto">
            <a:xfrm>
              <a:off x="1038226" y="3857625"/>
              <a:ext cx="3273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Clean  Data</a:t>
              </a:r>
            </a:p>
          </p:txBody>
        </p:sp>
        <p:sp>
          <p:nvSpPr>
            <p:cNvPr id="22" name="Rechteck 25"/>
            <p:cNvSpPr>
              <a:spLocks noChangeArrowheads="1"/>
            </p:cNvSpPr>
            <p:nvPr/>
          </p:nvSpPr>
          <p:spPr bwMode="auto">
            <a:xfrm>
              <a:off x="5610225" y="3857625"/>
              <a:ext cx="32767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de-DE" sz="1800" b="1" dirty="0">
                  <a:solidFill>
                    <a:schemeClr val="bg1"/>
                  </a:solidFill>
                  <a:latin typeface="+mn-lt"/>
                </a:rPr>
                <a:t>Describe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8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776864" cy="864096"/>
          </a:xfrm>
        </p:spPr>
        <p:txBody>
          <a:bodyPr/>
          <a:lstStyle/>
          <a:p>
            <a:r>
              <a:rPr lang="en-US" altLang="de-DE" b="1" dirty="0" smtClean="0"/>
              <a:t>Outliers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594B-C815-1841-ACDD-18A1E6D4925D}"/>
              </a:ext>
            </a:extLst>
          </p:cNvPr>
          <p:cNvSpPr/>
          <p:nvPr/>
        </p:nvSpPr>
        <p:spPr>
          <a:xfrm>
            <a:off x="539552" y="1916832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Outliers are values situated far from all the other observations. There are three types:</a:t>
            </a:r>
          </a:p>
          <a:p>
            <a:endParaRPr lang="en-AU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Outliers due to data collection or entry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Exceptionally high or low values that are a part of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Combinations of values that are exceptionally 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r>
              <a:rPr lang="en-AU" sz="1600" dirty="0"/>
              <a:t>Detection of outliers occurs through descriptive statistics</a:t>
            </a:r>
          </a:p>
          <a:p>
            <a:endParaRPr lang="en-AU" sz="1600" dirty="0"/>
          </a:p>
          <a:p>
            <a:r>
              <a:rPr lang="en-AU" sz="1600" dirty="0"/>
              <a:t>Should we delete or retain outliers?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If they are data collection or entry errors: yes (or try to look up the correct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If they are not, retain and describe the impact of these outliers. </a:t>
            </a:r>
          </a:p>
          <a:p>
            <a:endParaRPr lang="en-AU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dirty="0" smtClean="0"/>
              <a:t>Describe </a:t>
            </a:r>
            <a:r>
              <a:rPr lang="en-US" altLang="de-DE" b="1" dirty="0"/>
              <a:t>Data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1828800" cy="37623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/>
              <a:t>Univariate</a:t>
            </a:r>
            <a:endParaRPr lang="en-US" dirty="0"/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715000" y="1828800"/>
            <a:ext cx="1828800" cy="37623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Bivariate</a:t>
            </a: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648200" y="2819400"/>
            <a:ext cx="1828800" cy="37623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Graphs &amp; tables</a:t>
            </a:r>
          </a:p>
        </p:txBody>
      </p: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6781800" y="2819400"/>
            <a:ext cx="1828800" cy="37623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Statistics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2667000" y="3433759"/>
            <a:ext cx="1828800" cy="1108077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Measures of </a:t>
            </a:r>
            <a:r>
              <a:rPr lang="en-US" sz="1200" i="1" dirty="0"/>
              <a:t>centrality</a:t>
            </a:r>
            <a:r>
              <a:rPr lang="en-US" sz="1200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Mode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Median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Mean</a:t>
            </a:r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4953000" y="3424238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Scatter plots</a:t>
            </a:r>
          </a:p>
        </p:txBody>
      </p:sp>
      <p:sp>
        <p:nvSpPr>
          <p:cNvPr id="73" name="Text Box 11"/>
          <p:cNvSpPr txBox="1">
            <a:spLocks noChangeArrowheads="1"/>
          </p:cNvSpPr>
          <p:nvPr/>
        </p:nvSpPr>
        <p:spPr bwMode="auto">
          <a:xfrm>
            <a:off x="2667000" y="4729162"/>
            <a:ext cx="1828800" cy="1384995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Measures of </a:t>
            </a:r>
            <a:r>
              <a:rPr lang="en-US" sz="1200" i="1" dirty="0"/>
              <a:t>dispersion</a:t>
            </a:r>
            <a:r>
              <a:rPr lang="en-US" sz="1200" dirty="0"/>
              <a:t>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Range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Interquartile range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Variance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200" dirty="0"/>
              <a:t> Standard deviation</a:t>
            </a: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7086600" y="3429000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Covariance</a:t>
            </a: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2362200" y="2831068"/>
            <a:ext cx="1828800" cy="36933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Statistics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228600" y="2831592"/>
            <a:ext cx="1828800" cy="36933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Graphs &amp; tables</a:t>
            </a: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533400" y="3433759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Bar chart</a:t>
            </a:r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533400" y="3967160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Histogram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533400" y="4516438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Box plot</a:t>
            </a:r>
            <a:endParaRPr lang="en-US" sz="1200" dirty="0"/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533400" y="5049838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Pie chart</a:t>
            </a: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4953000" y="3962400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Crosstabs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533400" y="5583238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Frequency table</a:t>
            </a:r>
          </a:p>
        </p:txBody>
      </p:sp>
      <p:cxnSp>
        <p:nvCxnSpPr>
          <p:cNvPr id="83" name="Elbow Connector 37"/>
          <p:cNvCxnSpPr>
            <a:stCxn id="67" idx="2"/>
            <a:endCxn id="76" idx="0"/>
          </p:cNvCxnSpPr>
          <p:nvPr/>
        </p:nvCxnSpPr>
        <p:spPr>
          <a:xfrm rot="5400000">
            <a:off x="1363123" y="1984915"/>
            <a:ext cx="626554" cy="10668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39"/>
          <p:cNvCxnSpPr>
            <a:stCxn id="67" idx="2"/>
            <a:endCxn id="75" idx="0"/>
          </p:cNvCxnSpPr>
          <p:nvPr/>
        </p:nvCxnSpPr>
        <p:spPr>
          <a:xfrm rot="16200000" flipH="1">
            <a:off x="2430185" y="1984653"/>
            <a:ext cx="626030" cy="10668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68" idx="2"/>
            <a:endCxn id="69" idx="0"/>
          </p:cNvCxnSpPr>
          <p:nvPr/>
        </p:nvCxnSpPr>
        <p:spPr>
          <a:xfrm rot="5400000">
            <a:off x="5788819" y="1978819"/>
            <a:ext cx="614362" cy="10668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43"/>
          <p:cNvCxnSpPr>
            <a:stCxn id="68" idx="2"/>
            <a:endCxn id="70" idx="0"/>
          </p:cNvCxnSpPr>
          <p:nvPr/>
        </p:nvCxnSpPr>
        <p:spPr>
          <a:xfrm rot="16200000" flipH="1">
            <a:off x="6855619" y="1978819"/>
            <a:ext cx="614362" cy="10668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45"/>
          <p:cNvCxnSpPr>
            <a:endCxn id="77" idx="1"/>
          </p:cNvCxnSpPr>
          <p:nvPr/>
        </p:nvCxnSpPr>
        <p:spPr>
          <a:xfrm rot="16200000" flipH="1">
            <a:off x="269480" y="3311921"/>
            <a:ext cx="375440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48"/>
          <p:cNvCxnSpPr>
            <a:endCxn id="78" idx="1"/>
          </p:cNvCxnSpPr>
          <p:nvPr/>
        </p:nvCxnSpPr>
        <p:spPr>
          <a:xfrm rot="16200000" flipH="1">
            <a:off x="2781" y="3578622"/>
            <a:ext cx="908839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50"/>
          <p:cNvCxnSpPr>
            <a:endCxn id="71" idx="1"/>
          </p:cNvCxnSpPr>
          <p:nvPr/>
        </p:nvCxnSpPr>
        <p:spPr>
          <a:xfrm rot="16200000" flipH="1">
            <a:off x="2197102" y="3517899"/>
            <a:ext cx="787397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52"/>
          <p:cNvCxnSpPr>
            <a:endCxn id="73" idx="1"/>
          </p:cNvCxnSpPr>
          <p:nvPr/>
        </p:nvCxnSpPr>
        <p:spPr>
          <a:xfrm rot="16200000" flipH="1">
            <a:off x="1480170" y="4234830"/>
            <a:ext cx="2221260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57"/>
          <p:cNvCxnSpPr/>
          <p:nvPr/>
        </p:nvCxnSpPr>
        <p:spPr>
          <a:xfrm rot="16200000" flipH="1">
            <a:off x="4422380" y="3578621"/>
            <a:ext cx="908841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58"/>
          <p:cNvCxnSpPr/>
          <p:nvPr/>
        </p:nvCxnSpPr>
        <p:spPr>
          <a:xfrm rot="16200000" flipH="1">
            <a:off x="4689080" y="3311920"/>
            <a:ext cx="375440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59"/>
          <p:cNvCxnSpPr/>
          <p:nvPr/>
        </p:nvCxnSpPr>
        <p:spPr>
          <a:xfrm rot="16200000" flipH="1">
            <a:off x="6822680" y="3311920"/>
            <a:ext cx="375440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60"/>
          <p:cNvCxnSpPr>
            <a:endCxn id="79" idx="1"/>
          </p:cNvCxnSpPr>
          <p:nvPr/>
        </p:nvCxnSpPr>
        <p:spPr>
          <a:xfrm rot="16200000" flipH="1">
            <a:off x="-228202" y="3896917"/>
            <a:ext cx="1370805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62"/>
          <p:cNvCxnSpPr>
            <a:endCxn id="82" idx="1"/>
          </p:cNvCxnSpPr>
          <p:nvPr/>
        </p:nvCxnSpPr>
        <p:spPr>
          <a:xfrm rot="16200000" flipH="1">
            <a:off x="-805259" y="4386660"/>
            <a:ext cx="2524919" cy="152400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63"/>
          <p:cNvCxnSpPr>
            <a:endCxn id="80" idx="1"/>
          </p:cNvCxnSpPr>
          <p:nvPr/>
        </p:nvCxnSpPr>
        <p:spPr>
          <a:xfrm rot="16200000" flipH="1">
            <a:off x="-456803" y="4201716"/>
            <a:ext cx="1828005" cy="152401"/>
          </a:xfrm>
          <a:prstGeom prst="bentConnector2">
            <a:avLst/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581400" y="838200"/>
            <a:ext cx="1828800" cy="37623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Describe Data</a:t>
            </a:r>
          </a:p>
        </p:txBody>
      </p:sp>
      <p:cxnSp>
        <p:nvCxnSpPr>
          <p:cNvPr id="98" name="Elbow Connector 36"/>
          <p:cNvCxnSpPr>
            <a:stCxn id="97" idx="2"/>
            <a:endCxn id="68" idx="0"/>
          </p:cNvCxnSpPr>
          <p:nvPr/>
        </p:nvCxnSpPr>
        <p:spPr>
          <a:xfrm rot="16200000" flipH="1">
            <a:off x="5255419" y="454819"/>
            <a:ext cx="614362" cy="21336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42"/>
          <p:cNvCxnSpPr>
            <a:stCxn id="67" idx="0"/>
            <a:endCxn id="97" idx="2"/>
          </p:cNvCxnSpPr>
          <p:nvPr/>
        </p:nvCxnSpPr>
        <p:spPr>
          <a:xfrm rot="5400000" flipH="1" flipV="1">
            <a:off x="3045619" y="378619"/>
            <a:ext cx="614362" cy="228600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7086600" y="3962400"/>
            <a:ext cx="1828800" cy="28416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Correlation</a:t>
            </a:r>
          </a:p>
        </p:txBody>
      </p:sp>
      <p:cxnSp>
        <p:nvCxnSpPr>
          <p:cNvPr id="101" name="Shape 40"/>
          <p:cNvCxnSpPr/>
          <p:nvPr/>
        </p:nvCxnSpPr>
        <p:spPr>
          <a:xfrm rot="16200000" flipH="1">
            <a:off x="6594080" y="3540520"/>
            <a:ext cx="832640" cy="152400"/>
          </a:xfrm>
          <a:prstGeom prst="bentConnector3">
            <a:avLst>
              <a:gd name="adj1" fmla="val 109720"/>
            </a:avLst>
          </a:prstGeom>
          <a:ln w="28575" cmpd="sng">
            <a:solidFill>
              <a:srgbClr val="FF66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 err="1"/>
              <a:t>Univariate</a:t>
            </a:r>
            <a:r>
              <a:rPr lang="en-US" altLang="de-DE" b="1" dirty="0"/>
              <a:t> &amp; Bivariate Statistics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95536" y="1500188"/>
            <a:ext cx="8308975" cy="4807396"/>
            <a:chOff x="642938" y="1500188"/>
            <a:chExt cx="8308975" cy="4807396"/>
          </a:xfrm>
        </p:grpSpPr>
        <p:sp>
          <p:nvSpPr>
            <p:cNvPr id="24" name="Rechteck 5"/>
            <p:cNvSpPr>
              <a:spLocks noChangeArrowheads="1"/>
            </p:cNvSpPr>
            <p:nvPr/>
          </p:nvSpPr>
          <p:spPr bwMode="auto">
            <a:xfrm>
              <a:off x="642938" y="1500188"/>
              <a:ext cx="3135312" cy="45894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25" name="Rechteck 6"/>
            <p:cNvSpPr>
              <a:spLocks noChangeArrowheads="1"/>
            </p:cNvSpPr>
            <p:nvPr/>
          </p:nvSpPr>
          <p:spPr bwMode="auto">
            <a:xfrm>
              <a:off x="3932238" y="1500188"/>
              <a:ext cx="5019675" cy="45894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26" name="Rechteckige Legende 19"/>
            <p:cNvSpPr>
              <a:spLocks noChangeArrowheads="1"/>
            </p:cNvSpPr>
            <p:nvPr/>
          </p:nvSpPr>
          <p:spPr bwMode="auto">
            <a:xfrm>
              <a:off x="5441950" y="2857500"/>
              <a:ext cx="1416050" cy="808038"/>
            </a:xfrm>
            <a:prstGeom prst="wedgeRectCallout">
              <a:avLst>
                <a:gd name="adj1" fmla="val -73870"/>
                <a:gd name="adj2" fmla="val -25736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27" name="Rechteckige Legende 17"/>
            <p:cNvSpPr>
              <a:spLocks noChangeArrowheads="1"/>
            </p:cNvSpPr>
            <p:nvPr/>
          </p:nvSpPr>
          <p:spPr bwMode="auto">
            <a:xfrm>
              <a:off x="5441950" y="1765300"/>
              <a:ext cx="3302000" cy="806450"/>
            </a:xfrm>
            <a:prstGeom prst="wedgeRectCallout">
              <a:avLst>
                <a:gd name="adj1" fmla="val -65509"/>
                <a:gd name="adj2" fmla="val 7551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28" name="Rechteckige Legende 14"/>
            <p:cNvSpPr>
              <a:spLocks noChangeArrowheads="1"/>
            </p:cNvSpPr>
            <p:nvPr/>
          </p:nvSpPr>
          <p:spPr bwMode="auto">
            <a:xfrm>
              <a:off x="2000250" y="1906588"/>
              <a:ext cx="1195388" cy="808037"/>
            </a:xfrm>
            <a:prstGeom prst="wedgeRectCallout">
              <a:avLst>
                <a:gd name="adj1" fmla="val -107903"/>
                <a:gd name="adj2" fmla="val -24074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29" name="Rechteckige Legende 13"/>
            <p:cNvSpPr>
              <a:spLocks noChangeArrowheads="1"/>
            </p:cNvSpPr>
            <p:nvPr/>
          </p:nvSpPr>
          <p:spPr bwMode="auto">
            <a:xfrm>
              <a:off x="1694842" y="4149080"/>
              <a:ext cx="1998662" cy="698500"/>
            </a:xfrm>
            <a:prstGeom prst="wedgeRectCallout">
              <a:avLst>
                <a:gd name="adj1" fmla="val -61689"/>
                <a:gd name="adj2" fmla="val 1797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42938" y="1558925"/>
              <a:ext cx="123623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solidFill>
                    <a:schemeClr val="accent1">
                      <a:lumMod val="50000"/>
                    </a:schemeClr>
                  </a:solidFill>
                </a:rPr>
                <a:t>Univariate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932238" y="1558925"/>
              <a:ext cx="109517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>
                  <a:solidFill>
                    <a:schemeClr val="accent1">
                      <a:lumMod val="50000"/>
                    </a:schemeClr>
                  </a:solidFill>
                </a:rPr>
                <a:t>Bivariate</a:t>
              </a:r>
            </a:p>
          </p:txBody>
        </p:sp>
        <p:graphicFrame>
          <p:nvGraphicFramePr>
            <p:cNvPr id="32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051050" y="1949450"/>
            <a:ext cx="1062038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Formel" r:id="rId3" imgW="710891" imgH="431613" progId="Equation.3">
                    <p:embed/>
                  </p:oleObj>
                </mc:Choice>
                <mc:Fallback>
                  <p:oleObj name="Formel" r:id="rId3" imgW="710891" imgH="431613" progId="Equation.3">
                    <p:embed/>
                    <p:pic>
                      <p:nvPicPr>
                        <p:cNvPr id="3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1949450"/>
                          <a:ext cx="1062038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723058" y="4149080"/>
            <a:ext cx="1989137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Formel" r:id="rId5" imgW="1333500" imgH="431800" progId="Equation.3">
                    <p:embed/>
                  </p:oleObj>
                </mc:Choice>
                <mc:Fallback>
                  <p:oleObj name="Formel" r:id="rId5" imgW="1333500" imgH="431800" progId="Equation.3">
                    <p:embed/>
                    <p:pic>
                      <p:nvPicPr>
                        <p:cNvPr id="3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058" y="4149080"/>
                          <a:ext cx="1989137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feld 15"/>
            <p:cNvSpPr txBox="1">
              <a:spLocks noChangeArrowheads="1"/>
            </p:cNvSpPr>
            <p:nvPr/>
          </p:nvSpPr>
          <p:spPr bwMode="auto">
            <a:xfrm>
              <a:off x="4094163" y="1844824"/>
              <a:ext cx="1717137" cy="4462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Covariance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Correlation</a:t>
              </a:r>
              <a:br>
                <a:rPr lang="en-US" altLang="de-DE" dirty="0">
                  <a:latin typeface="+mn-lt"/>
                </a:rPr>
              </a:br>
              <a:r>
                <a:rPr lang="en-US" altLang="de-DE" dirty="0">
                  <a:latin typeface="+mn-lt"/>
                </a:rPr>
                <a:t>(Pearson)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Scatter plots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Crosstabs</a:t>
              </a:r>
              <a:br>
                <a:rPr lang="en-US" altLang="de-DE" dirty="0">
                  <a:latin typeface="+mn-lt"/>
                </a:rPr>
              </a:br>
              <a:r>
                <a:rPr lang="en-US" altLang="de-DE" dirty="0">
                  <a:latin typeface="+mn-lt"/>
                </a:rPr>
                <a:t>(Contingency tables, </a:t>
              </a:r>
              <a:br>
                <a:rPr lang="en-US" altLang="de-DE" dirty="0">
                  <a:latin typeface="+mn-lt"/>
                </a:rPr>
              </a:br>
              <a:r>
                <a:rPr lang="en-US" altLang="de-DE" dirty="0">
                  <a:latin typeface="+mn-lt"/>
                </a:rPr>
                <a:t>Pivot tables)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</p:txBody>
        </p:sp>
        <p:graphicFrame>
          <p:nvGraphicFramePr>
            <p:cNvPr id="3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426075" y="1873250"/>
            <a:ext cx="3219450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Formel" r:id="rId7" imgW="2159000" imgH="431800" progId="Equation.3">
                    <p:embed/>
                  </p:oleObj>
                </mc:Choice>
                <mc:Fallback>
                  <p:oleObj name="Formel" r:id="rId7" imgW="2159000" imgH="431800" progId="Equation.3">
                    <p:embed/>
                    <p:pic>
                      <p:nvPicPr>
                        <p:cNvPr id="3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6075" y="1873250"/>
                          <a:ext cx="3219450" cy="69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514727" y="2898775"/>
            <a:ext cx="1327150" cy="71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" name="Formel" r:id="rId9" imgW="889000" imgH="444500" progId="Equation.3">
                    <p:embed/>
                  </p:oleObj>
                </mc:Choice>
                <mc:Fallback>
                  <p:oleObj name="Formel" r:id="rId9" imgW="889000" imgH="444500" progId="Equation.3">
                    <p:embed/>
                    <p:pic>
                      <p:nvPicPr>
                        <p:cNvPr id="3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4727" y="2898775"/>
                          <a:ext cx="1327150" cy="71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hteckige Legende 20"/>
            <p:cNvSpPr>
              <a:spLocks noChangeArrowheads="1"/>
            </p:cNvSpPr>
            <p:nvPr/>
          </p:nvSpPr>
          <p:spPr bwMode="auto">
            <a:xfrm>
              <a:off x="5783263" y="3963988"/>
              <a:ext cx="2960687" cy="1757362"/>
            </a:xfrm>
            <a:prstGeom prst="wedgeRectCallout">
              <a:avLst>
                <a:gd name="adj1" fmla="val -70491"/>
                <a:gd name="adj2" fmla="val -47046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875" y="4046538"/>
              <a:ext cx="2809875" cy="164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feld 9"/>
            <p:cNvSpPr txBox="1">
              <a:spLocks noChangeArrowheads="1"/>
            </p:cNvSpPr>
            <p:nvPr/>
          </p:nvSpPr>
          <p:spPr bwMode="auto">
            <a:xfrm>
              <a:off x="708025" y="2005013"/>
              <a:ext cx="1548659" cy="3524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Mean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Median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Range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Interquartile range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Variance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en-US" altLang="de-DE" dirty="0">
                  <a:latin typeface="+mn-lt"/>
                </a:rPr>
                <a:t>Standard deviation</a:t>
              </a:r>
            </a:p>
            <a:p>
              <a:pPr eaLnBrk="1" hangingPunct="1">
                <a:spcBef>
                  <a:spcPts val="600"/>
                </a:spcBef>
              </a:pPr>
              <a:endParaRPr lang="en-US" altLang="de-DE" dirty="0">
                <a:latin typeface="+mn-lt"/>
              </a:endParaRPr>
            </a:p>
          </p:txBody>
        </p:sp>
        <p:sp>
          <p:nvSpPr>
            <p:cNvPr id="40" name="Rechteckige Legende 14"/>
            <p:cNvSpPr>
              <a:spLocks noChangeArrowheads="1"/>
            </p:cNvSpPr>
            <p:nvPr/>
          </p:nvSpPr>
          <p:spPr bwMode="auto">
            <a:xfrm>
              <a:off x="2299122" y="5373216"/>
              <a:ext cx="1265237" cy="498475"/>
            </a:xfrm>
            <a:prstGeom prst="wedgeRectCallout">
              <a:avLst>
                <a:gd name="adj1" fmla="val -72835"/>
                <a:gd name="adj2" fmla="val -88843"/>
              </a:avLst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de-DE">
                <a:latin typeface="+mn-lt"/>
              </a:endParaRPr>
            </a:p>
          </p:txBody>
        </p:sp>
        <p:graphicFrame>
          <p:nvGraphicFramePr>
            <p:cNvPr id="41" name="Objekt 1"/>
            <p:cNvGraphicFramePr>
              <a:graphicFrameLocks noChangeAspect="1"/>
            </p:cNvGraphicFramePr>
            <p:nvPr>
              <p:extLst/>
            </p:nvPr>
          </p:nvGraphicFramePr>
          <p:xfrm>
            <a:off x="2515146" y="5401428"/>
            <a:ext cx="77628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Formel" r:id="rId12" imgW="520474" imgH="253890" progId="Equation.3">
                    <p:embed/>
                  </p:oleObj>
                </mc:Choice>
                <mc:Fallback>
                  <p:oleObj name="Formel" r:id="rId12" imgW="520474" imgH="253890" progId="Equation.3">
                    <p:embed/>
                    <p:pic>
                      <p:nvPicPr>
                        <p:cNvPr id="41" name="Objek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146" y="5401428"/>
                          <a:ext cx="77628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8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926976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 err="1"/>
              <a:t>Univariate</a:t>
            </a:r>
            <a:r>
              <a:rPr lang="en-US" altLang="de-DE" b="1" dirty="0"/>
              <a:t> &amp; Bivariate Statistics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F8958-935F-2B4A-94A0-0BDFFB491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052736"/>
            <a:ext cx="6948264" cy="51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/>
              <a:t>Correlations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594B-C815-1841-ACDD-18A1E6D4925D}"/>
              </a:ext>
            </a:extLst>
          </p:cNvPr>
          <p:cNvSpPr/>
          <p:nvPr/>
        </p:nvSpPr>
        <p:spPr>
          <a:xfrm>
            <a:off x="899592" y="1052736"/>
            <a:ext cx="7200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/>
          </a:p>
          <a:p>
            <a:r>
              <a:rPr lang="en-AU" sz="2000" b="1" dirty="0"/>
              <a:t>As a rule of thumb (Cohen 1988), an absolute correlation …</a:t>
            </a:r>
          </a:p>
          <a:p>
            <a:r>
              <a:rPr lang="en-AU" sz="2000" b="1" dirty="0"/>
              <a:t>… below 0.30 indicates a weak relationship,</a:t>
            </a:r>
          </a:p>
          <a:p>
            <a:r>
              <a:rPr lang="en-AU" sz="2000" b="1" dirty="0"/>
              <a:t>… between 0.30 and 0.49 indicates a moderate relationship, and</a:t>
            </a:r>
          </a:p>
          <a:p>
            <a:r>
              <a:rPr lang="en-AU" sz="2000" b="1" dirty="0"/>
              <a:t>… above 0.49 indicates a strong relationship.</a:t>
            </a:r>
          </a:p>
          <a:p>
            <a:endParaRPr lang="en-AU" dirty="0">
              <a:latin typeface="Times" pitchFamily="2" charset="0"/>
            </a:endParaRPr>
          </a:p>
          <a:p>
            <a:endParaRPr lang="en-AU" dirty="0">
              <a:latin typeface="Times" pitchFamily="2" charset="0"/>
            </a:endParaRPr>
          </a:p>
          <a:p>
            <a:r>
              <a:rPr lang="en-AU" sz="2000" dirty="0"/>
              <a:t>Spearman’s correlation coefficient is used for calculating</a:t>
            </a:r>
          </a:p>
          <a:p>
            <a:r>
              <a:rPr lang="en-AU" sz="2000" dirty="0"/>
              <a:t>correlations between two variables that are both interval or ratio-scaled: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Spearman’s correlation coefficient and Kendall’s tau when at least one variable for determining the correlation is measured on an ordinal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Contingency coefficient, Cramer’s V, and Phi for variables measured on a nominal scale. These statistical measures are used with crosstabs.</a:t>
            </a:r>
          </a:p>
        </p:txBody>
      </p:sp>
    </p:spTree>
    <p:extLst>
      <p:ext uri="{BB962C8B-B14F-4D97-AF65-F5344CB8AC3E}">
        <p14:creationId xmlns:p14="http://schemas.microsoft.com/office/powerpoint/2010/main" val="9949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784976" cy="862179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altLang="de-DE" b="1" dirty="0" err="1"/>
              <a:t>Univariate</a:t>
            </a:r>
            <a:r>
              <a:rPr lang="en-US" altLang="de-DE" b="1" dirty="0"/>
              <a:t> Graphs &amp; Tables</a:t>
            </a:r>
            <a:r>
              <a:rPr lang="en-US" altLang="de-DE" dirty="0"/>
              <a:t/>
            </a:r>
            <a:br>
              <a:rPr lang="en-US" altLang="de-DE" dirty="0"/>
            </a:br>
            <a:endParaRPr lang="de-DE" dirty="0"/>
          </a:p>
        </p:txBody>
      </p:sp>
      <p:pic>
        <p:nvPicPr>
          <p:cNvPr id="13" name="Bild 16" descr="Fig 5.4_Frequency table.png">
            <a:extLst>
              <a:ext uri="{FF2B5EF4-FFF2-40B4-BE49-F238E27FC236}">
                <a16:creationId xmlns:a16="http://schemas.microsoft.com/office/drawing/2014/main" id="{00A9F192-E485-6843-909E-45D335BE7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5976" y="3717032"/>
            <a:ext cx="3806687" cy="1728192"/>
          </a:xfrm>
          <a:prstGeom prst="rect">
            <a:avLst/>
          </a:prstGeom>
        </p:spPr>
      </p:pic>
      <p:pic>
        <p:nvPicPr>
          <p:cNvPr id="22" name="Bild 17" descr="Fig 5.4_Pie chart.png">
            <a:extLst>
              <a:ext uri="{FF2B5EF4-FFF2-40B4-BE49-F238E27FC236}">
                <a16:creationId xmlns:a16="http://schemas.microsoft.com/office/drawing/2014/main" id="{1F5024DD-6763-174F-A275-2B0604C1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3501008"/>
            <a:ext cx="3600000" cy="2438454"/>
          </a:xfrm>
          <a:prstGeom prst="rect">
            <a:avLst/>
          </a:prstGeom>
        </p:spPr>
      </p:pic>
      <p:pic>
        <p:nvPicPr>
          <p:cNvPr id="25" name="Bild 18" descr="Fig 5.4_Boxplot.png">
            <a:extLst>
              <a:ext uri="{FF2B5EF4-FFF2-40B4-BE49-F238E27FC236}">
                <a16:creationId xmlns:a16="http://schemas.microsoft.com/office/drawing/2014/main" id="{64872DF9-4DBD-BF4A-9606-7DF9BA1D1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987939"/>
            <a:ext cx="2952328" cy="1999755"/>
          </a:xfrm>
          <a:prstGeom prst="rect">
            <a:avLst/>
          </a:prstGeom>
        </p:spPr>
      </p:pic>
      <p:pic>
        <p:nvPicPr>
          <p:cNvPr id="26" name="Bild 19" descr="Fig 5.4_Histogram.png">
            <a:extLst>
              <a:ext uri="{FF2B5EF4-FFF2-40B4-BE49-F238E27FC236}">
                <a16:creationId xmlns:a16="http://schemas.microsoft.com/office/drawing/2014/main" id="{66FE5008-7685-1B4B-8C8B-7C31A12BE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987939"/>
            <a:ext cx="3242708" cy="2196443"/>
          </a:xfrm>
          <a:prstGeom prst="rect">
            <a:avLst/>
          </a:prstGeom>
        </p:spPr>
      </p:pic>
      <p:pic>
        <p:nvPicPr>
          <p:cNvPr id="27" name="Bild 20" descr="Fig 5.4_Bar Chart.png">
            <a:extLst>
              <a:ext uri="{FF2B5EF4-FFF2-40B4-BE49-F238E27FC236}">
                <a16:creationId xmlns:a16="http://schemas.microsoft.com/office/drawing/2014/main" id="{D12251C2-9F38-8E40-8AF1-3DC8C57DE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7939"/>
            <a:ext cx="3242708" cy="21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051B"/>
      </a:accent1>
      <a:accent2>
        <a:srgbClr val="EC6523"/>
      </a:accent2>
      <a:accent3>
        <a:srgbClr val="EF8500"/>
      </a:accent3>
      <a:accent4>
        <a:srgbClr val="F9B233"/>
      </a:accent4>
      <a:accent5>
        <a:srgbClr val="B49D8C"/>
      </a:accent5>
      <a:accent6>
        <a:srgbClr val="EEF0BD"/>
      </a:accent6>
      <a:hlink>
        <a:srgbClr val="5F5F5E"/>
      </a:hlink>
      <a:folHlink>
        <a:srgbClr val="5A2B54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946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</vt:lpstr>
      <vt:lpstr>Tw Cen MT</vt:lpstr>
      <vt:lpstr>Larissa</vt:lpstr>
      <vt:lpstr>Formel</vt:lpstr>
      <vt:lpstr> DESCRIPTIVE STATISTICS</vt:lpstr>
      <vt:lpstr> The Workflow of Data </vt:lpstr>
      <vt:lpstr> The Workflow of Data: Steps 1 to 4 </vt:lpstr>
      <vt:lpstr>Outliers </vt:lpstr>
      <vt:lpstr>Describe Data </vt:lpstr>
      <vt:lpstr> Univariate &amp; Bivariate Statistics </vt:lpstr>
      <vt:lpstr> Univariate &amp; Bivariate Statistics </vt:lpstr>
      <vt:lpstr> Correlations </vt:lpstr>
      <vt:lpstr> Univariate Graphs &amp; Tables </vt:lpstr>
      <vt:lpstr> Elements of the Box Plot </vt:lpstr>
      <vt:lpstr> Bivariate Graphs &amp; Tables </vt:lpstr>
      <vt:lpstr> The Workflow of Data: Steps 5 to 6 </vt:lpstr>
      <vt:lpstr> </vt:lpstr>
      <vt:lpstr> The Oddjob Airways case study </vt:lpstr>
      <vt:lpstr> Introduction to SPSS: The Startup Screens </vt:lpstr>
      <vt:lpstr> Introduction to SPSS: Data View </vt:lpstr>
      <vt:lpstr> Introduction to SPSS: Variable View </vt:lpstr>
      <vt:lpstr> The Chart Builder </vt:lpstr>
    </vt:vector>
  </TitlesOfParts>
  <Company>WW.OvGU.de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Mitarbeiter</dc:creator>
  <cp:lastModifiedBy>Lee, Sangkwon</cp:lastModifiedBy>
  <cp:revision>158</cp:revision>
  <dcterms:created xsi:type="dcterms:W3CDTF">2014-03-01T20:50:03Z</dcterms:created>
  <dcterms:modified xsi:type="dcterms:W3CDTF">2021-03-01T19:36:15Z</dcterms:modified>
</cp:coreProperties>
</file>