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01" r:id="rId2"/>
    <p:sldId id="350" r:id="rId3"/>
    <p:sldId id="351" r:id="rId4"/>
    <p:sldId id="352" r:id="rId5"/>
    <p:sldId id="355" r:id="rId6"/>
    <p:sldId id="375" r:id="rId7"/>
    <p:sldId id="376" r:id="rId8"/>
    <p:sldId id="353" r:id="rId9"/>
    <p:sldId id="382" r:id="rId10"/>
    <p:sldId id="377" r:id="rId11"/>
    <p:sldId id="356" r:id="rId12"/>
    <p:sldId id="358" r:id="rId13"/>
    <p:sldId id="379" r:id="rId14"/>
    <p:sldId id="357" r:id="rId15"/>
    <p:sldId id="380" r:id="rId16"/>
    <p:sldId id="402" r:id="rId17"/>
    <p:sldId id="403" r:id="rId18"/>
    <p:sldId id="404" r:id="rId19"/>
    <p:sldId id="405" r:id="rId20"/>
    <p:sldId id="406" r:id="rId21"/>
    <p:sldId id="360" r:id="rId22"/>
    <p:sldId id="381" r:id="rId23"/>
    <p:sldId id="361" r:id="rId24"/>
    <p:sldId id="363" r:id="rId25"/>
    <p:sldId id="364" r:id="rId26"/>
    <p:sldId id="397" r:id="rId27"/>
    <p:sldId id="388" r:id="rId28"/>
    <p:sldId id="398" r:id="rId29"/>
    <p:sldId id="390" r:id="rId30"/>
    <p:sldId id="391" r:id="rId31"/>
    <p:sldId id="400" r:id="rId3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 Mooi" initials="EM" lastIdx="1" clrIdx="0">
    <p:extLst>
      <p:ext uri="{19B8F6BF-5375-455C-9EA6-DF929625EA0E}">
        <p15:presenceInfo xmlns:p15="http://schemas.microsoft.com/office/powerpoint/2012/main" userId="e0df1aad-4076-4295-836b-e3b5985487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400"/>
    <a:srgbClr val="DA60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14" autoAdjust="0"/>
    <p:restoredTop sz="94641"/>
  </p:normalViewPr>
  <p:slideViewPr>
    <p:cSldViewPr>
      <p:cViewPr varScale="1">
        <p:scale>
          <a:sx n="115" d="100"/>
          <a:sy n="115" d="100"/>
        </p:scale>
        <p:origin x="2010" y="114"/>
      </p:cViewPr>
      <p:guideLst>
        <p:guide orient="horz" pos="2160"/>
        <p:guide pos="2880"/>
      </p:guideLst>
    </p:cSldViewPr>
  </p:slideViewPr>
  <p:notesTextViewPr>
    <p:cViewPr>
      <p:scale>
        <a:sx n="1" d="1"/>
        <a:sy n="1" d="1"/>
      </p:scale>
      <p:origin x="0" y="0"/>
    </p:cViewPr>
  </p:notesTextViewPr>
  <p:sorterViewPr>
    <p:cViewPr>
      <p:scale>
        <a:sx n="66" d="100"/>
        <a:sy n="66" d="100"/>
      </p:scale>
      <p:origin x="0" y="20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e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D36B77-408B-4020-97F2-2CEA8A896788}" type="datetimeFigureOut">
              <a:rPr lang="de-DE" smtClean="0"/>
              <a:pPr/>
              <a:t>08.03.2021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9E15E6-370B-4A45-AE03-5F1799D54B4B}" type="slidenum">
              <a:rPr lang="de-DE" smtClean="0"/>
              <a:pPr/>
              <a:t>‹#›</a:t>
            </a:fld>
            <a:endParaRPr lang="de-DE"/>
          </a:p>
        </p:txBody>
      </p:sp>
    </p:spTree>
    <p:extLst>
      <p:ext uri="{BB962C8B-B14F-4D97-AF65-F5344CB8AC3E}">
        <p14:creationId xmlns:p14="http://schemas.microsoft.com/office/powerpoint/2010/main" val="39924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700CA4B-73DC-4731-B623-32F486629DE1}" type="slidenum">
              <a:rPr lang="de-DE" smtClean="0"/>
              <a:pPr/>
              <a:t>23</a:t>
            </a:fld>
            <a:endParaRPr lang="de-DE"/>
          </a:p>
        </p:txBody>
      </p:sp>
    </p:spTree>
    <p:extLst>
      <p:ext uri="{BB962C8B-B14F-4D97-AF65-F5344CB8AC3E}">
        <p14:creationId xmlns:p14="http://schemas.microsoft.com/office/powerpoint/2010/main" val="40905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700CA4B-73DC-4731-B623-32F486629DE1}" type="slidenum">
              <a:rPr lang="de-DE" smtClean="0"/>
              <a:pPr/>
              <a:t>24</a:t>
            </a:fld>
            <a:endParaRPr lang="de-DE"/>
          </a:p>
        </p:txBody>
      </p:sp>
    </p:spTree>
    <p:extLst>
      <p:ext uri="{BB962C8B-B14F-4D97-AF65-F5344CB8AC3E}">
        <p14:creationId xmlns:p14="http://schemas.microsoft.com/office/powerpoint/2010/main" val="272353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59514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2982739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398406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ECB6A3-7EA9-477F-9054-289B2447FB89}" type="slidenum">
              <a:rPr lang="de-DE" smtClean="0"/>
              <a:pPr/>
              <a:t>‹#›</a:t>
            </a:fld>
            <a:endParaRPr lang="de-DE"/>
          </a:p>
        </p:txBody>
      </p:sp>
      <p:sp>
        <p:nvSpPr>
          <p:cNvPr id="7" name="Inhaltsplatzhalter 2"/>
          <p:cNvSpPr>
            <a:spLocks noGrp="1"/>
          </p:cNvSpPr>
          <p:nvPr>
            <p:ph idx="13"/>
          </p:nvPr>
        </p:nvSpPr>
        <p:spPr>
          <a:xfrm>
            <a:off x="179512" y="5949280"/>
            <a:ext cx="8784976" cy="288032"/>
          </a:xfrm>
        </p:spPr>
        <p:txBody>
          <a:bodyPr>
            <a:normAutofit/>
          </a:bodyPr>
          <a:lstStyle>
            <a:lvl1pPr marL="0" indent="0">
              <a:buNone/>
              <a:defRPr sz="1200"/>
            </a:lvl1pPr>
          </a:lstStyle>
          <a:p>
            <a:pPr lvl="0"/>
            <a:r>
              <a:rPr lang="de-DE" dirty="0"/>
              <a:t>Textmasterformat bearbeiten</a:t>
            </a:r>
          </a:p>
        </p:txBody>
      </p:sp>
    </p:spTree>
    <p:extLst>
      <p:ext uri="{BB962C8B-B14F-4D97-AF65-F5344CB8AC3E}">
        <p14:creationId xmlns:p14="http://schemas.microsoft.com/office/powerpoint/2010/main" val="379629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154676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341610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105136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254519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153371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28909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209306D-3A72-4DA1-8FFC-6102B9E92FB6}" type="datetimeFigureOut">
              <a:rPr lang="de-DE" smtClean="0"/>
              <a:pPr/>
              <a:t>08.03.2021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ECB6A3-7EA9-477F-9054-289B2447FB89}" type="slidenum">
              <a:rPr lang="de-DE" smtClean="0"/>
              <a:pPr/>
              <a:t>‹#›</a:t>
            </a:fld>
            <a:endParaRPr lang="de-DE"/>
          </a:p>
        </p:txBody>
      </p:sp>
    </p:spTree>
    <p:extLst>
      <p:ext uri="{BB962C8B-B14F-4D97-AF65-F5344CB8AC3E}">
        <p14:creationId xmlns:p14="http://schemas.microsoft.com/office/powerpoint/2010/main" val="268412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79512" y="125760"/>
            <a:ext cx="8784976" cy="1143000"/>
          </a:xfrm>
          <a:prstGeom prst="rect">
            <a:avLst/>
          </a:prstGeom>
        </p:spPr>
        <p:txBody>
          <a:bodyPr vert="horz" lIns="91440" tIns="45720" rIns="91440" bIns="45720" rtlCol="0" anchor="ctr">
            <a:noAutofit/>
          </a:bodyPr>
          <a:lstStyle/>
          <a:p>
            <a:r>
              <a:rPr lang="de-DE" dirty="0"/>
              <a:t>Titelmasterformat durch Klicken bearbeiten</a:t>
            </a:r>
          </a:p>
        </p:txBody>
      </p:sp>
      <p:sp>
        <p:nvSpPr>
          <p:cNvPr id="3" name="Textplatzhalter 2"/>
          <p:cNvSpPr>
            <a:spLocks noGrp="1"/>
          </p:cNvSpPr>
          <p:nvPr>
            <p:ph type="body" idx="1"/>
          </p:nvPr>
        </p:nvSpPr>
        <p:spPr>
          <a:xfrm>
            <a:off x="179512" y="1340768"/>
            <a:ext cx="8784976" cy="4968552"/>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179512" y="6448251"/>
            <a:ext cx="22775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9306D-3A72-4DA1-8FFC-6102B9E92FB6}" type="datetimeFigureOut">
              <a:rPr lang="de-DE" smtClean="0"/>
              <a:pPr/>
              <a:t>08.03.2021</a:t>
            </a:fld>
            <a:endParaRPr lang="de-DE"/>
          </a:p>
        </p:txBody>
      </p:sp>
      <p:sp>
        <p:nvSpPr>
          <p:cNvPr id="5" name="Fußzeilenplatzhalter 4"/>
          <p:cNvSpPr>
            <a:spLocks noGrp="1"/>
          </p:cNvSpPr>
          <p:nvPr>
            <p:ph type="ftr" sz="quarter" idx="3"/>
          </p:nvPr>
        </p:nvSpPr>
        <p:spPr>
          <a:xfrm>
            <a:off x="3026495" y="6448251"/>
            <a:ext cx="309101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686902" y="6448251"/>
            <a:ext cx="22775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CB6A3-7EA9-477F-9054-289B2447FB89}" type="slidenum">
              <a:rPr lang="de-DE" smtClean="0"/>
              <a:pPr/>
              <a:t>‹#›</a:t>
            </a:fld>
            <a:endParaRPr lang="de-DE"/>
          </a:p>
        </p:txBody>
      </p:sp>
      <p:pic>
        <p:nvPicPr>
          <p:cNvPr id="13" name="Grafik 12"/>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0" y="6321690"/>
            <a:ext cx="9144000" cy="87923"/>
          </a:xfrm>
          <a:prstGeom prst="rect">
            <a:avLst/>
          </a:prstGeom>
        </p:spPr>
      </p:pic>
      <p:pic>
        <p:nvPicPr>
          <p:cNvPr id="14" name="Grafik 13"/>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7884368" y="123480"/>
            <a:ext cx="1143000" cy="713232"/>
          </a:xfrm>
          <a:prstGeom prst="rect">
            <a:avLst/>
          </a:prstGeom>
        </p:spPr>
      </p:pic>
    </p:spTree>
    <p:extLst>
      <p:ext uri="{BB962C8B-B14F-4D97-AF65-F5344CB8AC3E}">
        <p14:creationId xmlns:p14="http://schemas.microsoft.com/office/powerpoint/2010/main" val="32381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5.bin"/><Relationship Id="rId1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2.wmf"/><Relationship Id="rId5" Type="http://schemas.openxmlformats.org/officeDocument/2006/relationships/image" Target="../media/image19.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14.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12776"/>
            <a:ext cx="7992888" cy="2592288"/>
          </a:xfrm>
        </p:spPr>
        <p:txBody>
          <a:bodyPr/>
          <a:lstStyle/>
          <a:p>
            <a:pPr algn="ctr"/>
            <a:r>
              <a:rPr lang="en-US" altLang="de-DE" dirty="0"/>
              <a:t/>
            </a:r>
            <a:br>
              <a:rPr lang="en-US" altLang="de-DE" dirty="0"/>
            </a:br>
            <a:r>
              <a:rPr lang="en-US" altLang="de-DE" dirty="0"/>
              <a:t>HYPOTHESIS </a:t>
            </a:r>
            <a:r>
              <a:rPr lang="en-US" altLang="de-DE" dirty="0" smtClean="0"/>
              <a:t>TESTING</a:t>
            </a:r>
            <a:br>
              <a:rPr lang="en-US" altLang="de-DE" dirty="0" smtClean="0"/>
            </a:br>
            <a:r>
              <a:rPr lang="en-US" altLang="de-DE" sz="3600" i="1" dirty="0" smtClean="0">
                <a:latin typeface="Cambria" panose="02040503050406030204" pitchFamily="18" charset="0"/>
              </a:rPr>
              <a:t>T-test</a:t>
            </a:r>
            <a:br>
              <a:rPr lang="en-US" altLang="de-DE" sz="3600" i="1" dirty="0" smtClean="0">
                <a:latin typeface="Cambria" panose="02040503050406030204" pitchFamily="18" charset="0"/>
              </a:rPr>
            </a:br>
            <a:r>
              <a:rPr lang="en-US" altLang="de-DE" sz="3600" i="1" dirty="0" smtClean="0">
                <a:latin typeface="Cambria" panose="02040503050406030204" pitchFamily="18" charset="0"/>
              </a:rPr>
              <a:t>analysis of Variance</a:t>
            </a:r>
            <a:r>
              <a:rPr lang="en-US" altLang="de-DE" sz="3600" i="1" dirty="0">
                <a:latin typeface="Cambria" panose="02040503050406030204" pitchFamily="18" charset="0"/>
              </a:rPr>
              <a:t> </a:t>
            </a:r>
            <a:r>
              <a:rPr lang="en-US" altLang="de-DE" sz="3600" i="1" dirty="0" smtClean="0">
                <a:latin typeface="Cambria" panose="02040503050406030204" pitchFamily="18" charset="0"/>
              </a:rPr>
              <a:t>(ANOVA)</a:t>
            </a:r>
            <a:endParaRPr lang="en-US" sz="3600" i="1" dirty="0">
              <a:latin typeface="Cambria" panose="02040503050406030204" pitchFamily="18" charset="0"/>
            </a:endParaRPr>
          </a:p>
        </p:txBody>
      </p:sp>
      <p:sp>
        <p:nvSpPr>
          <p:cNvPr id="3" name="Text Placeholder 2"/>
          <p:cNvSpPr>
            <a:spLocks noGrp="1"/>
          </p:cNvSpPr>
          <p:nvPr>
            <p:ph type="body" idx="1"/>
          </p:nvPr>
        </p:nvSpPr>
        <p:spPr>
          <a:xfrm>
            <a:off x="323528" y="692697"/>
            <a:ext cx="7772400" cy="144016"/>
          </a:xfrm>
        </p:spPr>
        <p:txBody>
          <a:bodyPr>
            <a:normAutofit fontScale="25000" lnSpcReduction="20000"/>
          </a:bodyPr>
          <a:lstStyle/>
          <a:p>
            <a:endParaRPr lang="en-US" dirty="0"/>
          </a:p>
        </p:txBody>
      </p:sp>
    </p:spTree>
    <p:extLst>
      <p:ext uri="{BB962C8B-B14F-4D97-AF65-F5344CB8AC3E}">
        <p14:creationId xmlns:p14="http://schemas.microsoft.com/office/powerpoint/2010/main" val="406641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r>
              <a:rPr lang="en-US" altLang="de-DE" dirty="0">
                <a:solidFill>
                  <a:prstClr val="black"/>
                </a:solidFill>
              </a:rPr>
              <a:t/>
            </a:r>
            <a:br>
              <a:rPr lang="en-US" altLang="de-DE" dirty="0">
                <a:solidFill>
                  <a:prstClr val="black"/>
                </a:solidFill>
              </a:rPr>
            </a:br>
            <a:endParaRPr lang="de-DE" dirty="0"/>
          </a:p>
        </p:txBody>
      </p:sp>
      <p:sp>
        <p:nvSpPr>
          <p:cNvPr id="17" name="Inhaltsplatzhalter 16"/>
          <p:cNvSpPr>
            <a:spLocks noGrp="1"/>
          </p:cNvSpPr>
          <p:nvPr>
            <p:ph idx="1"/>
          </p:nvPr>
        </p:nvSpPr>
        <p:spPr>
          <a:xfrm>
            <a:off x="179512" y="2348880"/>
            <a:ext cx="8784976" cy="3240361"/>
          </a:xfrm>
        </p:spPr>
        <p:txBody>
          <a:bodyPr>
            <a:noAutofit/>
          </a:bodyPr>
          <a:lstStyle/>
          <a:p>
            <a:endParaRPr lang="en-US" sz="2000" dirty="0"/>
          </a:p>
          <a:p>
            <a:r>
              <a:rPr lang="en-US" sz="2000" dirty="0"/>
              <a:t>How to determine if samples are paired or independent? A good rule of thumb is whether the </a:t>
            </a:r>
            <a:r>
              <a:rPr lang="en-US" sz="2000" b="1" dirty="0"/>
              <a:t>same</a:t>
            </a:r>
            <a:r>
              <a:rPr lang="en-US" sz="2000" dirty="0"/>
              <a:t> respondent or object were sampled </a:t>
            </a:r>
            <a:r>
              <a:rPr lang="en-US" sz="2000" b="1" dirty="0"/>
              <a:t>twice</a:t>
            </a:r>
            <a:r>
              <a:rPr lang="en-US" sz="2000" dirty="0"/>
              <a:t>.</a:t>
            </a:r>
          </a:p>
          <a:p>
            <a:r>
              <a:rPr lang="en-US" dirty="0"/>
              <a:t>Check assumptions: Conduct a normality test such as the </a:t>
            </a:r>
            <a:r>
              <a:rPr lang="en-US" b="1" dirty="0"/>
              <a:t>Shapiro-Wilk test </a:t>
            </a:r>
            <a:r>
              <a:rPr lang="en-US" dirty="0"/>
              <a:t>and an equality of variance test such as the </a:t>
            </a:r>
            <a:r>
              <a:rPr lang="en-US" b="1" dirty="0"/>
              <a:t>Levene’s test</a:t>
            </a:r>
            <a:r>
              <a:rPr lang="en-US" dirty="0"/>
              <a:t>.</a:t>
            </a:r>
          </a:p>
          <a:p>
            <a:r>
              <a:rPr lang="en-US" dirty="0"/>
              <a:t>Specify the region of rejection: use two-sided tests as a principle, </a:t>
            </a:r>
          </a:p>
          <a:p>
            <a:endParaRPr lang="en-US" dirty="0"/>
          </a:p>
          <a:p>
            <a:endParaRPr lang="en-US" sz="2000" dirty="0"/>
          </a:p>
        </p:txBody>
      </p:sp>
      <p:grpSp>
        <p:nvGrpSpPr>
          <p:cNvPr id="9" name="Gruppieren 43">
            <a:extLst>
              <a:ext uri="{FF2B5EF4-FFF2-40B4-BE49-F238E27FC236}">
                <a16:creationId xmlns:a16="http://schemas.microsoft.com/office/drawing/2014/main" id="{31DED860-CB09-AB4F-84B3-3D147AA89128}"/>
              </a:ext>
            </a:extLst>
          </p:cNvPr>
          <p:cNvGrpSpPr/>
          <p:nvPr/>
        </p:nvGrpSpPr>
        <p:grpSpPr>
          <a:xfrm>
            <a:off x="411162" y="1552228"/>
            <a:ext cx="8321676" cy="690267"/>
            <a:chOff x="642938" y="1298574"/>
            <a:chExt cx="8321676" cy="690267"/>
          </a:xfrm>
          <a:solidFill>
            <a:srgbClr val="EF8500"/>
          </a:solidFill>
        </p:grpSpPr>
        <p:sp>
          <p:nvSpPr>
            <p:cNvPr id="10" name="Richtungspfeil 44">
              <a:extLst>
                <a:ext uri="{FF2B5EF4-FFF2-40B4-BE49-F238E27FC236}">
                  <a16:creationId xmlns:a16="http://schemas.microsoft.com/office/drawing/2014/main" id="{4C22B495-FEE7-D245-ADFF-F14942EE24CA}"/>
                </a:ext>
              </a:extLst>
            </p:cNvPr>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hteck 45">
              <a:extLst>
                <a:ext uri="{FF2B5EF4-FFF2-40B4-BE49-F238E27FC236}">
                  <a16:creationId xmlns:a16="http://schemas.microsoft.com/office/drawing/2014/main" id="{DAAF1E94-B5DB-DA4C-94B4-71CDAE201BF6}"/>
                </a:ext>
              </a:extLst>
            </p:cNvPr>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3.</a:t>
              </a:r>
            </a:p>
          </p:txBody>
        </p:sp>
        <p:sp>
          <p:nvSpPr>
            <p:cNvPr id="12" name="Rechteck 25">
              <a:extLst>
                <a:ext uri="{FF2B5EF4-FFF2-40B4-BE49-F238E27FC236}">
                  <a16:creationId xmlns:a16="http://schemas.microsoft.com/office/drawing/2014/main" id="{238CD592-7AC9-D943-B1AF-1760FC439D90}"/>
                </a:ext>
              </a:extLst>
            </p:cNvPr>
            <p:cNvSpPr>
              <a:spLocks noChangeArrowheads="1"/>
            </p:cNvSpPr>
            <p:nvPr/>
          </p:nvSpPr>
          <p:spPr bwMode="auto">
            <a:xfrm>
              <a:off x="1907704" y="1298575"/>
              <a:ext cx="5328592" cy="369332"/>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Select an Appropriate Test and Check Assumptions </a:t>
              </a:r>
            </a:p>
          </p:txBody>
        </p:sp>
      </p:grpSp>
    </p:spTree>
    <p:extLst>
      <p:ext uri="{BB962C8B-B14F-4D97-AF65-F5344CB8AC3E}">
        <p14:creationId xmlns:p14="http://schemas.microsoft.com/office/powerpoint/2010/main" val="1822145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797097"/>
          </a:xfrm>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r>
              <a:rPr lang="en-US" altLang="de-DE" dirty="0">
                <a:solidFill>
                  <a:prstClr val="black"/>
                </a:solidFill>
              </a:rPr>
              <a:t/>
            </a:r>
            <a:br>
              <a:rPr lang="en-US" altLang="de-DE" dirty="0">
                <a:solidFill>
                  <a:prstClr val="black"/>
                </a:solidFill>
              </a:rPr>
            </a:br>
            <a:endParaRPr lang="de-DE" dirty="0"/>
          </a:p>
        </p:txBody>
      </p:sp>
      <p:sp>
        <p:nvSpPr>
          <p:cNvPr id="37" name="Inhaltsplatzhalter 36"/>
          <p:cNvSpPr>
            <a:spLocks noGrp="1"/>
          </p:cNvSpPr>
          <p:nvPr>
            <p:ph idx="1"/>
          </p:nvPr>
        </p:nvSpPr>
        <p:spPr/>
        <p:txBody>
          <a:bodyPr/>
          <a:lstStyle/>
          <a:p>
            <a:pPr>
              <a:buNone/>
            </a:pPr>
            <a:endParaRPr lang="en-US" sz="2000" dirty="0"/>
          </a:p>
          <a:p>
            <a:r>
              <a:rPr lang="en-US" sz="2000" dirty="0"/>
              <a:t>The test statistic considers the degree of uncertainty</a:t>
            </a:r>
          </a:p>
          <a:p>
            <a:r>
              <a:rPr lang="en-US" sz="2000" dirty="0"/>
              <a:t>Basic principle of test statistic:</a:t>
            </a:r>
          </a:p>
          <a:p>
            <a:pPr marL="857250" lvl="1" indent="-457200">
              <a:buFont typeface="+mj-lt"/>
              <a:buAutoNum type="arabicPeriod"/>
            </a:pPr>
            <a:r>
              <a:rPr lang="en-US" sz="1800" dirty="0"/>
              <a:t>Compare a sample statistic (e.g., sample mean) with some standard or the mean value of a different sample</a:t>
            </a:r>
          </a:p>
          <a:p>
            <a:pPr marL="857250" lvl="1" indent="-457200">
              <a:buFont typeface="+mj-lt"/>
              <a:buAutoNum type="arabicPeriod"/>
            </a:pPr>
            <a:r>
              <a:rPr lang="en-US" sz="1800" dirty="0"/>
              <a:t>Divide this difference by another measure (i.e., the standard deviation or standard error), which captures the degree of uncertainty</a:t>
            </a:r>
          </a:p>
          <a:p>
            <a:pPr marL="457200" indent="-457200">
              <a:buNone/>
            </a:pPr>
            <a:endParaRPr lang="en-US" sz="1400" dirty="0"/>
          </a:p>
          <a:p>
            <a:pPr marL="457200" indent="-457200">
              <a:buNone/>
            </a:pPr>
            <a:r>
              <a:rPr lang="en-US" sz="2000" dirty="0"/>
              <a:t>	Ratio of the variation that is due to a real effect and the variation that is caused by different factors that our analysis does not account for</a:t>
            </a:r>
          </a:p>
          <a:p>
            <a:pPr marL="457200" indent="-457200">
              <a:buNone/>
            </a:pPr>
            <a:r>
              <a:rPr lang="en-US" sz="2000" dirty="0"/>
              <a:t>	Example: test statistic for a one-sample t-test</a:t>
            </a:r>
            <a:endParaRPr lang="de-DE" sz="2000" dirty="0"/>
          </a:p>
          <a:p>
            <a:pPr marL="457200" indent="-457200">
              <a:buNone/>
            </a:pPr>
            <a:endParaRPr lang="en-US" sz="2000" dirty="0"/>
          </a:p>
          <a:p>
            <a:endParaRPr lang="de-DE" dirty="0"/>
          </a:p>
        </p:txBody>
      </p:sp>
      <p:grpSp>
        <p:nvGrpSpPr>
          <p:cNvPr id="3" name="Gruppieren 43"/>
          <p:cNvGrpSpPr/>
          <p:nvPr/>
        </p:nvGrpSpPr>
        <p:grpSpPr>
          <a:xfrm>
            <a:off x="410128" y="996852"/>
            <a:ext cx="8321676"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4.</a:t>
              </a:r>
            </a:p>
          </p:txBody>
        </p:sp>
        <p:sp>
          <p:nvSpPr>
            <p:cNvPr id="47" name="Rechteck 25"/>
            <p:cNvSpPr>
              <a:spLocks noChangeArrowheads="1"/>
            </p:cNvSpPr>
            <p:nvPr/>
          </p:nvSpPr>
          <p:spPr bwMode="auto">
            <a:xfrm>
              <a:off x="1907704" y="1298575"/>
              <a:ext cx="5328592" cy="369332"/>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Calculate the test statistic</a:t>
              </a:r>
            </a:p>
          </p:txBody>
        </p:sp>
      </p:grpSp>
      <p:sp>
        <p:nvSpPr>
          <p:cNvPr id="14" name="Gleichschenkliges Dreieck 13"/>
          <p:cNvSpPr/>
          <p:nvPr/>
        </p:nvSpPr>
        <p:spPr>
          <a:xfrm rot="16200000" flipV="1">
            <a:off x="369755" y="4131112"/>
            <a:ext cx="432000" cy="18000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8" name="Gleichschenkliges Dreieck 17"/>
          <p:cNvSpPr/>
          <p:nvPr/>
        </p:nvSpPr>
        <p:spPr>
          <a:xfrm rot="16200000" flipV="1">
            <a:off x="377568" y="4707176"/>
            <a:ext cx="432000" cy="18000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grpSp>
        <p:nvGrpSpPr>
          <p:cNvPr id="39" name="Gruppieren 38"/>
          <p:cNvGrpSpPr/>
          <p:nvPr/>
        </p:nvGrpSpPr>
        <p:grpSpPr>
          <a:xfrm>
            <a:off x="1043608" y="5013176"/>
            <a:ext cx="7344816" cy="1233428"/>
            <a:chOff x="1043608" y="4786883"/>
            <a:chExt cx="7416824" cy="1293470"/>
          </a:xfrm>
        </p:grpSpPr>
        <p:graphicFrame>
          <p:nvGraphicFramePr>
            <p:cNvPr id="20" name="Object 5"/>
            <p:cNvGraphicFramePr>
              <a:graphicFrameLocks noChangeAspect="1"/>
            </p:cNvGraphicFramePr>
            <p:nvPr/>
          </p:nvGraphicFramePr>
          <p:xfrm>
            <a:off x="3301629" y="4941168"/>
            <a:ext cx="1311572" cy="1072852"/>
          </p:xfrm>
          <a:graphic>
            <a:graphicData uri="http://schemas.openxmlformats.org/presentationml/2006/ole">
              <mc:AlternateContent xmlns:mc="http://schemas.openxmlformats.org/markup-compatibility/2006">
                <mc:Choice xmlns:v="urn:schemas-microsoft-com:vml" Requires="v">
                  <p:oleObj spid="_x0000_s2110" name="Equation" r:id="rId3" imgW="558720" imgH="457200" progId="">
                    <p:embed/>
                  </p:oleObj>
                </mc:Choice>
                <mc:Fallback>
                  <p:oleObj name="Equation" r:id="rId3" imgW="558720" imgH="457200" progId="">
                    <p:embed/>
                    <p:pic>
                      <p:nvPicPr>
                        <p:cNvPr id="2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1629" y="4941168"/>
                          <a:ext cx="1311572" cy="107285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21" name="Gerade Verbindung mit Pfeil 20"/>
            <p:cNvCxnSpPr>
              <a:stCxn id="22" idx="1"/>
            </p:cNvCxnSpPr>
            <p:nvPr/>
          </p:nvCxnSpPr>
          <p:spPr>
            <a:xfrm flipH="1">
              <a:off x="4613202" y="4971549"/>
              <a:ext cx="679450" cy="172521"/>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2" name="Text Box 27"/>
            <p:cNvSpPr txBox="1">
              <a:spLocks noChangeArrowheads="1"/>
            </p:cNvSpPr>
            <p:nvPr/>
          </p:nvSpPr>
          <p:spPr bwMode="auto">
            <a:xfrm>
              <a:off x="5292652" y="4786883"/>
              <a:ext cx="3167780" cy="369332"/>
            </a:xfrm>
            <a:prstGeom prst="rect">
              <a:avLst/>
            </a:prstGeom>
            <a:noFill/>
            <a:ln w="9525">
              <a:noFill/>
              <a:miter lim="800000"/>
              <a:headEnd/>
              <a:tailEnd/>
            </a:ln>
          </p:spPr>
          <p:txBody>
            <a:bodyPr wrap="square">
              <a:spAutoFit/>
            </a:bodyPr>
            <a:lstStyle/>
            <a:p>
              <a:pPr eaLnBrk="0" hangingPunct="0">
                <a:spcBef>
                  <a:spcPct val="50000"/>
                </a:spcBef>
              </a:pPr>
              <a:r>
                <a:rPr lang="en-US" dirty="0"/>
                <a:t>Hypothesized population mean</a:t>
              </a:r>
              <a:endParaRPr lang="en-GB" dirty="0"/>
            </a:p>
          </p:txBody>
        </p:sp>
        <p:sp>
          <p:nvSpPr>
            <p:cNvPr id="23" name="Text Box 27"/>
            <p:cNvSpPr txBox="1">
              <a:spLocks noChangeArrowheads="1"/>
            </p:cNvSpPr>
            <p:nvPr/>
          </p:nvSpPr>
          <p:spPr bwMode="auto">
            <a:xfrm>
              <a:off x="1403649" y="4836095"/>
              <a:ext cx="1440159" cy="369332"/>
            </a:xfrm>
            <a:prstGeom prst="rect">
              <a:avLst/>
            </a:prstGeom>
            <a:noFill/>
            <a:ln w="9525">
              <a:noFill/>
              <a:miter lim="800000"/>
              <a:headEnd/>
              <a:tailEnd/>
            </a:ln>
          </p:spPr>
          <p:txBody>
            <a:bodyPr wrap="square">
              <a:spAutoFit/>
            </a:bodyPr>
            <a:lstStyle/>
            <a:p>
              <a:pPr eaLnBrk="0" hangingPunct="0">
                <a:spcBef>
                  <a:spcPct val="50000"/>
                </a:spcBef>
              </a:pPr>
              <a:r>
                <a:rPr lang="en-US" dirty="0"/>
                <a:t>Sample mean</a:t>
              </a:r>
              <a:endParaRPr lang="en-GB" dirty="0"/>
            </a:p>
          </p:txBody>
        </p:sp>
        <p:cxnSp>
          <p:nvCxnSpPr>
            <p:cNvPr id="24" name="Gerade Verbindung mit Pfeil 23"/>
            <p:cNvCxnSpPr>
              <a:stCxn id="25" idx="1"/>
            </p:cNvCxnSpPr>
            <p:nvPr/>
          </p:nvCxnSpPr>
          <p:spPr>
            <a:xfrm flipH="1">
              <a:off x="4139952" y="5648985"/>
              <a:ext cx="931193" cy="62036"/>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5" name="Text Box 27"/>
            <p:cNvSpPr txBox="1">
              <a:spLocks noChangeArrowheads="1"/>
            </p:cNvSpPr>
            <p:nvPr/>
          </p:nvSpPr>
          <p:spPr bwMode="auto">
            <a:xfrm>
              <a:off x="5071145" y="5494997"/>
              <a:ext cx="1589087" cy="307975"/>
            </a:xfrm>
            <a:prstGeom prst="rect">
              <a:avLst/>
            </a:prstGeom>
            <a:noFill/>
            <a:ln w="9525">
              <a:noFill/>
              <a:miter lim="800000"/>
              <a:headEnd/>
              <a:tailEnd/>
            </a:ln>
          </p:spPr>
          <p:txBody>
            <a:bodyPr>
              <a:spAutoFit/>
            </a:bodyPr>
            <a:lstStyle/>
            <a:p>
              <a:pPr eaLnBrk="0" hangingPunct="0">
                <a:spcBef>
                  <a:spcPct val="50000"/>
                </a:spcBef>
              </a:pPr>
              <a:r>
                <a:rPr lang="en-US" dirty="0"/>
                <a:t>Standard error</a:t>
              </a:r>
              <a:endParaRPr lang="en-GB" dirty="0"/>
            </a:p>
          </p:txBody>
        </p:sp>
        <p:cxnSp>
          <p:nvCxnSpPr>
            <p:cNvPr id="26" name="Gerade Verbindung mit Pfeil 25"/>
            <p:cNvCxnSpPr>
              <a:stCxn id="27" idx="0"/>
            </p:cNvCxnSpPr>
            <p:nvPr/>
          </p:nvCxnSpPr>
          <p:spPr>
            <a:xfrm flipV="1">
              <a:off x="2208486" y="5422989"/>
              <a:ext cx="1139378" cy="28803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7" name="Text Box 27"/>
            <p:cNvSpPr txBox="1">
              <a:spLocks noChangeArrowheads="1"/>
            </p:cNvSpPr>
            <p:nvPr/>
          </p:nvSpPr>
          <p:spPr bwMode="auto">
            <a:xfrm>
              <a:off x="1043608" y="5711021"/>
              <a:ext cx="2329756" cy="369332"/>
            </a:xfrm>
            <a:prstGeom prst="rect">
              <a:avLst/>
            </a:prstGeom>
            <a:noFill/>
            <a:ln w="9525">
              <a:noFill/>
              <a:miter lim="800000"/>
              <a:headEnd/>
              <a:tailEnd/>
            </a:ln>
          </p:spPr>
          <p:txBody>
            <a:bodyPr wrap="square">
              <a:spAutoFit/>
            </a:bodyPr>
            <a:lstStyle/>
            <a:p>
              <a:pPr eaLnBrk="0" hangingPunct="0">
                <a:spcBef>
                  <a:spcPct val="50000"/>
                </a:spcBef>
              </a:pPr>
              <a:r>
                <a:rPr lang="en-US" dirty="0"/>
                <a:t>Value of test statistic</a:t>
              </a:r>
              <a:endParaRPr lang="en-GB" dirty="0"/>
            </a:p>
          </p:txBody>
        </p:sp>
        <p:cxnSp>
          <p:nvCxnSpPr>
            <p:cNvPr id="33" name="Gerade Verbindung mit Pfeil 32"/>
            <p:cNvCxnSpPr>
              <a:stCxn id="23" idx="3"/>
            </p:cNvCxnSpPr>
            <p:nvPr/>
          </p:nvCxnSpPr>
          <p:spPr>
            <a:xfrm>
              <a:off x="2843808" y="5020761"/>
              <a:ext cx="864096" cy="114196"/>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22139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856580"/>
          </a:xfrm>
        </p:spPr>
        <p:txBody>
          <a:bodyPr/>
          <a:lstStyle/>
          <a:p>
            <a:r>
              <a:rPr lang="en-US" altLang="de-DE" sz="2000" dirty="0">
                <a:solidFill>
                  <a:prstClr val="black"/>
                </a:solidFill>
              </a:rPr>
              <a:t/>
            </a:r>
            <a:br>
              <a:rPr lang="en-US" altLang="de-DE" sz="2000" dirty="0">
                <a:solidFill>
                  <a:prstClr val="black"/>
                </a:solidFill>
              </a:rPr>
            </a:br>
            <a:r>
              <a:rPr lang="en-US" altLang="de-DE" dirty="0">
                <a:solidFill>
                  <a:prstClr val="black"/>
                </a:solidFill>
              </a:rPr>
              <a:t>Comparing Two Means: </a:t>
            </a:r>
            <a:r>
              <a:rPr lang="en-US" altLang="de-DE" b="1" dirty="0">
                <a:solidFill>
                  <a:prstClr val="black"/>
                </a:solidFill>
              </a:rPr>
              <a:t>Two-samples t-test</a:t>
            </a:r>
            <a:br>
              <a:rPr lang="en-US" altLang="de-DE" b="1" dirty="0">
                <a:solidFill>
                  <a:prstClr val="black"/>
                </a:solidFill>
              </a:rPr>
            </a:br>
            <a:endParaRPr lang="de-DE" b="1" dirty="0"/>
          </a:p>
        </p:txBody>
      </p:sp>
      <p:grpSp>
        <p:nvGrpSpPr>
          <p:cNvPr id="33" name="Gruppieren 32"/>
          <p:cNvGrpSpPr/>
          <p:nvPr/>
        </p:nvGrpSpPr>
        <p:grpSpPr>
          <a:xfrm>
            <a:off x="611560" y="1224111"/>
            <a:ext cx="8352928" cy="5229225"/>
            <a:chOff x="822325" y="1423988"/>
            <a:chExt cx="8352928" cy="5229225"/>
          </a:xfrm>
        </p:grpSpPr>
        <p:sp>
          <p:nvSpPr>
            <p:cNvPr id="37" name="Rechteck 13"/>
            <p:cNvSpPr>
              <a:spLocks noChangeArrowheads="1"/>
            </p:cNvSpPr>
            <p:nvPr/>
          </p:nvSpPr>
          <p:spPr bwMode="auto">
            <a:xfrm>
              <a:off x="2470150" y="1423988"/>
              <a:ext cx="3030538" cy="400110"/>
            </a:xfrm>
            <a:prstGeom prst="rect">
              <a:avLst/>
            </a:prstGeom>
            <a:solidFill>
              <a:srgbClr val="EF8500"/>
            </a:solidFill>
            <a:ln w="9525">
              <a:solidFill>
                <a:srgbClr val="EF8500"/>
              </a:solidFill>
              <a:miter lim="800000"/>
              <a:headEnd/>
              <a:tailEnd/>
            </a:ln>
          </p:spPr>
          <p:txBody>
            <a:bodyPr>
              <a:spAutoFit/>
            </a:bodyPr>
            <a:lstStyle/>
            <a:p>
              <a:pPr algn="ctr">
                <a:spcBef>
                  <a:spcPts val="600"/>
                </a:spcBef>
              </a:pPr>
              <a:r>
                <a:rPr lang="en-US" sz="2000" dirty="0">
                  <a:solidFill>
                    <a:schemeClr val="bg1"/>
                  </a:solidFill>
                </a:rPr>
                <a:t>Two independent samples</a:t>
              </a:r>
            </a:p>
          </p:txBody>
        </p:sp>
        <p:sp>
          <p:nvSpPr>
            <p:cNvPr id="38" name="Rechteck 13"/>
            <p:cNvSpPr>
              <a:spLocks noChangeArrowheads="1"/>
            </p:cNvSpPr>
            <p:nvPr/>
          </p:nvSpPr>
          <p:spPr bwMode="auto">
            <a:xfrm>
              <a:off x="5899150" y="1423988"/>
              <a:ext cx="3030538" cy="400110"/>
            </a:xfrm>
            <a:prstGeom prst="rect">
              <a:avLst/>
            </a:prstGeom>
            <a:solidFill>
              <a:srgbClr val="EF8500"/>
            </a:solidFill>
            <a:ln w="9525">
              <a:solidFill>
                <a:srgbClr val="EF8500"/>
              </a:solidFill>
              <a:miter lim="800000"/>
              <a:headEnd/>
              <a:tailEnd/>
            </a:ln>
          </p:spPr>
          <p:txBody>
            <a:bodyPr>
              <a:spAutoFit/>
            </a:bodyPr>
            <a:lstStyle/>
            <a:p>
              <a:pPr algn="ctr">
                <a:spcBef>
                  <a:spcPts val="600"/>
                </a:spcBef>
              </a:pPr>
              <a:r>
                <a:rPr lang="en-US" sz="2000">
                  <a:solidFill>
                    <a:schemeClr val="bg1"/>
                  </a:solidFill>
                </a:rPr>
                <a:t>Two paired samples</a:t>
              </a:r>
            </a:p>
          </p:txBody>
        </p:sp>
        <p:sp>
          <p:nvSpPr>
            <p:cNvPr id="60" name="Textfeld 29"/>
            <p:cNvSpPr txBox="1">
              <a:spLocks noChangeArrowheads="1"/>
            </p:cNvSpPr>
            <p:nvPr/>
          </p:nvSpPr>
          <p:spPr bwMode="auto">
            <a:xfrm>
              <a:off x="2470150" y="1793875"/>
              <a:ext cx="3030538" cy="923330"/>
            </a:xfrm>
            <a:prstGeom prst="rect">
              <a:avLst/>
            </a:prstGeom>
            <a:noFill/>
            <a:ln w="9525">
              <a:noFill/>
              <a:miter lim="800000"/>
              <a:headEnd/>
              <a:tailEnd/>
            </a:ln>
          </p:spPr>
          <p:txBody>
            <a:bodyPr>
              <a:spAutoFit/>
            </a:bodyPr>
            <a:lstStyle/>
            <a:p>
              <a:r>
                <a:rPr lang="en-US" dirty="0"/>
                <a:t>Example: </a:t>
              </a:r>
              <a:r>
                <a:rPr lang="en-GB" dirty="0"/>
                <a:t>Do male customers spend more money online than female customers?</a:t>
              </a:r>
              <a:endParaRPr lang="de-DE" dirty="0"/>
            </a:p>
          </p:txBody>
        </p:sp>
        <p:sp>
          <p:nvSpPr>
            <p:cNvPr id="61" name="Textfeld 29"/>
            <p:cNvSpPr txBox="1">
              <a:spLocks noChangeArrowheads="1"/>
            </p:cNvSpPr>
            <p:nvPr/>
          </p:nvSpPr>
          <p:spPr bwMode="auto">
            <a:xfrm>
              <a:off x="5899150" y="1793875"/>
              <a:ext cx="3030538" cy="923330"/>
            </a:xfrm>
            <a:prstGeom prst="rect">
              <a:avLst/>
            </a:prstGeom>
            <a:noFill/>
            <a:ln w="9525">
              <a:noFill/>
              <a:miter lim="800000"/>
              <a:headEnd/>
              <a:tailEnd/>
            </a:ln>
          </p:spPr>
          <p:txBody>
            <a:bodyPr>
              <a:spAutoFit/>
            </a:bodyPr>
            <a:lstStyle/>
            <a:p>
              <a:r>
                <a:rPr lang="en-US"/>
                <a:t>Example: Do sales after the installation of a </a:t>
              </a:r>
              <a:r>
                <a:rPr lang="en-GB"/>
                <a:t>point of sale display increase?</a:t>
              </a:r>
              <a:endParaRPr lang="en-US" b="1"/>
            </a:p>
          </p:txBody>
        </p:sp>
        <p:sp>
          <p:nvSpPr>
            <p:cNvPr id="62" name="Rechteck 13"/>
            <p:cNvSpPr>
              <a:spLocks noChangeArrowheads="1"/>
            </p:cNvSpPr>
            <p:nvPr/>
          </p:nvSpPr>
          <p:spPr bwMode="auto">
            <a:xfrm>
              <a:off x="822325" y="1860550"/>
              <a:ext cx="1320800" cy="646113"/>
            </a:xfrm>
            <a:prstGeom prst="rect">
              <a:avLst/>
            </a:prstGeom>
            <a:solidFill>
              <a:schemeClr val="accent3"/>
            </a:solidFill>
            <a:ln w="9525">
              <a:noFill/>
              <a:miter lim="800000"/>
              <a:headEnd/>
              <a:tailEnd/>
            </a:ln>
          </p:spPr>
          <p:txBody>
            <a:bodyPr>
              <a:spAutoFit/>
            </a:bodyPr>
            <a:lstStyle/>
            <a:p>
              <a:pPr algn="ctr">
                <a:spcBef>
                  <a:spcPts val="600"/>
                </a:spcBef>
              </a:pPr>
              <a:r>
                <a:rPr lang="en-US" sz="1800" dirty="0">
                  <a:solidFill>
                    <a:schemeClr val="bg1"/>
                  </a:solidFill>
                </a:rPr>
                <a:t>Research question</a:t>
              </a:r>
            </a:p>
          </p:txBody>
        </p:sp>
        <p:sp>
          <p:nvSpPr>
            <p:cNvPr id="63" name="Rechteck 13"/>
            <p:cNvSpPr>
              <a:spLocks noChangeArrowheads="1"/>
            </p:cNvSpPr>
            <p:nvPr/>
          </p:nvSpPr>
          <p:spPr bwMode="auto">
            <a:xfrm>
              <a:off x="822325" y="3268909"/>
              <a:ext cx="1320800" cy="369332"/>
            </a:xfrm>
            <a:prstGeom prst="rect">
              <a:avLst/>
            </a:prstGeom>
            <a:solidFill>
              <a:schemeClr val="accent3"/>
            </a:solidFill>
            <a:ln w="9525">
              <a:noFill/>
              <a:miter lim="800000"/>
              <a:headEnd/>
              <a:tailEnd/>
            </a:ln>
          </p:spPr>
          <p:txBody>
            <a:bodyPr>
              <a:spAutoFit/>
            </a:bodyPr>
            <a:lstStyle/>
            <a:p>
              <a:pPr algn="ctr">
                <a:spcBef>
                  <a:spcPts val="600"/>
                </a:spcBef>
              </a:pPr>
              <a:r>
                <a:rPr lang="en-US" sz="1800" dirty="0">
                  <a:solidFill>
                    <a:schemeClr val="bg1"/>
                  </a:solidFill>
                </a:rPr>
                <a:t>Hypothesis</a:t>
              </a:r>
            </a:p>
          </p:txBody>
        </p:sp>
        <p:sp>
          <p:nvSpPr>
            <p:cNvPr id="64" name="Rechteck 13"/>
            <p:cNvSpPr>
              <a:spLocks noChangeArrowheads="1"/>
            </p:cNvSpPr>
            <p:nvPr/>
          </p:nvSpPr>
          <p:spPr bwMode="auto">
            <a:xfrm>
              <a:off x="822325" y="4916488"/>
              <a:ext cx="1320800" cy="369332"/>
            </a:xfrm>
            <a:prstGeom prst="rect">
              <a:avLst/>
            </a:prstGeom>
            <a:solidFill>
              <a:schemeClr val="accent3"/>
            </a:solidFill>
            <a:ln w="9525">
              <a:noFill/>
              <a:miter lim="800000"/>
              <a:headEnd/>
              <a:tailEnd/>
            </a:ln>
          </p:spPr>
          <p:txBody>
            <a:bodyPr>
              <a:spAutoFit/>
            </a:bodyPr>
            <a:lstStyle/>
            <a:p>
              <a:pPr algn="ctr">
                <a:spcBef>
                  <a:spcPts val="600"/>
                </a:spcBef>
              </a:pPr>
              <a:r>
                <a:rPr lang="en-US" sz="1800" dirty="0">
                  <a:solidFill>
                    <a:schemeClr val="bg1"/>
                  </a:solidFill>
                </a:rPr>
                <a:t>Test statistic</a:t>
              </a:r>
            </a:p>
          </p:txBody>
        </p:sp>
        <p:grpSp>
          <p:nvGrpSpPr>
            <p:cNvPr id="65" name="Gruppieren 38"/>
            <p:cNvGrpSpPr>
              <a:grpSpLocks/>
            </p:cNvGrpSpPr>
            <p:nvPr/>
          </p:nvGrpSpPr>
          <p:grpSpPr bwMode="auto">
            <a:xfrm>
              <a:off x="5790878" y="6067425"/>
              <a:ext cx="3384375" cy="585788"/>
              <a:chOff x="5790221" y="6067863"/>
              <a:chExt cx="3385114" cy="585063"/>
            </a:xfrm>
          </p:grpSpPr>
          <p:sp>
            <p:nvSpPr>
              <p:cNvPr id="76" name="Textfeld 29"/>
              <p:cNvSpPr txBox="1">
                <a:spLocks noChangeArrowheads="1"/>
              </p:cNvSpPr>
              <p:nvPr/>
            </p:nvSpPr>
            <p:spPr bwMode="auto">
              <a:xfrm>
                <a:off x="5790221" y="6068151"/>
                <a:ext cx="214314" cy="584775"/>
              </a:xfrm>
              <a:prstGeom prst="rect">
                <a:avLst/>
              </a:prstGeom>
              <a:noFill/>
              <a:ln w="9525">
                <a:noFill/>
                <a:miter lim="800000"/>
                <a:headEnd/>
                <a:tailEnd/>
              </a:ln>
            </p:spPr>
            <p:txBody>
              <a:bodyPr>
                <a:spAutoFit/>
              </a:bodyPr>
              <a:lstStyle/>
              <a:p>
                <a:r>
                  <a:rPr lang="de-DE" sz="1600"/>
                  <a:t>* </a:t>
                </a:r>
                <a:endParaRPr lang="en-US" sz="1600" b="1"/>
              </a:p>
            </p:txBody>
          </p:sp>
          <p:graphicFrame>
            <p:nvGraphicFramePr>
              <p:cNvPr id="77" name="Object 5"/>
              <p:cNvGraphicFramePr>
                <a:graphicFrameLocks noChangeAspect="1"/>
              </p:cNvGraphicFramePr>
              <p:nvPr/>
            </p:nvGraphicFramePr>
            <p:xfrm>
              <a:off x="6004535" y="6068151"/>
              <a:ext cx="266700" cy="292100"/>
            </p:xfrm>
            <a:graphic>
              <a:graphicData uri="http://schemas.openxmlformats.org/presentationml/2006/ole">
                <mc:AlternateContent xmlns:mc="http://schemas.openxmlformats.org/markup-compatibility/2006">
                  <mc:Choice xmlns:v="urn:schemas-microsoft-com:vml" Requires="v">
                    <p:oleObj spid="_x0000_s3501" name="Equation" r:id="rId3" imgW="266400" imgH="291960" progId="">
                      <p:embed/>
                    </p:oleObj>
                  </mc:Choice>
                  <mc:Fallback>
                    <p:oleObj name="Equation" r:id="rId3" imgW="266400" imgH="291960" progId="">
                      <p:embed/>
                      <p:pic>
                        <p:nvPicPr>
                          <p:cNvPr id="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4535" y="6068151"/>
                            <a:ext cx="266700" cy="29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8" name="Textfeld 29"/>
              <p:cNvSpPr txBox="1">
                <a:spLocks noChangeArrowheads="1"/>
              </p:cNvSpPr>
              <p:nvPr/>
            </p:nvSpPr>
            <p:spPr bwMode="auto">
              <a:xfrm>
                <a:off x="6222362" y="6067863"/>
                <a:ext cx="2952973" cy="276656"/>
              </a:xfrm>
              <a:prstGeom prst="rect">
                <a:avLst/>
              </a:prstGeom>
              <a:noFill/>
              <a:ln w="9525">
                <a:noFill/>
                <a:miter lim="800000"/>
                <a:headEnd/>
                <a:tailEnd/>
              </a:ln>
            </p:spPr>
            <p:txBody>
              <a:bodyPr wrap="square">
                <a:spAutoFit/>
              </a:bodyPr>
              <a:lstStyle/>
              <a:p>
                <a:r>
                  <a:rPr lang="de-DE" sz="1200" dirty="0" err="1"/>
                  <a:t>describes</a:t>
                </a:r>
                <a:r>
                  <a:rPr lang="de-DE" sz="1200" dirty="0"/>
                  <a:t> </a:t>
                </a:r>
                <a:r>
                  <a:rPr lang="en-GB" sz="1200" dirty="0"/>
                  <a:t>the population difference in sales</a:t>
                </a:r>
                <a:r>
                  <a:rPr lang="de-DE" sz="1200" dirty="0"/>
                  <a:t> </a:t>
                </a:r>
                <a:endParaRPr lang="en-US" sz="1200" b="1" dirty="0"/>
              </a:p>
            </p:txBody>
          </p:sp>
        </p:grpSp>
        <p:graphicFrame>
          <p:nvGraphicFramePr>
            <p:cNvPr id="66" name="Object 6"/>
            <p:cNvGraphicFramePr>
              <a:graphicFrameLocks noChangeAspect="1"/>
            </p:cNvGraphicFramePr>
            <p:nvPr/>
          </p:nvGraphicFramePr>
          <p:xfrm>
            <a:off x="2678113" y="4841875"/>
            <a:ext cx="2498725" cy="873125"/>
          </p:xfrm>
          <a:graphic>
            <a:graphicData uri="http://schemas.openxmlformats.org/presentationml/2006/ole">
              <mc:AlternateContent xmlns:mc="http://schemas.openxmlformats.org/markup-compatibility/2006">
                <mc:Choice xmlns:v="urn:schemas-microsoft-com:vml" Requires="v">
                  <p:oleObj spid="_x0000_s3502" name="Equation" r:id="rId5" imgW="1638000" imgH="571320" progId="">
                    <p:embed/>
                  </p:oleObj>
                </mc:Choice>
                <mc:Fallback>
                  <p:oleObj name="Equation" r:id="rId5" imgW="1638000" imgH="571320" progId="">
                    <p:embed/>
                    <p:pic>
                      <p:nvPicPr>
                        <p:cNvPr id="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8113" y="4841875"/>
                          <a:ext cx="2498725" cy="8731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7" name="Object 7"/>
            <p:cNvGraphicFramePr>
              <a:graphicFrameLocks noChangeAspect="1"/>
            </p:cNvGraphicFramePr>
            <p:nvPr/>
          </p:nvGraphicFramePr>
          <p:xfrm>
            <a:off x="6183313" y="4841875"/>
            <a:ext cx="1103312" cy="814388"/>
          </p:xfrm>
          <a:graphic>
            <a:graphicData uri="http://schemas.openxmlformats.org/presentationml/2006/ole">
              <mc:AlternateContent xmlns:mc="http://schemas.openxmlformats.org/markup-compatibility/2006">
                <mc:Choice xmlns:v="urn:schemas-microsoft-com:vml" Requires="v">
                  <p:oleObj spid="_x0000_s3503" name="Equation" r:id="rId7" imgW="723600" imgH="533160" progId="">
                    <p:embed/>
                  </p:oleObj>
                </mc:Choice>
                <mc:Fallback>
                  <p:oleObj name="Equation" r:id="rId7" imgW="723600" imgH="533160" progId="">
                    <p:embed/>
                    <p:pic>
                      <p:nvPicPr>
                        <p:cNvPr id="6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3313" y="4841875"/>
                          <a:ext cx="1103312" cy="814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68" name="Gruppieren 37"/>
            <p:cNvGrpSpPr>
              <a:grpSpLocks/>
            </p:cNvGrpSpPr>
            <p:nvPr/>
          </p:nvGrpSpPr>
          <p:grpSpPr bwMode="auto">
            <a:xfrm>
              <a:off x="6618475" y="2989140"/>
              <a:ext cx="660208" cy="1110407"/>
              <a:chOff x="6666662" y="3155602"/>
              <a:chExt cx="765870" cy="1284021"/>
            </a:xfrm>
          </p:grpSpPr>
          <p:sp>
            <p:nvSpPr>
              <p:cNvPr id="73" name="Textfeld 29"/>
              <p:cNvSpPr txBox="1">
                <a:spLocks noChangeArrowheads="1"/>
              </p:cNvSpPr>
              <p:nvPr/>
            </p:nvSpPr>
            <p:spPr bwMode="auto">
              <a:xfrm>
                <a:off x="7218218" y="3155602"/>
                <a:ext cx="214314" cy="338554"/>
              </a:xfrm>
              <a:prstGeom prst="rect">
                <a:avLst/>
              </a:prstGeom>
              <a:noFill/>
              <a:ln w="9525">
                <a:noFill/>
                <a:miter lim="800000"/>
                <a:headEnd/>
                <a:tailEnd/>
              </a:ln>
            </p:spPr>
            <p:txBody>
              <a:bodyPr>
                <a:spAutoFit/>
              </a:bodyPr>
              <a:lstStyle/>
              <a:p>
                <a:r>
                  <a:rPr lang="de-DE" sz="1600"/>
                  <a:t>*</a:t>
                </a:r>
                <a:endParaRPr lang="en-US" sz="1600" b="1"/>
              </a:p>
            </p:txBody>
          </p:sp>
          <p:sp>
            <p:nvSpPr>
              <p:cNvPr id="74" name="Textfeld 29"/>
              <p:cNvSpPr txBox="1">
                <a:spLocks noChangeArrowheads="1"/>
              </p:cNvSpPr>
              <p:nvPr/>
            </p:nvSpPr>
            <p:spPr bwMode="auto">
              <a:xfrm>
                <a:off x="7218218" y="3773729"/>
                <a:ext cx="214314" cy="338554"/>
              </a:xfrm>
              <a:prstGeom prst="rect">
                <a:avLst/>
              </a:prstGeom>
              <a:noFill/>
              <a:ln w="9525">
                <a:noFill/>
                <a:miter lim="800000"/>
                <a:headEnd/>
                <a:tailEnd/>
              </a:ln>
            </p:spPr>
            <p:txBody>
              <a:bodyPr>
                <a:spAutoFit/>
              </a:bodyPr>
              <a:lstStyle/>
              <a:p>
                <a:r>
                  <a:rPr lang="de-DE" sz="1600" dirty="0"/>
                  <a:t>*</a:t>
                </a:r>
                <a:endParaRPr lang="en-US" sz="1600" b="1" dirty="0"/>
              </a:p>
            </p:txBody>
          </p:sp>
          <p:graphicFrame>
            <p:nvGraphicFramePr>
              <p:cNvPr id="75" name="Object 8"/>
              <p:cNvGraphicFramePr>
                <a:graphicFrameLocks noChangeAspect="1"/>
              </p:cNvGraphicFramePr>
              <p:nvPr/>
            </p:nvGraphicFramePr>
            <p:xfrm>
              <a:off x="6666662" y="3312498"/>
              <a:ext cx="627062" cy="1127125"/>
            </p:xfrm>
            <a:graphic>
              <a:graphicData uri="http://schemas.openxmlformats.org/presentationml/2006/ole">
                <mc:AlternateContent xmlns:mc="http://schemas.openxmlformats.org/markup-compatibility/2006">
                  <mc:Choice xmlns:v="urn:schemas-microsoft-com:vml" Requires="v">
                    <p:oleObj spid="_x0000_s3504" name="Equation" r:id="rId9" imgW="495000" imgH="609480" progId="">
                      <p:embed/>
                    </p:oleObj>
                  </mc:Choice>
                  <mc:Fallback>
                    <p:oleObj name="Equation" r:id="rId9" imgW="495000" imgH="609480" progId="">
                      <p:embed/>
                      <p:pic>
                        <p:nvPicPr>
                          <p:cNvPr id="7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6662" y="3312498"/>
                            <a:ext cx="627062" cy="11271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69" name="Gruppieren 36"/>
            <p:cNvGrpSpPr>
              <a:grpSpLocks/>
            </p:cNvGrpSpPr>
            <p:nvPr/>
          </p:nvGrpSpPr>
          <p:grpSpPr bwMode="auto">
            <a:xfrm>
              <a:off x="2714625" y="3124821"/>
              <a:ext cx="1360488" cy="931862"/>
              <a:chOff x="2884488" y="3315300"/>
              <a:chExt cx="1577604" cy="1077913"/>
            </a:xfrm>
          </p:grpSpPr>
          <p:graphicFrame>
            <p:nvGraphicFramePr>
              <p:cNvPr id="70" name="Object 3"/>
              <p:cNvGraphicFramePr>
                <a:graphicFrameLocks noChangeAspect="1"/>
              </p:cNvGraphicFramePr>
              <p:nvPr/>
            </p:nvGraphicFramePr>
            <p:xfrm>
              <a:off x="2884488" y="3395446"/>
              <a:ext cx="673100" cy="896938"/>
            </p:xfrm>
            <a:graphic>
              <a:graphicData uri="http://schemas.openxmlformats.org/presentationml/2006/ole">
                <mc:AlternateContent xmlns:mc="http://schemas.openxmlformats.org/markup-compatibility/2006">
                  <mc:Choice xmlns:v="urn:schemas-microsoft-com:vml" Requires="v">
                    <p:oleObj spid="_x0000_s3505" name="Equation" r:id="rId11" imgW="380880" imgH="507960" progId="">
                      <p:embed/>
                    </p:oleObj>
                  </mc:Choice>
                  <mc:Fallback>
                    <p:oleObj name="Equation" r:id="rId11" imgW="380880" imgH="507960" progId="">
                      <p:embed/>
                      <p:pic>
                        <p:nvPicPr>
                          <p:cNvPr id="7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4488" y="3395446"/>
                            <a:ext cx="673100" cy="8969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1" name="Object 9"/>
              <p:cNvGraphicFramePr>
                <a:graphicFrameLocks noChangeAspect="1"/>
              </p:cNvGraphicFramePr>
              <p:nvPr/>
            </p:nvGraphicFramePr>
            <p:xfrm>
              <a:off x="3452442" y="3315300"/>
              <a:ext cx="1009650" cy="1077913"/>
            </p:xfrm>
            <a:graphic>
              <a:graphicData uri="http://schemas.openxmlformats.org/presentationml/2006/ole">
                <mc:AlternateContent xmlns:mc="http://schemas.openxmlformats.org/markup-compatibility/2006">
                  <mc:Choice xmlns:v="urn:schemas-microsoft-com:vml" Requires="v">
                    <p:oleObj spid="_x0000_s3506" name="Equation" r:id="rId13" imgW="571320" imgH="609480" progId="">
                      <p:embed/>
                    </p:oleObj>
                  </mc:Choice>
                  <mc:Fallback>
                    <p:oleObj name="Equation" r:id="rId13" imgW="571320" imgH="609480" progId="">
                      <p:embed/>
                      <p:pic>
                        <p:nvPicPr>
                          <p:cNvPr id="7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2442" y="3315300"/>
                            <a:ext cx="1009650" cy="10779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graphicFrame>
        <p:nvGraphicFramePr>
          <p:cNvPr id="80" name="Object 3"/>
          <p:cNvGraphicFramePr>
            <a:graphicFrameLocks noChangeAspect="1"/>
          </p:cNvGraphicFramePr>
          <p:nvPr/>
        </p:nvGraphicFramePr>
        <p:xfrm>
          <a:off x="5935751" y="2996952"/>
          <a:ext cx="580465" cy="775408"/>
        </p:xfrm>
        <a:graphic>
          <a:graphicData uri="http://schemas.openxmlformats.org/presentationml/2006/ole">
            <mc:AlternateContent xmlns:mc="http://schemas.openxmlformats.org/markup-compatibility/2006">
              <mc:Choice xmlns:v="urn:schemas-microsoft-com:vml" Requires="v">
                <p:oleObj spid="_x0000_s3507" name="Equation" r:id="rId15" imgW="380880" imgH="507960" progId="">
                  <p:embed/>
                </p:oleObj>
              </mc:Choice>
              <mc:Fallback>
                <p:oleObj name="Equation" r:id="rId15" imgW="380880" imgH="507960" progId="">
                  <p:embed/>
                  <p:pic>
                    <p:nvPicPr>
                      <p:cNvPr id="8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5751" y="2996952"/>
                        <a:ext cx="580465" cy="77540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2824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830805"/>
          </a:xfrm>
        </p:spPr>
        <p:txBody>
          <a:bodyPr/>
          <a:lstStyle/>
          <a:p>
            <a:r>
              <a:rPr lang="en-US" altLang="de-DE" sz="2000" dirty="0">
                <a:solidFill>
                  <a:prstClr val="black"/>
                </a:solidFill>
              </a:rPr>
              <a:t/>
            </a:r>
            <a:br>
              <a:rPr lang="en-US" altLang="de-DE" sz="2000" dirty="0">
                <a:solidFill>
                  <a:prstClr val="black"/>
                </a:solidFill>
              </a:rPr>
            </a:br>
            <a:r>
              <a:rPr lang="en-US" altLang="de-DE" dirty="0">
                <a:solidFill>
                  <a:prstClr val="black"/>
                </a:solidFill>
              </a:rPr>
              <a:t>Principles of Hypothesis Testing</a:t>
            </a:r>
            <a:br>
              <a:rPr lang="en-US" altLang="de-DE" dirty="0">
                <a:solidFill>
                  <a:prstClr val="black"/>
                </a:solidFill>
              </a:rPr>
            </a:br>
            <a:endParaRPr lang="de-DE" dirty="0"/>
          </a:p>
        </p:txBody>
      </p:sp>
      <p:grpSp>
        <p:nvGrpSpPr>
          <p:cNvPr id="3" name="Gruppieren 43"/>
          <p:cNvGrpSpPr/>
          <p:nvPr/>
        </p:nvGrpSpPr>
        <p:grpSpPr>
          <a:xfrm>
            <a:off x="321621" y="1010541"/>
            <a:ext cx="8642993"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5.</a:t>
              </a:r>
            </a:p>
          </p:txBody>
        </p:sp>
        <p:sp>
          <p:nvSpPr>
            <p:cNvPr id="47" name="Rechteck 25"/>
            <p:cNvSpPr>
              <a:spLocks noChangeArrowheads="1"/>
            </p:cNvSpPr>
            <p:nvPr/>
          </p:nvSpPr>
          <p:spPr bwMode="auto">
            <a:xfrm>
              <a:off x="1907704" y="1298575"/>
              <a:ext cx="5328592" cy="646331"/>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Option </a:t>
              </a:r>
              <a:r>
                <a:rPr lang="en-US" b="1" dirty="0" smtClean="0">
                  <a:solidFill>
                    <a:schemeClr val="bg1"/>
                  </a:solidFill>
                </a:rPr>
                <a:t>1: </a:t>
              </a:r>
              <a:r>
                <a:rPr lang="en-US" b="1" dirty="0">
                  <a:solidFill>
                    <a:schemeClr val="bg1"/>
                  </a:solidFill>
                </a:rPr>
                <a:t>Compare the test statistic (p-value) with the critical value (significance level)</a:t>
              </a:r>
            </a:p>
          </p:txBody>
        </p:sp>
      </p:grpSp>
      <p:grpSp>
        <p:nvGrpSpPr>
          <p:cNvPr id="33" name="Gruppieren 32"/>
          <p:cNvGrpSpPr/>
          <p:nvPr/>
        </p:nvGrpSpPr>
        <p:grpSpPr>
          <a:xfrm>
            <a:off x="179512" y="1774557"/>
            <a:ext cx="8750176" cy="4354964"/>
            <a:chOff x="179512" y="1774557"/>
            <a:chExt cx="8750176" cy="4354964"/>
          </a:xfrm>
        </p:grpSpPr>
        <p:sp>
          <p:nvSpPr>
            <p:cNvPr id="29" name="Textfeld 29"/>
            <p:cNvSpPr txBox="1">
              <a:spLocks noChangeArrowheads="1"/>
            </p:cNvSpPr>
            <p:nvPr/>
          </p:nvSpPr>
          <p:spPr bwMode="auto">
            <a:xfrm>
              <a:off x="4716016" y="1859309"/>
              <a:ext cx="4213672" cy="3139321"/>
            </a:xfrm>
            <a:prstGeom prst="rect">
              <a:avLst/>
            </a:prstGeom>
            <a:noFill/>
            <a:ln w="9525">
              <a:noFill/>
              <a:miter lim="800000"/>
              <a:headEnd/>
              <a:tailEnd/>
            </a:ln>
          </p:spPr>
          <p:txBody>
            <a:bodyPr wrap="square">
              <a:spAutoFit/>
            </a:bodyPr>
            <a:lstStyle/>
            <a:p>
              <a:pPr marL="174625" indent="-174625"/>
              <a:r>
                <a:rPr lang="en-US" b="1" dirty="0"/>
                <a:t>Decision rules:</a:t>
              </a:r>
            </a:p>
            <a:p>
              <a:pPr marL="174625" indent="-174625">
                <a:buFont typeface="Arial" charset="0"/>
                <a:buChar char="•"/>
              </a:pPr>
              <a:r>
                <a:rPr lang="en-US" dirty="0"/>
                <a:t>SPSS automatically calculates the p-value (=  the probability of obtaining a test statistic at least as extreme as the one that is actually observed)</a:t>
              </a:r>
            </a:p>
            <a:p>
              <a:pPr marL="174625" indent="-174625">
                <a:buFont typeface="Arial" charset="0"/>
                <a:buChar char="•"/>
              </a:pPr>
              <a:r>
                <a:rPr lang="en-US" dirty="0"/>
                <a:t>The p-value can also be interpreted as the probability of erroneously rejecting a true null hypothesis</a:t>
              </a:r>
            </a:p>
            <a:p>
              <a:pPr marL="174625" indent="-174625">
                <a:buFont typeface="Arial" charset="0"/>
                <a:buChar char="•"/>
              </a:pPr>
              <a:r>
                <a:rPr lang="en-US" dirty="0"/>
                <a:t>The significance level </a:t>
              </a:r>
              <a:r>
                <a:rPr lang="en-US" i="1" dirty="0"/>
                <a:t>α</a:t>
              </a:r>
              <a:r>
                <a:rPr lang="en-US" dirty="0"/>
                <a:t> in contrast is set by the researcher before the test outcome is observed</a:t>
              </a:r>
            </a:p>
          </p:txBody>
        </p:sp>
        <p:sp>
          <p:nvSpPr>
            <p:cNvPr id="30" name="Gleichschenkliges Dreieck 29"/>
            <p:cNvSpPr/>
            <p:nvPr/>
          </p:nvSpPr>
          <p:spPr>
            <a:xfrm rot="16200000" flipV="1">
              <a:off x="5346096" y="5391209"/>
              <a:ext cx="360000" cy="18000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1" name="Textfeld 29"/>
            <p:cNvSpPr txBox="1">
              <a:spLocks noChangeArrowheads="1"/>
            </p:cNvSpPr>
            <p:nvPr/>
          </p:nvSpPr>
          <p:spPr bwMode="auto">
            <a:xfrm>
              <a:off x="5605214" y="5255652"/>
              <a:ext cx="3143250" cy="369332"/>
            </a:xfrm>
            <a:prstGeom prst="rect">
              <a:avLst/>
            </a:prstGeom>
            <a:noFill/>
            <a:ln w="9525">
              <a:noFill/>
              <a:miter lim="800000"/>
              <a:headEnd/>
              <a:tailEnd/>
            </a:ln>
          </p:spPr>
          <p:txBody>
            <a:bodyPr>
              <a:spAutoFit/>
            </a:bodyPr>
            <a:lstStyle/>
            <a:p>
              <a:r>
                <a:rPr lang="en-US" dirty="0"/>
                <a:t>p-value ≤ α </a:t>
              </a:r>
              <a:r>
                <a:rPr lang="en-US" dirty="0">
                  <a:sym typeface="Wingdings" pitchFamily="2" charset="2"/>
                </a:rPr>
                <a:t></a:t>
              </a:r>
              <a:r>
                <a:rPr lang="en-US" dirty="0"/>
                <a:t> reject H</a:t>
              </a:r>
              <a:r>
                <a:rPr lang="en-US" baseline="-25000" dirty="0"/>
                <a:t>0</a:t>
              </a:r>
              <a:endParaRPr lang="de-DE" dirty="0"/>
            </a:p>
          </p:txBody>
        </p:sp>
        <p:sp>
          <p:nvSpPr>
            <p:cNvPr id="32" name="Gleichschenkliges Dreieck 31"/>
            <p:cNvSpPr/>
            <p:nvPr/>
          </p:nvSpPr>
          <p:spPr>
            <a:xfrm rot="16200000" flipV="1">
              <a:off x="5346096" y="5859521"/>
              <a:ext cx="360000" cy="18000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4" name="Textfeld 29"/>
            <p:cNvSpPr txBox="1">
              <a:spLocks noChangeArrowheads="1"/>
            </p:cNvSpPr>
            <p:nvPr/>
          </p:nvSpPr>
          <p:spPr bwMode="auto">
            <a:xfrm>
              <a:off x="5605214" y="5723964"/>
              <a:ext cx="3143250" cy="369332"/>
            </a:xfrm>
            <a:prstGeom prst="rect">
              <a:avLst/>
            </a:prstGeom>
            <a:noFill/>
            <a:ln w="9525">
              <a:noFill/>
              <a:miter lim="800000"/>
              <a:headEnd/>
              <a:tailEnd/>
            </a:ln>
          </p:spPr>
          <p:txBody>
            <a:bodyPr>
              <a:spAutoFit/>
            </a:bodyPr>
            <a:lstStyle/>
            <a:p>
              <a:r>
                <a:rPr lang="en-US" dirty="0"/>
                <a:t>p-value &gt; α </a:t>
              </a:r>
              <a:r>
                <a:rPr lang="en-US" dirty="0">
                  <a:sym typeface="Wingdings" pitchFamily="2" charset="2"/>
                </a:rPr>
                <a:t></a:t>
              </a:r>
              <a:r>
                <a:rPr lang="en-US" dirty="0"/>
                <a:t> do not reject H</a:t>
              </a:r>
              <a:r>
                <a:rPr lang="en-US" baseline="-25000" dirty="0"/>
                <a:t>0</a:t>
              </a:r>
              <a:endParaRPr lang="de-DE" dirty="0"/>
            </a:p>
          </p:txBody>
        </p:sp>
        <p:sp>
          <p:nvSpPr>
            <p:cNvPr id="35" name="Gleichschenkliges Dreieck 34"/>
            <p:cNvSpPr/>
            <p:nvPr/>
          </p:nvSpPr>
          <p:spPr>
            <a:xfrm flipV="1">
              <a:off x="5156200" y="4957202"/>
              <a:ext cx="3605213" cy="244475"/>
            </a:xfrm>
            <a:prstGeom prst="triangle">
              <a:avLst/>
            </a:prstGeom>
            <a:solidFill>
              <a:srgbClr val="EF8500"/>
            </a:solid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6" name="Textfeld 29"/>
            <p:cNvSpPr txBox="1">
              <a:spLocks noChangeArrowheads="1"/>
            </p:cNvSpPr>
            <p:nvPr/>
          </p:nvSpPr>
          <p:spPr bwMode="auto">
            <a:xfrm>
              <a:off x="179512" y="1774557"/>
              <a:ext cx="4536504" cy="646331"/>
            </a:xfrm>
            <a:prstGeom prst="rect">
              <a:avLst/>
            </a:prstGeom>
            <a:noFill/>
            <a:ln w="9525">
              <a:noFill/>
              <a:miter lim="800000"/>
              <a:headEnd/>
              <a:tailEnd/>
            </a:ln>
          </p:spPr>
          <p:txBody>
            <a:bodyPr wrap="square">
              <a:spAutoFit/>
            </a:bodyPr>
            <a:lstStyle/>
            <a:p>
              <a:pPr algn="ctr"/>
              <a:r>
                <a:rPr lang="en-US" dirty="0"/>
                <a:t>Relationship between test value, critical value and p-value:</a:t>
              </a:r>
              <a:endParaRPr lang="de-DE" dirty="0"/>
            </a:p>
          </p:txBody>
        </p:sp>
      </p:grpSp>
      <p:pic>
        <p:nvPicPr>
          <p:cNvPr id="37" name="Picture 36">
            <a:extLst>
              <a:ext uri="{FF2B5EF4-FFF2-40B4-BE49-F238E27FC236}">
                <a16:creationId xmlns:a16="http://schemas.microsoft.com/office/drawing/2014/main" id="{E969B0B5-E794-FA43-A4F7-46EB3DFC7ABE}"/>
              </a:ext>
            </a:extLst>
          </p:cNvPr>
          <p:cNvPicPr/>
          <p:nvPr/>
        </p:nvPicPr>
        <p:blipFill>
          <a:blip r:embed="rId2">
            <a:extLst>
              <a:ext uri="{28A0092B-C50C-407E-A947-70E740481C1C}">
                <a14:useLocalDpi xmlns:a14="http://schemas.microsoft.com/office/drawing/2010/main" val="0"/>
              </a:ext>
            </a:extLst>
          </a:blip>
          <a:stretch>
            <a:fillRect/>
          </a:stretch>
        </p:blipFill>
        <p:spPr>
          <a:xfrm>
            <a:off x="321621" y="2377597"/>
            <a:ext cx="4359507" cy="3919460"/>
          </a:xfrm>
          <a:prstGeom prst="rect">
            <a:avLst/>
          </a:prstGeom>
        </p:spPr>
      </p:pic>
    </p:spTree>
    <p:extLst>
      <p:ext uri="{BB962C8B-B14F-4D97-AF65-F5344CB8AC3E}">
        <p14:creationId xmlns:p14="http://schemas.microsoft.com/office/powerpoint/2010/main" val="4272853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926976"/>
          </a:xfrm>
        </p:spPr>
        <p:txBody>
          <a:bodyPr/>
          <a:lstStyle/>
          <a:p>
            <a:r>
              <a:rPr lang="en-US" altLang="de-DE" sz="2000" dirty="0">
                <a:solidFill>
                  <a:prstClr val="black"/>
                </a:solidFill>
              </a:rPr>
              <a:t/>
            </a:r>
            <a:br>
              <a:rPr lang="en-US" altLang="de-DE" sz="2000" dirty="0">
                <a:solidFill>
                  <a:prstClr val="black"/>
                </a:solidFill>
              </a:rPr>
            </a:br>
            <a:r>
              <a:rPr lang="en-US" altLang="de-DE" dirty="0">
                <a:solidFill>
                  <a:prstClr val="black"/>
                </a:solidFill>
              </a:rPr>
              <a:t>Principles of Hypothesis Testing</a:t>
            </a:r>
            <a:br>
              <a:rPr lang="en-US" altLang="de-DE" dirty="0">
                <a:solidFill>
                  <a:prstClr val="black"/>
                </a:solidFill>
              </a:rPr>
            </a:br>
            <a:endParaRPr lang="de-DE" dirty="0"/>
          </a:p>
        </p:txBody>
      </p:sp>
      <p:grpSp>
        <p:nvGrpSpPr>
          <p:cNvPr id="3" name="Gruppieren 43"/>
          <p:cNvGrpSpPr/>
          <p:nvPr/>
        </p:nvGrpSpPr>
        <p:grpSpPr>
          <a:xfrm>
            <a:off x="411162" y="1319560"/>
            <a:ext cx="8321676"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5.</a:t>
              </a:r>
            </a:p>
          </p:txBody>
        </p:sp>
        <p:sp>
          <p:nvSpPr>
            <p:cNvPr id="47" name="Rechteck 25"/>
            <p:cNvSpPr>
              <a:spLocks noChangeArrowheads="1"/>
            </p:cNvSpPr>
            <p:nvPr/>
          </p:nvSpPr>
          <p:spPr bwMode="auto">
            <a:xfrm>
              <a:off x="1419400" y="1298575"/>
              <a:ext cx="6264696" cy="369332"/>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Option 2: Compare the p-Value with the Significance Level</a:t>
              </a:r>
            </a:p>
          </p:txBody>
        </p:sp>
      </p:grpSp>
      <p:graphicFrame>
        <p:nvGraphicFramePr>
          <p:cNvPr id="5" name="Table 4">
            <a:extLst>
              <a:ext uri="{FF2B5EF4-FFF2-40B4-BE49-F238E27FC236}">
                <a16:creationId xmlns:a16="http://schemas.microsoft.com/office/drawing/2014/main" id="{F59FF2CF-C6EB-304B-A89E-7A2F97842F6D}"/>
              </a:ext>
            </a:extLst>
          </p:cNvPr>
          <p:cNvGraphicFramePr>
            <a:graphicFrameLocks noGrp="1"/>
          </p:cNvGraphicFramePr>
          <p:nvPr>
            <p:extLst>
              <p:ext uri="{D42A27DB-BD31-4B8C-83A1-F6EECF244321}">
                <p14:modId xmlns:p14="http://schemas.microsoft.com/office/powerpoint/2010/main" val="963861406"/>
              </p:ext>
            </p:extLst>
          </p:nvPr>
        </p:nvGraphicFramePr>
        <p:xfrm>
          <a:off x="179388" y="2420887"/>
          <a:ext cx="8785225" cy="2808312"/>
        </p:xfrm>
        <a:graphic>
          <a:graphicData uri="http://schemas.openxmlformats.org/drawingml/2006/table">
            <a:tbl>
              <a:tblPr>
                <a:tableStyleId>{D03447BB-5D67-496B-8E87-E561075AD55C}</a:tableStyleId>
              </a:tblPr>
              <a:tblGrid>
                <a:gridCol w="1672707">
                  <a:extLst>
                    <a:ext uri="{9D8B030D-6E8A-4147-A177-3AD203B41FA5}">
                      <a16:colId xmlns:a16="http://schemas.microsoft.com/office/drawing/2014/main" val="1088897774"/>
                    </a:ext>
                  </a:extLst>
                </a:gridCol>
                <a:gridCol w="2194549">
                  <a:extLst>
                    <a:ext uri="{9D8B030D-6E8A-4147-A177-3AD203B41FA5}">
                      <a16:colId xmlns:a16="http://schemas.microsoft.com/office/drawing/2014/main" val="2348691581"/>
                    </a:ext>
                  </a:extLst>
                </a:gridCol>
                <a:gridCol w="2890339">
                  <a:extLst>
                    <a:ext uri="{9D8B030D-6E8A-4147-A177-3AD203B41FA5}">
                      <a16:colId xmlns:a16="http://schemas.microsoft.com/office/drawing/2014/main" val="1355249049"/>
                    </a:ext>
                  </a:extLst>
                </a:gridCol>
                <a:gridCol w="2027630">
                  <a:extLst>
                    <a:ext uri="{9D8B030D-6E8A-4147-A177-3AD203B41FA5}">
                      <a16:colId xmlns:a16="http://schemas.microsoft.com/office/drawing/2014/main" val="1971428012"/>
                    </a:ext>
                  </a:extLst>
                </a:gridCol>
              </a:tblGrid>
              <a:tr h="702078">
                <a:tc>
                  <a:txBody>
                    <a:bodyPr/>
                    <a:lstStyle/>
                    <a:p>
                      <a:pPr algn="just">
                        <a:spcAft>
                          <a:spcPts val="0"/>
                        </a:spcAft>
                      </a:pPr>
                      <a:r>
                        <a:rPr lang="en-US" sz="1800" b="0" dirty="0">
                          <a:effectLst/>
                        </a:rPr>
                        <a:t>Type of test</a:t>
                      </a: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dirty="0">
                          <a:effectLst/>
                        </a:rPr>
                        <a:t>Null hypothesis (H</a:t>
                      </a:r>
                      <a:r>
                        <a:rPr lang="en-US" sz="1800" b="0" baseline="-25000" dirty="0">
                          <a:effectLst/>
                        </a:rPr>
                        <a:t>0</a:t>
                      </a:r>
                      <a:r>
                        <a:rPr lang="en-US" sz="1800" b="0" dirty="0">
                          <a:effectLst/>
                        </a:rPr>
                        <a:t>)</a:t>
                      </a: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dirty="0">
                          <a:effectLst/>
                        </a:rPr>
                        <a:t>Alternative hypothesis (H</a:t>
                      </a:r>
                      <a:r>
                        <a:rPr lang="en-US" sz="1800" b="0" baseline="-25000" dirty="0">
                          <a:effectLst/>
                        </a:rPr>
                        <a:t>1</a:t>
                      </a:r>
                      <a:r>
                        <a:rPr lang="en-US" sz="1800" b="0" dirty="0">
                          <a:effectLst/>
                        </a:rPr>
                        <a:t>)</a:t>
                      </a: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dirty="0">
                          <a:effectLst/>
                        </a:rPr>
                        <a:t>Reject H</a:t>
                      </a:r>
                      <a:r>
                        <a:rPr lang="en-US" sz="1800" b="0" baseline="-25000" dirty="0">
                          <a:effectLst/>
                        </a:rPr>
                        <a:t>0</a:t>
                      </a:r>
                      <a:r>
                        <a:rPr lang="en-US" sz="1800" b="0" dirty="0">
                          <a:effectLst/>
                        </a:rPr>
                        <a:t> if</a:t>
                      </a:r>
                      <a:endParaRPr lang="en-AU" sz="1800" b="0" dirty="0">
                        <a:effectLst/>
                      </a:endParaRPr>
                    </a:p>
                    <a:p>
                      <a:pPr algn="ctr">
                        <a:spcAft>
                          <a:spcPts val="0"/>
                        </a:spcAft>
                      </a:pPr>
                      <a:r>
                        <a:rPr lang="en-US" sz="1800" b="0" dirty="0">
                          <a:effectLst/>
                        </a:rPr>
                        <a:t> </a:t>
                      </a: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extLst>
                  <a:ext uri="{0D108BD9-81ED-4DB2-BD59-A6C34878D82A}">
                    <a16:rowId xmlns:a16="http://schemas.microsoft.com/office/drawing/2014/main" val="2020552989"/>
                  </a:ext>
                </a:extLst>
              </a:tr>
              <a:tr h="702078">
                <a:tc>
                  <a:txBody>
                    <a:bodyPr/>
                    <a:lstStyle/>
                    <a:p>
                      <a:pPr algn="just">
                        <a:spcAft>
                          <a:spcPts val="0"/>
                        </a:spcAft>
                      </a:pPr>
                      <a:r>
                        <a:rPr lang="en-US" sz="1800" b="0">
                          <a:effectLst/>
                        </a:rPr>
                        <a:t>Right-tailed test</a:t>
                      </a:r>
                      <a:endParaRPr lang="en-AU" sz="1800" b="0">
                        <a:effectLst/>
                      </a:endParaRPr>
                    </a:p>
                    <a:p>
                      <a:pPr algn="just">
                        <a:spcAft>
                          <a:spcPts val="0"/>
                        </a:spcAft>
                      </a:pPr>
                      <a:r>
                        <a:rPr lang="en-US" sz="1800" b="0">
                          <a:effectLst/>
                        </a:rPr>
                        <a:t> </a:t>
                      </a:r>
                      <a:endParaRPr lang="en-AU"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dirty="0">
                          <a:effectLst/>
                        </a:rPr>
                        <a:t>μ ≤ value</a:t>
                      </a: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dirty="0">
                          <a:effectLst/>
                        </a:rPr>
                        <a:t>μ &gt; value</a:t>
                      </a: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endParaRPr lang="en-AU"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extLst>
                  <a:ext uri="{0D108BD9-81ED-4DB2-BD59-A6C34878D82A}">
                    <a16:rowId xmlns:a16="http://schemas.microsoft.com/office/drawing/2014/main" val="2115164570"/>
                  </a:ext>
                </a:extLst>
              </a:tr>
              <a:tr h="702078">
                <a:tc>
                  <a:txBody>
                    <a:bodyPr/>
                    <a:lstStyle/>
                    <a:p>
                      <a:pPr algn="just">
                        <a:spcAft>
                          <a:spcPts val="0"/>
                        </a:spcAft>
                      </a:pPr>
                      <a:r>
                        <a:rPr lang="en-US" sz="1800" b="0">
                          <a:effectLst/>
                        </a:rPr>
                        <a:t>Left-tailed test</a:t>
                      </a:r>
                      <a:endParaRPr lang="en-AU" sz="1800" b="0">
                        <a:effectLst/>
                      </a:endParaRPr>
                    </a:p>
                    <a:p>
                      <a:pPr algn="just">
                        <a:spcAft>
                          <a:spcPts val="0"/>
                        </a:spcAft>
                      </a:pPr>
                      <a:r>
                        <a:rPr lang="en-US" sz="1800" b="0">
                          <a:effectLst/>
                        </a:rPr>
                        <a:t> </a:t>
                      </a:r>
                      <a:endParaRPr lang="en-AU"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a:effectLst/>
                        </a:rPr>
                        <a:t>μ ≥ value</a:t>
                      </a:r>
                      <a:endParaRPr lang="en-AU"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dirty="0">
                          <a:effectLst/>
                        </a:rPr>
                        <a:t>μ &lt; value</a:t>
                      </a: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extLst>
                  <a:ext uri="{0D108BD9-81ED-4DB2-BD59-A6C34878D82A}">
                    <a16:rowId xmlns:a16="http://schemas.microsoft.com/office/drawing/2014/main" val="3258941450"/>
                  </a:ext>
                </a:extLst>
              </a:tr>
              <a:tr h="702078">
                <a:tc>
                  <a:txBody>
                    <a:bodyPr/>
                    <a:lstStyle/>
                    <a:p>
                      <a:pPr algn="just">
                        <a:spcAft>
                          <a:spcPts val="0"/>
                        </a:spcAft>
                      </a:pPr>
                      <a:r>
                        <a:rPr lang="en-US" sz="1800" b="0">
                          <a:effectLst/>
                        </a:rPr>
                        <a:t>Two-tailed test</a:t>
                      </a:r>
                      <a:endParaRPr lang="en-AU" sz="1800" b="0">
                        <a:effectLst/>
                      </a:endParaRPr>
                    </a:p>
                    <a:p>
                      <a:pPr algn="just">
                        <a:spcAft>
                          <a:spcPts val="0"/>
                        </a:spcAft>
                      </a:pPr>
                      <a:r>
                        <a:rPr lang="en-US" sz="1800" b="0">
                          <a:effectLst/>
                        </a:rPr>
                        <a:t> </a:t>
                      </a:r>
                      <a:endParaRPr lang="en-AU"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a:effectLst/>
                        </a:rPr>
                        <a:t>μ = value</a:t>
                      </a:r>
                      <a:endParaRPr lang="en-AU"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r>
                        <a:rPr lang="en-US" sz="1800" b="0">
                          <a:effectLst/>
                        </a:rPr>
                        <a:t>μ ≠ value</a:t>
                      </a:r>
                      <a:endParaRPr lang="en-AU"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tc>
                  <a:txBody>
                    <a:bodyPr/>
                    <a:lstStyle/>
                    <a:p>
                      <a:pPr algn="ctr">
                        <a:spcAft>
                          <a:spcPts val="0"/>
                        </a:spcAft>
                      </a:pPr>
                      <a:endParaRPr lang="en-AU"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0" marB="0"/>
                </a:tc>
                <a:extLst>
                  <a:ext uri="{0D108BD9-81ED-4DB2-BD59-A6C34878D82A}">
                    <a16:rowId xmlns:a16="http://schemas.microsoft.com/office/drawing/2014/main" val="2296537330"/>
                  </a:ext>
                </a:extLst>
              </a:tr>
            </a:tbl>
          </a:graphicData>
        </a:graphic>
      </p:graphicFrame>
    </p:spTree>
    <p:extLst>
      <p:ext uri="{BB962C8B-B14F-4D97-AF65-F5344CB8AC3E}">
        <p14:creationId xmlns:p14="http://schemas.microsoft.com/office/powerpoint/2010/main" val="2741912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sz="2000" dirty="0">
                <a:solidFill>
                  <a:prstClr val="black"/>
                </a:solidFill>
              </a:rPr>
              <a:t/>
            </a:r>
            <a:br>
              <a:rPr lang="en-US" altLang="de-DE" sz="2000" dirty="0">
                <a:solidFill>
                  <a:prstClr val="black"/>
                </a:solidFill>
              </a:rPr>
            </a:br>
            <a:r>
              <a:rPr lang="en-US" altLang="de-DE" dirty="0">
                <a:solidFill>
                  <a:prstClr val="black"/>
                </a:solidFill>
              </a:rPr>
              <a:t>Principles of Hypothesis Testing</a:t>
            </a:r>
            <a:br>
              <a:rPr lang="en-US" altLang="de-DE" dirty="0">
                <a:solidFill>
                  <a:prstClr val="black"/>
                </a:solidFill>
              </a:rPr>
            </a:br>
            <a:endParaRPr lang="de-DE" dirty="0"/>
          </a:p>
        </p:txBody>
      </p:sp>
      <p:grpSp>
        <p:nvGrpSpPr>
          <p:cNvPr id="3" name="Gruppieren 43"/>
          <p:cNvGrpSpPr/>
          <p:nvPr/>
        </p:nvGrpSpPr>
        <p:grpSpPr>
          <a:xfrm>
            <a:off x="426788" y="1784498"/>
            <a:ext cx="8321676"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6.</a:t>
              </a:r>
            </a:p>
          </p:txBody>
        </p:sp>
        <p:sp>
          <p:nvSpPr>
            <p:cNvPr id="47" name="Rechteck 25"/>
            <p:cNvSpPr>
              <a:spLocks noChangeArrowheads="1"/>
            </p:cNvSpPr>
            <p:nvPr/>
          </p:nvSpPr>
          <p:spPr bwMode="auto">
            <a:xfrm>
              <a:off x="1907704" y="1298575"/>
              <a:ext cx="5328592" cy="369332"/>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Interpret the results</a:t>
              </a:r>
            </a:p>
          </p:txBody>
        </p:sp>
      </p:grpSp>
      <p:grpSp>
        <p:nvGrpSpPr>
          <p:cNvPr id="8" name="Gruppieren 32">
            <a:extLst>
              <a:ext uri="{FF2B5EF4-FFF2-40B4-BE49-F238E27FC236}">
                <a16:creationId xmlns:a16="http://schemas.microsoft.com/office/drawing/2014/main" id="{85FAE0E9-32CF-7D4A-AFCE-1034B97A3100}"/>
              </a:ext>
            </a:extLst>
          </p:cNvPr>
          <p:cNvGrpSpPr/>
          <p:nvPr/>
        </p:nvGrpSpPr>
        <p:grpSpPr>
          <a:xfrm>
            <a:off x="590104" y="2910973"/>
            <a:ext cx="8158360" cy="2395235"/>
            <a:chOff x="4716016" y="2941534"/>
            <a:chExt cx="4213672" cy="2432267"/>
          </a:xfrm>
        </p:grpSpPr>
        <p:sp>
          <p:nvSpPr>
            <p:cNvPr id="9" name="Textfeld 29">
              <a:extLst>
                <a:ext uri="{FF2B5EF4-FFF2-40B4-BE49-F238E27FC236}">
                  <a16:creationId xmlns:a16="http://schemas.microsoft.com/office/drawing/2014/main" id="{B8AB85DE-A278-1B4F-9FDC-11557CF958F1}"/>
                </a:ext>
              </a:extLst>
            </p:cNvPr>
            <p:cNvSpPr txBox="1">
              <a:spLocks noChangeArrowheads="1"/>
            </p:cNvSpPr>
            <p:nvPr/>
          </p:nvSpPr>
          <p:spPr bwMode="auto">
            <a:xfrm>
              <a:off x="4716016" y="2941534"/>
              <a:ext cx="4213672" cy="718830"/>
            </a:xfrm>
            <a:prstGeom prst="rect">
              <a:avLst/>
            </a:prstGeom>
            <a:noFill/>
            <a:ln w="9525">
              <a:noFill/>
              <a:miter lim="800000"/>
              <a:headEnd/>
              <a:tailEnd/>
            </a:ln>
          </p:spPr>
          <p:txBody>
            <a:bodyPr wrap="square">
              <a:spAutoFit/>
            </a:bodyPr>
            <a:lstStyle/>
            <a:p>
              <a:r>
                <a:rPr lang="en-US" sz="2000" b="1" dirty="0"/>
                <a:t>Draw a conclusion</a:t>
              </a:r>
              <a:r>
                <a:rPr lang="en-US" sz="2000" dirty="0"/>
                <a:t>, such as “</a:t>
              </a:r>
              <a:r>
                <a:rPr lang="en-AU" sz="2000" dirty="0"/>
                <a:t> there is evidence that the point of sale display influenced the number of sales significantly during the week it was installed</a:t>
              </a:r>
              <a:r>
                <a:rPr lang="en-US" sz="2000" dirty="0"/>
                <a:t>"</a:t>
              </a:r>
              <a:endParaRPr lang="en-AU" sz="2000" dirty="0"/>
            </a:p>
          </p:txBody>
        </p:sp>
        <p:sp>
          <p:nvSpPr>
            <p:cNvPr id="13" name="Textfeld 29">
              <a:extLst>
                <a:ext uri="{FF2B5EF4-FFF2-40B4-BE49-F238E27FC236}">
                  <a16:creationId xmlns:a16="http://schemas.microsoft.com/office/drawing/2014/main" id="{FA776219-A5DA-1045-8E06-4A4F7B0A4AE8}"/>
                </a:ext>
              </a:extLst>
            </p:cNvPr>
            <p:cNvSpPr txBox="1">
              <a:spLocks noChangeArrowheads="1"/>
            </p:cNvSpPr>
            <p:nvPr/>
          </p:nvSpPr>
          <p:spPr bwMode="auto">
            <a:xfrm flipV="1">
              <a:off x="6177549" y="5301209"/>
              <a:ext cx="2310864" cy="72592"/>
            </a:xfrm>
            <a:prstGeom prst="rect">
              <a:avLst/>
            </a:prstGeom>
            <a:noFill/>
            <a:ln w="9525">
              <a:noFill/>
              <a:miter lim="800000"/>
              <a:headEnd/>
              <a:tailEnd/>
            </a:ln>
          </p:spPr>
          <p:txBody>
            <a:bodyPr wrap="square">
              <a:spAutoFit/>
            </a:bodyPr>
            <a:lstStyle/>
            <a:p>
              <a:endParaRPr lang="de-DE" dirty="0"/>
            </a:p>
          </p:txBody>
        </p:sp>
      </p:grpSp>
    </p:spTree>
    <p:extLst>
      <p:ext uri="{BB962C8B-B14F-4D97-AF65-F5344CB8AC3E}">
        <p14:creationId xmlns:p14="http://schemas.microsoft.com/office/powerpoint/2010/main" val="1858246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idx="1"/>
          </p:nvPr>
        </p:nvSpPr>
        <p:spPr>
          <a:xfrm>
            <a:off x="251520" y="1052736"/>
            <a:ext cx="8784976" cy="4968552"/>
          </a:xfrm>
        </p:spPr>
        <p:txBody>
          <a:bodyPr>
            <a:normAutofit lnSpcReduction="10000"/>
          </a:bodyPr>
          <a:lstStyle/>
          <a:p>
            <a:r>
              <a:rPr lang="de-DE" sz="2000" dirty="0" err="1"/>
              <a:t>Please</a:t>
            </a:r>
            <a:r>
              <a:rPr lang="de-DE" sz="2000" dirty="0"/>
              <a:t> </a:t>
            </a:r>
            <a:r>
              <a:rPr lang="de-DE" sz="2000" dirty="0" err="1"/>
              <a:t>use</a:t>
            </a:r>
            <a:r>
              <a:rPr lang="de-DE" sz="2000" dirty="0"/>
              <a:t> </a:t>
            </a:r>
            <a:r>
              <a:rPr lang="de-DE" sz="2000" dirty="0" err="1"/>
              <a:t>the</a:t>
            </a:r>
            <a:r>
              <a:rPr lang="de-DE" dirty="0"/>
              <a:t> Oddjob Airways </a:t>
            </a:r>
            <a:r>
              <a:rPr lang="de-DE" dirty="0" err="1"/>
              <a:t>dataset</a:t>
            </a:r>
            <a:endParaRPr lang="de-DE" dirty="0"/>
          </a:p>
          <a:p>
            <a:r>
              <a:rPr lang="de-DE" dirty="0"/>
              <a:t>The </a:t>
            </a:r>
            <a:r>
              <a:rPr lang="de-DE" dirty="0" err="1"/>
              <a:t>first</a:t>
            </a:r>
            <a:r>
              <a:rPr lang="de-DE" dirty="0"/>
              <a:t> </a:t>
            </a:r>
            <a:r>
              <a:rPr lang="de-DE" dirty="0" err="1"/>
              <a:t>research</a:t>
            </a:r>
            <a:r>
              <a:rPr lang="de-DE" dirty="0"/>
              <a:t> </a:t>
            </a:r>
            <a:r>
              <a:rPr lang="de-DE" dirty="0" err="1"/>
              <a:t>question</a:t>
            </a:r>
            <a:r>
              <a:rPr lang="de-DE" dirty="0"/>
              <a:t> </a:t>
            </a:r>
            <a:r>
              <a:rPr lang="de-DE" dirty="0" err="1"/>
              <a:t>is</a:t>
            </a:r>
            <a:r>
              <a:rPr lang="de-DE" dirty="0"/>
              <a:t>: </a:t>
            </a:r>
            <a:r>
              <a:rPr lang="de-DE" b="1" dirty="0" err="1"/>
              <a:t>Does</a:t>
            </a:r>
            <a:r>
              <a:rPr lang="de-DE" b="1" dirty="0"/>
              <a:t> </a:t>
            </a:r>
            <a:r>
              <a:rPr lang="de-DE" b="1" dirty="0" err="1"/>
              <a:t>the</a:t>
            </a:r>
            <a:r>
              <a:rPr lang="de-DE" b="1" dirty="0"/>
              <a:t> </a:t>
            </a:r>
            <a:r>
              <a:rPr lang="de-DE" b="1" dirty="0" err="1"/>
              <a:t>overall</a:t>
            </a:r>
            <a:r>
              <a:rPr lang="de-DE" b="1" dirty="0"/>
              <a:t> </a:t>
            </a:r>
            <a:r>
              <a:rPr lang="de-DE" b="1" dirty="0" err="1"/>
              <a:t>price</a:t>
            </a:r>
            <a:r>
              <a:rPr lang="de-DE" b="1" dirty="0"/>
              <a:t>/</a:t>
            </a:r>
            <a:r>
              <a:rPr lang="de-DE" b="1" dirty="0" err="1"/>
              <a:t>performance</a:t>
            </a:r>
            <a:r>
              <a:rPr lang="de-DE" b="1" dirty="0"/>
              <a:t> </a:t>
            </a:r>
            <a:r>
              <a:rPr lang="de-DE" b="1" dirty="0" err="1"/>
              <a:t>satisfaction</a:t>
            </a:r>
            <a:r>
              <a:rPr lang="de-DE" b="1" dirty="0"/>
              <a:t> </a:t>
            </a:r>
            <a:r>
              <a:rPr lang="de-DE" b="1" dirty="0" err="1"/>
              <a:t>differ</a:t>
            </a:r>
            <a:r>
              <a:rPr lang="de-DE" b="1" dirty="0"/>
              <a:t> </a:t>
            </a:r>
            <a:r>
              <a:rPr lang="de-DE" b="1" dirty="0" err="1"/>
              <a:t>by</a:t>
            </a:r>
            <a:r>
              <a:rPr lang="de-DE" b="1" dirty="0"/>
              <a:t> </a:t>
            </a:r>
            <a:r>
              <a:rPr lang="de-DE" b="1" dirty="0" err="1"/>
              <a:t>gender</a:t>
            </a:r>
            <a:r>
              <a:rPr lang="de-DE" b="1" dirty="0"/>
              <a:t>?</a:t>
            </a:r>
          </a:p>
          <a:p>
            <a:pPr lvl="1"/>
            <a:r>
              <a:rPr lang="de-DE" dirty="0"/>
              <a:t>H</a:t>
            </a:r>
            <a:r>
              <a:rPr lang="de-DE" baseline="-25000" dirty="0"/>
              <a:t>0</a:t>
            </a:r>
            <a:r>
              <a:rPr lang="de-DE" dirty="0"/>
              <a:t>: </a:t>
            </a:r>
            <a:r>
              <a:rPr lang="de-DE" dirty="0" err="1"/>
              <a:t>the</a:t>
            </a:r>
            <a:r>
              <a:rPr lang="de-DE" dirty="0"/>
              <a:t> </a:t>
            </a:r>
            <a:r>
              <a:rPr lang="de-DE" dirty="0" err="1"/>
              <a:t>overall</a:t>
            </a:r>
            <a:r>
              <a:rPr lang="de-DE" dirty="0"/>
              <a:t> </a:t>
            </a:r>
            <a:r>
              <a:rPr lang="de-DE" dirty="0" err="1"/>
              <a:t>satisfaction</a:t>
            </a:r>
            <a:r>
              <a:rPr lang="de-DE" dirty="0"/>
              <a:t> </a:t>
            </a:r>
            <a:r>
              <a:rPr lang="de-DE" dirty="0" err="1"/>
              <a:t>means</a:t>
            </a:r>
            <a:r>
              <a:rPr lang="de-DE" dirty="0"/>
              <a:t> </a:t>
            </a:r>
            <a:r>
              <a:rPr lang="de-DE" dirty="0" err="1"/>
              <a:t>of</a:t>
            </a:r>
            <a:r>
              <a:rPr lang="de-DE" dirty="0"/>
              <a:t> male </a:t>
            </a:r>
            <a:r>
              <a:rPr lang="de-DE" dirty="0" err="1"/>
              <a:t>and</a:t>
            </a:r>
            <a:r>
              <a:rPr lang="de-DE" dirty="0"/>
              <a:t> </a:t>
            </a:r>
            <a:r>
              <a:rPr lang="de-DE" dirty="0" err="1"/>
              <a:t>female</a:t>
            </a:r>
            <a:r>
              <a:rPr lang="de-DE" dirty="0"/>
              <a:t> </a:t>
            </a:r>
            <a:r>
              <a:rPr lang="de-DE" dirty="0" err="1"/>
              <a:t>travelers</a:t>
            </a:r>
            <a:r>
              <a:rPr lang="de-DE" dirty="0"/>
              <a:t> </a:t>
            </a:r>
            <a:r>
              <a:rPr lang="de-DE" dirty="0" err="1"/>
              <a:t>is</a:t>
            </a:r>
            <a:r>
              <a:rPr lang="de-DE" dirty="0"/>
              <a:t> </a:t>
            </a:r>
            <a:r>
              <a:rPr lang="de-DE" dirty="0" err="1"/>
              <a:t>the</a:t>
            </a:r>
            <a:r>
              <a:rPr lang="de-DE" dirty="0"/>
              <a:t> same.</a:t>
            </a:r>
          </a:p>
          <a:p>
            <a:pPr lvl="1"/>
            <a:r>
              <a:rPr lang="de-DE" dirty="0"/>
              <a:t>H</a:t>
            </a:r>
            <a:r>
              <a:rPr lang="de-DE" baseline="-25000" dirty="0"/>
              <a:t>1</a:t>
            </a:r>
            <a:r>
              <a:rPr lang="de-DE" dirty="0"/>
              <a:t>: </a:t>
            </a:r>
            <a:r>
              <a:rPr lang="de-DE" dirty="0" err="1"/>
              <a:t>the</a:t>
            </a:r>
            <a:r>
              <a:rPr lang="de-DE" dirty="0"/>
              <a:t> </a:t>
            </a:r>
            <a:r>
              <a:rPr lang="de-DE" dirty="0" err="1"/>
              <a:t>overall</a:t>
            </a:r>
            <a:r>
              <a:rPr lang="de-DE" dirty="0"/>
              <a:t> </a:t>
            </a:r>
            <a:r>
              <a:rPr lang="de-DE" dirty="0" err="1"/>
              <a:t>satisfaction</a:t>
            </a:r>
            <a:r>
              <a:rPr lang="de-DE" dirty="0"/>
              <a:t> </a:t>
            </a:r>
            <a:r>
              <a:rPr lang="de-DE" dirty="0" err="1"/>
              <a:t>means</a:t>
            </a:r>
            <a:r>
              <a:rPr lang="de-DE" dirty="0"/>
              <a:t> </a:t>
            </a:r>
            <a:r>
              <a:rPr lang="de-DE" dirty="0" err="1"/>
              <a:t>of</a:t>
            </a:r>
            <a:r>
              <a:rPr lang="de-DE" dirty="0"/>
              <a:t> male </a:t>
            </a:r>
            <a:r>
              <a:rPr lang="de-DE" dirty="0" err="1"/>
              <a:t>and</a:t>
            </a:r>
            <a:r>
              <a:rPr lang="de-DE" dirty="0"/>
              <a:t> </a:t>
            </a:r>
            <a:r>
              <a:rPr lang="de-DE" dirty="0" err="1"/>
              <a:t>female</a:t>
            </a:r>
            <a:r>
              <a:rPr lang="de-DE" dirty="0"/>
              <a:t> </a:t>
            </a:r>
            <a:r>
              <a:rPr lang="de-DE" dirty="0" err="1"/>
              <a:t>travelers</a:t>
            </a:r>
            <a:r>
              <a:rPr lang="de-DE" dirty="0"/>
              <a:t> </a:t>
            </a:r>
            <a:r>
              <a:rPr lang="de-DE" dirty="0" err="1"/>
              <a:t>differs</a:t>
            </a:r>
            <a:r>
              <a:rPr lang="de-DE" dirty="0"/>
              <a:t>.</a:t>
            </a:r>
          </a:p>
          <a:p>
            <a:r>
              <a:rPr lang="en-US" sz="2000" dirty="0"/>
              <a:t>What test to use</a:t>
            </a:r>
            <a:r>
              <a:rPr lang="en-US" sz="2000" dirty="0" smtClean="0"/>
              <a:t>?</a:t>
            </a:r>
            <a:endParaRPr lang="en-US" sz="2000" dirty="0"/>
          </a:p>
          <a:p>
            <a:pPr lvl="1"/>
            <a:r>
              <a:rPr lang="en-US" dirty="0"/>
              <a:t>We have an interval or ratio scaled variable we want to test, we have independent samples, and wish to compare to groups. Following from </a:t>
            </a:r>
            <a:r>
              <a:rPr lang="en-US" dirty="0" smtClean="0"/>
              <a:t>the Table above, </a:t>
            </a:r>
            <a:r>
              <a:rPr lang="en-US" dirty="0"/>
              <a:t>we should </a:t>
            </a:r>
            <a:r>
              <a:rPr lang="en-US" b="1" dirty="0"/>
              <a:t>check for equality of variances </a:t>
            </a:r>
            <a:r>
              <a:rPr lang="en-US" dirty="0"/>
              <a:t>and </a:t>
            </a:r>
            <a:r>
              <a:rPr lang="en-US" b="1" dirty="0"/>
              <a:t>normality</a:t>
            </a:r>
            <a:r>
              <a:rPr lang="en-US" dirty="0"/>
              <a:t> to make the final test decision (which at this stage could be Independent samples </a:t>
            </a:r>
            <a:r>
              <a:rPr lang="en-US" i="1" dirty="0"/>
              <a:t>t</a:t>
            </a:r>
            <a:r>
              <a:rPr lang="en-US" dirty="0"/>
              <a:t>-test, Independent samples </a:t>
            </a:r>
            <a:r>
              <a:rPr lang="en-US" i="1" dirty="0"/>
              <a:t>t</a:t>
            </a:r>
            <a:r>
              <a:rPr lang="en-US" dirty="0"/>
              <a:t>-test with Welch’s correction, or the Mann-Whitney U test.</a:t>
            </a:r>
          </a:p>
          <a:p>
            <a:r>
              <a:rPr lang="en-US" sz="2000" dirty="0"/>
              <a:t>Before conducting any testing procedure, we have to examine whether the variable of interest (i.e., sales in USD) is normally distributed within each of the groups (i.e., males/ females and easy/ neutral/ difficult).</a:t>
            </a:r>
            <a:endParaRPr lang="de-DE" sz="2000" dirty="0"/>
          </a:p>
        </p:txBody>
      </p:sp>
      <p:sp>
        <p:nvSpPr>
          <p:cNvPr id="6" name="Titel 5"/>
          <p:cNvSpPr>
            <a:spLocks noGrp="1"/>
          </p:cNvSpPr>
          <p:nvPr>
            <p:ph type="title"/>
          </p:nvPr>
        </p:nvSpPr>
        <p:spPr>
          <a:xfrm>
            <a:off x="395536" y="260648"/>
            <a:ext cx="6696744" cy="792088"/>
          </a:xfrm>
        </p:spPr>
        <p:txBody>
          <a:bodyPr/>
          <a:lstStyle/>
          <a:p>
            <a:r>
              <a:rPr lang="en-US" altLang="de-DE" sz="2800" dirty="0" smtClean="0">
                <a:solidFill>
                  <a:prstClr val="black"/>
                </a:solidFill>
              </a:rPr>
              <a:t> </a:t>
            </a:r>
            <a:r>
              <a:rPr lang="en-US" altLang="de-DE" sz="2800" dirty="0">
                <a:solidFill>
                  <a:prstClr val="black"/>
                </a:solidFill>
              </a:rPr>
              <a:t/>
            </a:r>
            <a:br>
              <a:rPr lang="en-US" altLang="de-DE" sz="2800" dirty="0">
                <a:solidFill>
                  <a:prstClr val="black"/>
                </a:solidFill>
              </a:rPr>
            </a:br>
            <a:r>
              <a:rPr lang="en-US" altLang="de-DE" sz="2000" b="1" dirty="0">
                <a:solidFill>
                  <a:prstClr val="black"/>
                </a:solidFill>
              </a:rPr>
              <a:t>Example using SPSS </a:t>
            </a:r>
            <a:r>
              <a:rPr lang="en-US" altLang="de-DE" sz="2000" b="1" dirty="0" smtClean="0">
                <a:solidFill>
                  <a:prstClr val="black"/>
                </a:solidFill>
              </a:rPr>
              <a:t/>
            </a:r>
            <a:br>
              <a:rPr lang="en-US" altLang="de-DE" sz="2000" b="1" dirty="0" smtClean="0">
                <a:solidFill>
                  <a:prstClr val="black"/>
                </a:solidFill>
              </a:rPr>
            </a:br>
            <a:r>
              <a:rPr lang="en-US" altLang="de-DE" sz="2800" b="1" dirty="0" smtClean="0">
                <a:solidFill>
                  <a:prstClr val="black"/>
                </a:solidFill>
              </a:rPr>
              <a:t>                                     </a:t>
            </a:r>
            <a:r>
              <a:rPr lang="en-US" altLang="de-DE" sz="2800" b="1" i="1" dirty="0" smtClean="0">
                <a:solidFill>
                  <a:prstClr val="black"/>
                </a:solidFill>
              </a:rPr>
              <a:t>t</a:t>
            </a:r>
            <a:r>
              <a:rPr lang="en-US" altLang="de-DE" sz="2800" b="1" dirty="0" smtClean="0">
                <a:solidFill>
                  <a:prstClr val="black"/>
                </a:solidFill>
              </a:rPr>
              <a:t>-test</a:t>
            </a:r>
            <a:r>
              <a:rPr lang="en-US" altLang="de-DE" sz="2800" dirty="0">
                <a:solidFill>
                  <a:prstClr val="black"/>
                </a:solidFill>
              </a:rPr>
              <a:t/>
            </a:r>
            <a:br>
              <a:rPr lang="en-US" altLang="de-DE" sz="2800" dirty="0">
                <a:solidFill>
                  <a:prstClr val="black"/>
                </a:solidFill>
              </a:rPr>
            </a:br>
            <a:r>
              <a:rPr lang="en-US" altLang="de-DE" dirty="0" smtClean="0">
                <a:solidFill>
                  <a:prstClr val="black"/>
                </a:solidFill>
              </a:rPr>
              <a:t>                   </a:t>
            </a:r>
            <a:r>
              <a:rPr lang="en-US" altLang="de-DE" dirty="0">
                <a:solidFill>
                  <a:prstClr val="black"/>
                </a:solidFill>
              </a:rPr>
              <a:t/>
            </a:r>
            <a:br>
              <a:rPr lang="en-US" altLang="de-DE" dirty="0">
                <a:solidFill>
                  <a:prstClr val="black"/>
                </a:solidFill>
              </a:rPr>
            </a:br>
            <a:endParaRPr lang="de-DE" dirty="0"/>
          </a:p>
        </p:txBody>
      </p:sp>
    </p:spTree>
    <p:extLst>
      <p:ext uri="{BB962C8B-B14F-4D97-AF65-F5344CB8AC3E}">
        <p14:creationId xmlns:p14="http://schemas.microsoft.com/office/powerpoint/2010/main" val="1536839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251520" y="224561"/>
            <a:ext cx="7632848" cy="539526"/>
          </a:xfrm>
        </p:spPr>
        <p:txBody>
          <a:bodyPr/>
          <a:lstStyle/>
          <a:p>
            <a:pPr algn="ctr"/>
            <a:r>
              <a:rPr lang="en-US" altLang="de-DE" sz="2800" dirty="0" smtClean="0">
                <a:solidFill>
                  <a:prstClr val="black"/>
                </a:solidFill>
              </a:rPr>
              <a:t> </a:t>
            </a:r>
            <a:r>
              <a:rPr lang="en-US" altLang="de-DE" sz="2800" dirty="0">
                <a:solidFill>
                  <a:prstClr val="black"/>
                </a:solidFill>
              </a:rPr>
              <a:t/>
            </a:r>
            <a:br>
              <a:rPr lang="en-US" altLang="de-DE" sz="2800" dirty="0">
                <a:solidFill>
                  <a:prstClr val="black"/>
                </a:solidFill>
              </a:rPr>
            </a:br>
            <a:r>
              <a:rPr lang="en-US" altLang="de-DE" b="1" i="1" dirty="0" smtClean="0">
                <a:solidFill>
                  <a:prstClr val="black"/>
                </a:solidFill>
              </a:rPr>
              <a:t>t</a:t>
            </a:r>
            <a:r>
              <a:rPr lang="en-US" altLang="de-DE" b="1" dirty="0" smtClean="0">
                <a:solidFill>
                  <a:prstClr val="black"/>
                </a:solidFill>
              </a:rPr>
              <a:t>-test</a:t>
            </a:r>
            <a:r>
              <a:rPr lang="en-US" altLang="de-DE" dirty="0">
                <a:solidFill>
                  <a:prstClr val="black"/>
                </a:solidFill>
              </a:rPr>
              <a:t/>
            </a:r>
            <a:br>
              <a:rPr lang="en-US" altLang="de-DE" dirty="0">
                <a:solidFill>
                  <a:prstClr val="black"/>
                </a:solidFill>
              </a:rPr>
            </a:br>
            <a:endParaRPr lang="de-DE" dirty="0"/>
          </a:p>
        </p:txBody>
      </p:sp>
      <p:pic>
        <p:nvPicPr>
          <p:cNvPr id="20" name="Content Placeholder 5">
            <a:extLst>
              <a:ext uri="{FF2B5EF4-FFF2-40B4-BE49-F238E27FC236}">
                <a16:creationId xmlns:a16="http://schemas.microsoft.com/office/drawing/2014/main" id="{FE2AAB9C-DA60-2E4C-B2EF-A89974007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340768"/>
            <a:ext cx="4129659" cy="2664296"/>
          </a:xfrm>
        </p:spPr>
      </p:pic>
      <p:pic>
        <p:nvPicPr>
          <p:cNvPr id="23" name="Picture 22">
            <a:extLst>
              <a:ext uri="{FF2B5EF4-FFF2-40B4-BE49-F238E27FC236}">
                <a16:creationId xmlns:a16="http://schemas.microsoft.com/office/drawing/2014/main" id="{EFAB78A5-8A65-8442-B7F7-1695F1274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3861048"/>
            <a:ext cx="2602384" cy="2536961"/>
          </a:xfrm>
          <a:prstGeom prst="rect">
            <a:avLst/>
          </a:prstGeom>
        </p:spPr>
      </p:pic>
      <p:sp>
        <p:nvSpPr>
          <p:cNvPr id="25" name="Rechteckige Legende 28">
            <a:extLst>
              <a:ext uri="{FF2B5EF4-FFF2-40B4-BE49-F238E27FC236}">
                <a16:creationId xmlns:a16="http://schemas.microsoft.com/office/drawing/2014/main" id="{E45FE30B-5568-D543-8461-A3D1E0060F8A}"/>
              </a:ext>
            </a:extLst>
          </p:cNvPr>
          <p:cNvSpPr/>
          <p:nvPr/>
        </p:nvSpPr>
        <p:spPr bwMode="auto">
          <a:xfrm>
            <a:off x="2339752" y="4740950"/>
            <a:ext cx="2143125" cy="571500"/>
          </a:xfrm>
          <a:prstGeom prst="wedgeRectCallout">
            <a:avLst>
              <a:gd name="adj1" fmla="val 106017"/>
              <a:gd name="adj2" fmla="val -9882"/>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w Cen MT"/>
                <a:ea typeface="+mn-ea"/>
                <a:cs typeface="+mn-cs"/>
              </a:rPr>
              <a:t>Tick </a:t>
            </a:r>
            <a:r>
              <a:rPr kumimoji="0" lang="en-US" sz="1600" b="0" i="1" u="none" strike="noStrike" kern="1200" cap="none" spc="0" normalizeH="0" baseline="0" noProof="0" dirty="0">
                <a:ln>
                  <a:noFill/>
                </a:ln>
                <a:solidFill>
                  <a:prstClr val="black"/>
                </a:solidFill>
                <a:effectLst/>
                <a:uLnTx/>
                <a:uFillTx/>
                <a:latin typeface="Tw Cen MT"/>
                <a:ea typeface="+mn-ea"/>
                <a:cs typeface="+mn-cs"/>
              </a:rPr>
              <a:t>Normality plots with tests</a:t>
            </a:r>
          </a:p>
        </p:txBody>
      </p:sp>
      <p:sp>
        <p:nvSpPr>
          <p:cNvPr id="26" name="Rechteckige Legende 25">
            <a:extLst>
              <a:ext uri="{FF2B5EF4-FFF2-40B4-BE49-F238E27FC236}">
                <a16:creationId xmlns:a16="http://schemas.microsoft.com/office/drawing/2014/main" id="{D92163D4-3F48-F843-9811-2D2F09F267AB}"/>
              </a:ext>
            </a:extLst>
          </p:cNvPr>
          <p:cNvSpPr/>
          <p:nvPr/>
        </p:nvSpPr>
        <p:spPr bwMode="auto">
          <a:xfrm>
            <a:off x="5796136" y="3244458"/>
            <a:ext cx="1793875" cy="546100"/>
          </a:xfrm>
          <a:prstGeom prst="wedgeRectCallout">
            <a:avLst>
              <a:gd name="adj1" fmla="val -90711"/>
              <a:gd name="adj2" fmla="val -274215"/>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w Cen MT"/>
                <a:ea typeface="+mn-ea"/>
                <a:cs typeface="+mn-cs"/>
              </a:rPr>
              <a:t>Click on Plots</a:t>
            </a:r>
          </a:p>
        </p:txBody>
      </p:sp>
      <p:sp>
        <p:nvSpPr>
          <p:cNvPr id="24" name="Rechteckige Legende 25">
            <a:extLst>
              <a:ext uri="{FF2B5EF4-FFF2-40B4-BE49-F238E27FC236}">
                <a16:creationId xmlns:a16="http://schemas.microsoft.com/office/drawing/2014/main" id="{F9545130-51A1-144E-9814-25A6F87AC602}"/>
              </a:ext>
            </a:extLst>
          </p:cNvPr>
          <p:cNvSpPr/>
          <p:nvPr/>
        </p:nvSpPr>
        <p:spPr bwMode="auto">
          <a:xfrm>
            <a:off x="5796135" y="1292568"/>
            <a:ext cx="1793875" cy="1770236"/>
          </a:xfrm>
          <a:prstGeom prst="wedgeRectCallout">
            <a:avLst>
              <a:gd name="adj1" fmla="val -142677"/>
              <a:gd name="adj2" fmla="val 23577"/>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w Cen MT"/>
                <a:ea typeface="+mn-ea"/>
                <a:cs typeface="+mn-cs"/>
              </a:rPr>
              <a:t>Click to add to factor list. For this example we only need </a:t>
            </a:r>
            <a:r>
              <a:rPr kumimoji="0" lang="en-US" sz="1600" b="0" i="1" u="none" strike="noStrike" kern="1200" cap="none" spc="0" normalizeH="0" baseline="0" noProof="0" dirty="0">
                <a:ln>
                  <a:noFill/>
                </a:ln>
                <a:solidFill>
                  <a:prstClr val="black"/>
                </a:solidFill>
                <a:effectLst/>
                <a:uLnTx/>
                <a:uFillTx/>
                <a:latin typeface="Tw Cen MT"/>
                <a:ea typeface="+mn-ea"/>
                <a:cs typeface="+mn-cs"/>
              </a:rPr>
              <a:t>gender</a:t>
            </a:r>
            <a:r>
              <a:rPr kumimoji="0" lang="en-US" sz="1600" b="0" i="0" u="none" strike="noStrike" kern="1200" cap="none" spc="0" normalizeH="0" baseline="0" noProof="0" dirty="0">
                <a:ln>
                  <a:noFill/>
                </a:ln>
                <a:solidFill>
                  <a:prstClr val="black"/>
                </a:solidFill>
                <a:effectLst/>
                <a:uLnTx/>
                <a:uFillTx/>
                <a:latin typeface="Tw Cen MT"/>
                <a:ea typeface="+mn-ea"/>
                <a:cs typeface="+mn-cs"/>
              </a:rPr>
              <a:t> but the next example relies on </a:t>
            </a:r>
            <a:r>
              <a:rPr kumimoji="0" lang="en-US" sz="1600" b="0" i="1" u="none" strike="noStrike" kern="1200" cap="none" spc="0" normalizeH="0" baseline="0" noProof="0" dirty="0">
                <a:ln>
                  <a:noFill/>
                </a:ln>
                <a:solidFill>
                  <a:prstClr val="black"/>
                </a:solidFill>
                <a:effectLst/>
                <a:uLnTx/>
                <a:uFillTx/>
                <a:latin typeface="Tw Cen MT"/>
                <a:ea typeface="+mn-ea"/>
                <a:cs typeface="+mn-cs"/>
              </a:rPr>
              <a:t>status</a:t>
            </a:r>
            <a:r>
              <a:rPr kumimoji="0" lang="en-US" sz="1600" b="0" i="0" u="none" strike="noStrike" kern="1200" cap="none" spc="0" normalizeH="0" baseline="0" noProof="0" dirty="0">
                <a:ln>
                  <a:noFill/>
                </a:ln>
                <a:solidFill>
                  <a:prstClr val="black"/>
                </a:solidFill>
                <a:effectLst/>
                <a:uLnTx/>
                <a:uFillTx/>
                <a:latin typeface="Tw Cen MT"/>
                <a:ea typeface="+mn-ea"/>
                <a:cs typeface="+mn-cs"/>
              </a:rPr>
              <a:t>, so we add both</a:t>
            </a:r>
          </a:p>
        </p:txBody>
      </p:sp>
      <p:sp>
        <p:nvSpPr>
          <p:cNvPr id="2" name="Rectangle 1">
            <a:extLst>
              <a:ext uri="{FF2B5EF4-FFF2-40B4-BE49-F238E27FC236}">
                <a16:creationId xmlns:a16="http://schemas.microsoft.com/office/drawing/2014/main" id="{01E3F824-EB7C-DD45-AC8B-A19801BB65F4}"/>
              </a:ext>
            </a:extLst>
          </p:cNvPr>
          <p:cNvSpPr/>
          <p:nvPr/>
        </p:nvSpPr>
        <p:spPr>
          <a:xfrm>
            <a:off x="1125314" y="4075554"/>
            <a:ext cx="4572000" cy="92333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de-DE" sz="1800" b="0" i="0" u="none" strike="noStrike" kern="1200" cap="none" spc="0" normalizeH="0" baseline="0" noProof="0" dirty="0">
                <a:ln>
                  <a:noFill/>
                </a:ln>
                <a:solidFill>
                  <a:prstClr val="black"/>
                </a:solidFill>
                <a:effectLst/>
                <a:uLnTx/>
                <a:uFillTx/>
                <a:latin typeface="Tw Cen MT"/>
                <a:ea typeface="+mn-ea"/>
                <a:cs typeface="+mn-cs"/>
              </a:rPr>
              <a:t>Testing for normality</a:t>
            </a:r>
            <a:br>
              <a:rPr kumimoji="0" lang="en-US" altLang="de-DE" sz="1800" b="0" i="0" u="none" strike="noStrike" kern="1200" cap="none" spc="0" normalizeH="0" baseline="0" noProof="0" dirty="0">
                <a:ln>
                  <a:noFill/>
                </a:ln>
                <a:solidFill>
                  <a:prstClr val="black"/>
                </a:solidFill>
                <a:effectLst/>
                <a:uLnTx/>
                <a:uFillTx/>
                <a:latin typeface="Tw Cen MT"/>
                <a:ea typeface="+mn-ea"/>
                <a:cs typeface="+mn-cs"/>
              </a:rPr>
            </a:br>
            <a:r>
              <a:rPr kumimoji="0" lang="en-US" altLang="de-DE" sz="1800" b="0" i="0" u="none" strike="noStrike" kern="1200" cap="none" spc="0" normalizeH="0" baseline="0" noProof="0" dirty="0">
                <a:ln>
                  <a:noFill/>
                </a:ln>
                <a:solidFill>
                  <a:prstClr val="black"/>
                </a:solidFill>
                <a:effectLst/>
                <a:uLnTx/>
                <a:uFillTx/>
                <a:latin typeface="Tw Cen MT"/>
                <a:ea typeface="+mn-ea"/>
                <a:cs typeface="+mn-cs"/>
              </a:rPr>
              <a:t>(Analyze </a:t>
            </a:r>
            <a:r>
              <a:rPr kumimoji="0" lang="en-US" altLang="de-DE" sz="1800" b="0" i="0" u="none" strike="noStrike" kern="1200" cap="none" spc="0" normalizeH="0" baseline="0" noProof="0" dirty="0" smtClean="0">
                <a:ln>
                  <a:noFill/>
                </a:ln>
                <a:solidFill>
                  <a:prstClr val="black"/>
                </a:solidFill>
                <a:effectLst/>
                <a:uLnTx/>
                <a:uFillTx/>
                <a:latin typeface="Tw Cen MT"/>
                <a:ea typeface="+mn-ea"/>
                <a:cs typeface="+mn-cs"/>
              </a:rPr>
              <a:t>▶︎Descriptive </a:t>
            </a:r>
            <a:r>
              <a:rPr kumimoji="0" lang="en-US" altLang="de-DE" sz="1800" b="0" i="0" u="none" strike="noStrike" kern="1200" cap="none" spc="0" normalizeH="0" baseline="0" noProof="0" dirty="0">
                <a:ln>
                  <a:noFill/>
                </a:ln>
                <a:solidFill>
                  <a:prstClr val="black"/>
                </a:solidFill>
                <a:effectLst/>
                <a:uLnTx/>
                <a:uFillTx/>
                <a:latin typeface="Tw Cen MT"/>
                <a:ea typeface="+mn-ea"/>
                <a:cs typeface="+mn-cs"/>
              </a:rPr>
              <a:t>Statistics ▶︎ Explore)</a:t>
            </a:r>
            <a:br>
              <a:rPr kumimoji="0" lang="en-US" altLang="de-DE" sz="1800" b="0" i="0" u="none" strike="noStrike" kern="1200" cap="none" spc="0" normalizeH="0" baseline="0" noProof="0" dirty="0">
                <a:ln>
                  <a:noFill/>
                </a:ln>
                <a:solidFill>
                  <a:prstClr val="black"/>
                </a:solidFill>
                <a:effectLst/>
                <a:uLnTx/>
                <a:uFillTx/>
                <a:latin typeface="Tw Cen MT"/>
                <a:ea typeface="+mn-ea"/>
                <a:cs typeface="+mn-cs"/>
              </a:rPr>
            </a:br>
            <a:endParaRPr kumimoji="0" lang="en-US"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105390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179512" y="125760"/>
            <a:ext cx="8784976" cy="743114"/>
          </a:xfrm>
        </p:spPr>
        <p:txBody>
          <a:bodyPr/>
          <a:lstStyle/>
          <a:p>
            <a:pPr algn="ctr"/>
            <a:r>
              <a:rPr lang="en-US" altLang="de-DE" b="1" i="1" dirty="0" smtClean="0">
                <a:solidFill>
                  <a:prstClr val="black"/>
                </a:solidFill>
              </a:rPr>
              <a:t>t</a:t>
            </a:r>
            <a:r>
              <a:rPr lang="en-US" altLang="de-DE" b="1" dirty="0" smtClean="0">
                <a:solidFill>
                  <a:prstClr val="black"/>
                </a:solidFill>
              </a:rPr>
              <a:t>-test</a:t>
            </a:r>
            <a:endParaRPr lang="de-DE" dirty="0"/>
          </a:p>
        </p:txBody>
      </p:sp>
      <p:sp>
        <p:nvSpPr>
          <p:cNvPr id="21" name="Inhaltsplatzhalter 20"/>
          <p:cNvSpPr>
            <a:spLocks noGrp="1"/>
          </p:cNvSpPr>
          <p:nvPr>
            <p:ph idx="1"/>
          </p:nvPr>
        </p:nvSpPr>
        <p:spPr>
          <a:xfrm>
            <a:off x="179512" y="1077578"/>
            <a:ext cx="8784976" cy="4968552"/>
          </a:xfrm>
        </p:spPr>
        <p:txBody>
          <a:bodyPr>
            <a:normAutofit/>
          </a:bodyPr>
          <a:lstStyle/>
          <a:p>
            <a:r>
              <a:rPr lang="en-US" sz="2000" dirty="0"/>
              <a:t>Consider the Shapiro-Wilk test since we have less than observations in each of the group being analyzed:</a:t>
            </a:r>
          </a:p>
        </p:txBody>
      </p:sp>
      <p:sp>
        <p:nvSpPr>
          <p:cNvPr id="13" name="Text Box 27"/>
          <p:cNvSpPr txBox="1">
            <a:spLocks noChangeArrowheads="1"/>
          </p:cNvSpPr>
          <p:nvPr/>
        </p:nvSpPr>
        <p:spPr bwMode="auto">
          <a:xfrm>
            <a:off x="6660232" y="1916832"/>
            <a:ext cx="2376264" cy="2031325"/>
          </a:xfrm>
          <a:prstGeom prst="rect">
            <a:avLst/>
          </a:prstGeom>
          <a:noFill/>
          <a:ln w="9525">
            <a:noFill/>
            <a:miter lim="800000"/>
            <a:headEnd/>
            <a:tailEnd/>
          </a:ln>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p-values smaller than 0.05 </a:t>
            </a:r>
            <a:br>
              <a:rPr kumimoji="0" lang="en-US" sz="1800" b="0" i="0" u="none" strike="noStrike" kern="1200" cap="none" spc="0" normalizeH="0" baseline="0" noProof="0" dirty="0">
                <a:ln>
                  <a:noFill/>
                </a:ln>
                <a:solidFill>
                  <a:prstClr val="black"/>
                </a:solidFill>
                <a:effectLst/>
                <a:uLnTx/>
                <a:uFillTx/>
                <a:latin typeface="Tw Cen MT"/>
                <a:ea typeface="+mn-ea"/>
                <a:cs typeface="+mn-cs"/>
              </a:rPr>
            </a:br>
            <a:r>
              <a:rPr kumimoji="0" lang="en-US" sz="1800" b="0" i="0" u="none" strike="noStrike" kern="1200" cap="none" spc="0" normalizeH="0" baseline="0" noProof="0" dirty="0">
                <a:ln>
                  <a:noFill/>
                </a:ln>
                <a:solidFill>
                  <a:prstClr val="black"/>
                </a:solidFill>
                <a:effectLst/>
                <a:uLnTx/>
                <a:uFillTx/>
                <a:latin typeface="Tw Cen MT"/>
                <a:ea typeface="+mn-ea"/>
                <a:cs typeface="+mn-cs"/>
                <a:sym typeface="Wingdings" pitchFamily="2" charset="2"/>
              </a:rPr>
              <a:t></a:t>
            </a:r>
            <a:r>
              <a:rPr kumimoji="0" lang="en-US" sz="1800" b="0" i="0" u="none" strike="noStrike" kern="1200" cap="none" spc="0" normalizeH="0" baseline="0" noProof="0" dirty="0">
                <a:ln>
                  <a:noFill/>
                </a:ln>
                <a:solidFill>
                  <a:prstClr val="black"/>
                </a:solidFill>
                <a:effectLst/>
                <a:uLnTx/>
                <a:uFillTx/>
                <a:latin typeface="Tw Cen MT"/>
                <a:ea typeface="+mn-ea"/>
                <a:cs typeface="+mn-cs"/>
              </a:rPr>
              <a:t> the null hypothesis that the data in each group is normally distributed should be rejected at a 5% level</a:t>
            </a: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p:txBody>
      </p:sp>
      <p:cxnSp>
        <p:nvCxnSpPr>
          <p:cNvPr id="16" name="Gerade Verbindung mit Pfeil 15"/>
          <p:cNvCxnSpPr>
            <a:cxnSpLocks/>
          </p:cNvCxnSpPr>
          <p:nvPr/>
        </p:nvCxnSpPr>
        <p:spPr>
          <a:xfrm flipH="1" flipV="1">
            <a:off x="5946420" y="2885023"/>
            <a:ext cx="713811" cy="14793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9" name="Gerade Verbindung mit Pfeil 28"/>
          <p:cNvCxnSpPr>
            <a:cxnSpLocks/>
          </p:cNvCxnSpPr>
          <p:nvPr/>
        </p:nvCxnSpPr>
        <p:spPr>
          <a:xfrm flipH="1">
            <a:off x="5943097" y="3104964"/>
            <a:ext cx="715472" cy="172469"/>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D4679AFB-21AC-B64B-8918-DA092E0CC937}"/>
              </a:ext>
            </a:extLst>
          </p:cNvPr>
          <p:cNvPicPr>
            <a:picLocks noChangeAspect="1"/>
          </p:cNvPicPr>
          <p:nvPr/>
        </p:nvPicPr>
        <p:blipFill>
          <a:blip r:embed="rId2"/>
          <a:stretch>
            <a:fillRect/>
          </a:stretch>
        </p:blipFill>
        <p:spPr>
          <a:xfrm>
            <a:off x="203121" y="2132856"/>
            <a:ext cx="5743298" cy="1428998"/>
          </a:xfrm>
          <a:prstGeom prst="rect">
            <a:avLst/>
          </a:prstGeom>
        </p:spPr>
      </p:pic>
      <p:pic>
        <p:nvPicPr>
          <p:cNvPr id="12" name="Picture 11">
            <a:extLst>
              <a:ext uri="{FF2B5EF4-FFF2-40B4-BE49-F238E27FC236}">
                <a16:creationId xmlns:a16="http://schemas.microsoft.com/office/drawing/2014/main" id="{FEE32B46-BEE8-9548-8167-59D337021BC4}"/>
              </a:ext>
            </a:extLst>
          </p:cNvPr>
          <p:cNvPicPr>
            <a:picLocks noChangeAspect="1"/>
          </p:cNvPicPr>
          <p:nvPr/>
        </p:nvPicPr>
        <p:blipFill>
          <a:blip r:embed="rId3"/>
          <a:stretch>
            <a:fillRect/>
          </a:stretch>
        </p:blipFill>
        <p:spPr>
          <a:xfrm>
            <a:off x="176714" y="4293096"/>
            <a:ext cx="5766384" cy="1349761"/>
          </a:xfrm>
          <a:prstGeom prst="rect">
            <a:avLst/>
          </a:prstGeom>
        </p:spPr>
      </p:pic>
      <p:sp>
        <p:nvSpPr>
          <p:cNvPr id="22" name="Text Box 27">
            <a:extLst>
              <a:ext uri="{FF2B5EF4-FFF2-40B4-BE49-F238E27FC236}">
                <a16:creationId xmlns:a16="http://schemas.microsoft.com/office/drawing/2014/main" id="{9EE19028-D0AF-184A-B547-D4B59B581E07}"/>
              </a:ext>
            </a:extLst>
          </p:cNvPr>
          <p:cNvSpPr txBox="1">
            <a:spLocks noChangeArrowheads="1"/>
          </p:cNvSpPr>
          <p:nvPr/>
        </p:nvSpPr>
        <p:spPr bwMode="auto">
          <a:xfrm>
            <a:off x="6677953" y="4847796"/>
            <a:ext cx="2376264" cy="646331"/>
          </a:xfrm>
          <a:prstGeom prst="rect">
            <a:avLst/>
          </a:prstGeom>
          <a:noFill/>
          <a:ln w="9525">
            <a:noFill/>
            <a:miter lim="800000"/>
            <a:headEnd/>
            <a:tailEnd/>
          </a:ln>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What is your conclusion?</a:t>
            </a: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p:txBody>
      </p:sp>
      <p:cxnSp>
        <p:nvCxnSpPr>
          <p:cNvPr id="27" name="Gerade Verbindung mit Pfeil 15">
            <a:extLst>
              <a:ext uri="{FF2B5EF4-FFF2-40B4-BE49-F238E27FC236}">
                <a16:creationId xmlns:a16="http://schemas.microsoft.com/office/drawing/2014/main" id="{0D087991-0A71-A143-92D1-A70B7013C831}"/>
              </a:ext>
            </a:extLst>
          </p:cNvPr>
          <p:cNvCxnSpPr>
            <a:cxnSpLocks/>
          </p:cNvCxnSpPr>
          <p:nvPr/>
        </p:nvCxnSpPr>
        <p:spPr>
          <a:xfrm flipH="1" flipV="1">
            <a:off x="5944758" y="4967976"/>
            <a:ext cx="713811" cy="147933"/>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8" name="Gerade Verbindung mit Pfeil 15">
            <a:extLst>
              <a:ext uri="{FF2B5EF4-FFF2-40B4-BE49-F238E27FC236}">
                <a16:creationId xmlns:a16="http://schemas.microsoft.com/office/drawing/2014/main" id="{89042E48-AADA-2C48-9E5D-F8D82B5802C0}"/>
              </a:ext>
            </a:extLst>
          </p:cNvPr>
          <p:cNvCxnSpPr>
            <a:cxnSpLocks/>
          </p:cNvCxnSpPr>
          <p:nvPr/>
        </p:nvCxnSpPr>
        <p:spPr>
          <a:xfrm flipH="1">
            <a:off x="5923990" y="5226016"/>
            <a:ext cx="734579" cy="149159"/>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0" name="Gerade Verbindung mit Pfeil 15">
            <a:extLst>
              <a:ext uri="{FF2B5EF4-FFF2-40B4-BE49-F238E27FC236}">
                <a16:creationId xmlns:a16="http://schemas.microsoft.com/office/drawing/2014/main" id="{5622584C-0E65-FA4D-A421-FA4F840C20B2}"/>
              </a:ext>
            </a:extLst>
          </p:cNvPr>
          <p:cNvCxnSpPr>
            <a:cxnSpLocks/>
          </p:cNvCxnSpPr>
          <p:nvPr/>
        </p:nvCxnSpPr>
        <p:spPr>
          <a:xfrm flipH="1">
            <a:off x="5909019" y="5170962"/>
            <a:ext cx="749550" cy="1"/>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64261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F850D9-E611-D248-AB16-602367B479D2}"/>
              </a:ext>
            </a:extLst>
          </p:cNvPr>
          <p:cNvPicPr>
            <a:picLocks noChangeAspect="1"/>
          </p:cNvPicPr>
          <p:nvPr/>
        </p:nvPicPr>
        <p:blipFill>
          <a:blip r:embed="rId2"/>
          <a:stretch>
            <a:fillRect/>
          </a:stretch>
        </p:blipFill>
        <p:spPr>
          <a:xfrm>
            <a:off x="5907088" y="4499183"/>
            <a:ext cx="2658781" cy="1574384"/>
          </a:xfrm>
          <a:prstGeom prst="rect">
            <a:avLst/>
          </a:prstGeom>
        </p:spPr>
      </p:pic>
      <p:pic>
        <p:nvPicPr>
          <p:cNvPr id="3" name="Picture 2">
            <a:extLst>
              <a:ext uri="{FF2B5EF4-FFF2-40B4-BE49-F238E27FC236}">
                <a16:creationId xmlns:a16="http://schemas.microsoft.com/office/drawing/2014/main" id="{B9B27904-48B7-9243-8F80-7C856A8B1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10" y="1488110"/>
            <a:ext cx="4288514" cy="2453030"/>
          </a:xfrm>
          <a:prstGeom prst="rect">
            <a:avLst/>
          </a:prstGeom>
        </p:spPr>
      </p:pic>
      <p:sp>
        <p:nvSpPr>
          <p:cNvPr id="6" name="Titel 5"/>
          <p:cNvSpPr>
            <a:spLocks noGrp="1"/>
          </p:cNvSpPr>
          <p:nvPr>
            <p:ph type="title"/>
          </p:nvPr>
        </p:nvSpPr>
        <p:spPr>
          <a:xfrm>
            <a:off x="179512" y="522702"/>
            <a:ext cx="8784976" cy="746058"/>
          </a:xfrm>
        </p:spPr>
        <p:txBody>
          <a:bodyPr/>
          <a:lstStyle/>
          <a:p>
            <a:pPr algn="ctr"/>
            <a:r>
              <a:rPr lang="en-US" altLang="de-DE" b="1" i="1" dirty="0">
                <a:solidFill>
                  <a:prstClr val="black"/>
                </a:solidFill>
              </a:rPr>
              <a:t>t</a:t>
            </a:r>
            <a:r>
              <a:rPr lang="en-US" altLang="de-DE" b="1" dirty="0">
                <a:solidFill>
                  <a:prstClr val="black"/>
                </a:solidFill>
              </a:rPr>
              <a:t>-test</a:t>
            </a:r>
            <a:r>
              <a:rPr lang="en-US" altLang="de-DE" dirty="0">
                <a:solidFill>
                  <a:prstClr val="black"/>
                </a:solidFill>
              </a:rPr>
              <a:t/>
            </a:r>
            <a:br>
              <a:rPr lang="en-US" altLang="de-DE" dirty="0">
                <a:solidFill>
                  <a:prstClr val="black"/>
                </a:solidFill>
              </a:rPr>
            </a:br>
            <a:endParaRPr lang="de-DE" dirty="0"/>
          </a:p>
        </p:txBody>
      </p:sp>
      <p:grpSp>
        <p:nvGrpSpPr>
          <p:cNvPr id="25" name="Gruppieren 11"/>
          <p:cNvGrpSpPr/>
          <p:nvPr/>
        </p:nvGrpSpPr>
        <p:grpSpPr>
          <a:xfrm>
            <a:off x="2789238" y="2714625"/>
            <a:ext cx="5997575" cy="3143250"/>
            <a:chOff x="2789238" y="2714625"/>
            <a:chExt cx="5997575" cy="3143250"/>
          </a:xfrm>
          <a:solidFill>
            <a:srgbClr val="EF8500"/>
          </a:solidFill>
        </p:grpSpPr>
        <p:sp>
          <p:nvSpPr>
            <p:cNvPr id="26" name="Rechteckige Legende 25"/>
            <p:cNvSpPr/>
            <p:nvPr/>
          </p:nvSpPr>
          <p:spPr bwMode="auto">
            <a:xfrm>
              <a:off x="4357688" y="2714625"/>
              <a:ext cx="1793875" cy="546100"/>
            </a:xfrm>
            <a:prstGeom prst="wedgeRectCallout">
              <a:avLst>
                <a:gd name="adj1" fmla="val -88725"/>
                <a:gd name="adj2" fmla="val 71542"/>
              </a:avLst>
            </a:prstGeom>
            <a:grpFill/>
            <a:ln w="9525" cap="flat" cmpd="sng" algn="ctr">
              <a:solidFill>
                <a:srgbClr val="EF8500"/>
              </a:solidFill>
              <a:prstDash val="solid"/>
              <a:round/>
              <a:headEnd type="none" w="med" len="med"/>
              <a:tailEnd type="non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w Cen MT"/>
                  <a:ea typeface="+mn-ea"/>
                  <a:cs typeface="+mn-cs"/>
                </a:rPr>
                <a:t>Click to define groups</a:t>
              </a:r>
            </a:p>
          </p:txBody>
        </p:sp>
        <p:cxnSp>
          <p:nvCxnSpPr>
            <p:cNvPr id="27" name="Gerade Verbindung mit Pfeil 26"/>
            <p:cNvCxnSpPr>
              <a:cxnSpLocks/>
            </p:cNvCxnSpPr>
            <p:nvPr/>
          </p:nvCxnSpPr>
          <p:spPr>
            <a:xfrm>
              <a:off x="3491880" y="3533775"/>
              <a:ext cx="2415208" cy="1466850"/>
            </a:xfrm>
            <a:prstGeom prst="straightConnector1">
              <a:avLst/>
            </a:prstGeom>
            <a:grpFill/>
            <a:ln w="28575">
              <a:solidFill>
                <a:srgbClr val="EF8500"/>
              </a:solidFill>
              <a:tailEnd type="arrow"/>
            </a:ln>
          </p:spPr>
          <p:style>
            <a:lnRef idx="1">
              <a:schemeClr val="accent2"/>
            </a:lnRef>
            <a:fillRef idx="0">
              <a:schemeClr val="accent2"/>
            </a:fillRef>
            <a:effectRef idx="0">
              <a:schemeClr val="accent2"/>
            </a:effectRef>
            <a:fontRef idx="minor">
              <a:schemeClr val="tx1"/>
            </a:fontRef>
          </p:style>
        </p:cxnSp>
        <p:sp>
          <p:nvSpPr>
            <p:cNvPr id="28" name="Rechteckige Legende 27"/>
            <p:cNvSpPr/>
            <p:nvPr/>
          </p:nvSpPr>
          <p:spPr bwMode="auto">
            <a:xfrm>
              <a:off x="6643688" y="2714625"/>
              <a:ext cx="2143125" cy="819150"/>
            </a:xfrm>
            <a:prstGeom prst="wedgeRectCallout">
              <a:avLst>
                <a:gd name="adj1" fmla="val -29264"/>
                <a:gd name="adj2" fmla="val 197543"/>
              </a:avLst>
            </a:prstGeom>
            <a:grpFill/>
            <a:ln w="9525" cap="flat" cmpd="sng" algn="ctr">
              <a:solidFill>
                <a:srgbClr val="EF8500"/>
              </a:solidFill>
              <a:prstDash val="solid"/>
              <a:round/>
              <a:headEnd type="none" w="med" len="med"/>
              <a:tailEnd type="non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w Cen MT"/>
                  <a:ea typeface="+mn-ea"/>
                  <a:cs typeface="+mn-cs"/>
                </a:rPr>
                <a:t>Specify the grouping variable’s values that identify the two groups</a:t>
              </a:r>
            </a:p>
          </p:txBody>
        </p:sp>
        <p:sp>
          <p:nvSpPr>
            <p:cNvPr id="29" name="Rechteckige Legende 28"/>
            <p:cNvSpPr/>
            <p:nvPr/>
          </p:nvSpPr>
          <p:spPr bwMode="auto">
            <a:xfrm>
              <a:off x="2789238" y="5286375"/>
              <a:ext cx="2143125" cy="571500"/>
            </a:xfrm>
            <a:prstGeom prst="wedgeRectCallout">
              <a:avLst>
                <a:gd name="adj1" fmla="val 106017"/>
                <a:gd name="adj2" fmla="val -9882"/>
              </a:avLst>
            </a:prstGeom>
            <a:grpFill/>
            <a:ln w="9525" cap="flat" cmpd="sng" algn="ctr">
              <a:solidFill>
                <a:srgbClr val="EF8500"/>
              </a:solidFill>
              <a:prstDash val="solid"/>
              <a:round/>
              <a:headEnd type="none" w="med" len="med"/>
              <a:tailEnd type="non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w Cen MT"/>
                  <a:ea typeface="+mn-ea"/>
                  <a:cs typeface="+mn-cs"/>
                </a:rPr>
                <a:t>Alternatively specify a cut point</a:t>
              </a:r>
            </a:p>
          </p:txBody>
        </p:sp>
      </p:grpSp>
    </p:spTree>
    <p:extLst>
      <p:ext uri="{BB962C8B-B14F-4D97-AF65-F5344CB8AC3E}">
        <p14:creationId xmlns:p14="http://schemas.microsoft.com/office/powerpoint/2010/main" val="1051663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79512" y="1336994"/>
            <a:ext cx="8784976" cy="504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79512" y="368549"/>
            <a:ext cx="7488832" cy="972219"/>
          </a:xfrm>
        </p:spPr>
        <p:txBody>
          <a:bodyPr/>
          <a:lstStyle/>
          <a:p>
            <a:pPr algn="ctr"/>
            <a:r>
              <a:rPr lang="en-US" altLang="de-DE" b="1" dirty="0" smtClean="0"/>
              <a:t>Agenda</a:t>
            </a:r>
            <a:endParaRPr lang="de-DE" b="1" dirty="0"/>
          </a:p>
        </p:txBody>
      </p:sp>
      <p:sp>
        <p:nvSpPr>
          <p:cNvPr id="3" name="Inhaltsplatzhalter 2"/>
          <p:cNvSpPr>
            <a:spLocks noGrp="1"/>
          </p:cNvSpPr>
          <p:nvPr>
            <p:ph idx="1"/>
          </p:nvPr>
        </p:nvSpPr>
        <p:spPr>
          <a:xfrm>
            <a:off x="179512" y="1916832"/>
            <a:ext cx="8784976" cy="4392488"/>
          </a:xfrm>
        </p:spPr>
        <p:txBody>
          <a:bodyPr>
            <a:normAutofit/>
          </a:bodyPr>
          <a:lstStyle/>
          <a:p>
            <a:pPr marL="457200" indent="-457200">
              <a:lnSpc>
                <a:spcPct val="200000"/>
              </a:lnSpc>
              <a:buFont typeface="Wingdings" pitchFamily="2" charset="2"/>
              <a:buAutoNum type="arabicPeriod"/>
              <a:defRPr/>
            </a:pPr>
            <a:r>
              <a:rPr lang="en-US" sz="2000" dirty="0"/>
              <a:t>Principles of Hypothesis Testing</a:t>
            </a:r>
          </a:p>
          <a:p>
            <a:pPr marL="457200" indent="-457200">
              <a:lnSpc>
                <a:spcPct val="200000"/>
              </a:lnSpc>
              <a:buFont typeface="Wingdings" pitchFamily="2" charset="2"/>
              <a:buAutoNum type="arabicPeriod"/>
              <a:defRPr/>
            </a:pPr>
            <a:r>
              <a:rPr lang="en-US" altLang="de-DE" dirty="0">
                <a:solidFill>
                  <a:prstClr val="black"/>
                </a:solidFill>
              </a:rPr>
              <a:t>Comparing Two Means: </a:t>
            </a:r>
            <a:r>
              <a:rPr lang="en-US" altLang="de-DE" b="1" dirty="0" smtClean="0">
                <a:solidFill>
                  <a:prstClr val="black"/>
                </a:solidFill>
              </a:rPr>
              <a:t>Two-Samples t-Test</a:t>
            </a:r>
            <a:endParaRPr lang="en-US" sz="2000" dirty="0" smtClean="0"/>
          </a:p>
          <a:p>
            <a:pPr marL="457200" indent="-457200">
              <a:lnSpc>
                <a:spcPct val="200000"/>
              </a:lnSpc>
              <a:buFont typeface="Wingdings" pitchFamily="2" charset="2"/>
              <a:buAutoNum type="arabicPeriod"/>
              <a:defRPr/>
            </a:pPr>
            <a:r>
              <a:rPr lang="en-US" sz="2000" dirty="0" smtClean="0"/>
              <a:t>Comparing </a:t>
            </a:r>
            <a:r>
              <a:rPr lang="en-US" sz="2000" dirty="0"/>
              <a:t>More than Two Means: </a:t>
            </a:r>
            <a:r>
              <a:rPr lang="en-US" sz="2000" b="1" dirty="0"/>
              <a:t>ANOVA</a:t>
            </a:r>
          </a:p>
          <a:p>
            <a:pPr marL="457200" indent="-457200">
              <a:lnSpc>
                <a:spcPct val="200000"/>
              </a:lnSpc>
              <a:buFont typeface="Wingdings" pitchFamily="2" charset="2"/>
              <a:buAutoNum type="arabicPeriod"/>
              <a:defRPr/>
            </a:pPr>
            <a:r>
              <a:rPr lang="en-US" sz="2000" dirty="0"/>
              <a:t>Example Using SPSS</a:t>
            </a:r>
          </a:p>
          <a:p>
            <a:endParaRPr lang="de-DE" sz="2000" dirty="0"/>
          </a:p>
        </p:txBody>
      </p:sp>
    </p:spTree>
    <p:extLst>
      <p:ext uri="{BB962C8B-B14F-4D97-AF65-F5344CB8AC3E}">
        <p14:creationId xmlns:p14="http://schemas.microsoft.com/office/powerpoint/2010/main" val="4160284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42414C-5EDA-464F-A1A4-35AA4BE050C8}"/>
              </a:ext>
            </a:extLst>
          </p:cNvPr>
          <p:cNvPicPr>
            <a:picLocks noChangeAspect="1"/>
          </p:cNvPicPr>
          <p:nvPr/>
        </p:nvPicPr>
        <p:blipFill>
          <a:blip r:embed="rId2"/>
          <a:stretch>
            <a:fillRect/>
          </a:stretch>
        </p:blipFill>
        <p:spPr>
          <a:xfrm>
            <a:off x="539552" y="3696456"/>
            <a:ext cx="7884368" cy="1311748"/>
          </a:xfrm>
          <a:prstGeom prst="rect">
            <a:avLst/>
          </a:prstGeom>
        </p:spPr>
      </p:pic>
      <p:pic>
        <p:nvPicPr>
          <p:cNvPr id="4" name="Picture 3">
            <a:extLst>
              <a:ext uri="{FF2B5EF4-FFF2-40B4-BE49-F238E27FC236}">
                <a16:creationId xmlns:a16="http://schemas.microsoft.com/office/drawing/2014/main" id="{04567D10-E1A5-A24A-8832-ABEE8F3ED6D5}"/>
              </a:ext>
            </a:extLst>
          </p:cNvPr>
          <p:cNvPicPr>
            <a:picLocks noChangeAspect="1"/>
          </p:cNvPicPr>
          <p:nvPr/>
        </p:nvPicPr>
        <p:blipFill>
          <a:blip r:embed="rId3"/>
          <a:stretch>
            <a:fillRect/>
          </a:stretch>
        </p:blipFill>
        <p:spPr>
          <a:xfrm>
            <a:off x="125506" y="1373336"/>
            <a:ext cx="4443931" cy="1034778"/>
          </a:xfrm>
          <a:prstGeom prst="rect">
            <a:avLst/>
          </a:prstGeom>
        </p:spPr>
      </p:pic>
      <p:sp>
        <p:nvSpPr>
          <p:cNvPr id="6" name="Titel 5"/>
          <p:cNvSpPr>
            <a:spLocks noGrp="1"/>
          </p:cNvSpPr>
          <p:nvPr>
            <p:ph type="title"/>
          </p:nvPr>
        </p:nvSpPr>
        <p:spPr>
          <a:xfrm>
            <a:off x="971600" y="364748"/>
            <a:ext cx="5904656" cy="793949"/>
          </a:xfrm>
        </p:spPr>
        <p:txBody>
          <a:bodyPr/>
          <a:lstStyle/>
          <a:p>
            <a:pPr algn="ctr"/>
            <a:r>
              <a:rPr lang="en-US" altLang="de-DE" b="1" i="1" dirty="0">
                <a:solidFill>
                  <a:prstClr val="black"/>
                </a:solidFill>
              </a:rPr>
              <a:t>t</a:t>
            </a:r>
            <a:r>
              <a:rPr lang="en-US" altLang="de-DE" b="1" dirty="0">
                <a:solidFill>
                  <a:prstClr val="black"/>
                </a:solidFill>
              </a:rPr>
              <a:t>-test</a:t>
            </a:r>
            <a:r>
              <a:rPr lang="en-US" altLang="de-DE" dirty="0">
                <a:solidFill>
                  <a:prstClr val="black"/>
                </a:solidFill>
              </a:rPr>
              <a:t/>
            </a:r>
            <a:br>
              <a:rPr lang="en-US" altLang="de-DE" dirty="0">
                <a:solidFill>
                  <a:prstClr val="black"/>
                </a:solidFill>
              </a:rPr>
            </a:br>
            <a:endParaRPr lang="de-DE" dirty="0"/>
          </a:p>
        </p:txBody>
      </p:sp>
      <p:grpSp>
        <p:nvGrpSpPr>
          <p:cNvPr id="28" name="Gruppieren 9"/>
          <p:cNvGrpSpPr/>
          <p:nvPr/>
        </p:nvGrpSpPr>
        <p:grpSpPr>
          <a:xfrm>
            <a:off x="652711" y="1543383"/>
            <a:ext cx="8566150" cy="4825395"/>
            <a:chOff x="857250" y="2095486"/>
            <a:chExt cx="8566150" cy="4825395"/>
          </a:xfrm>
        </p:grpSpPr>
        <p:sp>
          <p:nvSpPr>
            <p:cNvPr id="29" name="Rectangle 29"/>
            <p:cNvSpPr>
              <a:spLocks noChangeArrowheads="1"/>
            </p:cNvSpPr>
            <p:nvPr/>
          </p:nvSpPr>
          <p:spPr bwMode="auto">
            <a:xfrm>
              <a:off x="2693294" y="2436417"/>
              <a:ext cx="500063" cy="41433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304C6F"/>
                  </a:solidFill>
                </a:ln>
                <a:solidFill>
                  <a:prstClr val="black"/>
                </a:solidFill>
                <a:effectLst/>
                <a:uLnTx/>
                <a:uFillTx/>
                <a:latin typeface="Tw Cen MT"/>
                <a:ea typeface="+mn-ea"/>
                <a:cs typeface="+mn-cs"/>
              </a:endParaRPr>
            </a:p>
          </p:txBody>
        </p:sp>
        <p:cxnSp>
          <p:nvCxnSpPr>
            <p:cNvPr id="30" name="Gerade Verbindung mit Pfeil 29"/>
            <p:cNvCxnSpPr>
              <a:cxnSpLocks/>
            </p:cNvCxnSpPr>
            <p:nvPr/>
          </p:nvCxnSpPr>
          <p:spPr>
            <a:xfrm flipH="1">
              <a:off x="3166269" y="2643585"/>
              <a:ext cx="1970310"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1" name="Text Box 27"/>
            <p:cNvSpPr txBox="1">
              <a:spLocks noChangeArrowheads="1"/>
            </p:cNvSpPr>
            <p:nvPr/>
          </p:nvSpPr>
          <p:spPr bwMode="auto">
            <a:xfrm>
              <a:off x="5208587" y="2095486"/>
              <a:ext cx="4214813" cy="646331"/>
            </a:xfrm>
            <a:prstGeom prst="rect">
              <a:avLst/>
            </a:prstGeom>
            <a:noFill/>
            <a:ln w="9525">
              <a:noFill/>
              <a:miter lim="800000"/>
              <a:headEnd/>
              <a:tailEnd/>
            </a:ln>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Female customers have a higher mean overall satisfaction (4.5) than males (4.24)</a:t>
              </a: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32" name="Rectangle 29"/>
            <p:cNvSpPr>
              <a:spLocks noChangeArrowheads="1"/>
            </p:cNvSpPr>
            <p:nvPr/>
          </p:nvSpPr>
          <p:spPr bwMode="auto">
            <a:xfrm>
              <a:off x="2478088" y="5032375"/>
              <a:ext cx="1376362" cy="214313"/>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304C6F"/>
                  </a:solidFill>
                </a:ln>
                <a:solidFill>
                  <a:prstClr val="black"/>
                </a:solidFill>
                <a:effectLst/>
                <a:uLnTx/>
                <a:uFillTx/>
                <a:latin typeface="Tw Cen MT"/>
                <a:ea typeface="+mn-ea"/>
                <a:cs typeface="+mn-cs"/>
              </a:endParaRPr>
            </a:p>
          </p:txBody>
        </p:sp>
        <p:cxnSp>
          <p:nvCxnSpPr>
            <p:cNvPr id="33" name="Gerade Verbindung mit Pfeil 32"/>
            <p:cNvCxnSpPr/>
            <p:nvPr/>
          </p:nvCxnSpPr>
          <p:spPr>
            <a:xfrm>
              <a:off x="3264371" y="3981103"/>
              <a:ext cx="20168" cy="105127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4" name="Text Box 27"/>
            <p:cNvSpPr txBox="1">
              <a:spLocks noChangeArrowheads="1"/>
            </p:cNvSpPr>
            <p:nvPr/>
          </p:nvSpPr>
          <p:spPr bwMode="auto">
            <a:xfrm>
              <a:off x="857250" y="3097213"/>
              <a:ext cx="7286625" cy="923330"/>
            </a:xfrm>
            <a:prstGeom prst="rect">
              <a:avLst/>
            </a:prstGeom>
            <a:noFill/>
            <a:ln w="9525">
              <a:noFill/>
              <a:miter lim="800000"/>
              <a:headEnd/>
              <a:tailEnd/>
            </a:ln>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Null hypothesis that the population variances are equal cannot be rejected (large p-value of 0.518, low F-value of 0.418). Conclusion: c</a:t>
              </a:r>
              <a:r>
                <a:rPr kumimoji="0" lang="en-US" sz="1800" b="0" i="0" u="none" strike="noStrike" kern="1200" cap="none" spc="0" normalizeH="0" baseline="0" noProof="0" dirty="0">
                  <a:ln>
                    <a:noFill/>
                  </a:ln>
                  <a:solidFill>
                    <a:prstClr val="black"/>
                  </a:solidFill>
                  <a:effectLst/>
                  <a:uLnTx/>
                  <a:uFillTx/>
                  <a:latin typeface="Tw Cen MT"/>
                  <a:ea typeface="+mn-ea"/>
                  <a:cs typeface="+mn-cs"/>
                  <a:sym typeface="Wingdings" pitchFamily="2" charset="2"/>
                </a:rPr>
                <a:t>hoose the upper row for further analysis</a:t>
              </a: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p:txBody>
        </p:sp>
        <p:cxnSp>
          <p:nvCxnSpPr>
            <p:cNvPr id="35" name="Gerade Verbindung mit Pfeil 34"/>
            <p:cNvCxnSpPr>
              <a:cxnSpLocks/>
            </p:cNvCxnSpPr>
            <p:nvPr/>
          </p:nvCxnSpPr>
          <p:spPr>
            <a:xfrm flipV="1">
              <a:off x="4416499" y="5139531"/>
              <a:ext cx="1147887" cy="64879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6" name="Text Box 27"/>
            <p:cNvSpPr txBox="1">
              <a:spLocks noChangeArrowheads="1"/>
            </p:cNvSpPr>
            <p:nvPr/>
          </p:nvSpPr>
          <p:spPr bwMode="auto">
            <a:xfrm>
              <a:off x="960115" y="5720552"/>
              <a:ext cx="7764463" cy="1200329"/>
            </a:xfrm>
            <a:prstGeom prst="rect">
              <a:avLst/>
            </a:prstGeom>
            <a:noFill/>
            <a:ln w="9525">
              <a:noFill/>
              <a:miter lim="800000"/>
              <a:headEnd/>
              <a:tailEnd/>
            </a:ln>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The p-value of .020 is below the threshold value of 0.05 </a:t>
              </a:r>
              <a:br>
                <a:rPr kumimoji="0" lang="en-US" sz="1800" b="0" i="0" u="none" strike="noStrike" kern="1200" cap="none" spc="0" normalizeH="0" baseline="0" noProof="0" dirty="0">
                  <a:ln>
                    <a:noFill/>
                  </a:ln>
                  <a:solidFill>
                    <a:prstClr val="black"/>
                  </a:solidFill>
                  <a:effectLst/>
                  <a:uLnTx/>
                  <a:uFillTx/>
                  <a:latin typeface="Tw Cen MT"/>
                  <a:ea typeface="+mn-ea"/>
                  <a:cs typeface="+mn-cs"/>
                </a:rPr>
              </a:br>
              <a:r>
                <a:rPr kumimoji="0" lang="en-US" sz="1800" b="0" i="0" u="none" strike="noStrike" kern="1200" cap="none" spc="0" normalizeH="0" baseline="0" noProof="0" dirty="0">
                  <a:ln>
                    <a:noFill/>
                  </a:ln>
                  <a:solidFill>
                    <a:prstClr val="black"/>
                  </a:solidFill>
                  <a:effectLst/>
                  <a:uLnTx/>
                  <a:uFillTx/>
                  <a:latin typeface="Tw Cen MT"/>
                  <a:ea typeface="+mn-ea"/>
                  <a:cs typeface="+mn-cs"/>
                  <a:sym typeface="Wingdings" pitchFamily="2" charset="2"/>
                </a:rPr>
                <a:t> </a:t>
              </a:r>
              <a:r>
                <a:rPr kumimoji="0" lang="en-US" sz="1800" b="0" i="0" u="none" strike="noStrike" kern="1200" cap="none" spc="0" normalizeH="0" baseline="0" noProof="0" dirty="0">
                  <a:ln>
                    <a:noFill/>
                  </a:ln>
                  <a:solidFill>
                    <a:prstClr val="black"/>
                  </a:solidFill>
                  <a:effectLst/>
                  <a:uLnTx/>
                  <a:uFillTx/>
                  <a:latin typeface="Tw Cen MT"/>
                  <a:ea typeface="+mn-ea"/>
                  <a:cs typeface="+mn-cs"/>
                </a:rPr>
                <a:t>reject the independent samples t-test’s null hypothesis that the overall satisfaction means of male and female travelers is the same; conclude the overall satisfaction means of male and female travelers differs (significantly at p&lt;.05)</a:t>
              </a:r>
              <a:endParaRPr kumimoji="0" lang="en-GB" sz="1800" b="0" i="0" u="none" strike="noStrike" kern="1200" cap="none" spc="0" normalizeH="0" baseline="0" noProof="0" dirty="0">
                <a:ln>
                  <a:noFill/>
                </a:ln>
                <a:solidFill>
                  <a:prstClr val="black"/>
                </a:solidFill>
                <a:effectLst/>
                <a:uLnTx/>
                <a:uFillTx/>
                <a:latin typeface="Tw Cen MT"/>
                <a:ea typeface="+mn-ea"/>
                <a:cs typeface="+mn-cs"/>
              </a:endParaRPr>
            </a:p>
          </p:txBody>
        </p:sp>
      </p:grpSp>
    </p:spTree>
    <p:extLst>
      <p:ext uri="{BB962C8B-B14F-4D97-AF65-F5344CB8AC3E}">
        <p14:creationId xmlns:p14="http://schemas.microsoft.com/office/powerpoint/2010/main" val="2719065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03648" y="191480"/>
            <a:ext cx="5472608" cy="854968"/>
          </a:xfrm>
        </p:spPr>
        <p:txBody>
          <a:bodyPr/>
          <a:lstStyle/>
          <a:p>
            <a:r>
              <a:rPr lang="en-US" altLang="de-DE" sz="2000" dirty="0">
                <a:solidFill>
                  <a:prstClr val="black"/>
                </a:solidFill>
              </a:rPr>
              <a:t/>
            </a:r>
            <a:br>
              <a:rPr lang="en-US" altLang="de-DE" sz="2000" dirty="0">
                <a:solidFill>
                  <a:prstClr val="black"/>
                </a:solidFill>
              </a:rPr>
            </a:br>
            <a:r>
              <a:rPr lang="en-US" altLang="de-DE" dirty="0">
                <a:solidFill>
                  <a:prstClr val="black"/>
                </a:solidFill>
              </a:rPr>
              <a:t>Comparing More than Two Means</a:t>
            </a:r>
            <a:br>
              <a:rPr lang="en-US" altLang="de-DE" dirty="0">
                <a:solidFill>
                  <a:prstClr val="black"/>
                </a:solidFill>
              </a:rPr>
            </a:br>
            <a:r>
              <a:rPr lang="en-US" altLang="de-DE" b="1" dirty="0">
                <a:solidFill>
                  <a:prstClr val="black"/>
                </a:solidFill>
              </a:rPr>
              <a:t>Analysis o</a:t>
            </a:r>
            <a:r>
              <a:rPr lang="en-US" altLang="de-DE" b="1" dirty="0" smtClean="0">
                <a:solidFill>
                  <a:prstClr val="black"/>
                </a:solidFill>
              </a:rPr>
              <a:t>f </a:t>
            </a:r>
            <a:r>
              <a:rPr lang="en-US" altLang="de-DE" b="1" dirty="0">
                <a:solidFill>
                  <a:prstClr val="black"/>
                </a:solidFill>
              </a:rPr>
              <a:t>Variance (ANOVA)</a:t>
            </a:r>
            <a:br>
              <a:rPr lang="en-US" altLang="de-DE" b="1" dirty="0">
                <a:solidFill>
                  <a:prstClr val="black"/>
                </a:solidFill>
              </a:rPr>
            </a:br>
            <a:endParaRPr lang="de-DE" b="1" dirty="0"/>
          </a:p>
        </p:txBody>
      </p:sp>
      <p:grpSp>
        <p:nvGrpSpPr>
          <p:cNvPr id="4" name="Gruppieren 3"/>
          <p:cNvGrpSpPr/>
          <p:nvPr/>
        </p:nvGrpSpPr>
        <p:grpSpPr>
          <a:xfrm>
            <a:off x="323528" y="1357313"/>
            <a:ext cx="8462144" cy="5003110"/>
            <a:chOff x="323528" y="1357313"/>
            <a:chExt cx="8462144" cy="5003110"/>
          </a:xfrm>
        </p:grpSpPr>
        <p:sp>
          <p:nvSpPr>
            <p:cNvPr id="5" name="Textfeld 15"/>
            <p:cNvSpPr txBox="1">
              <a:spLocks noChangeArrowheads="1"/>
            </p:cNvSpPr>
            <p:nvPr/>
          </p:nvSpPr>
          <p:spPr bwMode="auto">
            <a:xfrm>
              <a:off x="323528" y="1357313"/>
              <a:ext cx="8209285" cy="360362"/>
            </a:xfrm>
            <a:prstGeom prst="rect">
              <a:avLst/>
            </a:prstGeom>
            <a:solidFill>
              <a:srgbClr val="EF8500"/>
            </a:solidFill>
            <a:ln w="9525">
              <a:solidFill>
                <a:srgbClr val="EF8500"/>
              </a:solidFill>
              <a:miter lim="800000"/>
              <a:headEnd/>
              <a:tailEnd/>
            </a:ln>
          </p:spPr>
          <p:txBody>
            <a:bodyPr anchor="ctr"/>
            <a:lstStyle/>
            <a:p>
              <a:pPr algn="ctr"/>
              <a:r>
                <a:rPr lang="en-US" sz="2000" b="1" dirty="0">
                  <a:solidFill>
                    <a:schemeClr val="bg1"/>
                  </a:solidFill>
                </a:rPr>
                <a:t>ANOVA</a:t>
              </a:r>
            </a:p>
          </p:txBody>
        </p:sp>
        <p:sp>
          <p:nvSpPr>
            <p:cNvPr id="6" name="Textfeld 29"/>
            <p:cNvSpPr txBox="1">
              <a:spLocks noChangeArrowheads="1"/>
            </p:cNvSpPr>
            <p:nvPr/>
          </p:nvSpPr>
          <p:spPr bwMode="auto">
            <a:xfrm>
              <a:off x="1691767" y="1793875"/>
              <a:ext cx="6841046" cy="1200329"/>
            </a:xfrm>
            <a:prstGeom prst="rect">
              <a:avLst/>
            </a:prstGeom>
            <a:noFill/>
            <a:ln w="9525">
              <a:noFill/>
              <a:miter lim="800000"/>
              <a:headEnd/>
              <a:tailEnd/>
            </a:ln>
          </p:spPr>
          <p:txBody>
            <a:bodyPr wrap="square">
              <a:spAutoFit/>
            </a:bodyPr>
            <a:lstStyle/>
            <a:p>
              <a:pPr marL="363538" lvl="1" indent="-188913">
                <a:buFont typeface="Arial" charset="0"/>
                <a:buChar char="•"/>
              </a:pPr>
              <a:r>
                <a:rPr lang="en-GB" dirty="0"/>
                <a:t>Example: Do customers across four different types of segments differ with regard to their attitude towards a certain brand?</a:t>
              </a:r>
              <a:endParaRPr lang="de-DE" dirty="0"/>
            </a:p>
            <a:p>
              <a:pPr marL="363538" lvl="1" indent="-188913">
                <a:buFont typeface="Arial" charset="0"/>
                <a:buChar char="•"/>
              </a:pPr>
              <a:r>
                <a:rPr lang="en-GB" dirty="0"/>
                <a:t>Example: Is there a significant difference in hours spent on the internet per day between users of Facebook, Instagram, and Twitter?</a:t>
              </a:r>
              <a:endParaRPr lang="de-DE" dirty="0"/>
            </a:p>
          </p:txBody>
        </p:sp>
        <p:sp>
          <p:nvSpPr>
            <p:cNvPr id="7" name="Rechteck 13"/>
            <p:cNvSpPr>
              <a:spLocks noChangeArrowheads="1"/>
            </p:cNvSpPr>
            <p:nvPr/>
          </p:nvSpPr>
          <p:spPr bwMode="auto">
            <a:xfrm>
              <a:off x="331193" y="1905471"/>
              <a:ext cx="1320800" cy="646113"/>
            </a:xfrm>
            <a:prstGeom prst="rect">
              <a:avLst/>
            </a:prstGeom>
            <a:solidFill>
              <a:schemeClr val="accent3"/>
            </a:solidFill>
            <a:ln w="9525">
              <a:noFill/>
              <a:miter lim="800000"/>
              <a:headEnd/>
              <a:tailEnd/>
            </a:ln>
          </p:spPr>
          <p:txBody>
            <a:bodyPr>
              <a:spAutoFit/>
            </a:bodyPr>
            <a:lstStyle/>
            <a:p>
              <a:pPr algn="ctr">
                <a:spcBef>
                  <a:spcPts val="600"/>
                </a:spcBef>
              </a:pPr>
              <a:r>
                <a:rPr lang="en-US" sz="1800" dirty="0">
                  <a:solidFill>
                    <a:schemeClr val="bg1"/>
                  </a:solidFill>
                </a:rPr>
                <a:t>Research question</a:t>
              </a:r>
            </a:p>
          </p:txBody>
        </p:sp>
        <p:sp>
          <p:nvSpPr>
            <p:cNvPr id="8" name="Rechteck 13"/>
            <p:cNvSpPr>
              <a:spLocks noChangeArrowheads="1"/>
            </p:cNvSpPr>
            <p:nvPr/>
          </p:nvSpPr>
          <p:spPr bwMode="auto">
            <a:xfrm>
              <a:off x="331193" y="3068960"/>
              <a:ext cx="1320800" cy="646113"/>
            </a:xfrm>
            <a:prstGeom prst="rect">
              <a:avLst/>
            </a:prstGeom>
            <a:solidFill>
              <a:schemeClr val="accent3"/>
            </a:solidFill>
            <a:ln w="9525">
              <a:noFill/>
              <a:miter lim="800000"/>
              <a:headEnd/>
              <a:tailEnd/>
            </a:ln>
          </p:spPr>
          <p:txBody>
            <a:bodyPr>
              <a:spAutoFit/>
            </a:bodyPr>
            <a:lstStyle/>
            <a:p>
              <a:pPr algn="ctr">
                <a:spcBef>
                  <a:spcPts val="600"/>
                </a:spcBef>
              </a:pPr>
              <a:r>
                <a:rPr lang="en-US" sz="1800" dirty="0">
                  <a:solidFill>
                    <a:schemeClr val="bg1"/>
                  </a:solidFill>
                </a:rPr>
                <a:t>Why ANOVA?</a:t>
              </a:r>
            </a:p>
          </p:txBody>
        </p:sp>
        <p:sp>
          <p:nvSpPr>
            <p:cNvPr id="9" name="Textfeld 29"/>
            <p:cNvSpPr txBox="1">
              <a:spLocks noChangeArrowheads="1"/>
            </p:cNvSpPr>
            <p:nvPr/>
          </p:nvSpPr>
          <p:spPr bwMode="auto">
            <a:xfrm>
              <a:off x="1691767" y="2924944"/>
              <a:ext cx="6841046" cy="2308324"/>
            </a:xfrm>
            <a:prstGeom prst="rect">
              <a:avLst/>
            </a:prstGeom>
            <a:noFill/>
            <a:ln w="9525">
              <a:noFill/>
              <a:miter lim="800000"/>
              <a:headEnd/>
              <a:tailEnd/>
            </a:ln>
          </p:spPr>
          <p:txBody>
            <a:bodyPr wrap="square">
              <a:spAutoFit/>
            </a:bodyPr>
            <a:lstStyle/>
            <a:p>
              <a:pPr marL="363538" lvl="1" indent="-188913">
                <a:buFont typeface="Arial" charset="0"/>
                <a:buChar char="•"/>
              </a:pPr>
              <a:r>
                <a:rPr lang="en-US" dirty="0"/>
                <a:t>The research questions could be answered with several </a:t>
              </a:r>
              <a:r>
                <a:rPr lang="en-GB" dirty="0"/>
                <a:t>pairwise comparisons or t-tests, but…</a:t>
              </a:r>
            </a:p>
            <a:p>
              <a:pPr marL="649288" lvl="2" indent="-285750">
                <a:buFont typeface="Symbol" panose="05050102010706020507" pitchFamily="18" charset="2"/>
                <a:buChar char="-"/>
              </a:pPr>
              <a:r>
                <a:rPr lang="en-GB" dirty="0"/>
                <a:t>…the amount of comparisons grows up very rapidly: </a:t>
              </a:r>
              <a:br>
                <a:rPr lang="en-GB" dirty="0"/>
              </a:br>
              <a:r>
                <a:rPr lang="en-GB" dirty="0"/>
                <a:t>with 10 groups, we would have to carry out 45 group comparisons</a:t>
              </a:r>
            </a:p>
            <a:p>
              <a:pPr marL="649288" lvl="2" indent="-285750">
                <a:buFont typeface="Symbol" panose="05050102010706020507" pitchFamily="18" charset="2"/>
                <a:buChar char="-"/>
              </a:pPr>
              <a:r>
                <a:rPr lang="en-GB" dirty="0"/>
                <a:t>…the overall chance of a type I error would increase: </a:t>
              </a:r>
              <a:br>
                <a:rPr lang="en-GB" dirty="0"/>
              </a:br>
              <a:r>
                <a:rPr lang="en-GB" dirty="0"/>
                <a:t>with 10 groups and a significance level of α = 0.05 the overall chance of a type I error would be 0.901 (</a:t>
              </a:r>
              <a:r>
                <a:rPr lang="en-US" dirty="0">
                  <a:sym typeface="Symbol" pitchFamily="18" charset="2"/>
                </a:rPr>
                <a:t> </a:t>
              </a:r>
              <a:r>
                <a:rPr lang="en-GB" dirty="0"/>
                <a:t>inflation</a:t>
              </a:r>
              <a:r>
                <a:rPr lang="en-US" dirty="0">
                  <a:sym typeface="Symbol" pitchFamily="18" charset="2"/>
                </a:rPr>
                <a:t> trap)</a:t>
              </a:r>
              <a:endParaRPr lang="en-US" dirty="0"/>
            </a:p>
          </p:txBody>
        </p:sp>
        <p:sp>
          <p:nvSpPr>
            <p:cNvPr id="10" name="Rechteck 13"/>
            <p:cNvSpPr>
              <a:spLocks noChangeArrowheads="1"/>
            </p:cNvSpPr>
            <p:nvPr/>
          </p:nvSpPr>
          <p:spPr bwMode="auto">
            <a:xfrm>
              <a:off x="361355" y="5301208"/>
              <a:ext cx="1320800" cy="646112"/>
            </a:xfrm>
            <a:prstGeom prst="rect">
              <a:avLst/>
            </a:prstGeom>
            <a:solidFill>
              <a:schemeClr val="accent3"/>
            </a:solidFill>
            <a:ln w="9525">
              <a:noFill/>
              <a:miter lim="800000"/>
              <a:headEnd/>
              <a:tailEnd/>
            </a:ln>
          </p:spPr>
          <p:txBody>
            <a:bodyPr>
              <a:spAutoFit/>
            </a:bodyPr>
            <a:lstStyle/>
            <a:p>
              <a:pPr algn="ctr">
                <a:spcBef>
                  <a:spcPts val="600"/>
                </a:spcBef>
              </a:pPr>
              <a:r>
                <a:rPr lang="en-US" sz="1800" dirty="0">
                  <a:solidFill>
                    <a:schemeClr val="bg1"/>
                  </a:solidFill>
                </a:rPr>
                <a:t>Types of ANOVA</a:t>
              </a:r>
            </a:p>
          </p:txBody>
        </p:sp>
        <p:sp>
          <p:nvSpPr>
            <p:cNvPr id="11" name="Textfeld 29"/>
            <p:cNvSpPr txBox="1">
              <a:spLocks noChangeArrowheads="1"/>
            </p:cNvSpPr>
            <p:nvPr/>
          </p:nvSpPr>
          <p:spPr bwMode="auto">
            <a:xfrm>
              <a:off x="1691680" y="5160094"/>
              <a:ext cx="7093992" cy="1200329"/>
            </a:xfrm>
            <a:prstGeom prst="rect">
              <a:avLst/>
            </a:prstGeom>
            <a:noFill/>
            <a:ln w="9525">
              <a:noFill/>
              <a:miter lim="800000"/>
              <a:headEnd/>
              <a:tailEnd/>
            </a:ln>
          </p:spPr>
          <p:txBody>
            <a:bodyPr wrap="square">
              <a:spAutoFit/>
            </a:bodyPr>
            <a:lstStyle/>
            <a:p>
              <a:pPr marL="363538" lvl="1" indent="-188913">
                <a:buFont typeface="Arial" charset="0"/>
                <a:buChar char="•"/>
              </a:pPr>
              <a:r>
                <a:rPr lang="de-DE" i="1" dirty="0" err="1"/>
                <a:t>One-way</a:t>
              </a:r>
              <a:r>
                <a:rPr lang="de-DE" i="1" dirty="0"/>
                <a:t> ANOVA</a:t>
              </a:r>
              <a:r>
                <a:rPr lang="de-DE" dirty="0"/>
                <a:t>: </a:t>
              </a:r>
              <a:r>
                <a:rPr lang="en-GB" dirty="0"/>
                <a:t>examine mean differences between more than two groups, the variable indicating the groups is referred to as the factor </a:t>
              </a:r>
            </a:p>
            <a:p>
              <a:pPr marL="363538" lvl="1" indent="-188913">
                <a:buFont typeface="Arial" charset="0"/>
                <a:buChar char="•"/>
              </a:pPr>
              <a:r>
                <a:rPr lang="en-GB" i="1" dirty="0"/>
                <a:t>Two-way ANOVA</a:t>
              </a:r>
              <a:r>
                <a:rPr lang="en-GB" dirty="0"/>
                <a:t>: Extension to a second factor </a:t>
              </a:r>
            </a:p>
            <a:p>
              <a:pPr marL="363538" lvl="1" indent="-188913">
                <a:buFont typeface="Arial" charset="0"/>
                <a:buChar char="•"/>
              </a:pPr>
              <a:r>
                <a:rPr lang="en-GB" dirty="0"/>
                <a:t>MANOVA, ANCOVA,…</a:t>
              </a:r>
              <a:endParaRPr lang="de-DE" dirty="0"/>
            </a:p>
          </p:txBody>
        </p:sp>
      </p:grpSp>
    </p:spTree>
    <p:extLst>
      <p:ext uri="{BB962C8B-B14F-4D97-AF65-F5344CB8AC3E}">
        <p14:creationId xmlns:p14="http://schemas.microsoft.com/office/powerpoint/2010/main" val="24913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sz="2000" dirty="0">
                <a:solidFill>
                  <a:prstClr val="black"/>
                </a:solidFill>
              </a:rPr>
              <a:t/>
            </a:r>
            <a:br>
              <a:rPr lang="en-US" altLang="de-DE" sz="2000" dirty="0">
                <a:solidFill>
                  <a:prstClr val="black"/>
                </a:solidFill>
              </a:rPr>
            </a:br>
            <a:r>
              <a:rPr lang="en-US" altLang="de-DE" dirty="0">
                <a:solidFill>
                  <a:prstClr val="black"/>
                </a:solidFill>
              </a:rPr>
              <a:t>Principles of Hypothesis Testing</a:t>
            </a:r>
            <a:br>
              <a:rPr lang="en-US" altLang="de-DE" dirty="0">
                <a:solidFill>
                  <a:prstClr val="black"/>
                </a:solidFill>
              </a:rPr>
            </a:br>
            <a:endParaRPr lang="de-DE" dirty="0"/>
          </a:p>
        </p:txBody>
      </p:sp>
      <p:sp>
        <p:nvSpPr>
          <p:cNvPr id="14" name="Pfeil nach unten 13"/>
          <p:cNvSpPr/>
          <p:nvPr/>
        </p:nvSpPr>
        <p:spPr bwMode="auto">
          <a:xfrm>
            <a:off x="1740874" y="1648752"/>
            <a:ext cx="6048672" cy="4716214"/>
          </a:xfrm>
          <a:prstGeom prst="downArrow">
            <a:avLst>
              <a:gd name="adj1" fmla="val 50000"/>
              <a:gd name="adj2" fmla="val 830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5" name="Gruppieren 24"/>
          <p:cNvGrpSpPr>
            <a:grpSpLocks/>
          </p:cNvGrpSpPr>
          <p:nvPr/>
        </p:nvGrpSpPr>
        <p:grpSpPr bwMode="auto">
          <a:xfrm>
            <a:off x="1259632" y="1556792"/>
            <a:ext cx="6364037" cy="4156512"/>
            <a:chOff x="1573769" y="1812553"/>
            <a:chExt cx="5380037" cy="4069414"/>
          </a:xfrm>
        </p:grpSpPr>
        <p:sp>
          <p:nvSpPr>
            <p:cNvPr id="16" name="Rechteck 15"/>
            <p:cNvSpPr/>
            <p:nvPr/>
          </p:nvSpPr>
          <p:spPr>
            <a:xfrm>
              <a:off x="2142094" y="1826322"/>
              <a:ext cx="4811712" cy="552375"/>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Check the assumptions</a:t>
              </a:r>
            </a:p>
          </p:txBody>
        </p:sp>
        <p:sp>
          <p:nvSpPr>
            <p:cNvPr id="17" name="Rechteck 16"/>
            <p:cNvSpPr/>
            <p:nvPr/>
          </p:nvSpPr>
          <p:spPr>
            <a:xfrm>
              <a:off x="2142094" y="2514203"/>
              <a:ext cx="4811712" cy="569913"/>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Calculate the test statistic</a:t>
              </a:r>
            </a:p>
          </p:txBody>
        </p:sp>
        <p:sp>
          <p:nvSpPr>
            <p:cNvPr id="18" name="Rechteck 17"/>
            <p:cNvSpPr/>
            <p:nvPr/>
          </p:nvSpPr>
          <p:spPr>
            <a:xfrm>
              <a:off x="2142094" y="3252906"/>
              <a:ext cx="4811712" cy="595382"/>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Make the test decision</a:t>
              </a:r>
              <a:endParaRPr lang="en-US" sz="1400" dirty="0">
                <a:solidFill>
                  <a:schemeClr val="tx1"/>
                </a:solidFill>
              </a:endParaRPr>
            </a:p>
          </p:txBody>
        </p:sp>
        <p:sp>
          <p:nvSpPr>
            <p:cNvPr id="19" name="Rechteck 18"/>
            <p:cNvSpPr/>
            <p:nvPr/>
          </p:nvSpPr>
          <p:spPr>
            <a:xfrm>
              <a:off x="2142094" y="3995936"/>
              <a:ext cx="4811712" cy="571501"/>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Carry out post hoc tests</a:t>
              </a:r>
            </a:p>
          </p:txBody>
        </p:sp>
        <p:sp>
          <p:nvSpPr>
            <p:cNvPr id="20" name="Rechteck 19"/>
            <p:cNvSpPr/>
            <p:nvPr/>
          </p:nvSpPr>
          <p:spPr>
            <a:xfrm>
              <a:off x="2142094" y="5312055"/>
              <a:ext cx="4811712" cy="569912"/>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Interpret the results</a:t>
              </a:r>
            </a:p>
          </p:txBody>
        </p:sp>
        <p:sp>
          <p:nvSpPr>
            <p:cNvPr id="21" name="Rechteck 20"/>
            <p:cNvSpPr/>
            <p:nvPr/>
          </p:nvSpPr>
          <p:spPr>
            <a:xfrm>
              <a:off x="1573769" y="1812553"/>
              <a:ext cx="568325" cy="554003"/>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1.</a:t>
              </a:r>
            </a:p>
          </p:txBody>
        </p:sp>
        <p:sp>
          <p:nvSpPr>
            <p:cNvPr id="22" name="Rechteck 21"/>
            <p:cNvSpPr/>
            <p:nvPr/>
          </p:nvSpPr>
          <p:spPr>
            <a:xfrm>
              <a:off x="2142094" y="4654789"/>
              <a:ext cx="4811712" cy="569913"/>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Measure the strength of effects</a:t>
              </a:r>
            </a:p>
          </p:txBody>
        </p:sp>
        <p:sp>
          <p:nvSpPr>
            <p:cNvPr id="23" name="Rechteck 22"/>
            <p:cNvSpPr/>
            <p:nvPr/>
          </p:nvSpPr>
          <p:spPr>
            <a:xfrm>
              <a:off x="1573769" y="2502950"/>
              <a:ext cx="568325" cy="569913"/>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2.</a:t>
              </a:r>
            </a:p>
          </p:txBody>
        </p:sp>
        <p:sp>
          <p:nvSpPr>
            <p:cNvPr id="24" name="Rechteck 23"/>
            <p:cNvSpPr/>
            <p:nvPr/>
          </p:nvSpPr>
          <p:spPr>
            <a:xfrm>
              <a:off x="1573769" y="3252906"/>
              <a:ext cx="568325" cy="595383"/>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3.</a:t>
              </a:r>
            </a:p>
          </p:txBody>
        </p:sp>
        <p:sp>
          <p:nvSpPr>
            <p:cNvPr id="25" name="Rechteck 24"/>
            <p:cNvSpPr/>
            <p:nvPr/>
          </p:nvSpPr>
          <p:spPr>
            <a:xfrm>
              <a:off x="1573769" y="3995936"/>
              <a:ext cx="568325" cy="571501"/>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4.</a:t>
              </a:r>
            </a:p>
          </p:txBody>
        </p:sp>
        <p:sp>
          <p:nvSpPr>
            <p:cNvPr id="26" name="Rechteck 25"/>
            <p:cNvSpPr/>
            <p:nvPr/>
          </p:nvSpPr>
          <p:spPr>
            <a:xfrm>
              <a:off x="1573769" y="4656377"/>
              <a:ext cx="568325" cy="568325"/>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5.</a:t>
              </a:r>
            </a:p>
          </p:txBody>
        </p:sp>
        <p:sp>
          <p:nvSpPr>
            <p:cNvPr id="27" name="Rechteck 26"/>
            <p:cNvSpPr/>
            <p:nvPr/>
          </p:nvSpPr>
          <p:spPr>
            <a:xfrm>
              <a:off x="1573769" y="5313642"/>
              <a:ext cx="568325" cy="568325"/>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6.</a:t>
              </a:r>
            </a:p>
          </p:txBody>
        </p:sp>
      </p:grpSp>
    </p:spTree>
    <p:extLst>
      <p:ext uri="{BB962C8B-B14F-4D97-AF65-F5344CB8AC3E}">
        <p14:creationId xmlns:p14="http://schemas.microsoft.com/office/powerpoint/2010/main" val="2056111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8144" y="288888"/>
            <a:ext cx="7552208" cy="926976"/>
          </a:xfrm>
        </p:spPr>
        <p:txBody>
          <a:bodyPr/>
          <a:lstStyle/>
          <a:p>
            <a:pPr algn="ctr"/>
            <a:r>
              <a:rPr lang="en-US" altLang="de-DE" dirty="0">
                <a:solidFill>
                  <a:prstClr val="black"/>
                </a:solidFill>
              </a:rPr>
              <a:t>Comparing More than Two Means</a:t>
            </a:r>
            <a:br>
              <a:rPr lang="en-US" altLang="de-DE" dirty="0">
                <a:solidFill>
                  <a:prstClr val="black"/>
                </a:solidFill>
              </a:rPr>
            </a:br>
            <a:r>
              <a:rPr lang="en-US" altLang="de-DE" b="1" dirty="0">
                <a:solidFill>
                  <a:prstClr val="black"/>
                </a:solidFill>
              </a:rPr>
              <a:t>Analysis </a:t>
            </a:r>
            <a:r>
              <a:rPr lang="en-US" altLang="de-DE" b="1" dirty="0" smtClean="0">
                <a:solidFill>
                  <a:prstClr val="black"/>
                </a:solidFill>
              </a:rPr>
              <a:t>of </a:t>
            </a:r>
            <a:r>
              <a:rPr lang="en-US" altLang="de-DE" b="1" dirty="0">
                <a:solidFill>
                  <a:prstClr val="black"/>
                </a:solidFill>
              </a:rPr>
              <a:t>Variance (ANOVA)</a:t>
            </a:r>
            <a:br>
              <a:rPr lang="en-US" altLang="de-DE" b="1" dirty="0">
                <a:solidFill>
                  <a:prstClr val="black"/>
                </a:solidFill>
              </a:rPr>
            </a:br>
            <a:endParaRPr lang="de-DE" b="1" dirty="0"/>
          </a:p>
        </p:txBody>
      </p:sp>
      <p:sp>
        <p:nvSpPr>
          <p:cNvPr id="12" name="Inhaltsplatzhalter 11"/>
          <p:cNvSpPr>
            <a:spLocks noGrp="1"/>
          </p:cNvSpPr>
          <p:nvPr>
            <p:ph idx="1"/>
          </p:nvPr>
        </p:nvSpPr>
        <p:spPr>
          <a:xfrm>
            <a:off x="179512" y="1268760"/>
            <a:ext cx="8784976" cy="5040560"/>
          </a:xfrm>
        </p:spPr>
        <p:txBody>
          <a:bodyPr>
            <a:normAutofit/>
          </a:bodyPr>
          <a:lstStyle/>
          <a:p>
            <a:pPr>
              <a:buNone/>
            </a:pPr>
            <a:r>
              <a:rPr lang="de-DE" sz="2000" dirty="0" err="1"/>
              <a:t>One</a:t>
            </a:r>
            <a:r>
              <a:rPr lang="de-DE" sz="2000" dirty="0"/>
              <a:t>-Way ANOVA: Basic </a:t>
            </a:r>
            <a:r>
              <a:rPr lang="de-DE" sz="2000" dirty="0" err="1"/>
              <a:t>Concept</a:t>
            </a:r>
            <a:endParaRPr lang="de-DE" sz="2000" dirty="0"/>
          </a:p>
        </p:txBody>
      </p:sp>
      <p:grpSp>
        <p:nvGrpSpPr>
          <p:cNvPr id="23" name="Gruppieren 22"/>
          <p:cNvGrpSpPr/>
          <p:nvPr/>
        </p:nvGrpSpPr>
        <p:grpSpPr>
          <a:xfrm>
            <a:off x="117028" y="1674035"/>
            <a:ext cx="8991476" cy="4678204"/>
            <a:chOff x="117028" y="1674035"/>
            <a:chExt cx="8991476" cy="4678204"/>
          </a:xfrm>
        </p:grpSpPr>
        <p:sp>
          <p:nvSpPr>
            <p:cNvPr id="26" name="Textfeld 11"/>
            <p:cNvSpPr txBox="1">
              <a:spLocks noChangeArrowheads="1"/>
            </p:cNvSpPr>
            <p:nvPr/>
          </p:nvSpPr>
          <p:spPr bwMode="auto">
            <a:xfrm>
              <a:off x="151954" y="1674035"/>
              <a:ext cx="4276030" cy="4678204"/>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0" i="0" u="none" strike="noStrike" kern="0" cap="none" spc="0" normalizeH="0" baseline="0" noProof="0" dirty="0">
                  <a:ln>
                    <a:noFill/>
                  </a:ln>
                  <a:solidFill>
                    <a:sysClr val="windowText" lastClr="000000"/>
                  </a:solidFill>
                  <a:effectLst/>
                  <a:uLnTx/>
                  <a:uFillTx/>
                </a:rPr>
                <a:t>H</a:t>
              </a:r>
              <a:r>
                <a:rPr kumimoji="0" lang="en-GB" b="0" i="0" u="none" strike="noStrike" kern="0" cap="none" spc="0" normalizeH="0" baseline="-25000" noProof="0" dirty="0">
                  <a:ln>
                    <a:noFill/>
                  </a:ln>
                  <a:solidFill>
                    <a:sysClr val="windowText" lastClr="000000"/>
                  </a:solidFill>
                  <a:effectLst/>
                  <a:uLnTx/>
                  <a:uFillTx/>
                </a:rPr>
                <a:t>0</a:t>
              </a:r>
              <a:r>
                <a:rPr kumimoji="0" lang="en-GB" b="0" i="0" u="none" strike="noStrike" kern="0" cap="none" spc="0" normalizeH="0" baseline="0" noProof="0" dirty="0">
                  <a:ln>
                    <a:noFill/>
                  </a:ln>
                  <a:solidFill>
                    <a:sysClr val="windowText" lastClr="000000"/>
                  </a:solidFill>
                  <a:effectLst/>
                  <a:uLnTx/>
                  <a:uFillTx/>
                </a:rPr>
                <a:t>: μ</a:t>
              </a:r>
              <a:r>
                <a:rPr kumimoji="0" lang="en-GB" b="0" i="0" u="none" strike="noStrike" kern="0" cap="none" spc="0" normalizeH="0" baseline="-25000" noProof="0" dirty="0">
                  <a:ln>
                    <a:noFill/>
                  </a:ln>
                  <a:solidFill>
                    <a:sysClr val="windowText" lastClr="000000"/>
                  </a:solidFill>
                  <a:effectLst/>
                  <a:uLnTx/>
                  <a:uFillTx/>
                </a:rPr>
                <a:t>1 </a:t>
              </a:r>
              <a:r>
                <a:rPr kumimoji="0" lang="en-GB" b="0" i="0" u="none" strike="noStrike" kern="0" cap="none" spc="0" normalizeH="0" baseline="0" noProof="0" dirty="0">
                  <a:ln>
                    <a:noFill/>
                  </a:ln>
                  <a:solidFill>
                    <a:sysClr val="windowText" lastClr="000000"/>
                  </a:solidFill>
                  <a:effectLst/>
                  <a:uLnTx/>
                  <a:uFillTx/>
                </a:rPr>
                <a:t>= μ</a:t>
              </a:r>
              <a:r>
                <a:rPr kumimoji="0" lang="en-GB" b="0" i="0" u="none" strike="noStrike" kern="0" cap="none" spc="0" normalizeH="0" baseline="-25000" noProof="0" dirty="0">
                  <a:ln>
                    <a:noFill/>
                  </a:ln>
                  <a:solidFill>
                    <a:sysClr val="windowText" lastClr="000000"/>
                  </a:solidFill>
                  <a:effectLst/>
                  <a:uLnTx/>
                  <a:uFillTx/>
                </a:rPr>
                <a:t>2 </a:t>
              </a:r>
              <a:r>
                <a:rPr kumimoji="0" lang="en-GB" b="0" i="0" u="none" strike="noStrike" kern="0" cap="none" spc="0" normalizeH="0" baseline="0" noProof="0" dirty="0">
                  <a:ln>
                    <a:noFill/>
                  </a:ln>
                  <a:solidFill>
                    <a:sysClr val="windowText" lastClr="000000"/>
                  </a:solidFill>
                  <a:effectLst/>
                  <a:uLnTx/>
                  <a:uFillTx/>
                </a:rPr>
                <a:t>= μ</a:t>
              </a:r>
              <a:r>
                <a:rPr kumimoji="0" lang="en-GB" b="0" i="0" u="none" strike="noStrike" kern="0" cap="none" spc="0" normalizeH="0" baseline="-25000" noProof="0" dirty="0">
                  <a:ln>
                    <a:noFill/>
                  </a:ln>
                  <a:solidFill>
                    <a:sysClr val="windowText" lastClr="000000"/>
                  </a:solidFill>
                  <a:effectLst/>
                  <a:uLnTx/>
                  <a:uFillTx/>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en-GB" b="0" i="0" u="none" strike="noStrike" kern="0" cap="none" spc="0" normalizeH="0" baseline="0" noProof="0" dirty="0">
                  <a:ln>
                    <a:noFill/>
                  </a:ln>
                  <a:solidFill>
                    <a:sysClr val="windowText" lastClr="000000"/>
                  </a:solidFill>
                  <a:effectLst/>
                  <a:uLnTx/>
                  <a:uFillTx/>
                </a:rPr>
                <a:t>H</a:t>
              </a:r>
              <a:r>
                <a:rPr kumimoji="0" lang="en-GB" b="0" i="0" u="none" strike="noStrike" kern="0" cap="none" spc="0" normalizeH="0" baseline="-25000" noProof="0" dirty="0">
                  <a:ln>
                    <a:noFill/>
                  </a:ln>
                  <a:solidFill>
                    <a:sysClr val="windowText" lastClr="000000"/>
                  </a:solidFill>
                  <a:effectLst/>
                  <a:uLnTx/>
                  <a:uFillTx/>
                </a:rPr>
                <a:t>1</a:t>
              </a:r>
              <a:r>
                <a:rPr kumimoji="0" lang="en-GB" b="0" i="0" u="none" strike="noStrike" kern="0" cap="none" spc="0" normalizeH="0" baseline="0" noProof="0" dirty="0">
                  <a:ln>
                    <a:noFill/>
                  </a:ln>
                  <a:solidFill>
                    <a:sysClr val="windowText" lastClr="000000"/>
                  </a:solidFill>
                  <a:effectLst/>
                  <a:uLnTx/>
                  <a:uFillTx/>
                </a:rPr>
                <a:t>: At least two of μ</a:t>
              </a:r>
              <a:r>
                <a:rPr kumimoji="0" lang="en-GB" b="0" i="0" u="none" strike="noStrike" kern="0" cap="none" spc="0" normalizeH="0" baseline="-25000" noProof="0" dirty="0">
                  <a:ln>
                    <a:noFill/>
                  </a:ln>
                  <a:solidFill>
                    <a:sysClr val="windowText" lastClr="000000"/>
                  </a:solidFill>
                  <a:effectLst/>
                  <a:uLnTx/>
                  <a:uFillTx/>
                </a:rPr>
                <a:t>1</a:t>
              </a:r>
              <a:r>
                <a:rPr kumimoji="0" lang="en-GB" b="0" i="0" u="none" strike="noStrike" kern="0" cap="none" spc="0" normalizeH="0" baseline="0" noProof="0" dirty="0">
                  <a:ln>
                    <a:noFill/>
                  </a:ln>
                  <a:solidFill>
                    <a:sysClr val="windowText" lastClr="000000"/>
                  </a:solidFill>
                  <a:effectLst/>
                  <a:uLnTx/>
                  <a:uFillTx/>
                </a:rPr>
                <a:t>, μ</a:t>
              </a:r>
              <a:r>
                <a:rPr kumimoji="0" lang="en-GB" b="0" i="0" u="none" strike="noStrike" kern="0" cap="none" spc="0" normalizeH="0" baseline="-25000" noProof="0" dirty="0">
                  <a:ln>
                    <a:noFill/>
                  </a:ln>
                  <a:solidFill>
                    <a:sysClr val="windowText" lastClr="000000"/>
                  </a:solidFill>
                  <a:effectLst/>
                  <a:uLnTx/>
                  <a:uFillTx/>
                </a:rPr>
                <a:t>2</a:t>
              </a:r>
              <a:r>
                <a:rPr kumimoji="0" lang="en-GB" b="0" i="0" u="none" strike="noStrike" kern="0" cap="none" spc="0" normalizeH="0" baseline="0" noProof="0" dirty="0">
                  <a:ln>
                    <a:noFill/>
                  </a:ln>
                  <a:solidFill>
                    <a:sysClr val="windowText" lastClr="000000"/>
                  </a:solidFill>
                  <a:effectLst/>
                  <a:uLnTx/>
                  <a:uFillTx/>
                </a:rPr>
                <a:t>, and μ</a:t>
              </a:r>
              <a:r>
                <a:rPr kumimoji="0" lang="en-GB" b="0" i="0" u="none" strike="noStrike" kern="0" cap="none" spc="0" normalizeH="0" baseline="-25000" noProof="0" dirty="0">
                  <a:ln>
                    <a:noFill/>
                  </a:ln>
                  <a:solidFill>
                    <a:sysClr val="windowText" lastClr="000000"/>
                  </a:solidFill>
                  <a:effectLst/>
                  <a:uLnTx/>
                  <a:uFillTx/>
                </a:rPr>
                <a:t>3 </a:t>
              </a:r>
              <a:r>
                <a:rPr kumimoji="0" lang="en-GB" b="0" i="0" u="none" strike="noStrike" kern="0" cap="none" spc="0" normalizeH="0" baseline="0" noProof="0" dirty="0">
                  <a:ln>
                    <a:noFill/>
                  </a:ln>
                  <a:solidFill>
                    <a:sysClr val="windowText" lastClr="000000"/>
                  </a:solidFill>
                  <a:effectLst/>
                  <a:uLnTx/>
                  <a:uFillTx/>
                </a:rPr>
                <a:t>are different</a:t>
              </a:r>
              <a:endParaRPr kumimoji="0" lang="en-US"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b="0" i="0" u="none" strike="noStrike" kern="0" cap="none" spc="0" normalizeH="0" baseline="0" noProof="0" dirty="0">
                  <a:ln>
                    <a:noFill/>
                  </a:ln>
                  <a:solidFill>
                    <a:sysClr val="windowText" lastClr="000000"/>
                  </a:solidFill>
                  <a:effectLst/>
                  <a:uLnTx/>
                  <a:uFillTx/>
                </a:rPr>
                <a:t>The total variation in the data (indicated </a:t>
              </a:r>
              <a:br>
                <a:rPr kumimoji="0" lang="en-GB" b="0" i="0" u="none" strike="noStrike" kern="0" cap="none" spc="0" normalizeH="0" baseline="0" noProof="0" dirty="0">
                  <a:ln>
                    <a:noFill/>
                  </a:ln>
                  <a:solidFill>
                    <a:sysClr val="windowText" lastClr="000000"/>
                  </a:solidFill>
                  <a:effectLst/>
                  <a:uLnTx/>
                  <a:uFillTx/>
                </a:rPr>
              </a:br>
              <a:r>
                <a:rPr kumimoji="0" lang="en-GB" b="0" i="0" u="none" strike="noStrike" kern="0" cap="none" spc="0" normalizeH="0" baseline="0" noProof="0" dirty="0">
                  <a:ln>
                    <a:noFill/>
                  </a:ln>
                  <a:solidFill>
                    <a:sysClr val="windowText" lastClr="000000"/>
                  </a:solidFill>
                  <a:effectLst/>
                  <a:uLnTx/>
                  <a:uFillTx/>
                </a:rPr>
                <a:t>by SS</a:t>
              </a:r>
              <a:r>
                <a:rPr kumimoji="0" lang="en-GB" b="0" i="0" u="none" strike="noStrike" kern="0" cap="none" spc="0" normalizeH="0" baseline="-25000" noProof="0" dirty="0">
                  <a:ln>
                    <a:noFill/>
                  </a:ln>
                  <a:solidFill>
                    <a:sysClr val="windowText" lastClr="000000"/>
                  </a:solidFill>
                  <a:effectLst/>
                  <a:uLnTx/>
                  <a:uFillTx/>
                </a:rPr>
                <a:t>T</a:t>
              </a:r>
              <a:r>
                <a:rPr kumimoji="0" lang="en-GB" b="0" i="0" u="none" strike="noStrike" kern="0" cap="none" spc="0" normalizeH="0" baseline="0" noProof="0" dirty="0">
                  <a:ln>
                    <a:noFill/>
                  </a:ln>
                  <a:solidFill>
                    <a:sysClr val="windowText" lastClr="000000"/>
                  </a:solidFill>
                  <a:effectLst/>
                  <a:uLnTx/>
                  <a:uFillTx/>
                </a:rPr>
                <a:t>) is separated into two parts: </a:t>
              </a:r>
              <a:br>
                <a:rPr kumimoji="0" lang="en-GB" b="0" i="0" u="none" strike="noStrike" kern="0" cap="none" spc="0" normalizeH="0" baseline="0" noProof="0" dirty="0">
                  <a:ln>
                    <a:noFill/>
                  </a:ln>
                  <a:solidFill>
                    <a:sysClr val="windowText" lastClr="000000"/>
                  </a:solidFill>
                  <a:effectLst/>
                  <a:uLnTx/>
                  <a:uFillTx/>
                </a:rPr>
              </a:br>
              <a:r>
                <a:rPr kumimoji="0" lang="en-GB" b="0" i="0" u="none" strike="noStrike" kern="0" cap="none" spc="0" normalizeH="0" baseline="0" noProof="0" dirty="0">
                  <a:ln>
                    <a:noFill/>
                  </a:ln>
                  <a:solidFill>
                    <a:sysClr val="windowText" lastClr="000000"/>
                  </a:solidFill>
                  <a:effectLst/>
                  <a:uLnTx/>
                  <a:uFillTx/>
                </a:rPr>
                <a:t>(1) the between-group variation (SS</a:t>
              </a:r>
              <a:r>
                <a:rPr kumimoji="0" lang="en-GB" b="0" i="0" u="none" strike="noStrike" kern="0" cap="none" spc="0" normalizeH="0" baseline="-25000" noProof="0" dirty="0">
                  <a:ln>
                    <a:noFill/>
                  </a:ln>
                  <a:solidFill>
                    <a:sysClr val="windowText" lastClr="000000"/>
                  </a:solidFill>
                  <a:effectLst/>
                  <a:uLnTx/>
                  <a:uFillTx/>
                </a:rPr>
                <a:t>B</a:t>
              </a:r>
              <a:r>
                <a:rPr kumimoji="0" lang="en-GB" b="0" i="0" u="none" strike="noStrike" kern="0" cap="none" spc="0" normalizeH="0" baseline="0" noProof="0" dirty="0">
                  <a:ln>
                    <a:noFill/>
                  </a:ln>
                  <a:solidFill>
                    <a:sysClr val="windowText" lastClr="000000"/>
                  </a:solidFill>
                  <a:effectLst/>
                  <a:uLnTx/>
                  <a:uFillTx/>
                </a:rPr>
                <a:t>) (also “explained</a:t>
              </a:r>
              <a:r>
                <a:rPr kumimoji="0" lang="en-GB" b="0" i="0" u="none" strike="noStrike" kern="0" cap="none" spc="0" normalizeH="0" noProof="0" dirty="0">
                  <a:ln>
                    <a:noFill/>
                  </a:ln>
                  <a:solidFill>
                    <a:sysClr val="windowText" lastClr="000000"/>
                  </a:solidFill>
                  <a:effectLst/>
                  <a:uLnTx/>
                  <a:uFillTx/>
                </a:rPr>
                <a:t> variation”)</a:t>
              </a:r>
              <a:r>
                <a:rPr kumimoji="0" lang="en-GB" b="0" i="0" u="none" strike="noStrike" kern="0" cap="none" spc="0" normalizeH="0" baseline="0" noProof="0" dirty="0">
                  <a:ln>
                    <a:noFill/>
                  </a:ln>
                  <a:solidFill>
                    <a:sysClr val="windowText" lastClr="000000"/>
                  </a:solidFill>
                  <a:effectLst/>
                  <a:uLnTx/>
                  <a:uFillTx/>
                </a:rPr>
                <a:t>, and </a:t>
              </a:r>
              <a:br>
                <a:rPr kumimoji="0" lang="en-GB" b="0" i="0" u="none" strike="noStrike" kern="0" cap="none" spc="0" normalizeH="0" baseline="0" noProof="0" dirty="0">
                  <a:ln>
                    <a:noFill/>
                  </a:ln>
                  <a:solidFill>
                    <a:sysClr val="windowText" lastClr="000000"/>
                  </a:solidFill>
                  <a:effectLst/>
                  <a:uLnTx/>
                  <a:uFillTx/>
                </a:rPr>
              </a:br>
              <a:r>
                <a:rPr kumimoji="0" lang="en-GB" b="0" i="0" u="none" strike="noStrike" kern="0" cap="none" spc="0" normalizeH="0" baseline="0" noProof="0" dirty="0">
                  <a:ln>
                    <a:noFill/>
                  </a:ln>
                  <a:solidFill>
                    <a:sysClr val="windowText" lastClr="000000"/>
                  </a:solidFill>
                  <a:effectLst/>
                  <a:uLnTx/>
                  <a:uFillTx/>
                </a:rPr>
                <a:t>(2) the within-group variation (SS</a:t>
              </a:r>
              <a:r>
                <a:rPr kumimoji="0" lang="en-GB" b="0" i="0" u="none" strike="noStrike" kern="0" cap="none" spc="0" normalizeH="0" baseline="-25000" noProof="0" dirty="0">
                  <a:ln>
                    <a:noFill/>
                  </a:ln>
                  <a:solidFill>
                    <a:sysClr val="windowText" lastClr="000000"/>
                  </a:solidFill>
                  <a:effectLst/>
                  <a:uLnTx/>
                  <a:uFillTx/>
                </a:rPr>
                <a:t>W</a:t>
              </a:r>
              <a:r>
                <a:rPr kumimoji="0" lang="en-GB" b="0" i="0" u="none" strike="noStrike" kern="0" cap="none" spc="0" normalizeH="0" baseline="0" noProof="0" dirty="0">
                  <a:ln>
                    <a:noFill/>
                  </a:ln>
                  <a:solidFill>
                    <a:sysClr val="windowText" lastClr="000000"/>
                  </a:solidFill>
                  <a:effectLst/>
                  <a:uLnTx/>
                  <a:uFillTx/>
                </a:rPr>
                <a:t>) (also called</a:t>
              </a:r>
              <a:r>
                <a:rPr kumimoji="0" lang="en-GB" b="0" i="0" u="none" strike="noStrike" kern="0" cap="none" spc="0" normalizeH="0" noProof="0" dirty="0">
                  <a:ln>
                    <a:noFill/>
                  </a:ln>
                  <a:solidFill>
                    <a:sysClr val="windowText" lastClr="000000"/>
                  </a:solidFill>
                  <a:effectLst/>
                  <a:uLnTx/>
                  <a:uFillTx/>
                </a:rPr>
                <a:t> “unexplained variation”/ “(random) noise”))</a:t>
              </a:r>
              <a:r>
                <a:rPr kumimoji="0" lang="en-GB"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A high proportion of between-group variation indicates a systematic influence of the group variable (type of promotion) on the </a:t>
              </a:r>
              <a:br>
                <a:rPr kumimoji="0" lang="en-US" sz="1600" b="0" i="0" u="none" strike="noStrike" kern="0" cap="none" spc="0" normalizeH="0" baseline="0" noProof="0" dirty="0">
                  <a:ln>
                    <a:noFill/>
                  </a:ln>
                  <a:solidFill>
                    <a:sysClr val="windowText" lastClr="000000"/>
                  </a:solidFill>
                  <a:effectLst/>
                  <a:uLnTx/>
                  <a:uFillTx/>
                </a:rPr>
              </a:br>
              <a:r>
                <a:rPr kumimoji="0" lang="en-US" sz="1600" b="0" i="0" u="none" strike="noStrike" kern="0" cap="none" spc="0" normalizeH="0" baseline="0" noProof="0" dirty="0">
                  <a:ln>
                    <a:noFill/>
                  </a:ln>
                  <a:solidFill>
                    <a:sysClr val="windowText" lastClr="000000"/>
                  </a:solidFill>
                  <a:effectLst/>
                  <a:uLnTx/>
                  <a:uFillTx/>
                </a:rPr>
                <a:t>independent variable (sales)</a:t>
              </a:r>
            </a:p>
          </p:txBody>
        </p:sp>
        <p:sp>
          <p:nvSpPr>
            <p:cNvPr id="25" name="Richtungspfeil 24"/>
            <p:cNvSpPr/>
            <p:nvPr/>
          </p:nvSpPr>
          <p:spPr bwMode="auto">
            <a:xfrm>
              <a:off x="117028" y="1684668"/>
              <a:ext cx="4238947" cy="4608000"/>
            </a:xfrm>
            <a:prstGeom prst="homePlate">
              <a:avLst>
                <a:gd name="adj" fmla="val 8637"/>
              </a:avLst>
            </a:prstGeom>
            <a:noFill/>
            <a:ln w="9525" cap="flat" cmpd="sng" algn="ctr">
              <a:solidFill>
                <a:schemeClr val="accent1"/>
              </a:solidFill>
              <a:prstDash val="solid"/>
              <a:round/>
              <a:headEnd type="none" w="med" len="med"/>
              <a:tailEnd type="none" w="med" len="me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endParaRPr>
            </a:p>
          </p:txBody>
        </p:sp>
        <p:graphicFrame>
          <p:nvGraphicFramePr>
            <p:cNvPr id="24" name="Object 2"/>
            <p:cNvGraphicFramePr>
              <a:graphicFrameLocks noChangeAspect="1"/>
            </p:cNvGraphicFramePr>
            <p:nvPr/>
          </p:nvGraphicFramePr>
          <p:xfrm>
            <a:off x="4395090" y="1798638"/>
            <a:ext cx="4713414" cy="4150642"/>
          </p:xfrm>
          <a:graphic>
            <a:graphicData uri="http://schemas.openxmlformats.org/presentationml/2006/ole">
              <mc:AlternateContent xmlns:mc="http://schemas.openxmlformats.org/markup-compatibility/2006">
                <mc:Choice xmlns:v="urn:schemas-microsoft-com:vml" Requires="v">
                  <p:oleObj spid="_x0000_s4338" name="Präsentation" r:id="rId4" imgW="4570530" imgH="3427653" progId="PowerPoint.Show.8">
                    <p:embed/>
                  </p:oleObj>
                </mc:Choice>
                <mc:Fallback>
                  <p:oleObj name="Präsentation" r:id="rId4" imgW="4570530" imgH="3427653" progId="PowerPoint.Show.8">
                    <p:embed/>
                    <p:pic>
                      <p:nvPicPr>
                        <p:cNvPr id="2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090" y="1798638"/>
                          <a:ext cx="4713414" cy="415064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7" name="Object 3"/>
            <p:cNvGraphicFramePr>
              <a:graphicFrameLocks noChangeAspect="1"/>
            </p:cNvGraphicFramePr>
            <p:nvPr>
              <p:extLst/>
            </p:nvPr>
          </p:nvGraphicFramePr>
          <p:xfrm>
            <a:off x="1336542" y="4356894"/>
            <a:ext cx="1651282" cy="584274"/>
          </p:xfrm>
          <a:graphic>
            <a:graphicData uri="http://schemas.openxmlformats.org/presentationml/2006/ole">
              <mc:AlternateContent xmlns:mc="http://schemas.openxmlformats.org/markup-compatibility/2006">
                <mc:Choice xmlns:v="urn:schemas-microsoft-com:vml" Requires="v">
                  <p:oleObj spid="_x0000_s4339" name="Formel" r:id="rId6" imgW="1193760" imgH="431640" progId="Equation.3">
                    <p:embed/>
                  </p:oleObj>
                </mc:Choice>
                <mc:Fallback>
                  <p:oleObj name="Formel" r:id="rId6" imgW="1193760" imgH="431640" progId="Equation.3">
                    <p:embed/>
                    <p:pic>
                      <p:nvPicPr>
                        <p:cNvPr id="2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6542" y="4356894"/>
                          <a:ext cx="1651282" cy="584274"/>
                        </a:xfrm>
                        <a:prstGeom prst="rect">
                          <a:avLst/>
                        </a:prstGeom>
                        <a:noFill/>
                        <a:extLst/>
                      </p:spPr>
                    </p:pic>
                  </p:oleObj>
                </mc:Fallback>
              </mc:AlternateContent>
            </a:graphicData>
          </a:graphic>
        </p:graphicFrame>
        <p:graphicFrame>
          <p:nvGraphicFramePr>
            <p:cNvPr id="28" name="Object 4"/>
            <p:cNvGraphicFramePr>
              <a:graphicFrameLocks noChangeAspect="1"/>
            </p:cNvGraphicFramePr>
            <p:nvPr>
              <p:extLst/>
            </p:nvPr>
          </p:nvGraphicFramePr>
          <p:xfrm>
            <a:off x="179512" y="4932958"/>
            <a:ext cx="1879195" cy="368250"/>
          </p:xfrm>
          <a:graphic>
            <a:graphicData uri="http://schemas.openxmlformats.org/presentationml/2006/ole">
              <mc:AlternateContent xmlns:mc="http://schemas.openxmlformats.org/markup-compatibility/2006">
                <mc:Choice xmlns:v="urn:schemas-microsoft-com:vml" Requires="v">
                  <p:oleObj spid="_x0000_s4340" name="Formel" r:id="rId8" imgW="1524000" imgH="304800" progId="Equation.3">
                    <p:embed/>
                  </p:oleObj>
                </mc:Choice>
                <mc:Fallback>
                  <p:oleObj name="Formel" r:id="rId8" imgW="1524000" imgH="304800" progId="Equation.3">
                    <p:embed/>
                    <p:pic>
                      <p:nvPicPr>
                        <p:cNvPr id="2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512" y="4932958"/>
                          <a:ext cx="1879195" cy="368250"/>
                        </a:xfrm>
                        <a:prstGeom prst="rect">
                          <a:avLst/>
                        </a:prstGeom>
                        <a:noFill/>
                        <a:extLst/>
                      </p:spPr>
                    </p:pic>
                  </p:oleObj>
                </mc:Fallback>
              </mc:AlternateContent>
            </a:graphicData>
          </a:graphic>
        </p:graphicFrame>
        <p:graphicFrame>
          <p:nvGraphicFramePr>
            <p:cNvPr id="29" name="Object 5"/>
            <p:cNvGraphicFramePr>
              <a:graphicFrameLocks noChangeAspect="1"/>
            </p:cNvGraphicFramePr>
            <p:nvPr>
              <p:extLst/>
            </p:nvPr>
          </p:nvGraphicFramePr>
          <p:xfrm>
            <a:off x="2157668" y="4877370"/>
            <a:ext cx="1982284" cy="368250"/>
          </p:xfrm>
          <a:graphic>
            <a:graphicData uri="http://schemas.openxmlformats.org/presentationml/2006/ole">
              <mc:AlternateContent xmlns:mc="http://schemas.openxmlformats.org/markup-compatibility/2006">
                <mc:Choice xmlns:v="urn:schemas-microsoft-com:vml" Requires="v">
                  <p:oleObj spid="_x0000_s4341" name="Formel" r:id="rId10" imgW="1688367" imgH="304668" progId="Equation.3">
                    <p:embed/>
                  </p:oleObj>
                </mc:Choice>
                <mc:Fallback>
                  <p:oleObj name="Formel" r:id="rId10" imgW="1688367" imgH="304668" progId="Equation.3">
                    <p:embed/>
                    <p:pic>
                      <p:nvPicPr>
                        <p:cNvPr id="29"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7668" y="4877370"/>
                          <a:ext cx="1982284" cy="368250"/>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388417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6480720" cy="1009805"/>
          </a:xfrm>
        </p:spPr>
        <p:txBody>
          <a:bodyPr/>
          <a:lstStyle/>
          <a:p>
            <a:pPr algn="ctr"/>
            <a:r>
              <a:rPr lang="en-US" altLang="de-DE" sz="2000" dirty="0">
                <a:solidFill>
                  <a:prstClr val="black"/>
                </a:solidFill>
              </a:rPr>
              <a:t/>
            </a:r>
            <a:br>
              <a:rPr lang="en-US" altLang="de-DE" sz="2000" dirty="0">
                <a:solidFill>
                  <a:prstClr val="black"/>
                </a:solidFill>
              </a:rPr>
            </a:br>
            <a:r>
              <a:rPr lang="en-US" altLang="de-DE" dirty="0">
                <a:solidFill>
                  <a:prstClr val="black"/>
                </a:solidFill>
              </a:rPr>
              <a:t>Comparing More than Two </a:t>
            </a:r>
            <a:r>
              <a:rPr lang="en-US" altLang="de-DE" dirty="0" smtClean="0">
                <a:solidFill>
                  <a:prstClr val="black"/>
                </a:solidFill>
              </a:rPr>
              <a:t>Means</a:t>
            </a:r>
            <a:br>
              <a:rPr lang="en-US" altLang="de-DE" dirty="0" smtClean="0">
                <a:solidFill>
                  <a:prstClr val="black"/>
                </a:solidFill>
              </a:rPr>
            </a:br>
            <a:r>
              <a:rPr lang="en-US" altLang="de-DE" b="1" dirty="0" smtClean="0">
                <a:solidFill>
                  <a:prstClr val="black"/>
                </a:solidFill>
              </a:rPr>
              <a:t>Analysis </a:t>
            </a:r>
            <a:r>
              <a:rPr lang="en-US" altLang="de-DE" b="1" dirty="0">
                <a:solidFill>
                  <a:prstClr val="black"/>
                </a:solidFill>
              </a:rPr>
              <a:t>o</a:t>
            </a:r>
            <a:r>
              <a:rPr lang="en-US" altLang="de-DE" b="1" dirty="0" smtClean="0">
                <a:solidFill>
                  <a:prstClr val="black"/>
                </a:solidFill>
              </a:rPr>
              <a:t>f </a:t>
            </a:r>
            <a:r>
              <a:rPr lang="en-US" altLang="de-DE" b="1" dirty="0">
                <a:solidFill>
                  <a:prstClr val="black"/>
                </a:solidFill>
              </a:rPr>
              <a:t>Variance </a:t>
            </a:r>
            <a:r>
              <a:rPr lang="en-US" altLang="de-DE" b="1" dirty="0" smtClean="0">
                <a:solidFill>
                  <a:prstClr val="black"/>
                </a:solidFill>
              </a:rPr>
              <a:t>(ANOVA)</a:t>
            </a:r>
            <a:r>
              <a:rPr lang="en-US" altLang="de-DE" dirty="0" smtClean="0">
                <a:solidFill>
                  <a:prstClr val="black"/>
                </a:solidFill>
              </a:rPr>
              <a:t/>
            </a:r>
            <a:br>
              <a:rPr lang="en-US" altLang="de-DE" dirty="0" smtClean="0">
                <a:solidFill>
                  <a:prstClr val="black"/>
                </a:solidFill>
              </a:rPr>
            </a:br>
            <a:r>
              <a:rPr lang="en-US" altLang="de-DE" dirty="0">
                <a:solidFill>
                  <a:prstClr val="black"/>
                </a:solidFill>
              </a:rPr>
              <a:t> </a:t>
            </a:r>
            <a:r>
              <a:rPr lang="en-US" altLang="de-DE" dirty="0" smtClean="0">
                <a:solidFill>
                  <a:prstClr val="black"/>
                </a:solidFill>
              </a:rPr>
              <a:t>                                                  </a:t>
            </a:r>
            <a:endParaRPr lang="de-DE" dirty="0"/>
          </a:p>
        </p:txBody>
      </p:sp>
      <p:sp>
        <p:nvSpPr>
          <p:cNvPr id="12" name="Inhaltsplatzhalter 11"/>
          <p:cNvSpPr>
            <a:spLocks noGrp="1"/>
          </p:cNvSpPr>
          <p:nvPr>
            <p:ph idx="1"/>
          </p:nvPr>
        </p:nvSpPr>
        <p:spPr>
          <a:xfrm>
            <a:off x="179512" y="1252350"/>
            <a:ext cx="8784976" cy="5056970"/>
          </a:xfrm>
        </p:spPr>
        <p:txBody>
          <a:bodyPr>
            <a:normAutofit/>
          </a:bodyPr>
          <a:lstStyle/>
          <a:p>
            <a:pPr>
              <a:buNone/>
            </a:pPr>
            <a:r>
              <a:rPr lang="en-US" sz="2000" dirty="0"/>
              <a:t>Post hoc tests reduce the danger of the </a:t>
            </a:r>
            <a:r>
              <a:rPr lang="el-GR" sz="2000" dirty="0"/>
              <a:t>α</a:t>
            </a:r>
            <a:r>
              <a:rPr lang="en-US" sz="2000" dirty="0"/>
              <a:t> inflation</a:t>
            </a:r>
            <a:endParaRPr lang="de-DE" sz="2000" dirty="0"/>
          </a:p>
        </p:txBody>
      </p:sp>
      <p:sp>
        <p:nvSpPr>
          <p:cNvPr id="13" name="Textfeld 15"/>
          <p:cNvSpPr txBox="1">
            <a:spLocks noChangeArrowheads="1"/>
          </p:cNvSpPr>
          <p:nvPr/>
        </p:nvSpPr>
        <p:spPr bwMode="auto">
          <a:xfrm>
            <a:off x="179512" y="1747565"/>
            <a:ext cx="8640956" cy="335780"/>
          </a:xfrm>
          <a:prstGeom prst="rect">
            <a:avLst/>
          </a:prstGeom>
          <a:solidFill>
            <a:srgbClr val="EF8500"/>
          </a:solidFill>
          <a:ln w="9525">
            <a:solidFill>
              <a:srgbClr val="EF8500"/>
            </a:solidFill>
            <a:miter lim="800000"/>
            <a:headEnd/>
            <a:tailEnd/>
          </a:ln>
        </p:spPr>
        <p:txBody>
          <a:bodyPr anchor="ctr"/>
          <a:lstStyle/>
          <a:p>
            <a:pPr algn="ctr"/>
            <a:r>
              <a:rPr lang="en-US" sz="2000" b="1" dirty="0">
                <a:solidFill>
                  <a:schemeClr val="bg1"/>
                </a:solidFill>
              </a:rPr>
              <a:t>Post hoc test</a:t>
            </a:r>
          </a:p>
        </p:txBody>
      </p:sp>
      <p:grpSp>
        <p:nvGrpSpPr>
          <p:cNvPr id="74" name="Gruppieren 73"/>
          <p:cNvGrpSpPr/>
          <p:nvPr/>
        </p:nvGrpSpPr>
        <p:grpSpPr>
          <a:xfrm>
            <a:off x="467544" y="2312944"/>
            <a:ext cx="8604624" cy="4005268"/>
            <a:chOff x="467544" y="2312944"/>
            <a:chExt cx="8604624" cy="4005268"/>
          </a:xfrm>
        </p:grpSpPr>
        <p:grpSp>
          <p:nvGrpSpPr>
            <p:cNvPr id="66" name="Gruppieren 65"/>
            <p:cNvGrpSpPr/>
            <p:nvPr/>
          </p:nvGrpSpPr>
          <p:grpSpPr>
            <a:xfrm>
              <a:off x="467544" y="2312944"/>
              <a:ext cx="8604624" cy="2916256"/>
              <a:chOff x="467544" y="2132856"/>
              <a:chExt cx="8604624" cy="2916256"/>
            </a:xfrm>
          </p:grpSpPr>
          <p:sp>
            <p:nvSpPr>
              <p:cNvPr id="10" name="Rechteck 9"/>
              <p:cNvSpPr/>
              <p:nvPr/>
            </p:nvSpPr>
            <p:spPr>
              <a:xfrm>
                <a:off x="467544" y="2132856"/>
                <a:ext cx="7200000" cy="432048"/>
              </a:xfrm>
              <a:prstGeom prst="rect">
                <a:avLst/>
              </a:prstGeom>
              <a:solidFill>
                <a:schemeClr val="accent3">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Carry out Levene’s test to </a:t>
                </a:r>
                <a:r>
                  <a:rPr lang="de-DE" dirty="0" err="1">
                    <a:solidFill>
                      <a:schemeClr val="tx1"/>
                    </a:solidFill>
                  </a:rPr>
                  <a:t>assess</a:t>
                </a:r>
                <a:r>
                  <a:rPr lang="de-DE" dirty="0">
                    <a:solidFill>
                      <a:schemeClr val="tx1"/>
                    </a:solidFill>
                  </a:rPr>
                  <a:t> </a:t>
                </a:r>
                <a:r>
                  <a:rPr lang="de-DE" dirty="0" err="1">
                    <a:solidFill>
                      <a:schemeClr val="tx1"/>
                    </a:solidFill>
                  </a:rPr>
                  <a:t>whether</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population</a:t>
                </a:r>
                <a:r>
                  <a:rPr lang="de-DE" dirty="0">
                    <a:solidFill>
                      <a:schemeClr val="tx1"/>
                    </a:solidFill>
                  </a:rPr>
                  <a:t> </a:t>
                </a:r>
                <a:r>
                  <a:rPr lang="de-DE" dirty="0" err="1">
                    <a:solidFill>
                      <a:schemeClr val="tx1"/>
                    </a:solidFill>
                  </a:rPr>
                  <a:t>variances</a:t>
                </a:r>
                <a:r>
                  <a:rPr lang="de-DE" dirty="0">
                    <a:solidFill>
                      <a:schemeClr val="tx1"/>
                    </a:solidFill>
                  </a:rPr>
                  <a:t> </a:t>
                </a:r>
                <a:r>
                  <a:rPr lang="de-DE" dirty="0" err="1">
                    <a:solidFill>
                      <a:schemeClr val="tx1"/>
                    </a:solidFill>
                  </a:rPr>
                  <a:t>are</a:t>
                </a:r>
                <a:r>
                  <a:rPr lang="de-DE" dirty="0">
                    <a:solidFill>
                      <a:schemeClr val="tx1"/>
                    </a:solidFill>
                  </a:rPr>
                  <a:t> </a:t>
                </a:r>
                <a:r>
                  <a:rPr lang="de-DE" dirty="0" err="1">
                    <a:solidFill>
                      <a:schemeClr val="tx1"/>
                    </a:solidFill>
                  </a:rPr>
                  <a:t>equal</a:t>
                </a:r>
                <a:endParaRPr lang="de-DE" dirty="0">
                  <a:solidFill>
                    <a:schemeClr val="tx1"/>
                  </a:solidFill>
                </a:endParaRPr>
              </a:p>
            </p:txBody>
          </p:sp>
          <p:sp>
            <p:nvSpPr>
              <p:cNvPr id="11" name="Sechseck 10"/>
              <p:cNvSpPr/>
              <p:nvPr/>
            </p:nvSpPr>
            <p:spPr>
              <a:xfrm>
                <a:off x="863920" y="2780928"/>
                <a:ext cx="2988000" cy="612000"/>
              </a:xfrm>
              <a:prstGeom prst="hexagon">
                <a:avLst/>
              </a:prstGeom>
              <a:solidFill>
                <a:schemeClr val="accent3">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Population </a:t>
                </a:r>
                <a:r>
                  <a:rPr lang="de-DE" dirty="0" err="1">
                    <a:solidFill>
                      <a:schemeClr val="tx1"/>
                    </a:solidFill>
                  </a:rPr>
                  <a:t>variances</a:t>
                </a:r>
                <a:r>
                  <a:rPr lang="de-DE" dirty="0">
                    <a:solidFill>
                      <a:schemeClr val="tx1"/>
                    </a:solidFill>
                  </a:rPr>
                  <a:t> </a:t>
                </a:r>
                <a:r>
                  <a:rPr lang="de-DE" dirty="0" err="1">
                    <a:solidFill>
                      <a:schemeClr val="tx1"/>
                    </a:solidFill>
                  </a:rPr>
                  <a:t>differ</a:t>
                </a:r>
                <a:endParaRPr lang="de-DE" dirty="0">
                  <a:solidFill>
                    <a:schemeClr val="tx1"/>
                  </a:solidFill>
                </a:endParaRPr>
              </a:p>
            </p:txBody>
          </p:sp>
          <p:sp>
            <p:nvSpPr>
              <p:cNvPr id="19" name="Sechseck 18"/>
              <p:cNvSpPr/>
              <p:nvPr/>
            </p:nvSpPr>
            <p:spPr>
              <a:xfrm>
                <a:off x="4283968" y="2780928"/>
                <a:ext cx="2988000" cy="612000"/>
              </a:xfrm>
              <a:prstGeom prst="hexagon">
                <a:avLst/>
              </a:prstGeom>
              <a:solidFill>
                <a:schemeClr val="accent3">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Population </a:t>
                </a:r>
                <a:r>
                  <a:rPr lang="de-DE" dirty="0" err="1">
                    <a:solidFill>
                      <a:schemeClr val="tx1"/>
                    </a:solidFill>
                  </a:rPr>
                  <a:t>variances</a:t>
                </a:r>
                <a:r>
                  <a:rPr lang="de-DE" dirty="0">
                    <a:solidFill>
                      <a:schemeClr val="tx1"/>
                    </a:solidFill>
                  </a:rPr>
                  <a:t> </a:t>
                </a:r>
                <a:r>
                  <a:rPr lang="de-DE" dirty="0" err="1">
                    <a:solidFill>
                      <a:schemeClr val="tx1"/>
                    </a:solidFill>
                  </a:rPr>
                  <a:t>are</a:t>
                </a:r>
                <a:r>
                  <a:rPr lang="de-DE" dirty="0">
                    <a:solidFill>
                      <a:schemeClr val="tx1"/>
                    </a:solidFill>
                  </a:rPr>
                  <a:t> </a:t>
                </a:r>
                <a:r>
                  <a:rPr lang="de-DE" dirty="0" err="1">
                    <a:solidFill>
                      <a:schemeClr val="tx1"/>
                    </a:solidFill>
                  </a:rPr>
                  <a:t>equal</a:t>
                </a:r>
                <a:endParaRPr lang="de-DE" dirty="0"/>
              </a:p>
            </p:txBody>
          </p:sp>
          <p:sp>
            <p:nvSpPr>
              <p:cNvPr id="20" name="Sechseck 19"/>
              <p:cNvSpPr/>
              <p:nvPr/>
            </p:nvSpPr>
            <p:spPr>
              <a:xfrm>
                <a:off x="2592112" y="4437112"/>
                <a:ext cx="2988000" cy="612000"/>
              </a:xfrm>
              <a:prstGeom prst="hexagon">
                <a:avLst/>
              </a:prstGeom>
              <a:solidFill>
                <a:schemeClr val="accent3">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dirty="0">
                    <a:solidFill>
                      <a:schemeClr val="tx1"/>
                    </a:solidFill>
                  </a:rPr>
                  <a:t>Sample </a:t>
                </a:r>
                <a:r>
                  <a:rPr lang="de-DE" dirty="0" err="1">
                    <a:solidFill>
                      <a:schemeClr val="tx1"/>
                    </a:solidFill>
                  </a:rPr>
                  <a:t>sizes</a:t>
                </a:r>
                <a:r>
                  <a:rPr lang="de-DE" dirty="0">
                    <a:solidFill>
                      <a:schemeClr val="tx1"/>
                    </a:solidFill>
                  </a:rPr>
                  <a:t> </a:t>
                </a:r>
                <a:r>
                  <a:rPr lang="de-DE" dirty="0" err="1">
                    <a:solidFill>
                      <a:schemeClr val="tx1"/>
                    </a:solidFill>
                  </a:rPr>
                  <a:t>are</a:t>
                </a:r>
                <a:r>
                  <a:rPr lang="de-DE" dirty="0">
                    <a:solidFill>
                      <a:schemeClr val="tx1"/>
                    </a:solidFill>
                  </a:rPr>
                  <a:t> (</a:t>
                </a:r>
                <a:r>
                  <a:rPr lang="de-DE" dirty="0" err="1">
                    <a:solidFill>
                      <a:schemeClr val="tx1"/>
                    </a:solidFill>
                  </a:rPr>
                  <a:t>approximately</a:t>
                </a:r>
                <a:r>
                  <a:rPr lang="de-DE" dirty="0">
                    <a:solidFill>
                      <a:schemeClr val="tx1"/>
                    </a:solidFill>
                  </a:rPr>
                  <a:t>) </a:t>
                </a:r>
                <a:r>
                  <a:rPr lang="de-DE" dirty="0" err="1">
                    <a:solidFill>
                      <a:schemeClr val="tx1"/>
                    </a:solidFill>
                  </a:rPr>
                  <a:t>the</a:t>
                </a:r>
                <a:r>
                  <a:rPr lang="de-DE" dirty="0">
                    <a:solidFill>
                      <a:schemeClr val="tx1"/>
                    </a:solidFill>
                  </a:rPr>
                  <a:t> same</a:t>
                </a:r>
              </a:p>
            </p:txBody>
          </p:sp>
          <p:sp>
            <p:nvSpPr>
              <p:cNvPr id="21" name="Sechseck 20"/>
              <p:cNvSpPr/>
              <p:nvPr/>
            </p:nvSpPr>
            <p:spPr>
              <a:xfrm>
                <a:off x="6084168" y="4437112"/>
                <a:ext cx="2988000" cy="612000"/>
              </a:xfrm>
              <a:prstGeom prst="hexagon">
                <a:avLst/>
              </a:prstGeom>
              <a:solidFill>
                <a:schemeClr val="accent3">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Sample </a:t>
                </a:r>
                <a:r>
                  <a:rPr lang="de-DE" dirty="0" err="1">
                    <a:solidFill>
                      <a:schemeClr val="tx1"/>
                    </a:solidFill>
                  </a:rPr>
                  <a:t>sizes</a:t>
                </a:r>
                <a:r>
                  <a:rPr lang="de-DE" dirty="0">
                    <a:solidFill>
                      <a:schemeClr val="tx1"/>
                    </a:solidFill>
                  </a:rPr>
                  <a:t> </a:t>
                </a:r>
                <a:r>
                  <a:rPr lang="de-DE" dirty="0" err="1">
                    <a:solidFill>
                      <a:schemeClr val="tx1"/>
                    </a:solidFill>
                  </a:rPr>
                  <a:t>differ</a:t>
                </a:r>
                <a:endParaRPr lang="de-DE" dirty="0">
                  <a:solidFill>
                    <a:schemeClr val="tx1"/>
                  </a:solidFill>
                </a:endParaRPr>
              </a:p>
            </p:txBody>
          </p:sp>
          <p:cxnSp>
            <p:nvCxnSpPr>
              <p:cNvPr id="24" name="Gerade Verbindung mit Pfeil 23"/>
              <p:cNvCxnSpPr>
                <a:stCxn id="10" idx="2"/>
                <a:endCxn id="11" idx="5"/>
              </p:cNvCxnSpPr>
              <p:nvPr/>
            </p:nvCxnSpPr>
            <p:spPr>
              <a:xfrm flipH="1">
                <a:off x="3698920" y="2564904"/>
                <a:ext cx="36862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0" idx="2"/>
                <a:endCxn id="19" idx="4"/>
              </p:cNvCxnSpPr>
              <p:nvPr/>
            </p:nvCxnSpPr>
            <p:spPr>
              <a:xfrm>
                <a:off x="4067544" y="2564904"/>
                <a:ext cx="36942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9" name="Gruppieren 58"/>
              <p:cNvGrpSpPr/>
              <p:nvPr/>
            </p:nvGrpSpPr>
            <p:grpSpPr>
              <a:xfrm>
                <a:off x="3275856" y="3388891"/>
                <a:ext cx="5112568" cy="720080"/>
                <a:chOff x="3779912" y="3789040"/>
                <a:chExt cx="5112568" cy="720080"/>
              </a:xfrm>
            </p:grpSpPr>
            <p:sp>
              <p:nvSpPr>
                <p:cNvPr id="18" name="Rechteck 17"/>
                <p:cNvSpPr/>
                <p:nvPr/>
              </p:nvSpPr>
              <p:spPr>
                <a:xfrm>
                  <a:off x="3779912" y="4077072"/>
                  <a:ext cx="5112568" cy="432048"/>
                </a:xfrm>
                <a:prstGeom prst="rect">
                  <a:avLst/>
                </a:prstGeom>
                <a:solidFill>
                  <a:schemeClr val="accent3">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the group-specific sample sizes</a:t>
                  </a:r>
                  <a:endParaRPr lang="de-DE" dirty="0">
                    <a:solidFill>
                      <a:schemeClr val="tx1"/>
                    </a:solidFill>
                  </a:endParaRPr>
                </a:p>
              </p:txBody>
            </p:sp>
            <p:cxnSp>
              <p:nvCxnSpPr>
                <p:cNvPr id="32" name="Gerade Verbindung mit Pfeil 31"/>
                <p:cNvCxnSpPr>
                  <a:endCxn id="18" idx="0"/>
                </p:cNvCxnSpPr>
                <p:nvPr/>
              </p:nvCxnSpPr>
              <p:spPr>
                <a:xfrm>
                  <a:off x="6300192" y="378904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0" name="Gerade Verbindung mit Pfeil 49"/>
              <p:cNvCxnSpPr>
                <a:stCxn id="18" idx="2"/>
                <a:endCxn id="20" idx="5"/>
              </p:cNvCxnSpPr>
              <p:nvPr/>
            </p:nvCxnSpPr>
            <p:spPr>
              <a:xfrm flipH="1">
                <a:off x="5427112" y="4108971"/>
                <a:ext cx="405028" cy="328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8" idx="2"/>
                <a:endCxn id="21" idx="4"/>
              </p:cNvCxnSpPr>
              <p:nvPr/>
            </p:nvCxnSpPr>
            <p:spPr>
              <a:xfrm>
                <a:off x="5832140" y="4108971"/>
                <a:ext cx="405028" cy="328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8" name="Gerade Verbindung mit Pfeil 67"/>
            <p:cNvCxnSpPr/>
            <p:nvPr/>
          </p:nvCxnSpPr>
          <p:spPr>
            <a:xfrm>
              <a:off x="2195736" y="3573016"/>
              <a:ext cx="0" cy="21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899592" y="3727665"/>
              <a:ext cx="2664296" cy="923330"/>
            </a:xfrm>
            <a:prstGeom prst="rect">
              <a:avLst/>
            </a:prstGeom>
            <a:noFill/>
          </p:spPr>
          <p:txBody>
            <a:bodyPr wrap="square" rtlCol="0">
              <a:spAutoFit/>
            </a:bodyPr>
            <a:lstStyle/>
            <a:p>
              <a:pPr algn="ctr"/>
              <a:r>
                <a:rPr lang="de-DE" dirty="0" err="1"/>
                <a:t>Use</a:t>
              </a:r>
              <a:r>
                <a:rPr lang="de-DE" dirty="0"/>
                <a:t> </a:t>
              </a:r>
              <a:r>
                <a:rPr lang="de-DE" dirty="0" err="1"/>
                <a:t>the</a:t>
              </a:r>
              <a:r>
                <a:rPr lang="de-DE" dirty="0"/>
                <a:t/>
              </a:r>
              <a:br>
                <a:rPr lang="de-DE" dirty="0"/>
              </a:br>
              <a:r>
                <a:rPr lang="de-DE" dirty="0"/>
                <a:t>Games-Howell </a:t>
              </a:r>
              <a:br>
                <a:rPr lang="de-DE" dirty="0"/>
              </a:br>
              <a:r>
                <a:rPr lang="de-DE" dirty="0" err="1"/>
                <a:t>procedure</a:t>
              </a:r>
              <a:endParaRPr lang="de-DE" dirty="0"/>
            </a:p>
          </p:txBody>
        </p:sp>
        <p:cxnSp>
          <p:nvCxnSpPr>
            <p:cNvPr id="70" name="Gerade Verbindung mit Pfeil 69"/>
            <p:cNvCxnSpPr/>
            <p:nvPr/>
          </p:nvCxnSpPr>
          <p:spPr>
            <a:xfrm>
              <a:off x="4067944" y="5240233"/>
              <a:ext cx="0" cy="21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feld 70"/>
            <p:cNvSpPr txBox="1"/>
            <p:nvPr/>
          </p:nvSpPr>
          <p:spPr>
            <a:xfrm>
              <a:off x="2771800" y="5394882"/>
              <a:ext cx="2664296" cy="923330"/>
            </a:xfrm>
            <a:prstGeom prst="rect">
              <a:avLst/>
            </a:prstGeom>
            <a:noFill/>
          </p:spPr>
          <p:txBody>
            <a:bodyPr wrap="square" rtlCol="0">
              <a:spAutoFit/>
            </a:bodyPr>
            <a:lstStyle/>
            <a:p>
              <a:pPr algn="ctr"/>
              <a:r>
                <a:rPr lang="de-DE" dirty="0" err="1"/>
                <a:t>Use</a:t>
              </a:r>
              <a:r>
                <a:rPr lang="de-DE" dirty="0"/>
                <a:t> </a:t>
              </a:r>
              <a:r>
                <a:rPr lang="de-DE" dirty="0" err="1"/>
                <a:t>the</a:t>
              </a:r>
              <a:r>
                <a:rPr lang="de-DE" dirty="0"/>
                <a:t/>
              </a:r>
              <a:br>
                <a:rPr lang="de-DE" dirty="0"/>
              </a:br>
              <a:r>
                <a:rPr lang="de-DE" dirty="0"/>
                <a:t>REGWQ </a:t>
              </a:r>
              <a:br>
                <a:rPr lang="de-DE" dirty="0"/>
              </a:br>
              <a:r>
                <a:rPr lang="de-DE" dirty="0" err="1"/>
                <a:t>procedure</a:t>
              </a:r>
              <a:endParaRPr lang="de-DE" dirty="0"/>
            </a:p>
          </p:txBody>
        </p:sp>
        <p:cxnSp>
          <p:nvCxnSpPr>
            <p:cNvPr id="72" name="Gerade Verbindung mit Pfeil 71"/>
            <p:cNvCxnSpPr/>
            <p:nvPr/>
          </p:nvCxnSpPr>
          <p:spPr>
            <a:xfrm>
              <a:off x="7668344" y="5229200"/>
              <a:ext cx="0" cy="21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feld 72"/>
            <p:cNvSpPr txBox="1"/>
            <p:nvPr/>
          </p:nvSpPr>
          <p:spPr>
            <a:xfrm>
              <a:off x="6372200" y="5383849"/>
              <a:ext cx="2664296" cy="369332"/>
            </a:xfrm>
            <a:prstGeom prst="rect">
              <a:avLst/>
            </a:prstGeom>
            <a:noFill/>
          </p:spPr>
          <p:txBody>
            <a:bodyPr wrap="square" rtlCol="0">
              <a:spAutoFit/>
            </a:bodyPr>
            <a:lstStyle/>
            <a:p>
              <a:pPr algn="ctr"/>
              <a:r>
                <a:rPr lang="de-DE" dirty="0" err="1"/>
                <a:t>Use</a:t>
              </a:r>
              <a:r>
                <a:rPr lang="de-DE" dirty="0"/>
                <a:t> </a:t>
              </a:r>
              <a:r>
                <a:rPr lang="de-DE" dirty="0" err="1"/>
                <a:t>Hochberg‘s</a:t>
              </a:r>
              <a:r>
                <a:rPr lang="de-DE" dirty="0"/>
                <a:t> GT2</a:t>
              </a:r>
            </a:p>
          </p:txBody>
        </p:sp>
      </p:grpSp>
    </p:spTree>
    <p:extLst>
      <p:ext uri="{BB962C8B-B14F-4D97-AF65-F5344CB8AC3E}">
        <p14:creationId xmlns:p14="http://schemas.microsoft.com/office/powerpoint/2010/main" val="1439628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29099" y="160734"/>
            <a:ext cx="5122564" cy="1180034"/>
          </a:xfrm>
        </p:spPr>
        <p:txBody>
          <a:bodyPr/>
          <a:lstStyle/>
          <a:p>
            <a:r>
              <a:rPr lang="en-US" altLang="de-DE" dirty="0">
                <a:solidFill>
                  <a:prstClr val="black"/>
                </a:solidFill>
              </a:rPr>
              <a:t>Comparing More than Two Means</a:t>
            </a:r>
            <a:br>
              <a:rPr lang="en-US" altLang="de-DE" dirty="0">
                <a:solidFill>
                  <a:prstClr val="black"/>
                </a:solidFill>
              </a:rPr>
            </a:br>
            <a:r>
              <a:rPr lang="en-US" altLang="de-DE" b="1" dirty="0">
                <a:solidFill>
                  <a:prstClr val="black"/>
                </a:solidFill>
              </a:rPr>
              <a:t>Analysis of Variance (ANOVA)</a:t>
            </a:r>
            <a:r>
              <a:rPr lang="en-US" altLang="de-DE" dirty="0">
                <a:solidFill>
                  <a:prstClr val="black"/>
                </a:solidFill>
              </a:rPr>
              <a:t/>
            </a:r>
            <a:br>
              <a:rPr lang="en-US" altLang="de-DE" dirty="0">
                <a:solidFill>
                  <a:prstClr val="black"/>
                </a:solidFill>
              </a:rPr>
            </a:br>
            <a:endParaRPr lang="de-DE" dirty="0"/>
          </a:p>
        </p:txBody>
      </p:sp>
      <p:sp>
        <p:nvSpPr>
          <p:cNvPr id="12" name="Inhaltsplatzhalter 11"/>
          <p:cNvSpPr>
            <a:spLocks noGrp="1"/>
          </p:cNvSpPr>
          <p:nvPr>
            <p:ph idx="1"/>
          </p:nvPr>
        </p:nvSpPr>
        <p:spPr/>
        <p:txBody>
          <a:bodyPr>
            <a:normAutofit/>
          </a:bodyPr>
          <a:lstStyle/>
          <a:p>
            <a:pPr>
              <a:buNone/>
            </a:pPr>
            <a:r>
              <a:rPr lang="en-US" sz="2000" dirty="0"/>
              <a:t>The effect size measures the strength of the effects</a:t>
            </a:r>
            <a:endParaRPr lang="de-DE" sz="2000" dirty="0"/>
          </a:p>
        </p:txBody>
      </p:sp>
      <p:grpSp>
        <p:nvGrpSpPr>
          <p:cNvPr id="10" name="Gruppieren 9"/>
          <p:cNvGrpSpPr/>
          <p:nvPr/>
        </p:nvGrpSpPr>
        <p:grpSpPr>
          <a:xfrm>
            <a:off x="467544" y="1737890"/>
            <a:ext cx="8242300" cy="4335413"/>
            <a:chOff x="642938" y="1571625"/>
            <a:chExt cx="8242300" cy="4335413"/>
          </a:xfrm>
        </p:grpSpPr>
        <p:sp>
          <p:nvSpPr>
            <p:cNvPr id="11" name="Rechteck 13"/>
            <p:cNvSpPr>
              <a:spLocks noChangeArrowheads="1"/>
            </p:cNvSpPr>
            <p:nvPr/>
          </p:nvSpPr>
          <p:spPr bwMode="auto">
            <a:xfrm>
              <a:off x="642938" y="1571625"/>
              <a:ext cx="3817937" cy="360363"/>
            </a:xfrm>
            <a:prstGeom prst="rect">
              <a:avLst/>
            </a:prstGeom>
            <a:solidFill>
              <a:srgbClr val="EF8500"/>
            </a:solidFill>
            <a:ln w="9525">
              <a:solidFill>
                <a:srgbClr val="EF8500"/>
              </a:solidFill>
              <a:miter lim="800000"/>
              <a:headEnd/>
              <a:tailEnd/>
            </a:ln>
          </p:spPr>
          <p:txBody>
            <a:bodyPr anchor="ctr"/>
            <a:lstStyle/>
            <a:p>
              <a:pPr algn="ctr">
                <a:spcBef>
                  <a:spcPts val="600"/>
                </a:spcBef>
              </a:pPr>
              <a:r>
                <a:rPr lang="en-US" sz="2000" b="1" dirty="0">
                  <a:solidFill>
                    <a:schemeClr val="bg1"/>
                  </a:solidFill>
                </a:rPr>
                <a:t>Small samples sizes (&lt; 50): </a:t>
              </a:r>
              <a:r>
                <a:rPr lang="en-US" sz="2000" b="1" i="1" dirty="0">
                  <a:solidFill>
                    <a:schemeClr val="bg1"/>
                  </a:solidFill>
                  <a:sym typeface="Symbol" pitchFamily="18" charset="2"/>
                </a:rPr>
                <a:t></a:t>
              </a:r>
              <a:r>
                <a:rPr lang="en-US" sz="2000" b="1" i="1" baseline="30000" dirty="0">
                  <a:solidFill>
                    <a:schemeClr val="bg1"/>
                  </a:solidFill>
                  <a:sym typeface="Symbol" pitchFamily="18" charset="2"/>
                </a:rPr>
                <a:t>2</a:t>
              </a:r>
              <a:endParaRPr lang="en-US" sz="2000" b="1" i="1" baseline="30000" dirty="0">
                <a:solidFill>
                  <a:schemeClr val="bg1"/>
                </a:solidFill>
              </a:endParaRPr>
            </a:p>
          </p:txBody>
        </p:sp>
        <p:sp>
          <p:nvSpPr>
            <p:cNvPr id="18" name="Rechteck 13"/>
            <p:cNvSpPr>
              <a:spLocks noChangeArrowheads="1"/>
            </p:cNvSpPr>
            <p:nvPr/>
          </p:nvSpPr>
          <p:spPr bwMode="auto">
            <a:xfrm>
              <a:off x="4786313" y="1571625"/>
              <a:ext cx="3817937" cy="360363"/>
            </a:xfrm>
            <a:prstGeom prst="rect">
              <a:avLst/>
            </a:prstGeom>
            <a:solidFill>
              <a:srgbClr val="EF8500"/>
            </a:solidFill>
            <a:ln w="9525">
              <a:solidFill>
                <a:srgbClr val="EF8500"/>
              </a:solidFill>
              <a:miter lim="800000"/>
              <a:headEnd/>
              <a:tailEnd/>
            </a:ln>
          </p:spPr>
          <p:txBody>
            <a:bodyPr anchor="ctr"/>
            <a:lstStyle/>
            <a:p>
              <a:pPr algn="ctr">
                <a:spcBef>
                  <a:spcPts val="600"/>
                </a:spcBef>
              </a:pPr>
              <a:r>
                <a:rPr lang="en-US" sz="2000" b="1">
                  <a:solidFill>
                    <a:schemeClr val="bg1"/>
                  </a:solidFill>
                </a:rPr>
                <a:t>Higher sample sizes: </a:t>
              </a:r>
              <a:r>
                <a:rPr lang="en-US" sz="2000" b="1" i="1">
                  <a:solidFill>
                    <a:schemeClr val="bg1"/>
                  </a:solidFill>
                  <a:sym typeface="Symbol" pitchFamily="18" charset="2"/>
                </a:rPr>
                <a:t></a:t>
              </a:r>
              <a:r>
                <a:rPr lang="en-US" sz="2000" b="1" i="1" baseline="30000">
                  <a:solidFill>
                    <a:schemeClr val="bg1"/>
                  </a:solidFill>
                  <a:sym typeface="Symbol" pitchFamily="18" charset="2"/>
                </a:rPr>
                <a:t>2</a:t>
              </a:r>
              <a:endParaRPr lang="en-US" sz="2000" b="1" i="1" baseline="30000">
                <a:solidFill>
                  <a:schemeClr val="bg1"/>
                </a:solidFill>
              </a:endParaRPr>
            </a:p>
          </p:txBody>
        </p:sp>
        <p:sp>
          <p:nvSpPr>
            <p:cNvPr id="19" name="Rectangle 3"/>
            <p:cNvSpPr txBox="1">
              <a:spLocks noChangeArrowheads="1"/>
            </p:cNvSpPr>
            <p:nvPr/>
          </p:nvSpPr>
          <p:spPr bwMode="auto">
            <a:xfrm>
              <a:off x="682625" y="2000250"/>
              <a:ext cx="3778250" cy="2108200"/>
            </a:xfrm>
            <a:prstGeom prst="rect">
              <a:avLst/>
            </a:prstGeom>
            <a:noFill/>
            <a:ln w="9525">
              <a:noFill/>
              <a:miter lim="800000"/>
              <a:headEnd/>
              <a:tailEnd/>
            </a:ln>
          </p:spPr>
          <p:txBody>
            <a:bodyPr>
              <a:spAutoFit/>
            </a:bodyPr>
            <a:lstStyle/>
            <a:p>
              <a:pPr marL="174625" indent="-174625" eaLnBrk="0" hangingPunct="0">
                <a:spcBef>
                  <a:spcPts val="300"/>
                </a:spcBef>
                <a:buSzPct val="120000"/>
                <a:buFont typeface="Arial" charset="0"/>
                <a:buChar char="•"/>
              </a:pPr>
              <a:r>
                <a:rPr lang="en-GB" sz="1800" dirty="0"/>
                <a:t>Ratio of the between group variation (SS</a:t>
              </a:r>
              <a:r>
                <a:rPr lang="en-GB" sz="1800" baseline="-25000" dirty="0"/>
                <a:t>B</a:t>
              </a:r>
              <a:r>
                <a:rPr lang="en-GB" sz="1800" dirty="0"/>
                <a:t>) to the total variation (SS</a:t>
              </a:r>
              <a:r>
                <a:rPr lang="en-GB" sz="1800" baseline="-25000" dirty="0"/>
                <a:t>T</a:t>
              </a:r>
              <a:r>
                <a:rPr lang="en-GB" sz="1800" dirty="0"/>
                <a:t>)  </a:t>
              </a:r>
              <a:br>
                <a:rPr lang="en-GB" sz="1800" dirty="0"/>
              </a:br>
              <a:r>
                <a:rPr lang="en-GB" sz="1800" dirty="0">
                  <a:sym typeface="Wingdings" pitchFamily="2" charset="2"/>
                </a:rPr>
                <a:t></a:t>
              </a:r>
              <a:r>
                <a:rPr lang="en-GB" sz="1800" dirty="0"/>
                <a:t> variance accounted for in the sample data</a:t>
              </a:r>
            </a:p>
            <a:p>
              <a:pPr marL="174625" indent="-174625" eaLnBrk="0" hangingPunct="0">
                <a:spcBef>
                  <a:spcPts val="300"/>
                </a:spcBef>
                <a:buSzPct val="120000"/>
                <a:buFont typeface="Arial" charset="0"/>
                <a:buChar char="•"/>
              </a:pPr>
              <a:r>
                <a:rPr lang="en-GB" sz="1800" dirty="0"/>
                <a:t>Can take values between 0 and 1</a:t>
              </a:r>
            </a:p>
            <a:p>
              <a:pPr marL="174625" indent="-174625" eaLnBrk="0" hangingPunct="0">
                <a:spcBef>
                  <a:spcPts val="300"/>
                </a:spcBef>
                <a:buSzPct val="120000"/>
                <a:buFont typeface="Arial" charset="0"/>
                <a:buChar char="•"/>
              </a:pPr>
              <a:r>
                <a:rPr lang="en-GB" sz="1800" dirty="0"/>
                <a:t>If all groups have the same mean: </a:t>
              </a:r>
              <a:r>
                <a:rPr lang="en-GB" sz="1800" i="1" dirty="0"/>
                <a:t>η²</a:t>
              </a:r>
              <a:r>
                <a:rPr lang="en-GB" sz="1800" dirty="0"/>
                <a:t>=0 </a:t>
              </a:r>
              <a:endParaRPr lang="en-US" sz="1800" dirty="0"/>
            </a:p>
          </p:txBody>
        </p:sp>
        <p:sp>
          <p:nvSpPr>
            <p:cNvPr id="20" name="Rectangle 3"/>
            <p:cNvSpPr txBox="1">
              <a:spLocks noChangeArrowheads="1"/>
            </p:cNvSpPr>
            <p:nvPr/>
          </p:nvSpPr>
          <p:spPr bwMode="auto">
            <a:xfrm>
              <a:off x="4754563" y="2000250"/>
              <a:ext cx="3778250" cy="1554163"/>
            </a:xfrm>
            <a:prstGeom prst="rect">
              <a:avLst/>
            </a:prstGeom>
            <a:noFill/>
            <a:ln w="9525">
              <a:noFill/>
              <a:miter lim="800000"/>
              <a:headEnd/>
              <a:tailEnd/>
            </a:ln>
          </p:spPr>
          <p:txBody>
            <a:bodyPr>
              <a:spAutoFit/>
            </a:bodyPr>
            <a:lstStyle/>
            <a:p>
              <a:pPr marL="174625" indent="-174625" eaLnBrk="0" hangingPunct="0">
                <a:spcBef>
                  <a:spcPts val="300"/>
                </a:spcBef>
                <a:buSzPct val="120000"/>
                <a:buFont typeface="Arial" charset="0"/>
                <a:buChar char="•"/>
              </a:pPr>
              <a:r>
                <a:rPr lang="en-GB" sz="1800" i="1"/>
                <a:t>η²</a:t>
              </a:r>
              <a:r>
                <a:rPr lang="en-GB" sz="1800"/>
                <a:t> is often criticized for being inflated, for example due to small sample sizes</a:t>
              </a:r>
            </a:p>
            <a:p>
              <a:pPr marL="174625" indent="-174625" eaLnBrk="0" hangingPunct="0">
                <a:spcBef>
                  <a:spcPts val="300"/>
                </a:spcBef>
                <a:buSzPct val="120000"/>
                <a:buFont typeface="Arial" charset="0"/>
                <a:buChar char="•"/>
              </a:pPr>
              <a:r>
                <a:rPr lang="en-GB" sz="1800" i="1"/>
                <a:t>ω²</a:t>
              </a:r>
              <a:r>
                <a:rPr lang="en-GB" sz="1800"/>
                <a:t> adjusts for this bias</a:t>
              </a:r>
            </a:p>
            <a:p>
              <a:pPr marL="174625" indent="-174625" eaLnBrk="0" hangingPunct="0">
                <a:spcBef>
                  <a:spcPts val="300"/>
                </a:spcBef>
                <a:buSzPct val="120000"/>
              </a:pPr>
              <a:r>
                <a:rPr lang="en-GB" sz="1800"/>
                <a:t> </a:t>
              </a:r>
              <a:endParaRPr lang="de-DE" sz="1800"/>
            </a:p>
          </p:txBody>
        </p:sp>
        <p:graphicFrame>
          <p:nvGraphicFramePr>
            <p:cNvPr id="21" name="Object 6"/>
            <p:cNvGraphicFramePr>
              <a:graphicFrameLocks noChangeAspect="1"/>
            </p:cNvGraphicFramePr>
            <p:nvPr/>
          </p:nvGraphicFramePr>
          <p:xfrm>
            <a:off x="1655763" y="4143375"/>
            <a:ext cx="1079500" cy="763588"/>
          </p:xfrm>
          <a:graphic>
            <a:graphicData uri="http://schemas.openxmlformats.org/presentationml/2006/ole">
              <mc:AlternateContent xmlns:mc="http://schemas.openxmlformats.org/markup-compatibility/2006">
                <mc:Choice xmlns:v="urn:schemas-microsoft-com:vml" Requires="v">
                  <p:oleObj spid="_x0000_s5242" name="Equation" r:id="rId3" imgW="609480" imgH="431640" progId="">
                    <p:embed/>
                  </p:oleObj>
                </mc:Choice>
                <mc:Fallback>
                  <p:oleObj name="Equation" r:id="rId3" imgW="609480" imgH="431640" progId="">
                    <p:embed/>
                    <p:pic>
                      <p:nvPicPr>
                        <p:cNvPr id="2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4143375"/>
                          <a:ext cx="1079500" cy="7635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2" name="Object 3"/>
            <p:cNvGraphicFramePr>
              <a:graphicFrameLocks noChangeAspect="1"/>
            </p:cNvGraphicFramePr>
            <p:nvPr/>
          </p:nvGraphicFramePr>
          <p:xfrm>
            <a:off x="5477470" y="4083324"/>
            <a:ext cx="2654300" cy="763587"/>
          </p:xfrm>
          <a:graphic>
            <a:graphicData uri="http://schemas.openxmlformats.org/presentationml/2006/ole">
              <mc:AlternateContent xmlns:mc="http://schemas.openxmlformats.org/markup-compatibility/2006">
                <mc:Choice xmlns:v="urn:schemas-microsoft-com:vml" Requires="v">
                  <p:oleObj spid="_x0000_s5243" name="Equation" r:id="rId5" imgW="1498320" imgH="431640" progId="">
                    <p:embed/>
                  </p:oleObj>
                </mc:Choice>
                <mc:Fallback>
                  <p:oleObj name="Equation" r:id="rId5" imgW="1498320" imgH="431640" progId="">
                    <p:embed/>
                    <p:pic>
                      <p:nvPicPr>
                        <p:cNvPr id="2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7470" y="4083324"/>
                          <a:ext cx="2654300" cy="763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3" name="Gleichschenkliges Dreieck 22"/>
            <p:cNvSpPr/>
            <p:nvPr/>
          </p:nvSpPr>
          <p:spPr>
            <a:xfrm rot="16200000" flipV="1">
              <a:off x="829674" y="5414484"/>
              <a:ext cx="540000" cy="288000"/>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2000" b="1"/>
            </a:p>
          </p:txBody>
        </p:sp>
        <p:sp>
          <p:nvSpPr>
            <p:cNvPr id="24" name="Rectangle 3"/>
            <p:cNvSpPr txBox="1">
              <a:spLocks noChangeArrowheads="1"/>
            </p:cNvSpPr>
            <p:nvPr/>
          </p:nvSpPr>
          <p:spPr bwMode="auto">
            <a:xfrm>
              <a:off x="1285875" y="5260926"/>
              <a:ext cx="7599363" cy="646112"/>
            </a:xfrm>
            <a:prstGeom prst="rect">
              <a:avLst/>
            </a:prstGeom>
            <a:noFill/>
            <a:ln w="9525">
              <a:noFill/>
              <a:miter lim="800000"/>
              <a:headEnd/>
              <a:tailEnd/>
            </a:ln>
          </p:spPr>
          <p:txBody>
            <a:bodyPr>
              <a:spAutoFit/>
            </a:bodyPr>
            <a:lstStyle/>
            <a:p>
              <a:pPr eaLnBrk="0" hangingPunct="0">
                <a:spcBef>
                  <a:spcPts val="300"/>
                </a:spcBef>
                <a:buSzPct val="120000"/>
              </a:pPr>
              <a:r>
                <a:rPr lang="en-GB" sz="1800" dirty="0"/>
                <a:t>Values below 0.30 can be considered as weak effects, values between 0.30 and 0.59  as moderate effects and values higher than 0.60 as strong effects</a:t>
              </a:r>
              <a:endParaRPr lang="en-US" sz="1800" dirty="0"/>
            </a:p>
          </p:txBody>
        </p:sp>
      </p:grpSp>
    </p:spTree>
    <p:extLst>
      <p:ext uri="{BB962C8B-B14F-4D97-AF65-F5344CB8AC3E}">
        <p14:creationId xmlns:p14="http://schemas.microsoft.com/office/powerpoint/2010/main" val="467628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idx="1"/>
          </p:nvPr>
        </p:nvSpPr>
        <p:spPr/>
        <p:txBody>
          <a:bodyPr>
            <a:normAutofit/>
          </a:bodyPr>
          <a:lstStyle/>
          <a:p>
            <a:r>
              <a:rPr lang="de-DE" dirty="0"/>
              <a:t>The </a:t>
            </a:r>
            <a:r>
              <a:rPr lang="de-DE" dirty="0" err="1"/>
              <a:t>second</a:t>
            </a:r>
            <a:r>
              <a:rPr lang="de-DE" dirty="0"/>
              <a:t> </a:t>
            </a:r>
            <a:r>
              <a:rPr lang="de-DE" dirty="0" err="1"/>
              <a:t>research</a:t>
            </a:r>
            <a:r>
              <a:rPr lang="de-DE" dirty="0"/>
              <a:t> </a:t>
            </a:r>
            <a:r>
              <a:rPr lang="de-DE" dirty="0" err="1"/>
              <a:t>question</a:t>
            </a:r>
            <a:r>
              <a:rPr lang="de-DE" dirty="0"/>
              <a:t> </a:t>
            </a:r>
            <a:r>
              <a:rPr lang="de-DE" dirty="0" err="1"/>
              <a:t>is</a:t>
            </a:r>
            <a:r>
              <a:rPr lang="de-DE" dirty="0"/>
              <a:t>: </a:t>
            </a:r>
            <a:r>
              <a:rPr lang="de-DE" b="1" dirty="0" err="1"/>
              <a:t>Does</a:t>
            </a:r>
            <a:r>
              <a:rPr lang="de-DE" b="1" dirty="0"/>
              <a:t> </a:t>
            </a:r>
            <a:r>
              <a:rPr lang="de-DE" b="1" dirty="0" err="1"/>
              <a:t>customers</a:t>
            </a:r>
            <a:r>
              <a:rPr lang="de-DE" b="1" dirty="0"/>
              <a:t>’ </a:t>
            </a:r>
            <a:r>
              <a:rPr lang="de-DE" b="1" dirty="0" err="1"/>
              <a:t>membership</a:t>
            </a:r>
            <a:r>
              <a:rPr lang="de-DE" b="1" dirty="0"/>
              <a:t> </a:t>
            </a:r>
            <a:r>
              <a:rPr lang="de-DE" b="1" dirty="0" err="1"/>
              <a:t>status</a:t>
            </a:r>
            <a:r>
              <a:rPr lang="de-DE" b="1" dirty="0"/>
              <a:t> (i. e., </a:t>
            </a:r>
            <a:r>
              <a:rPr lang="de-DE" b="1" dirty="0" err="1"/>
              <a:t>status</a:t>
            </a:r>
            <a:r>
              <a:rPr lang="de-DE" b="1" dirty="0"/>
              <a:t> </a:t>
            </a:r>
            <a:r>
              <a:rPr lang="de-DE" b="1" dirty="0" err="1"/>
              <a:t>as</a:t>
            </a:r>
            <a:r>
              <a:rPr lang="de-DE" b="1" dirty="0"/>
              <a:t> </a:t>
            </a:r>
            <a:r>
              <a:rPr lang="de-DE" b="1" i="1" dirty="0" err="1"/>
              <a:t>blue</a:t>
            </a:r>
            <a:r>
              <a:rPr lang="de-DE" b="1" dirty="0"/>
              <a:t>, </a:t>
            </a:r>
            <a:r>
              <a:rPr lang="de-DE" b="1" i="1" dirty="0" err="1"/>
              <a:t>silver</a:t>
            </a:r>
            <a:r>
              <a:rPr lang="de-DE" b="1" dirty="0"/>
              <a:t>, </a:t>
            </a:r>
            <a:r>
              <a:rPr lang="de-DE" b="1" i="1" dirty="0" err="1"/>
              <a:t>gold</a:t>
            </a:r>
            <a:r>
              <a:rPr lang="de-DE" b="1" dirty="0"/>
              <a:t>) </a:t>
            </a:r>
            <a:r>
              <a:rPr lang="de-DE" b="1" dirty="0" err="1"/>
              <a:t>relate</a:t>
            </a:r>
            <a:r>
              <a:rPr lang="de-DE" b="1" dirty="0"/>
              <a:t> </a:t>
            </a:r>
            <a:r>
              <a:rPr lang="de-DE" b="1" dirty="0" err="1"/>
              <a:t>to</a:t>
            </a:r>
            <a:r>
              <a:rPr lang="de-DE" b="1" dirty="0"/>
              <a:t> </a:t>
            </a:r>
            <a:r>
              <a:rPr lang="de-DE" b="1" dirty="0" err="1"/>
              <a:t>their</a:t>
            </a:r>
            <a:r>
              <a:rPr lang="de-DE" b="1" dirty="0"/>
              <a:t> </a:t>
            </a:r>
            <a:r>
              <a:rPr lang="de-DE" b="1" dirty="0" err="1"/>
              <a:t>overall</a:t>
            </a:r>
            <a:r>
              <a:rPr lang="de-DE" b="1" dirty="0"/>
              <a:t> </a:t>
            </a:r>
            <a:r>
              <a:rPr lang="de-DE" b="1" dirty="0" err="1"/>
              <a:t>price</a:t>
            </a:r>
            <a:r>
              <a:rPr lang="de-DE" b="1" dirty="0"/>
              <a:t>/</a:t>
            </a:r>
            <a:r>
              <a:rPr lang="de-DE" b="1" dirty="0" err="1"/>
              <a:t>performance</a:t>
            </a:r>
            <a:r>
              <a:rPr lang="de-DE" b="1" dirty="0"/>
              <a:t> </a:t>
            </a:r>
            <a:r>
              <a:rPr lang="de-DE" b="1" dirty="0" err="1"/>
              <a:t>satisfaction</a:t>
            </a:r>
            <a:r>
              <a:rPr lang="de-DE" b="1" dirty="0"/>
              <a:t>?</a:t>
            </a:r>
          </a:p>
          <a:p>
            <a:pPr lvl="1"/>
            <a:r>
              <a:rPr lang="de-DE" dirty="0"/>
              <a:t>H</a:t>
            </a:r>
            <a:r>
              <a:rPr lang="de-DE" baseline="-25000" dirty="0"/>
              <a:t>0</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overall</a:t>
            </a:r>
            <a:r>
              <a:rPr lang="de-DE" dirty="0"/>
              <a:t> </a:t>
            </a:r>
            <a:r>
              <a:rPr lang="de-DE" dirty="0" err="1"/>
              <a:t>price</a:t>
            </a:r>
            <a:r>
              <a:rPr lang="de-DE" dirty="0"/>
              <a:t>/</a:t>
            </a:r>
            <a:r>
              <a:rPr lang="de-DE" dirty="0" err="1"/>
              <a:t>performance</a:t>
            </a:r>
            <a:r>
              <a:rPr lang="de-DE" dirty="0"/>
              <a:t> </a:t>
            </a:r>
            <a:r>
              <a:rPr lang="de-DE" dirty="0" err="1"/>
              <a:t>satisfaction</a:t>
            </a:r>
            <a:r>
              <a:rPr lang="de-DE" dirty="0"/>
              <a:t> </a:t>
            </a:r>
            <a:r>
              <a:rPr lang="de-DE" dirty="0" err="1"/>
              <a:t>is</a:t>
            </a:r>
            <a:r>
              <a:rPr lang="de-DE" dirty="0"/>
              <a:t> </a:t>
            </a:r>
            <a:r>
              <a:rPr lang="de-DE" dirty="0" err="1"/>
              <a:t>the</a:t>
            </a:r>
            <a:r>
              <a:rPr lang="de-DE" dirty="0"/>
              <a:t> same </a:t>
            </a:r>
            <a:r>
              <a:rPr lang="de-DE" dirty="0" err="1"/>
              <a:t>between</a:t>
            </a:r>
            <a:r>
              <a:rPr lang="de-DE" dirty="0"/>
              <a:t> </a:t>
            </a:r>
            <a:r>
              <a:rPr lang="de-DE" dirty="0" err="1"/>
              <a:t>the</a:t>
            </a:r>
            <a:r>
              <a:rPr lang="de-DE" dirty="0"/>
              <a:t> </a:t>
            </a:r>
            <a:r>
              <a:rPr lang="de-DE" dirty="0" err="1"/>
              <a:t>status</a:t>
            </a:r>
            <a:r>
              <a:rPr lang="de-DE" dirty="0"/>
              <a:t> </a:t>
            </a:r>
            <a:r>
              <a:rPr lang="de-DE" dirty="0" err="1"/>
              <a:t>groups</a:t>
            </a:r>
            <a:r>
              <a:rPr lang="de-DE" dirty="0"/>
              <a:t>.</a:t>
            </a:r>
          </a:p>
          <a:p>
            <a:pPr lvl="1"/>
            <a:r>
              <a:rPr lang="de-DE" dirty="0"/>
              <a:t>H</a:t>
            </a:r>
            <a:r>
              <a:rPr lang="de-DE" baseline="-25000" dirty="0"/>
              <a:t>1</a:t>
            </a:r>
            <a:r>
              <a:rPr lang="de-DE" dirty="0"/>
              <a:t>: </a:t>
            </a:r>
            <a:r>
              <a:rPr lang="de-DE" dirty="0" err="1"/>
              <a:t>the</a:t>
            </a:r>
            <a:r>
              <a:rPr lang="de-DE" dirty="0"/>
              <a:t> </a:t>
            </a:r>
            <a:r>
              <a:rPr lang="de-DE" dirty="0" err="1"/>
              <a:t>mean</a:t>
            </a:r>
            <a:r>
              <a:rPr lang="de-DE" dirty="0"/>
              <a:t> </a:t>
            </a:r>
            <a:r>
              <a:rPr lang="de-DE" dirty="0" err="1"/>
              <a:t>of</a:t>
            </a:r>
            <a:r>
              <a:rPr lang="de-DE" dirty="0"/>
              <a:t> at least </a:t>
            </a:r>
            <a:r>
              <a:rPr lang="de-DE" dirty="0" err="1"/>
              <a:t>two</a:t>
            </a:r>
            <a:r>
              <a:rPr lang="de-DE" dirty="0"/>
              <a:t> </a:t>
            </a:r>
            <a:r>
              <a:rPr lang="de-DE" dirty="0" err="1"/>
              <a:t>status</a:t>
            </a:r>
            <a:r>
              <a:rPr lang="de-DE" dirty="0"/>
              <a:t> </a:t>
            </a:r>
            <a:r>
              <a:rPr lang="de-DE" dirty="0" err="1"/>
              <a:t>groups</a:t>
            </a:r>
            <a:r>
              <a:rPr lang="de-DE" dirty="0"/>
              <a:t> </a:t>
            </a:r>
            <a:r>
              <a:rPr lang="de-DE" dirty="0" err="1"/>
              <a:t>differ</a:t>
            </a:r>
            <a:r>
              <a:rPr lang="de-DE" dirty="0"/>
              <a:t> on </a:t>
            </a:r>
            <a:r>
              <a:rPr lang="de-DE" dirty="0" err="1"/>
              <a:t>price</a:t>
            </a:r>
            <a:r>
              <a:rPr lang="de-DE" dirty="0"/>
              <a:t>/</a:t>
            </a:r>
            <a:r>
              <a:rPr lang="de-DE" dirty="0" err="1"/>
              <a:t>performance</a:t>
            </a:r>
            <a:r>
              <a:rPr lang="de-DE" dirty="0"/>
              <a:t> </a:t>
            </a:r>
            <a:r>
              <a:rPr lang="de-DE" dirty="0" err="1"/>
              <a:t>satisfaction</a:t>
            </a:r>
            <a:r>
              <a:rPr lang="de-DE" dirty="0"/>
              <a:t> </a:t>
            </a:r>
            <a:r>
              <a:rPr lang="de-DE" dirty="0" err="1"/>
              <a:t>for</a:t>
            </a:r>
            <a:r>
              <a:rPr lang="de-DE" dirty="0"/>
              <a:t> </a:t>
            </a:r>
            <a:r>
              <a:rPr lang="de-DE" dirty="0" err="1"/>
              <a:t>the</a:t>
            </a:r>
            <a:r>
              <a:rPr lang="de-DE" dirty="0"/>
              <a:t> </a:t>
            </a:r>
            <a:r>
              <a:rPr lang="de-DE" dirty="0" err="1"/>
              <a:t>status</a:t>
            </a:r>
            <a:r>
              <a:rPr lang="de-DE" dirty="0"/>
              <a:t> </a:t>
            </a:r>
            <a:r>
              <a:rPr lang="de-DE" dirty="0" err="1"/>
              <a:t>groups</a:t>
            </a:r>
            <a:r>
              <a:rPr lang="de-DE" dirty="0"/>
              <a:t>.</a:t>
            </a:r>
          </a:p>
          <a:p>
            <a:r>
              <a:rPr lang="en-US" sz="2000" dirty="0"/>
              <a:t>What test to use? 	</a:t>
            </a:r>
            <a:endParaRPr lang="en-US" sz="2000" dirty="0" smtClean="0"/>
          </a:p>
          <a:p>
            <a:pPr lvl="1"/>
            <a:r>
              <a:rPr lang="en-US" dirty="0" smtClean="0"/>
              <a:t>We want to compare an interval or ratio scaled outcome variable across three independent samples. The choice of test is determined by whether the groups are normally distributed and have equal variances.</a:t>
            </a:r>
          </a:p>
          <a:p>
            <a:pPr lvl="1"/>
            <a:r>
              <a:rPr lang="en-US" dirty="0" smtClean="0"/>
              <a:t> </a:t>
            </a:r>
            <a:r>
              <a:rPr lang="en-US" dirty="0"/>
              <a:t>Recall from the earlier output (What was your conclusion?) that the samples were not normally distributed. Hence we should either use a One-way ANOVA or the Kruskal-Wallis rank test.</a:t>
            </a:r>
            <a:endParaRPr lang="de-DE" sz="2000" dirty="0"/>
          </a:p>
        </p:txBody>
      </p:sp>
      <p:sp>
        <p:nvSpPr>
          <p:cNvPr id="6" name="Titel 5"/>
          <p:cNvSpPr>
            <a:spLocks noGrp="1"/>
          </p:cNvSpPr>
          <p:nvPr>
            <p:ph type="title"/>
          </p:nvPr>
        </p:nvSpPr>
        <p:spPr>
          <a:xfrm>
            <a:off x="179512" y="197768"/>
            <a:ext cx="7272808" cy="1143000"/>
          </a:xfrm>
        </p:spPr>
        <p:txBody>
          <a:bodyPr/>
          <a:lstStyle/>
          <a:p>
            <a:r>
              <a:rPr lang="en-US" altLang="de-DE" sz="2000" dirty="0">
                <a:solidFill>
                  <a:prstClr val="black"/>
                </a:solidFill>
              </a:rPr>
              <a:t/>
            </a:r>
            <a:br>
              <a:rPr lang="en-US" altLang="de-DE" sz="2000" dirty="0">
                <a:solidFill>
                  <a:prstClr val="black"/>
                </a:solidFill>
              </a:rPr>
            </a:br>
            <a:r>
              <a:rPr lang="en-US" altLang="de-DE" sz="2000" b="1" dirty="0">
                <a:solidFill>
                  <a:prstClr val="black"/>
                </a:solidFill>
              </a:rPr>
              <a:t>Example using </a:t>
            </a:r>
            <a:r>
              <a:rPr lang="en-US" altLang="de-DE" sz="2000" b="1" dirty="0" smtClean="0">
                <a:solidFill>
                  <a:prstClr val="black"/>
                </a:solidFill>
              </a:rPr>
              <a:t>SPSS</a:t>
            </a:r>
            <a:br>
              <a:rPr lang="en-US" altLang="de-DE" sz="2000" b="1" dirty="0" smtClean="0">
                <a:solidFill>
                  <a:prstClr val="black"/>
                </a:solidFill>
              </a:rPr>
            </a:br>
            <a:r>
              <a:rPr lang="en-US" altLang="de-DE" b="1" dirty="0">
                <a:solidFill>
                  <a:prstClr val="black"/>
                </a:solidFill>
              </a:rPr>
              <a:t> </a:t>
            </a:r>
            <a:r>
              <a:rPr lang="en-US" altLang="de-DE" b="1" dirty="0" smtClean="0">
                <a:solidFill>
                  <a:prstClr val="black"/>
                </a:solidFill>
              </a:rPr>
              <a:t>                                      ANOVA</a:t>
            </a:r>
            <a:r>
              <a:rPr lang="en-US" altLang="de-DE" dirty="0">
                <a:solidFill>
                  <a:prstClr val="black"/>
                </a:solidFill>
              </a:rPr>
              <a:t/>
            </a:r>
            <a:br>
              <a:rPr lang="en-US" altLang="de-DE" dirty="0">
                <a:solidFill>
                  <a:prstClr val="black"/>
                </a:solidFill>
              </a:rPr>
            </a:br>
            <a:endParaRPr lang="de-DE" dirty="0"/>
          </a:p>
        </p:txBody>
      </p:sp>
    </p:spTree>
    <p:extLst>
      <p:ext uri="{BB962C8B-B14F-4D97-AF65-F5344CB8AC3E}">
        <p14:creationId xmlns:p14="http://schemas.microsoft.com/office/powerpoint/2010/main" val="3226609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261A79-EAD7-AF49-81FF-2AB7CC827604}"/>
              </a:ext>
            </a:extLst>
          </p:cNvPr>
          <p:cNvPicPr>
            <a:picLocks noChangeAspect="1"/>
          </p:cNvPicPr>
          <p:nvPr/>
        </p:nvPicPr>
        <p:blipFill>
          <a:blip r:embed="rId2"/>
          <a:stretch>
            <a:fillRect/>
          </a:stretch>
        </p:blipFill>
        <p:spPr>
          <a:xfrm>
            <a:off x="6084168" y="3128132"/>
            <a:ext cx="2979564" cy="3123591"/>
          </a:xfrm>
          <a:prstGeom prst="rect">
            <a:avLst/>
          </a:prstGeom>
        </p:spPr>
      </p:pic>
      <p:pic>
        <p:nvPicPr>
          <p:cNvPr id="3" name="Picture 2">
            <a:extLst>
              <a:ext uri="{FF2B5EF4-FFF2-40B4-BE49-F238E27FC236}">
                <a16:creationId xmlns:a16="http://schemas.microsoft.com/office/drawing/2014/main" id="{8162C8C8-135F-B74B-BD77-D1FB9827A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072716"/>
            <a:ext cx="5143413" cy="2680370"/>
          </a:xfrm>
          <a:prstGeom prst="rect">
            <a:avLst/>
          </a:prstGeom>
        </p:spPr>
      </p:pic>
      <p:sp>
        <p:nvSpPr>
          <p:cNvPr id="6" name="Titel 5"/>
          <p:cNvSpPr>
            <a:spLocks noGrp="1"/>
          </p:cNvSpPr>
          <p:nvPr>
            <p:ph type="title"/>
          </p:nvPr>
        </p:nvSpPr>
        <p:spPr>
          <a:xfrm>
            <a:off x="179512" y="125760"/>
            <a:ext cx="6696744" cy="576046"/>
          </a:xfrm>
        </p:spPr>
        <p:txBody>
          <a:bodyPr/>
          <a:lstStyle/>
          <a:p>
            <a:pPr algn="ctr"/>
            <a:r>
              <a:rPr lang="en-US" altLang="de-DE" sz="2000" dirty="0">
                <a:solidFill>
                  <a:prstClr val="black"/>
                </a:solidFill>
              </a:rPr>
              <a:t/>
            </a:r>
            <a:br>
              <a:rPr lang="en-US" altLang="de-DE" sz="2000" dirty="0">
                <a:solidFill>
                  <a:prstClr val="black"/>
                </a:solidFill>
              </a:rPr>
            </a:br>
            <a:r>
              <a:rPr lang="en-US" altLang="de-DE" b="1" dirty="0" smtClean="0">
                <a:solidFill>
                  <a:prstClr val="black"/>
                </a:solidFill>
              </a:rPr>
              <a:t>ANOVA</a:t>
            </a:r>
            <a:r>
              <a:rPr lang="en-US" altLang="de-DE" dirty="0">
                <a:solidFill>
                  <a:prstClr val="black"/>
                </a:solidFill>
              </a:rPr>
              <a:t/>
            </a:r>
            <a:br>
              <a:rPr lang="en-US" altLang="de-DE" dirty="0">
                <a:solidFill>
                  <a:prstClr val="black"/>
                </a:solidFill>
              </a:rPr>
            </a:br>
            <a:endParaRPr lang="de-DE" dirty="0"/>
          </a:p>
        </p:txBody>
      </p:sp>
      <p:sp>
        <p:nvSpPr>
          <p:cNvPr id="16" name="Rechteckige Legende 15"/>
          <p:cNvSpPr/>
          <p:nvPr/>
        </p:nvSpPr>
        <p:spPr bwMode="auto">
          <a:xfrm>
            <a:off x="6101022" y="1855790"/>
            <a:ext cx="1793875" cy="705346"/>
          </a:xfrm>
          <a:prstGeom prst="wedgeRectCallout">
            <a:avLst>
              <a:gd name="adj1" fmla="val -84832"/>
              <a:gd name="adj2" fmla="val 5635"/>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Under options tick the required statistics</a:t>
            </a:r>
          </a:p>
        </p:txBody>
      </p:sp>
      <p:sp>
        <p:nvSpPr>
          <p:cNvPr id="18" name="Rechteckige Legende 15">
            <a:extLst>
              <a:ext uri="{FF2B5EF4-FFF2-40B4-BE49-F238E27FC236}">
                <a16:creationId xmlns:a16="http://schemas.microsoft.com/office/drawing/2014/main" id="{73C0C079-ECCB-1C41-9385-406E0EAF95F2}"/>
              </a:ext>
            </a:extLst>
          </p:cNvPr>
          <p:cNvSpPr/>
          <p:nvPr/>
        </p:nvSpPr>
        <p:spPr bwMode="auto">
          <a:xfrm>
            <a:off x="6114944" y="701806"/>
            <a:ext cx="1793875" cy="288032"/>
          </a:xfrm>
          <a:prstGeom prst="wedgeRectCallout">
            <a:avLst>
              <a:gd name="adj1" fmla="val -177180"/>
              <a:gd name="adj2" fmla="val 268439"/>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Add </a:t>
            </a:r>
            <a:r>
              <a:rPr lang="en-US" sz="1600" i="1" dirty="0"/>
              <a:t>satisfaction</a:t>
            </a:r>
          </a:p>
        </p:txBody>
      </p:sp>
      <p:sp>
        <p:nvSpPr>
          <p:cNvPr id="19" name="Rechteckige Legende 15">
            <a:extLst>
              <a:ext uri="{FF2B5EF4-FFF2-40B4-BE49-F238E27FC236}">
                <a16:creationId xmlns:a16="http://schemas.microsoft.com/office/drawing/2014/main" id="{5079FB95-4073-434E-AA37-48FCD03C1216}"/>
              </a:ext>
            </a:extLst>
          </p:cNvPr>
          <p:cNvSpPr/>
          <p:nvPr/>
        </p:nvSpPr>
        <p:spPr bwMode="auto">
          <a:xfrm>
            <a:off x="6114944" y="2668384"/>
            <a:ext cx="1793875" cy="415784"/>
          </a:xfrm>
          <a:prstGeom prst="wedgeRectCallout">
            <a:avLst>
              <a:gd name="adj1" fmla="val -174201"/>
              <a:gd name="adj2" fmla="val 60819"/>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Add </a:t>
            </a:r>
            <a:r>
              <a:rPr lang="en-US" sz="1600" i="1" dirty="0"/>
              <a:t>status </a:t>
            </a:r>
            <a:r>
              <a:rPr lang="en-US" sz="1600" dirty="0"/>
              <a:t>as the factor</a:t>
            </a:r>
          </a:p>
        </p:txBody>
      </p:sp>
      <p:sp>
        <p:nvSpPr>
          <p:cNvPr id="20" name="Rechteckige Legende 16">
            <a:extLst>
              <a:ext uri="{FF2B5EF4-FFF2-40B4-BE49-F238E27FC236}">
                <a16:creationId xmlns:a16="http://schemas.microsoft.com/office/drawing/2014/main" id="{03BF2FB0-9531-D948-B7D5-BE78F0B2C81B}"/>
              </a:ext>
            </a:extLst>
          </p:cNvPr>
          <p:cNvSpPr/>
          <p:nvPr/>
        </p:nvSpPr>
        <p:spPr bwMode="auto">
          <a:xfrm>
            <a:off x="2483768" y="4040002"/>
            <a:ext cx="2151063" cy="297143"/>
          </a:xfrm>
          <a:prstGeom prst="wedgeRectCallout">
            <a:avLst>
              <a:gd name="adj1" fmla="val 125737"/>
              <a:gd name="adj2" fmla="val -159159"/>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Tick descriptives</a:t>
            </a:r>
          </a:p>
        </p:txBody>
      </p:sp>
      <p:sp>
        <p:nvSpPr>
          <p:cNvPr id="21" name="Rechteckige Legende 16">
            <a:extLst>
              <a:ext uri="{FF2B5EF4-FFF2-40B4-BE49-F238E27FC236}">
                <a16:creationId xmlns:a16="http://schemas.microsoft.com/office/drawing/2014/main" id="{47797A49-932B-6840-9AFC-1944BEC1640D}"/>
              </a:ext>
            </a:extLst>
          </p:cNvPr>
          <p:cNvSpPr/>
          <p:nvPr/>
        </p:nvSpPr>
        <p:spPr bwMode="auto">
          <a:xfrm>
            <a:off x="2483767" y="4423233"/>
            <a:ext cx="2151063" cy="445927"/>
          </a:xfrm>
          <a:prstGeom prst="wedgeRectCallout">
            <a:avLst>
              <a:gd name="adj1" fmla="val 126565"/>
              <a:gd name="adj2" fmla="val -135180"/>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Tick Homogeneity of variance test</a:t>
            </a:r>
          </a:p>
        </p:txBody>
      </p:sp>
      <p:sp>
        <p:nvSpPr>
          <p:cNvPr id="22" name="Rechteckige Legende 16">
            <a:extLst>
              <a:ext uri="{FF2B5EF4-FFF2-40B4-BE49-F238E27FC236}">
                <a16:creationId xmlns:a16="http://schemas.microsoft.com/office/drawing/2014/main" id="{367BAE91-14B1-6A4F-B9D4-503399006DFB}"/>
              </a:ext>
            </a:extLst>
          </p:cNvPr>
          <p:cNvSpPr/>
          <p:nvPr/>
        </p:nvSpPr>
        <p:spPr bwMode="auto">
          <a:xfrm>
            <a:off x="2483767" y="4964376"/>
            <a:ext cx="2151063" cy="1200928"/>
          </a:xfrm>
          <a:prstGeom prst="wedgeRectCallout">
            <a:avLst>
              <a:gd name="adj1" fmla="val 126289"/>
              <a:gd name="adj2" fmla="val -79805"/>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You may want to tick Welch if the groups were normally distributed (they are not in this example)</a:t>
            </a:r>
          </a:p>
        </p:txBody>
      </p:sp>
      <p:sp>
        <p:nvSpPr>
          <p:cNvPr id="23" name="Rechteckige Legende 15">
            <a:extLst>
              <a:ext uri="{FF2B5EF4-FFF2-40B4-BE49-F238E27FC236}">
                <a16:creationId xmlns:a16="http://schemas.microsoft.com/office/drawing/2014/main" id="{A1F58FBF-93DC-F749-A598-E716C9E0513B}"/>
              </a:ext>
            </a:extLst>
          </p:cNvPr>
          <p:cNvSpPr/>
          <p:nvPr/>
        </p:nvSpPr>
        <p:spPr bwMode="auto">
          <a:xfrm>
            <a:off x="6101023" y="1074327"/>
            <a:ext cx="1793875" cy="705346"/>
          </a:xfrm>
          <a:prstGeom prst="wedgeRectCallout">
            <a:avLst>
              <a:gd name="adj1" fmla="val -86487"/>
              <a:gd name="adj2" fmla="val 49409"/>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Under Post Hoc tick the required statistics</a:t>
            </a:r>
          </a:p>
        </p:txBody>
      </p:sp>
    </p:spTree>
    <p:extLst>
      <p:ext uri="{BB962C8B-B14F-4D97-AF65-F5344CB8AC3E}">
        <p14:creationId xmlns:p14="http://schemas.microsoft.com/office/powerpoint/2010/main" val="3301102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F9F64E-26D4-8B4A-A61B-086E8C958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57892"/>
            <a:ext cx="5394052" cy="3045853"/>
          </a:xfrm>
          <a:prstGeom prst="rect">
            <a:avLst/>
          </a:prstGeom>
        </p:spPr>
      </p:pic>
      <p:sp>
        <p:nvSpPr>
          <p:cNvPr id="6" name="Titel 5"/>
          <p:cNvSpPr>
            <a:spLocks noGrp="1"/>
          </p:cNvSpPr>
          <p:nvPr>
            <p:ph type="title"/>
          </p:nvPr>
        </p:nvSpPr>
        <p:spPr>
          <a:xfrm>
            <a:off x="168441" y="260648"/>
            <a:ext cx="5466060" cy="1143000"/>
          </a:xfrm>
        </p:spPr>
        <p:txBody>
          <a:bodyPr/>
          <a:lstStyle/>
          <a:p>
            <a:pPr algn="ctr"/>
            <a:r>
              <a:rPr lang="en-US" altLang="de-DE" b="1" dirty="0" smtClean="0">
                <a:solidFill>
                  <a:prstClr val="black"/>
                </a:solidFill>
              </a:rPr>
              <a:t>ANOVA</a:t>
            </a:r>
            <a:r>
              <a:rPr lang="en-US" altLang="de-DE" dirty="0">
                <a:solidFill>
                  <a:prstClr val="black"/>
                </a:solidFill>
              </a:rPr>
              <a:t/>
            </a:r>
            <a:br>
              <a:rPr lang="en-US" altLang="de-DE" dirty="0">
                <a:solidFill>
                  <a:prstClr val="black"/>
                </a:solidFill>
              </a:rPr>
            </a:br>
            <a:endParaRPr lang="de-DE" dirty="0"/>
          </a:p>
        </p:txBody>
      </p:sp>
      <p:sp>
        <p:nvSpPr>
          <p:cNvPr id="16" name="Rechteckige Legende 15"/>
          <p:cNvSpPr/>
          <p:nvPr/>
        </p:nvSpPr>
        <p:spPr bwMode="auto">
          <a:xfrm>
            <a:off x="6126931" y="3573016"/>
            <a:ext cx="1793875" cy="1080120"/>
          </a:xfrm>
          <a:prstGeom prst="wedgeRectCallout">
            <a:avLst>
              <a:gd name="adj1" fmla="val -181483"/>
              <a:gd name="adj2" fmla="val -8004"/>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Tick Games-Howell when you cannot assume equal variances</a:t>
            </a:r>
          </a:p>
        </p:txBody>
      </p:sp>
      <p:sp>
        <p:nvSpPr>
          <p:cNvPr id="18" name="Rechteckige Legende 15">
            <a:extLst>
              <a:ext uri="{FF2B5EF4-FFF2-40B4-BE49-F238E27FC236}">
                <a16:creationId xmlns:a16="http://schemas.microsoft.com/office/drawing/2014/main" id="{73C0C079-ECCB-1C41-9385-406E0EAF95F2}"/>
              </a:ext>
            </a:extLst>
          </p:cNvPr>
          <p:cNvSpPr/>
          <p:nvPr/>
        </p:nvSpPr>
        <p:spPr bwMode="auto">
          <a:xfrm>
            <a:off x="6135469" y="1196752"/>
            <a:ext cx="1793875" cy="1464525"/>
          </a:xfrm>
          <a:prstGeom prst="wedgeRectCallout">
            <a:avLst>
              <a:gd name="adj1" fmla="val -318846"/>
              <a:gd name="adj2" fmla="val 108637"/>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Tick R-E-G-W Q when you can assume equal variances but sample sizes are equal</a:t>
            </a:r>
            <a:endParaRPr lang="en-US" sz="1600" i="1" dirty="0"/>
          </a:p>
        </p:txBody>
      </p:sp>
      <p:sp>
        <p:nvSpPr>
          <p:cNvPr id="23" name="Rechteckige Legende 15">
            <a:extLst>
              <a:ext uri="{FF2B5EF4-FFF2-40B4-BE49-F238E27FC236}">
                <a16:creationId xmlns:a16="http://schemas.microsoft.com/office/drawing/2014/main" id="{A1F58FBF-93DC-F749-A598-E716C9E0513B}"/>
              </a:ext>
            </a:extLst>
          </p:cNvPr>
          <p:cNvSpPr/>
          <p:nvPr/>
        </p:nvSpPr>
        <p:spPr bwMode="auto">
          <a:xfrm>
            <a:off x="6126931" y="2758825"/>
            <a:ext cx="1793875" cy="705346"/>
          </a:xfrm>
          <a:prstGeom prst="wedgeRectCallout">
            <a:avLst>
              <a:gd name="adj1" fmla="val -241393"/>
              <a:gd name="adj2" fmla="val 28364"/>
            </a:avLst>
          </a:prstGeom>
          <a:solidFill>
            <a:srgbClr val="EF8500"/>
          </a:solidFill>
          <a:ln w="9525" cap="flat" cmpd="sng" algn="ctr">
            <a:solidFill>
              <a:srgbClr val="EF8500"/>
            </a:solidFill>
            <a:prstDash val="solid"/>
            <a:round/>
            <a:headEnd type="none" w="med" len="med"/>
            <a:tailEnd type="none" w="med" len="med"/>
          </a:ln>
          <a:effectLst/>
        </p:spPr>
        <p:txBody>
          <a:bodyPr anchor="ctr"/>
          <a:lstStyle/>
          <a:p>
            <a:pPr algn="ctr">
              <a:defRPr/>
            </a:pPr>
            <a:r>
              <a:rPr lang="en-US" sz="1600" dirty="0"/>
              <a:t>Tick Hochberg’s GT2 when sample sizes differ</a:t>
            </a:r>
          </a:p>
        </p:txBody>
      </p:sp>
    </p:spTree>
    <p:extLst>
      <p:ext uri="{BB962C8B-B14F-4D97-AF65-F5344CB8AC3E}">
        <p14:creationId xmlns:p14="http://schemas.microsoft.com/office/powerpoint/2010/main" val="1984502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16E38A-FD18-C747-B111-BCFCC36FD848}"/>
              </a:ext>
            </a:extLst>
          </p:cNvPr>
          <p:cNvPicPr>
            <a:picLocks noChangeAspect="1"/>
          </p:cNvPicPr>
          <p:nvPr/>
        </p:nvPicPr>
        <p:blipFill>
          <a:blip r:embed="rId2"/>
          <a:stretch>
            <a:fillRect/>
          </a:stretch>
        </p:blipFill>
        <p:spPr>
          <a:xfrm>
            <a:off x="179512" y="2492896"/>
            <a:ext cx="8839200" cy="2400300"/>
          </a:xfrm>
          <a:prstGeom prst="rect">
            <a:avLst/>
          </a:prstGeom>
        </p:spPr>
      </p:pic>
      <p:sp>
        <p:nvSpPr>
          <p:cNvPr id="6" name="Titel 5"/>
          <p:cNvSpPr>
            <a:spLocks noGrp="1"/>
          </p:cNvSpPr>
          <p:nvPr>
            <p:ph type="title"/>
          </p:nvPr>
        </p:nvSpPr>
        <p:spPr>
          <a:xfrm>
            <a:off x="179512" y="125760"/>
            <a:ext cx="6336704" cy="1143000"/>
          </a:xfrm>
        </p:spPr>
        <p:txBody>
          <a:bodyPr/>
          <a:lstStyle/>
          <a:p>
            <a:pPr algn="ctr"/>
            <a:r>
              <a:rPr lang="en-US" altLang="de-DE" b="1" dirty="0" smtClean="0">
                <a:solidFill>
                  <a:prstClr val="black"/>
                </a:solidFill>
              </a:rPr>
              <a:t>ANOVA</a:t>
            </a:r>
            <a:endParaRPr lang="de-DE" dirty="0"/>
          </a:p>
        </p:txBody>
      </p:sp>
      <p:sp>
        <p:nvSpPr>
          <p:cNvPr id="14" name="Inhaltsplatzhalter 13"/>
          <p:cNvSpPr>
            <a:spLocks noGrp="1"/>
          </p:cNvSpPr>
          <p:nvPr>
            <p:ph idx="1"/>
          </p:nvPr>
        </p:nvSpPr>
        <p:spPr>
          <a:xfrm>
            <a:off x="179512" y="1412776"/>
            <a:ext cx="8784976" cy="3960440"/>
          </a:xfrm>
        </p:spPr>
        <p:txBody>
          <a:bodyPr>
            <a:normAutofit/>
          </a:bodyPr>
          <a:lstStyle/>
          <a:p>
            <a:pPr marL="0" indent="0">
              <a:buNone/>
            </a:pPr>
            <a:r>
              <a:rPr lang="en-US" sz="1800" dirty="0"/>
              <a:t>Descriptive analysis: sample sizes differ between the groups and there are some mean differences (which testing will reveal to be significant, or not).</a:t>
            </a:r>
          </a:p>
        </p:txBody>
      </p:sp>
      <p:sp>
        <p:nvSpPr>
          <p:cNvPr id="10" name="Rectangle 29"/>
          <p:cNvSpPr>
            <a:spLocks noChangeArrowheads="1"/>
          </p:cNvSpPr>
          <p:nvPr/>
        </p:nvSpPr>
        <p:spPr bwMode="auto">
          <a:xfrm>
            <a:off x="1835696" y="3392996"/>
            <a:ext cx="676102" cy="864096"/>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a:ln>
                <a:solidFill>
                  <a:srgbClr val="304C6F"/>
                </a:solidFill>
              </a:ln>
            </a:endParaRPr>
          </a:p>
        </p:txBody>
      </p:sp>
      <p:sp>
        <p:nvSpPr>
          <p:cNvPr id="9" name="Rectangle 29">
            <a:extLst>
              <a:ext uri="{FF2B5EF4-FFF2-40B4-BE49-F238E27FC236}">
                <a16:creationId xmlns:a16="http://schemas.microsoft.com/office/drawing/2014/main" id="{EDD3F69A-FCFD-D644-9002-D55F48B2554E}"/>
              </a:ext>
            </a:extLst>
          </p:cNvPr>
          <p:cNvSpPr>
            <a:spLocks noChangeArrowheads="1"/>
          </p:cNvSpPr>
          <p:nvPr/>
        </p:nvSpPr>
        <p:spPr bwMode="auto">
          <a:xfrm>
            <a:off x="971600" y="3392996"/>
            <a:ext cx="676102" cy="864096"/>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a:ln>
                <a:solidFill>
                  <a:srgbClr val="304C6F"/>
                </a:solidFill>
              </a:ln>
            </a:endParaRPr>
          </a:p>
        </p:txBody>
      </p:sp>
    </p:spTree>
    <p:extLst>
      <p:ext uri="{BB962C8B-B14F-4D97-AF65-F5344CB8AC3E}">
        <p14:creationId xmlns:p14="http://schemas.microsoft.com/office/powerpoint/2010/main" val="699656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853403"/>
          </a:xfrm>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r>
              <a:rPr lang="en-US" altLang="de-DE" dirty="0">
                <a:solidFill>
                  <a:prstClr val="black"/>
                </a:solidFill>
              </a:rPr>
              <a:t/>
            </a:r>
            <a:br>
              <a:rPr lang="en-US" altLang="de-DE" dirty="0">
                <a:solidFill>
                  <a:prstClr val="black"/>
                </a:solidFill>
              </a:rPr>
            </a:br>
            <a:endParaRPr lang="de-DE" dirty="0"/>
          </a:p>
        </p:txBody>
      </p:sp>
      <p:sp>
        <p:nvSpPr>
          <p:cNvPr id="14" name="Pfeil nach unten 13"/>
          <p:cNvSpPr/>
          <p:nvPr/>
        </p:nvSpPr>
        <p:spPr bwMode="auto">
          <a:xfrm>
            <a:off x="1691680" y="1124744"/>
            <a:ext cx="6048672" cy="5076254"/>
          </a:xfrm>
          <a:prstGeom prst="downArrow">
            <a:avLst>
              <a:gd name="adj1" fmla="val 50000"/>
              <a:gd name="adj2" fmla="val 830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5" name="Gruppieren 24"/>
          <p:cNvGrpSpPr>
            <a:grpSpLocks/>
          </p:cNvGrpSpPr>
          <p:nvPr/>
        </p:nvGrpSpPr>
        <p:grpSpPr bwMode="auto">
          <a:xfrm>
            <a:off x="1808364" y="1210874"/>
            <a:ext cx="5815305" cy="4450374"/>
            <a:chOff x="1573769" y="1368464"/>
            <a:chExt cx="5380037" cy="4513503"/>
          </a:xfrm>
        </p:grpSpPr>
        <p:sp>
          <p:nvSpPr>
            <p:cNvPr id="16" name="Rechteck 15"/>
            <p:cNvSpPr/>
            <p:nvPr/>
          </p:nvSpPr>
          <p:spPr>
            <a:xfrm>
              <a:off x="2142094" y="1368464"/>
              <a:ext cx="4811712" cy="552375"/>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Formulate the hypothesis</a:t>
              </a:r>
            </a:p>
          </p:txBody>
        </p:sp>
        <p:sp>
          <p:nvSpPr>
            <p:cNvPr id="17" name="Rechteck 16"/>
            <p:cNvSpPr/>
            <p:nvPr/>
          </p:nvSpPr>
          <p:spPr>
            <a:xfrm>
              <a:off x="2142094" y="2011407"/>
              <a:ext cx="4811712" cy="569913"/>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Choose the significance level</a:t>
              </a:r>
            </a:p>
          </p:txBody>
        </p:sp>
        <p:sp>
          <p:nvSpPr>
            <p:cNvPr id="18" name="Rechteck 17"/>
            <p:cNvSpPr/>
            <p:nvPr/>
          </p:nvSpPr>
          <p:spPr>
            <a:xfrm>
              <a:off x="2142094" y="2668673"/>
              <a:ext cx="4811712" cy="1179617"/>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Select an appropriate test and check assumptions</a:t>
              </a:r>
            </a:p>
            <a:p>
              <a:pPr marL="1143000" lvl="2" indent="-228600">
                <a:buFont typeface="+mj-lt"/>
                <a:buAutoNum type="arabicPeriod"/>
                <a:defRPr/>
              </a:pPr>
              <a:r>
                <a:rPr lang="en-US" sz="1400" dirty="0">
                  <a:solidFill>
                    <a:schemeClr val="tx1"/>
                  </a:solidFill>
                </a:rPr>
                <a:t>Define the testing situation</a:t>
              </a:r>
            </a:p>
            <a:p>
              <a:pPr marL="1143000" lvl="2" indent="-228600">
                <a:buFont typeface="+mj-lt"/>
                <a:buAutoNum type="arabicPeriod"/>
                <a:defRPr/>
              </a:pPr>
              <a:r>
                <a:rPr lang="en-US" sz="1400" dirty="0">
                  <a:solidFill>
                    <a:schemeClr val="tx1"/>
                  </a:solidFill>
                </a:rPr>
                <a:t>Determine if samples are paired or independent</a:t>
              </a:r>
            </a:p>
            <a:p>
              <a:pPr marL="1143000" lvl="2" indent="-228600">
                <a:buFont typeface="+mj-lt"/>
                <a:buAutoNum type="arabicPeriod"/>
                <a:defRPr/>
              </a:pPr>
              <a:r>
                <a:rPr lang="en-US" sz="1400" dirty="0">
                  <a:solidFill>
                    <a:schemeClr val="tx1"/>
                  </a:solidFill>
                </a:rPr>
                <a:t>Check assumptions and choose the test</a:t>
              </a:r>
            </a:p>
            <a:p>
              <a:pPr marL="1143000" lvl="2" indent="-228600">
                <a:buFont typeface="+mj-lt"/>
                <a:buAutoNum type="arabicPeriod"/>
                <a:defRPr/>
              </a:pPr>
              <a:r>
                <a:rPr lang="en-US" sz="1400" dirty="0">
                  <a:solidFill>
                    <a:schemeClr val="tx1"/>
                  </a:solidFill>
                </a:rPr>
                <a:t>Specify the region of rejection</a:t>
              </a:r>
            </a:p>
          </p:txBody>
        </p:sp>
        <p:sp>
          <p:nvSpPr>
            <p:cNvPr id="19" name="Rechteck 18"/>
            <p:cNvSpPr/>
            <p:nvPr/>
          </p:nvSpPr>
          <p:spPr>
            <a:xfrm>
              <a:off x="2142094" y="3995936"/>
              <a:ext cx="4811712" cy="571501"/>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Calculate the test statistic</a:t>
              </a:r>
            </a:p>
          </p:txBody>
        </p:sp>
        <p:sp>
          <p:nvSpPr>
            <p:cNvPr id="20" name="Rechteck 19"/>
            <p:cNvSpPr/>
            <p:nvPr/>
          </p:nvSpPr>
          <p:spPr>
            <a:xfrm>
              <a:off x="2142094" y="5312055"/>
              <a:ext cx="4811712" cy="569912"/>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Interpret the results</a:t>
              </a:r>
            </a:p>
          </p:txBody>
        </p:sp>
        <p:sp>
          <p:nvSpPr>
            <p:cNvPr id="21" name="Rechteck 20"/>
            <p:cNvSpPr/>
            <p:nvPr/>
          </p:nvSpPr>
          <p:spPr>
            <a:xfrm>
              <a:off x="1573769" y="1368464"/>
              <a:ext cx="568325" cy="554003"/>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1.</a:t>
              </a:r>
            </a:p>
          </p:txBody>
        </p:sp>
        <p:sp>
          <p:nvSpPr>
            <p:cNvPr id="22" name="Rechteck 21"/>
            <p:cNvSpPr/>
            <p:nvPr/>
          </p:nvSpPr>
          <p:spPr>
            <a:xfrm>
              <a:off x="2142094" y="4654789"/>
              <a:ext cx="4811712" cy="569913"/>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Make the test decision</a:t>
              </a:r>
            </a:p>
          </p:txBody>
        </p:sp>
        <p:sp>
          <p:nvSpPr>
            <p:cNvPr id="23" name="Rechteck 22"/>
            <p:cNvSpPr/>
            <p:nvPr/>
          </p:nvSpPr>
          <p:spPr>
            <a:xfrm>
              <a:off x="1573769" y="2011407"/>
              <a:ext cx="568325" cy="569913"/>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2.</a:t>
              </a:r>
            </a:p>
          </p:txBody>
        </p:sp>
        <p:sp>
          <p:nvSpPr>
            <p:cNvPr id="24" name="Rechteck 23"/>
            <p:cNvSpPr/>
            <p:nvPr/>
          </p:nvSpPr>
          <p:spPr>
            <a:xfrm>
              <a:off x="1573769" y="2668672"/>
              <a:ext cx="568325" cy="1179618"/>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3.</a:t>
              </a:r>
            </a:p>
          </p:txBody>
        </p:sp>
        <p:sp>
          <p:nvSpPr>
            <p:cNvPr id="25" name="Rechteck 24"/>
            <p:cNvSpPr/>
            <p:nvPr/>
          </p:nvSpPr>
          <p:spPr>
            <a:xfrm>
              <a:off x="1573769" y="3995936"/>
              <a:ext cx="568325" cy="571501"/>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4.</a:t>
              </a:r>
            </a:p>
          </p:txBody>
        </p:sp>
        <p:sp>
          <p:nvSpPr>
            <p:cNvPr id="26" name="Rechteck 25"/>
            <p:cNvSpPr/>
            <p:nvPr/>
          </p:nvSpPr>
          <p:spPr>
            <a:xfrm>
              <a:off x="1573769" y="4656377"/>
              <a:ext cx="568325" cy="568325"/>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5.</a:t>
              </a:r>
            </a:p>
          </p:txBody>
        </p:sp>
        <p:sp>
          <p:nvSpPr>
            <p:cNvPr id="27" name="Rechteck 26"/>
            <p:cNvSpPr/>
            <p:nvPr/>
          </p:nvSpPr>
          <p:spPr>
            <a:xfrm>
              <a:off x="1573769" y="5313642"/>
              <a:ext cx="568325" cy="568325"/>
            </a:xfrm>
            <a:prstGeom prst="rect">
              <a:avLst/>
            </a:prstGeom>
            <a:solidFill>
              <a:srgbClr val="EF8500"/>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6.</a:t>
              </a:r>
            </a:p>
          </p:txBody>
        </p:sp>
      </p:grpSp>
    </p:spTree>
    <p:extLst>
      <p:ext uri="{BB962C8B-B14F-4D97-AF65-F5344CB8AC3E}">
        <p14:creationId xmlns:p14="http://schemas.microsoft.com/office/powerpoint/2010/main" val="1512108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E72403-92E3-2149-9AC1-60A36AA9CB21}"/>
              </a:ext>
            </a:extLst>
          </p:cNvPr>
          <p:cNvPicPr>
            <a:picLocks noChangeAspect="1"/>
          </p:cNvPicPr>
          <p:nvPr/>
        </p:nvPicPr>
        <p:blipFill>
          <a:blip r:embed="rId2"/>
          <a:stretch>
            <a:fillRect/>
          </a:stretch>
        </p:blipFill>
        <p:spPr>
          <a:xfrm>
            <a:off x="290699" y="1083256"/>
            <a:ext cx="5030980" cy="1395742"/>
          </a:xfrm>
          <a:prstGeom prst="rect">
            <a:avLst/>
          </a:prstGeom>
        </p:spPr>
      </p:pic>
      <p:sp>
        <p:nvSpPr>
          <p:cNvPr id="6" name="Titel 5"/>
          <p:cNvSpPr>
            <a:spLocks noGrp="1"/>
          </p:cNvSpPr>
          <p:nvPr>
            <p:ph type="title"/>
          </p:nvPr>
        </p:nvSpPr>
        <p:spPr>
          <a:xfrm>
            <a:off x="179512" y="125759"/>
            <a:ext cx="6192688" cy="957497"/>
          </a:xfrm>
        </p:spPr>
        <p:txBody>
          <a:bodyPr/>
          <a:lstStyle/>
          <a:p>
            <a:pPr algn="ctr"/>
            <a:r>
              <a:rPr lang="en-US" altLang="de-DE" b="1" dirty="0" smtClean="0">
                <a:solidFill>
                  <a:prstClr val="black"/>
                </a:solidFill>
              </a:rPr>
              <a:t>ANOVA</a:t>
            </a:r>
            <a:endParaRPr lang="de-DE" dirty="0"/>
          </a:p>
        </p:txBody>
      </p:sp>
      <p:grpSp>
        <p:nvGrpSpPr>
          <p:cNvPr id="32" name="Gruppieren 6"/>
          <p:cNvGrpSpPr/>
          <p:nvPr/>
        </p:nvGrpSpPr>
        <p:grpSpPr>
          <a:xfrm>
            <a:off x="5321052" y="1289069"/>
            <a:ext cx="3878223" cy="3336257"/>
            <a:chOff x="3076575" y="1847528"/>
            <a:chExt cx="6758855" cy="3336257"/>
          </a:xfrm>
        </p:grpSpPr>
        <p:cxnSp>
          <p:nvCxnSpPr>
            <p:cNvPr id="33" name="Gerade Verbindung mit Pfeil 32"/>
            <p:cNvCxnSpPr/>
            <p:nvPr/>
          </p:nvCxnSpPr>
          <p:spPr>
            <a:xfrm rot="10800000">
              <a:off x="3076575" y="2193925"/>
              <a:ext cx="638175" cy="158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4" name="Text Box 27"/>
            <p:cNvSpPr txBox="1">
              <a:spLocks noChangeArrowheads="1"/>
            </p:cNvSpPr>
            <p:nvPr/>
          </p:nvSpPr>
          <p:spPr bwMode="auto">
            <a:xfrm>
              <a:off x="3738711" y="1847528"/>
              <a:ext cx="5688632" cy="1477328"/>
            </a:xfrm>
            <a:prstGeom prst="rect">
              <a:avLst/>
            </a:prstGeom>
            <a:noFill/>
            <a:ln w="9525">
              <a:noFill/>
              <a:miter lim="800000"/>
              <a:headEnd/>
              <a:tailEnd/>
            </a:ln>
          </p:spPr>
          <p:txBody>
            <a:bodyPr wrap="square">
              <a:spAutoFit/>
            </a:bodyPr>
            <a:lstStyle/>
            <a:p>
              <a:pPr eaLnBrk="0" hangingPunct="0">
                <a:spcBef>
                  <a:spcPct val="50000"/>
                </a:spcBef>
              </a:pPr>
              <a:r>
                <a:rPr lang="en-US" dirty="0"/>
                <a:t>p-value (0.341) is clearly above 0.05 </a:t>
              </a:r>
              <a:br>
                <a:rPr lang="en-US" dirty="0"/>
              </a:br>
              <a:r>
                <a:rPr lang="en-US" dirty="0">
                  <a:sym typeface="Wingdings" pitchFamily="2" charset="2"/>
                </a:rPr>
                <a:t> </a:t>
              </a:r>
              <a:r>
                <a:rPr lang="en-US" dirty="0"/>
                <a:t>consider the one-way ANOVA (instead of the Kruskal-Wallis rank test) </a:t>
              </a:r>
              <a:endParaRPr lang="en-GB" dirty="0"/>
            </a:p>
          </p:txBody>
        </p:sp>
        <p:sp>
          <p:nvSpPr>
            <p:cNvPr id="36" name="Text Box 27"/>
            <p:cNvSpPr txBox="1">
              <a:spLocks noChangeArrowheads="1"/>
            </p:cNvSpPr>
            <p:nvPr/>
          </p:nvSpPr>
          <p:spPr bwMode="auto">
            <a:xfrm>
              <a:off x="3714750" y="3706457"/>
              <a:ext cx="6120680" cy="1477328"/>
            </a:xfrm>
            <a:prstGeom prst="rect">
              <a:avLst/>
            </a:prstGeom>
            <a:noFill/>
            <a:ln w="9525">
              <a:noFill/>
              <a:miter lim="800000"/>
              <a:headEnd/>
              <a:tailEnd/>
            </a:ln>
          </p:spPr>
          <p:txBody>
            <a:bodyPr wrap="square">
              <a:spAutoFit/>
            </a:bodyPr>
            <a:lstStyle/>
            <a:p>
              <a:pPr eaLnBrk="0" hangingPunct="0">
                <a:spcBef>
                  <a:spcPct val="50000"/>
                </a:spcBef>
              </a:pPr>
              <a:r>
                <a:rPr lang="en-US" dirty="0"/>
                <a:t>p-value ≤ 0.05 </a:t>
              </a:r>
              <a:br>
                <a:rPr lang="en-US" dirty="0"/>
              </a:br>
              <a:r>
                <a:rPr lang="en-US" dirty="0">
                  <a:sym typeface="Wingdings" pitchFamily="2" charset="2"/>
                </a:rPr>
                <a:t> r</a:t>
              </a:r>
              <a:r>
                <a:rPr lang="en-US" dirty="0"/>
                <a:t>eject the null hypothesis that the mean of the overall price/ performance satisfaction is the same between the status groups</a:t>
              </a:r>
              <a:endParaRPr lang="en-GB" dirty="0"/>
            </a:p>
          </p:txBody>
        </p:sp>
      </p:grpSp>
      <p:pic>
        <p:nvPicPr>
          <p:cNvPr id="3" name="Picture 2">
            <a:extLst>
              <a:ext uri="{FF2B5EF4-FFF2-40B4-BE49-F238E27FC236}">
                <a16:creationId xmlns:a16="http://schemas.microsoft.com/office/drawing/2014/main" id="{627F1E8D-2CFF-5B43-86EF-21FCEF2ADE11}"/>
              </a:ext>
            </a:extLst>
          </p:cNvPr>
          <p:cNvPicPr>
            <a:picLocks noChangeAspect="1"/>
          </p:cNvPicPr>
          <p:nvPr/>
        </p:nvPicPr>
        <p:blipFill>
          <a:blip r:embed="rId3"/>
          <a:stretch>
            <a:fillRect/>
          </a:stretch>
        </p:blipFill>
        <p:spPr>
          <a:xfrm>
            <a:off x="290699" y="2585215"/>
            <a:ext cx="4384070" cy="1275833"/>
          </a:xfrm>
          <a:prstGeom prst="rect">
            <a:avLst/>
          </a:prstGeom>
        </p:spPr>
      </p:pic>
      <p:cxnSp>
        <p:nvCxnSpPr>
          <p:cNvPr id="18" name="Gerade Verbindung mit Pfeil 32">
            <a:extLst>
              <a:ext uri="{FF2B5EF4-FFF2-40B4-BE49-F238E27FC236}">
                <a16:creationId xmlns:a16="http://schemas.microsoft.com/office/drawing/2014/main" id="{3AB495A3-6528-D046-B0D0-BAF5B7983D9B}"/>
              </a:ext>
            </a:extLst>
          </p:cNvPr>
          <p:cNvCxnSpPr>
            <a:cxnSpLocks/>
          </p:cNvCxnSpPr>
          <p:nvPr/>
        </p:nvCxnSpPr>
        <p:spPr>
          <a:xfrm flipH="1">
            <a:off x="4685600" y="3356992"/>
            <a:ext cx="726158"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0" name="Abgerundetes Rechteck 2">
            <a:extLst>
              <a:ext uri="{FF2B5EF4-FFF2-40B4-BE49-F238E27FC236}">
                <a16:creationId xmlns:a16="http://schemas.microsoft.com/office/drawing/2014/main" id="{A91F93C7-B263-FF41-A42E-A2A359A7AC89}"/>
              </a:ext>
            </a:extLst>
          </p:cNvPr>
          <p:cNvSpPr/>
          <p:nvPr/>
        </p:nvSpPr>
        <p:spPr>
          <a:xfrm>
            <a:off x="719572" y="5352386"/>
            <a:ext cx="7704856" cy="457200"/>
          </a:xfrm>
          <a:prstGeom prst="roundRect">
            <a:avLst/>
          </a:prstGeom>
          <a:solidFill>
            <a:srgbClr val="EF8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Wingdings" pitchFamily="2" charset="2"/>
              </a:rPr>
              <a:t> </a:t>
            </a:r>
            <a:r>
              <a:rPr lang="en-US" dirty="0">
                <a:solidFill>
                  <a:schemeClr val="bg1"/>
                </a:solidFill>
              </a:rPr>
              <a:t>Always consider the </a:t>
            </a:r>
            <a:r>
              <a:rPr lang="en-US" dirty="0" err="1">
                <a:solidFill>
                  <a:schemeClr val="bg1"/>
                </a:solidFill>
              </a:rPr>
              <a:t>Levene’s</a:t>
            </a:r>
            <a:r>
              <a:rPr lang="en-US" dirty="0">
                <a:solidFill>
                  <a:schemeClr val="bg1"/>
                </a:solidFill>
              </a:rPr>
              <a:t> test before interpreting the post hoc tests! </a:t>
            </a:r>
            <a:endParaRPr lang="de-DE" dirty="0"/>
          </a:p>
        </p:txBody>
      </p:sp>
    </p:spTree>
    <p:extLst>
      <p:ext uri="{BB962C8B-B14F-4D97-AF65-F5344CB8AC3E}">
        <p14:creationId xmlns:p14="http://schemas.microsoft.com/office/powerpoint/2010/main" val="473543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179512" y="125760"/>
            <a:ext cx="6264696" cy="961739"/>
          </a:xfrm>
        </p:spPr>
        <p:txBody>
          <a:bodyPr/>
          <a:lstStyle/>
          <a:p>
            <a:pPr algn="ctr"/>
            <a:r>
              <a:rPr lang="en-US" altLang="de-DE" b="1" dirty="0" smtClean="0">
                <a:solidFill>
                  <a:prstClr val="black"/>
                </a:solidFill>
              </a:rPr>
              <a:t>ANOVA</a:t>
            </a:r>
            <a:endParaRPr lang="de-DE" dirty="0"/>
          </a:p>
        </p:txBody>
      </p:sp>
      <p:grpSp>
        <p:nvGrpSpPr>
          <p:cNvPr id="32" name="Gruppieren 6"/>
          <p:cNvGrpSpPr/>
          <p:nvPr/>
        </p:nvGrpSpPr>
        <p:grpSpPr>
          <a:xfrm>
            <a:off x="4367596" y="1328695"/>
            <a:ext cx="5039971" cy="4855778"/>
            <a:chOff x="1449691" y="2193925"/>
            <a:chExt cx="8783516" cy="4855778"/>
          </a:xfrm>
        </p:grpSpPr>
        <p:cxnSp>
          <p:nvCxnSpPr>
            <p:cNvPr id="33" name="Gerade Verbindung mit Pfeil 32"/>
            <p:cNvCxnSpPr/>
            <p:nvPr/>
          </p:nvCxnSpPr>
          <p:spPr>
            <a:xfrm rot="10800000">
              <a:off x="3076575" y="2193925"/>
              <a:ext cx="638175" cy="1588"/>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34" name="Text Box 27"/>
            <p:cNvSpPr txBox="1">
              <a:spLocks noChangeArrowheads="1"/>
            </p:cNvSpPr>
            <p:nvPr/>
          </p:nvSpPr>
          <p:spPr bwMode="auto">
            <a:xfrm>
              <a:off x="4441283" y="2422022"/>
              <a:ext cx="5688632" cy="1754326"/>
            </a:xfrm>
            <a:prstGeom prst="rect">
              <a:avLst/>
            </a:prstGeom>
            <a:noFill/>
            <a:ln w="9525">
              <a:noFill/>
              <a:miter lim="800000"/>
              <a:headEnd/>
              <a:tailEnd/>
            </a:ln>
          </p:spPr>
          <p:txBody>
            <a:bodyPr wrap="square">
              <a:spAutoFit/>
            </a:bodyPr>
            <a:lstStyle/>
            <a:p>
              <a:pPr eaLnBrk="0" hangingPunct="0">
                <a:spcBef>
                  <a:spcPct val="50000"/>
                </a:spcBef>
              </a:pPr>
              <a:r>
                <a:rPr lang="en-US" dirty="0"/>
                <a:t>p-value (.001) is clearly below 0.05, therefore we conclude </a:t>
              </a:r>
              <a:r>
                <a:rPr lang="en-US" i="1" dirty="0"/>
                <a:t>Silver</a:t>
              </a:r>
              <a:r>
                <a:rPr lang="en-US" dirty="0"/>
                <a:t> is different from </a:t>
              </a:r>
              <a:r>
                <a:rPr lang="en-US" i="1" dirty="0"/>
                <a:t>Blue</a:t>
              </a:r>
              <a:r>
                <a:rPr lang="en-US" dirty="0"/>
                <a:t>. We can repeat this comparison for all other pairwise combinations</a:t>
              </a:r>
              <a:br>
                <a:rPr lang="en-US" dirty="0"/>
              </a:br>
              <a:endParaRPr lang="en-GB" dirty="0"/>
            </a:p>
          </p:txBody>
        </p:sp>
        <p:sp>
          <p:nvSpPr>
            <p:cNvPr id="38" name="Text Box 27"/>
            <p:cNvSpPr txBox="1">
              <a:spLocks noChangeArrowheads="1"/>
            </p:cNvSpPr>
            <p:nvPr/>
          </p:nvSpPr>
          <p:spPr bwMode="auto">
            <a:xfrm>
              <a:off x="4396213" y="4464380"/>
              <a:ext cx="5836994" cy="2585323"/>
            </a:xfrm>
            <a:prstGeom prst="rect">
              <a:avLst/>
            </a:prstGeom>
            <a:noFill/>
            <a:ln w="9525">
              <a:noFill/>
              <a:miter lim="800000"/>
              <a:headEnd/>
              <a:tailEnd/>
            </a:ln>
          </p:spPr>
          <p:txBody>
            <a:bodyPr wrap="square">
              <a:spAutoFit/>
            </a:bodyPr>
            <a:lstStyle/>
            <a:p>
              <a:pPr eaLnBrk="0" hangingPunct="0">
                <a:spcBef>
                  <a:spcPct val="50000"/>
                </a:spcBef>
              </a:pPr>
              <a:r>
                <a:rPr lang="en-US" dirty="0"/>
                <a:t>Which groups differ from each other? The </a:t>
              </a:r>
              <a:r>
                <a:rPr lang="en-US" i="1" dirty="0"/>
                <a:t>Blue</a:t>
              </a:r>
              <a:r>
                <a:rPr lang="en-US" dirty="0"/>
                <a:t> status is not in the same column as the </a:t>
              </a:r>
              <a:r>
                <a:rPr lang="en-US" i="1" dirty="0"/>
                <a:t>Silver</a:t>
              </a:r>
              <a:r>
                <a:rPr lang="en-US" dirty="0"/>
                <a:t> and </a:t>
              </a:r>
              <a:r>
                <a:rPr lang="en-US" i="1" dirty="0"/>
                <a:t>Gold</a:t>
              </a:r>
              <a:r>
                <a:rPr lang="en-US" dirty="0"/>
                <a:t> status, therefore we conclude  they are significantly different from each other at p ≤ 0.05</a:t>
              </a:r>
            </a:p>
            <a:p>
              <a:pPr eaLnBrk="0" hangingPunct="0">
                <a:spcBef>
                  <a:spcPct val="50000"/>
                </a:spcBef>
              </a:pPr>
              <a:endParaRPr lang="en-US" dirty="0"/>
            </a:p>
            <a:p>
              <a:pPr eaLnBrk="0" hangingPunct="0">
                <a:spcBef>
                  <a:spcPct val="50000"/>
                </a:spcBef>
              </a:pPr>
              <a:r>
                <a:rPr lang="en-US" dirty="0"/>
                <a:t> </a:t>
              </a:r>
              <a:endParaRPr lang="en-GB" dirty="0"/>
            </a:p>
          </p:txBody>
        </p:sp>
        <p:sp>
          <p:nvSpPr>
            <p:cNvPr id="39" name="AutoShape 21"/>
            <p:cNvSpPr>
              <a:spLocks/>
            </p:cNvSpPr>
            <p:nvPr/>
          </p:nvSpPr>
          <p:spPr bwMode="auto">
            <a:xfrm>
              <a:off x="1449691" y="5183785"/>
              <a:ext cx="360361" cy="642937"/>
            </a:xfrm>
            <a:prstGeom prst="rightBrace">
              <a:avLst>
                <a:gd name="adj1" fmla="val 95192"/>
                <a:gd name="adj2" fmla="val 50000"/>
              </a:avLst>
            </a:prstGeom>
            <a:ln w="28575">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grpSp>
      <p:cxnSp>
        <p:nvCxnSpPr>
          <p:cNvPr id="18" name="Gerade Verbindung mit Pfeil 32">
            <a:extLst>
              <a:ext uri="{FF2B5EF4-FFF2-40B4-BE49-F238E27FC236}">
                <a16:creationId xmlns:a16="http://schemas.microsoft.com/office/drawing/2014/main" id="{3AB495A3-6528-D046-B0D0-BAF5B7983D9B}"/>
              </a:ext>
            </a:extLst>
          </p:cNvPr>
          <p:cNvCxnSpPr>
            <a:cxnSpLocks/>
          </p:cNvCxnSpPr>
          <p:nvPr/>
        </p:nvCxnSpPr>
        <p:spPr>
          <a:xfrm flipH="1">
            <a:off x="4644008" y="4640023"/>
            <a:ext cx="1440160"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2A7EB5BC-40D2-8B4B-A81A-0F70D6DDA926}"/>
              </a:ext>
            </a:extLst>
          </p:cNvPr>
          <p:cNvPicPr>
            <a:picLocks noChangeAspect="1"/>
          </p:cNvPicPr>
          <p:nvPr/>
        </p:nvPicPr>
        <p:blipFill>
          <a:blip r:embed="rId2"/>
          <a:stretch>
            <a:fillRect/>
          </a:stretch>
        </p:blipFill>
        <p:spPr>
          <a:xfrm>
            <a:off x="403772" y="1054431"/>
            <a:ext cx="5292080" cy="1792365"/>
          </a:xfrm>
          <a:prstGeom prst="rect">
            <a:avLst/>
          </a:prstGeom>
        </p:spPr>
      </p:pic>
      <p:pic>
        <p:nvPicPr>
          <p:cNvPr id="5" name="Picture 4">
            <a:extLst>
              <a:ext uri="{FF2B5EF4-FFF2-40B4-BE49-F238E27FC236}">
                <a16:creationId xmlns:a16="http://schemas.microsoft.com/office/drawing/2014/main" id="{4309A28C-B39B-784A-A4F8-01253C62B7D1}"/>
              </a:ext>
            </a:extLst>
          </p:cNvPr>
          <p:cNvPicPr>
            <a:picLocks noChangeAspect="1"/>
          </p:cNvPicPr>
          <p:nvPr/>
        </p:nvPicPr>
        <p:blipFill>
          <a:blip r:embed="rId3"/>
          <a:stretch>
            <a:fillRect/>
          </a:stretch>
        </p:blipFill>
        <p:spPr>
          <a:xfrm>
            <a:off x="478866" y="2996952"/>
            <a:ext cx="3888730" cy="2540533"/>
          </a:xfrm>
          <a:prstGeom prst="rect">
            <a:avLst/>
          </a:prstGeom>
        </p:spPr>
      </p:pic>
      <p:cxnSp>
        <p:nvCxnSpPr>
          <p:cNvPr id="16" name="Gerade Verbindung mit Pfeil 32">
            <a:extLst>
              <a:ext uri="{FF2B5EF4-FFF2-40B4-BE49-F238E27FC236}">
                <a16:creationId xmlns:a16="http://schemas.microsoft.com/office/drawing/2014/main" id="{67C46B54-DB34-F348-BBAD-C02CC3AC0F46}"/>
              </a:ext>
            </a:extLst>
          </p:cNvPr>
          <p:cNvCxnSpPr>
            <a:cxnSpLocks/>
          </p:cNvCxnSpPr>
          <p:nvPr/>
        </p:nvCxnSpPr>
        <p:spPr>
          <a:xfrm flipH="1">
            <a:off x="5744614" y="1772816"/>
            <a:ext cx="339554"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9" name="Abgerundetes Rechteck 2">
            <a:extLst>
              <a:ext uri="{FF2B5EF4-FFF2-40B4-BE49-F238E27FC236}">
                <a16:creationId xmlns:a16="http://schemas.microsoft.com/office/drawing/2014/main" id="{DC2A27C2-2CE9-5040-A0A8-11640A4131C8}"/>
              </a:ext>
            </a:extLst>
          </p:cNvPr>
          <p:cNvSpPr/>
          <p:nvPr/>
        </p:nvSpPr>
        <p:spPr>
          <a:xfrm>
            <a:off x="791580" y="5778680"/>
            <a:ext cx="7704856" cy="457200"/>
          </a:xfrm>
          <a:prstGeom prst="roundRect">
            <a:avLst/>
          </a:prstGeom>
          <a:solidFill>
            <a:srgbClr val="EF8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Wingdings" pitchFamily="2" charset="2"/>
              </a:rPr>
              <a:t> </a:t>
            </a:r>
            <a:r>
              <a:rPr lang="en-US" dirty="0">
                <a:solidFill>
                  <a:schemeClr val="bg1"/>
                </a:solidFill>
              </a:rPr>
              <a:t>We can manually calculate the effect size using section 6.6.2.5</a:t>
            </a:r>
            <a:endParaRPr lang="de-DE" dirty="0"/>
          </a:p>
        </p:txBody>
      </p:sp>
    </p:spTree>
    <p:extLst>
      <p:ext uri="{BB962C8B-B14F-4D97-AF65-F5344CB8AC3E}">
        <p14:creationId xmlns:p14="http://schemas.microsoft.com/office/powerpoint/2010/main" val="2214113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780033"/>
          </a:xfrm>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r>
              <a:rPr lang="en-US" altLang="de-DE" dirty="0">
                <a:solidFill>
                  <a:prstClr val="black"/>
                </a:solidFill>
              </a:rPr>
              <a:t/>
            </a:r>
            <a:br>
              <a:rPr lang="en-US" altLang="de-DE" dirty="0">
                <a:solidFill>
                  <a:prstClr val="black"/>
                </a:solidFill>
              </a:rPr>
            </a:br>
            <a:endParaRPr lang="de-DE" dirty="0"/>
          </a:p>
        </p:txBody>
      </p:sp>
      <p:sp>
        <p:nvSpPr>
          <p:cNvPr id="3" name="Inhaltsplatzhalter 2"/>
          <p:cNvSpPr>
            <a:spLocks noGrp="1"/>
          </p:cNvSpPr>
          <p:nvPr>
            <p:ph idx="1"/>
          </p:nvPr>
        </p:nvSpPr>
        <p:spPr/>
        <p:txBody>
          <a:bodyPr>
            <a:noAutofit/>
          </a:bodyPr>
          <a:lstStyle/>
          <a:p>
            <a:endParaRPr lang="en-US" dirty="0"/>
          </a:p>
          <a:p>
            <a:r>
              <a:rPr lang="en-US" sz="2000" dirty="0"/>
              <a:t>Hypothesis testing starts with the formulation of a null and alternative hypothesis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1200" dirty="0"/>
          </a:p>
          <a:p>
            <a:pPr>
              <a:buNone/>
            </a:pPr>
            <a:r>
              <a:rPr lang="en-US" sz="1200" dirty="0"/>
              <a:t>Note that researchers always refer to the alternative hypothesis when referring to the hypothesis to be tested!</a:t>
            </a:r>
          </a:p>
        </p:txBody>
      </p:sp>
      <p:grpSp>
        <p:nvGrpSpPr>
          <p:cNvPr id="33" name="Gruppieren 32"/>
          <p:cNvGrpSpPr/>
          <p:nvPr/>
        </p:nvGrpSpPr>
        <p:grpSpPr>
          <a:xfrm>
            <a:off x="539552" y="2132856"/>
            <a:ext cx="8323387" cy="3888432"/>
            <a:chOff x="822325" y="2583631"/>
            <a:chExt cx="8323387" cy="3888432"/>
          </a:xfrm>
        </p:grpSpPr>
        <p:sp>
          <p:nvSpPr>
            <p:cNvPr id="34" name="Rechteck 13"/>
            <p:cNvSpPr>
              <a:spLocks noChangeArrowheads="1"/>
            </p:cNvSpPr>
            <p:nvPr/>
          </p:nvSpPr>
          <p:spPr bwMode="auto">
            <a:xfrm>
              <a:off x="2304952" y="2583631"/>
              <a:ext cx="3312000" cy="369888"/>
            </a:xfrm>
            <a:prstGeom prst="rect">
              <a:avLst/>
            </a:prstGeom>
            <a:solidFill>
              <a:srgbClr val="EF8500"/>
            </a:solidFill>
            <a:ln w="9525">
              <a:noFill/>
              <a:miter lim="800000"/>
              <a:headEnd/>
              <a:tailEnd/>
            </a:ln>
          </p:spPr>
          <p:txBody>
            <a:bodyPr wrap="square">
              <a:spAutoFit/>
            </a:bodyPr>
            <a:lstStyle/>
            <a:p>
              <a:pPr algn="ctr">
                <a:spcBef>
                  <a:spcPts val="600"/>
                </a:spcBef>
              </a:pPr>
              <a:r>
                <a:rPr lang="en-US" sz="1800">
                  <a:solidFill>
                    <a:schemeClr val="bg1"/>
                  </a:solidFill>
                </a:rPr>
                <a:t>Null hypothesis H</a:t>
              </a:r>
              <a:r>
                <a:rPr lang="en-US" sz="1800" baseline="-25000">
                  <a:solidFill>
                    <a:schemeClr val="bg1"/>
                  </a:solidFill>
                </a:rPr>
                <a:t>0</a:t>
              </a:r>
              <a:endParaRPr lang="en-US" sz="1800">
                <a:solidFill>
                  <a:schemeClr val="bg1"/>
                </a:solidFill>
              </a:endParaRPr>
            </a:p>
          </p:txBody>
        </p:sp>
        <p:sp>
          <p:nvSpPr>
            <p:cNvPr id="35" name="Rechteck 13"/>
            <p:cNvSpPr>
              <a:spLocks noChangeArrowheads="1"/>
            </p:cNvSpPr>
            <p:nvPr/>
          </p:nvSpPr>
          <p:spPr bwMode="auto">
            <a:xfrm>
              <a:off x="5733952" y="2583631"/>
              <a:ext cx="3312000" cy="369888"/>
            </a:xfrm>
            <a:prstGeom prst="rect">
              <a:avLst/>
            </a:prstGeom>
            <a:solidFill>
              <a:srgbClr val="EF8500"/>
            </a:solidFill>
            <a:ln w="9525">
              <a:noFill/>
              <a:miter lim="800000"/>
              <a:headEnd/>
              <a:tailEnd/>
            </a:ln>
          </p:spPr>
          <p:txBody>
            <a:bodyPr wrap="square">
              <a:spAutoFit/>
            </a:bodyPr>
            <a:lstStyle/>
            <a:p>
              <a:pPr algn="ctr">
                <a:spcBef>
                  <a:spcPts val="600"/>
                </a:spcBef>
              </a:pPr>
              <a:r>
                <a:rPr lang="en-US" sz="1800">
                  <a:solidFill>
                    <a:schemeClr val="bg1"/>
                  </a:solidFill>
                </a:rPr>
                <a:t>Alternative hypothesis H</a:t>
              </a:r>
              <a:r>
                <a:rPr lang="en-US" sz="1800" baseline="-25000">
                  <a:solidFill>
                    <a:schemeClr val="bg1"/>
                  </a:solidFill>
                </a:rPr>
                <a:t>1</a:t>
              </a:r>
              <a:endParaRPr lang="en-US" sz="1800">
                <a:solidFill>
                  <a:schemeClr val="bg1"/>
                </a:solidFill>
              </a:endParaRPr>
            </a:p>
          </p:txBody>
        </p:sp>
        <p:sp>
          <p:nvSpPr>
            <p:cNvPr id="36" name="Textfeld 29"/>
            <p:cNvSpPr txBox="1">
              <a:spLocks noChangeArrowheads="1"/>
            </p:cNvSpPr>
            <p:nvPr/>
          </p:nvSpPr>
          <p:spPr bwMode="auto">
            <a:xfrm>
              <a:off x="2304952" y="2934494"/>
              <a:ext cx="3411760" cy="584200"/>
            </a:xfrm>
            <a:prstGeom prst="rect">
              <a:avLst/>
            </a:prstGeom>
            <a:noFill/>
            <a:ln w="9525">
              <a:noFill/>
              <a:miter lim="800000"/>
              <a:headEnd/>
              <a:tailEnd/>
            </a:ln>
          </p:spPr>
          <p:txBody>
            <a:bodyPr wrap="square">
              <a:spAutoFit/>
            </a:bodyPr>
            <a:lstStyle/>
            <a:p>
              <a:r>
                <a:rPr lang="en-US" sz="1600" dirty="0"/>
                <a:t>A statement expecting </a:t>
              </a:r>
              <a:r>
                <a:rPr lang="en-US" sz="1600" b="1" dirty="0"/>
                <a:t>no</a:t>
              </a:r>
              <a:r>
                <a:rPr lang="en-US" sz="1600" dirty="0"/>
                <a:t> </a:t>
              </a:r>
              <a:r>
                <a:rPr lang="en-US" sz="1600" b="1" dirty="0"/>
                <a:t>difference or effect</a:t>
              </a:r>
            </a:p>
          </p:txBody>
        </p:sp>
        <p:sp>
          <p:nvSpPr>
            <p:cNvPr id="37" name="Textfeld 29"/>
            <p:cNvSpPr txBox="1">
              <a:spLocks noChangeArrowheads="1"/>
            </p:cNvSpPr>
            <p:nvPr/>
          </p:nvSpPr>
          <p:spPr bwMode="auto">
            <a:xfrm>
              <a:off x="5733952" y="2934494"/>
              <a:ext cx="3411760" cy="584200"/>
            </a:xfrm>
            <a:prstGeom prst="rect">
              <a:avLst/>
            </a:prstGeom>
            <a:noFill/>
            <a:ln w="9525">
              <a:noFill/>
              <a:miter lim="800000"/>
              <a:headEnd/>
              <a:tailEnd/>
            </a:ln>
          </p:spPr>
          <p:txBody>
            <a:bodyPr wrap="square">
              <a:spAutoFit/>
            </a:bodyPr>
            <a:lstStyle/>
            <a:p>
              <a:r>
                <a:rPr lang="en-US" sz="1600" dirty="0"/>
                <a:t>A statement expecting </a:t>
              </a:r>
              <a:r>
                <a:rPr lang="en-US" sz="1600" b="1" dirty="0"/>
                <a:t>a</a:t>
              </a:r>
              <a:r>
                <a:rPr lang="en-US" sz="1600" dirty="0"/>
                <a:t> </a:t>
              </a:r>
              <a:r>
                <a:rPr lang="en-US" sz="1600" b="1" dirty="0"/>
                <a:t>difference or effect</a:t>
              </a:r>
              <a:r>
                <a:rPr lang="en-US" sz="1600" dirty="0"/>
                <a:t> (opposite of the null hypothesis)</a:t>
              </a:r>
            </a:p>
          </p:txBody>
        </p:sp>
        <p:sp>
          <p:nvSpPr>
            <p:cNvPr id="38" name="Rechteck 13"/>
            <p:cNvSpPr>
              <a:spLocks noChangeArrowheads="1"/>
            </p:cNvSpPr>
            <p:nvPr/>
          </p:nvSpPr>
          <p:spPr bwMode="auto">
            <a:xfrm>
              <a:off x="822325" y="3001169"/>
              <a:ext cx="1320800" cy="369887"/>
            </a:xfrm>
            <a:prstGeom prst="rect">
              <a:avLst/>
            </a:prstGeom>
            <a:solidFill>
              <a:schemeClr val="accent3"/>
            </a:solidFill>
            <a:ln w="9525">
              <a:noFill/>
              <a:miter lim="800000"/>
              <a:headEnd/>
              <a:tailEnd/>
            </a:ln>
          </p:spPr>
          <p:txBody>
            <a:bodyPr>
              <a:spAutoFit/>
            </a:bodyPr>
            <a:lstStyle/>
            <a:p>
              <a:pPr algn="ctr">
                <a:spcBef>
                  <a:spcPts val="600"/>
                </a:spcBef>
              </a:pPr>
              <a:r>
                <a:rPr lang="en-US" sz="1800" dirty="0">
                  <a:solidFill>
                    <a:schemeClr val="bg1"/>
                  </a:solidFill>
                </a:rPr>
                <a:t>Definition</a:t>
              </a:r>
            </a:p>
          </p:txBody>
        </p:sp>
        <p:sp>
          <p:nvSpPr>
            <p:cNvPr id="39" name="Rechteck 13"/>
            <p:cNvSpPr>
              <a:spLocks noChangeArrowheads="1"/>
            </p:cNvSpPr>
            <p:nvPr/>
          </p:nvSpPr>
          <p:spPr bwMode="auto">
            <a:xfrm>
              <a:off x="822325" y="3806031"/>
              <a:ext cx="1320800" cy="369888"/>
            </a:xfrm>
            <a:prstGeom prst="rect">
              <a:avLst/>
            </a:prstGeom>
            <a:solidFill>
              <a:schemeClr val="accent3"/>
            </a:solidFill>
            <a:ln w="9525">
              <a:noFill/>
              <a:miter lim="800000"/>
              <a:headEnd/>
              <a:tailEnd/>
            </a:ln>
          </p:spPr>
          <p:txBody>
            <a:bodyPr>
              <a:spAutoFit/>
            </a:bodyPr>
            <a:lstStyle/>
            <a:p>
              <a:pPr algn="ctr">
                <a:spcBef>
                  <a:spcPts val="600"/>
                </a:spcBef>
              </a:pPr>
              <a:r>
                <a:rPr lang="en-US" sz="1800">
                  <a:solidFill>
                    <a:schemeClr val="bg1"/>
                  </a:solidFill>
                </a:rPr>
                <a:t>Example</a:t>
              </a:r>
            </a:p>
          </p:txBody>
        </p:sp>
        <p:sp>
          <p:nvSpPr>
            <p:cNvPr id="40" name="Textfeld 29"/>
            <p:cNvSpPr txBox="1">
              <a:spLocks noChangeArrowheads="1"/>
            </p:cNvSpPr>
            <p:nvPr/>
          </p:nvSpPr>
          <p:spPr bwMode="auto">
            <a:xfrm>
              <a:off x="2300971" y="3671094"/>
              <a:ext cx="3493971" cy="1815882"/>
            </a:xfrm>
            <a:prstGeom prst="rect">
              <a:avLst/>
            </a:prstGeom>
            <a:noFill/>
            <a:ln w="9525">
              <a:noFill/>
              <a:miter lim="800000"/>
              <a:headEnd/>
              <a:tailEnd/>
            </a:ln>
          </p:spPr>
          <p:txBody>
            <a:bodyPr wrap="square">
              <a:spAutoFit/>
            </a:bodyPr>
            <a:lstStyle/>
            <a:p>
              <a:r>
                <a:rPr lang="en-US" sz="1600" dirty="0"/>
                <a:t>There’s no difference in mean sales between stores that installed a point of sale display versus those that installed a free tasting stand </a:t>
              </a:r>
              <a:br>
                <a:rPr lang="en-US" sz="1600" dirty="0"/>
              </a:br>
              <a:r>
                <a:rPr lang="en-US" sz="1600" dirty="0"/>
                <a:t>(statistically, average sales for point of sale display = average sales of free tasting stand)</a:t>
              </a:r>
              <a:endParaRPr lang="en-US" sz="1600" b="1" dirty="0"/>
            </a:p>
          </p:txBody>
        </p:sp>
        <p:sp>
          <p:nvSpPr>
            <p:cNvPr id="41" name="Textfeld 29"/>
            <p:cNvSpPr txBox="1">
              <a:spLocks noChangeArrowheads="1"/>
            </p:cNvSpPr>
            <p:nvPr/>
          </p:nvSpPr>
          <p:spPr bwMode="auto">
            <a:xfrm>
              <a:off x="5733952" y="3671094"/>
              <a:ext cx="3411760" cy="1815882"/>
            </a:xfrm>
            <a:prstGeom prst="rect">
              <a:avLst/>
            </a:prstGeom>
            <a:noFill/>
            <a:ln w="9525">
              <a:noFill/>
              <a:miter lim="800000"/>
              <a:headEnd/>
              <a:tailEnd/>
            </a:ln>
          </p:spPr>
          <p:txBody>
            <a:bodyPr wrap="square">
              <a:spAutoFit/>
            </a:bodyPr>
            <a:lstStyle/>
            <a:p>
              <a:r>
                <a:rPr lang="en-US" sz="1600" dirty="0"/>
                <a:t>There’s a difference in mean sales between stores that installed a point of sale display versus those that installed a free tasting stand </a:t>
              </a:r>
              <a:br>
                <a:rPr lang="en-US" sz="1600" dirty="0"/>
              </a:br>
              <a:r>
                <a:rPr lang="en-US" sz="1600" dirty="0"/>
                <a:t>(statistically, average sales for point of sale display ≠ average sales of free tasting stand)</a:t>
              </a:r>
              <a:endParaRPr lang="en-US" sz="1600" b="1" dirty="0"/>
            </a:p>
          </p:txBody>
        </p:sp>
        <p:sp>
          <p:nvSpPr>
            <p:cNvPr id="42" name="Rechteck 13"/>
            <p:cNvSpPr>
              <a:spLocks noChangeArrowheads="1"/>
            </p:cNvSpPr>
            <p:nvPr/>
          </p:nvSpPr>
          <p:spPr bwMode="auto">
            <a:xfrm>
              <a:off x="822325" y="5769975"/>
              <a:ext cx="1320800" cy="369887"/>
            </a:xfrm>
            <a:prstGeom prst="rect">
              <a:avLst/>
            </a:prstGeom>
            <a:solidFill>
              <a:schemeClr val="accent3"/>
            </a:solidFill>
            <a:ln w="9525">
              <a:noFill/>
              <a:miter lim="800000"/>
              <a:headEnd/>
              <a:tailEnd/>
            </a:ln>
          </p:spPr>
          <p:txBody>
            <a:bodyPr>
              <a:spAutoFit/>
            </a:bodyPr>
            <a:lstStyle/>
            <a:p>
              <a:pPr algn="ctr">
                <a:spcBef>
                  <a:spcPts val="600"/>
                </a:spcBef>
              </a:pPr>
              <a:r>
                <a:rPr lang="en-US" sz="1800" dirty="0">
                  <a:solidFill>
                    <a:schemeClr val="bg1"/>
                  </a:solidFill>
                </a:rPr>
                <a:t>Outcomes</a:t>
              </a:r>
            </a:p>
          </p:txBody>
        </p:sp>
        <p:sp>
          <p:nvSpPr>
            <p:cNvPr id="43" name="Textfeld 29"/>
            <p:cNvSpPr txBox="1">
              <a:spLocks noChangeArrowheads="1"/>
            </p:cNvSpPr>
            <p:nvPr/>
          </p:nvSpPr>
          <p:spPr bwMode="auto">
            <a:xfrm>
              <a:off x="2307084" y="5641066"/>
              <a:ext cx="6838628" cy="830997"/>
            </a:xfrm>
            <a:prstGeom prst="rect">
              <a:avLst/>
            </a:prstGeom>
            <a:noFill/>
            <a:ln w="9525">
              <a:noFill/>
              <a:miter lim="800000"/>
              <a:headEnd/>
              <a:tailEnd/>
            </a:ln>
          </p:spPr>
          <p:txBody>
            <a:bodyPr wrap="square">
              <a:spAutoFit/>
            </a:bodyPr>
            <a:lstStyle/>
            <a:p>
              <a:pPr marL="174625" indent="-174625">
                <a:buFont typeface="Arial" charset="0"/>
                <a:buChar char="•"/>
              </a:pPr>
              <a:r>
                <a:rPr lang="en-US" sz="1600" dirty="0"/>
                <a:t>Reject the null hypothesis </a:t>
              </a:r>
              <a:r>
                <a:rPr lang="en-US" sz="1600" dirty="0">
                  <a:sym typeface="Wingdings" pitchFamily="2" charset="2"/>
                </a:rPr>
                <a:t> support for alternative hypothesis</a:t>
              </a:r>
            </a:p>
            <a:p>
              <a:pPr marL="174625" indent="-174625">
                <a:buFont typeface="Arial" charset="0"/>
                <a:buChar char="•"/>
              </a:pPr>
              <a:r>
                <a:rPr lang="en-US" sz="1600" dirty="0">
                  <a:sym typeface="Wingdings" pitchFamily="2" charset="2"/>
                </a:rPr>
                <a:t>Do not reject the null hypothesis  The conclusion is that no difference is most likely.</a:t>
              </a:r>
            </a:p>
          </p:txBody>
        </p:sp>
      </p:grpSp>
      <p:grpSp>
        <p:nvGrpSpPr>
          <p:cNvPr id="44" name="Gruppieren 43"/>
          <p:cNvGrpSpPr/>
          <p:nvPr/>
        </p:nvGrpSpPr>
        <p:grpSpPr>
          <a:xfrm>
            <a:off x="323528" y="982088"/>
            <a:ext cx="8321676"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1.</a:t>
              </a:r>
            </a:p>
          </p:txBody>
        </p:sp>
        <p:sp>
          <p:nvSpPr>
            <p:cNvPr id="47" name="Rechteck 25"/>
            <p:cNvSpPr>
              <a:spLocks noChangeArrowheads="1"/>
            </p:cNvSpPr>
            <p:nvPr/>
          </p:nvSpPr>
          <p:spPr bwMode="auto">
            <a:xfrm>
              <a:off x="1907704" y="1298575"/>
              <a:ext cx="5328592" cy="369332"/>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Formulate the hypothesis</a:t>
              </a:r>
            </a:p>
          </p:txBody>
        </p:sp>
      </p:grpSp>
    </p:spTree>
    <p:extLst>
      <p:ext uri="{BB962C8B-B14F-4D97-AF65-F5344CB8AC3E}">
        <p14:creationId xmlns:p14="http://schemas.microsoft.com/office/powerpoint/2010/main" val="16246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884780"/>
          </a:xfrm>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br>
              <a:rPr lang="en-US" altLang="de-DE" b="1" dirty="0">
                <a:solidFill>
                  <a:prstClr val="black"/>
                </a:solidFill>
              </a:rPr>
            </a:br>
            <a:endParaRPr lang="de-DE" b="1" dirty="0"/>
          </a:p>
        </p:txBody>
      </p:sp>
      <p:sp>
        <p:nvSpPr>
          <p:cNvPr id="17" name="Inhaltsplatzhalter 16"/>
          <p:cNvSpPr>
            <a:spLocks noGrp="1"/>
          </p:cNvSpPr>
          <p:nvPr>
            <p:ph idx="1"/>
          </p:nvPr>
        </p:nvSpPr>
        <p:spPr>
          <a:xfrm>
            <a:off x="179512" y="2361262"/>
            <a:ext cx="8784976" cy="3693920"/>
          </a:xfrm>
        </p:spPr>
        <p:txBody>
          <a:bodyPr>
            <a:noAutofit/>
          </a:bodyPr>
          <a:lstStyle/>
          <a:p>
            <a:endParaRPr lang="en-US" sz="2000" dirty="0"/>
          </a:p>
          <a:p>
            <a:r>
              <a:rPr lang="en-US" sz="2000" dirty="0"/>
              <a:t>No type of hypothesis test can validate hypotheses with absolute certainty.</a:t>
            </a:r>
          </a:p>
          <a:p>
            <a:r>
              <a:rPr lang="en-US" sz="2000" dirty="0"/>
              <a:t>Since relying on sample data to make inferences and not the whole population, we don’t know the true state of H</a:t>
            </a:r>
            <a:r>
              <a:rPr lang="en-US" sz="2000" baseline="-25000" dirty="0"/>
              <a:t>0</a:t>
            </a:r>
            <a:r>
              <a:rPr lang="en-US" sz="2000" dirty="0"/>
              <a:t> </a:t>
            </a:r>
            <a:r>
              <a:rPr lang="en-US" sz="2000" dirty="0">
                <a:sym typeface="Wingdings" pitchFamily="2" charset="2"/>
              </a:rPr>
              <a:t> </a:t>
            </a:r>
            <a:r>
              <a:rPr lang="en-US" sz="2000" dirty="0"/>
              <a:t>some probability of a wrong conclusion</a:t>
            </a:r>
          </a:p>
          <a:p>
            <a:r>
              <a:rPr lang="en-US" sz="2000" dirty="0"/>
              <a:t>However, we can (partly) control for this risk by setting an acceptable probability (called significance </a:t>
            </a:r>
            <a:r>
              <a:rPr lang="en-US" dirty="0"/>
              <a:t>level α) </a:t>
            </a:r>
            <a:r>
              <a:rPr lang="en-US" sz="2000" dirty="0"/>
              <a:t>of erroneously rejecting the null </a:t>
            </a:r>
            <a:r>
              <a:rPr lang="en-US" sz="2000" dirty="0" smtClean="0"/>
              <a:t>hypothesis</a:t>
            </a:r>
          </a:p>
          <a:p>
            <a:r>
              <a:rPr lang="en-US" dirty="0">
                <a:solidFill>
                  <a:srgbClr val="FF0000"/>
                </a:solidFill>
              </a:rPr>
              <a:t>Usually α</a:t>
            </a:r>
            <a:r>
              <a:rPr lang="en-US" dirty="0" smtClean="0">
                <a:solidFill>
                  <a:srgbClr val="FF0000"/>
                </a:solidFill>
              </a:rPr>
              <a:t> is </a:t>
            </a:r>
            <a:r>
              <a:rPr lang="en-US" dirty="0">
                <a:solidFill>
                  <a:srgbClr val="FF0000"/>
                </a:solidFill>
              </a:rPr>
              <a:t>set to 0.05</a:t>
            </a:r>
            <a:r>
              <a:rPr lang="en-US" dirty="0"/>
              <a:t>. </a:t>
            </a:r>
            <a:r>
              <a:rPr lang="en-US" dirty="0" smtClean="0"/>
              <a:t>(experiment study: 0.01</a:t>
            </a:r>
            <a:r>
              <a:rPr lang="en-US" dirty="0"/>
              <a:t>, </a:t>
            </a:r>
            <a:r>
              <a:rPr lang="en-US" dirty="0" smtClean="0"/>
              <a:t>exploratory study: 0.10)</a:t>
            </a:r>
            <a:endParaRPr lang="en-US" sz="2000" dirty="0"/>
          </a:p>
          <a:p>
            <a:r>
              <a:rPr lang="de-DE" sz="2000" dirty="0"/>
              <a:t>The </a:t>
            </a:r>
            <a:r>
              <a:rPr lang="en-US" sz="2000" dirty="0"/>
              <a:t>probability of a </a:t>
            </a:r>
            <a:r>
              <a:rPr lang="en-US" sz="2000" b="1" dirty="0"/>
              <a:t>type I error </a:t>
            </a:r>
            <a:r>
              <a:rPr lang="en-US" sz="2000" dirty="0"/>
              <a:t>is inversely related to that of a </a:t>
            </a:r>
            <a:r>
              <a:rPr lang="en-US" sz="2000" b="1" dirty="0"/>
              <a:t>type II error,</a:t>
            </a:r>
            <a:r>
              <a:rPr lang="en-US" sz="2000" dirty="0"/>
              <a:t> so that the smaller the risk of one type of error, the higher the risk of the other</a:t>
            </a:r>
            <a:r>
              <a:rPr lang="en-US" sz="2000" dirty="0" smtClean="0"/>
              <a:t>!</a:t>
            </a:r>
          </a:p>
          <a:p>
            <a:pPr marL="0" indent="0">
              <a:buNone/>
            </a:pPr>
            <a:endParaRPr lang="de-DE" sz="2000" dirty="0"/>
          </a:p>
        </p:txBody>
      </p:sp>
      <p:grpSp>
        <p:nvGrpSpPr>
          <p:cNvPr id="18" name="Gruppieren 17"/>
          <p:cNvGrpSpPr/>
          <p:nvPr/>
        </p:nvGrpSpPr>
        <p:grpSpPr>
          <a:xfrm>
            <a:off x="323528" y="1412776"/>
            <a:ext cx="8321676" cy="690267"/>
            <a:chOff x="642938" y="1010541"/>
            <a:chExt cx="8321676" cy="690267"/>
          </a:xfrm>
        </p:grpSpPr>
        <p:grpSp>
          <p:nvGrpSpPr>
            <p:cNvPr id="3" name="Gruppieren 43"/>
            <p:cNvGrpSpPr/>
            <p:nvPr/>
          </p:nvGrpSpPr>
          <p:grpSpPr>
            <a:xfrm>
              <a:off x="642938" y="1010541"/>
              <a:ext cx="8321676"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2.</a:t>
                </a:r>
              </a:p>
            </p:txBody>
          </p:sp>
        </p:grpSp>
        <p:sp>
          <p:nvSpPr>
            <p:cNvPr id="14" name="Rechteck 25"/>
            <p:cNvSpPr>
              <a:spLocks noChangeArrowheads="1"/>
            </p:cNvSpPr>
            <p:nvPr/>
          </p:nvSpPr>
          <p:spPr bwMode="auto">
            <a:xfrm>
              <a:off x="3275856" y="1010542"/>
              <a:ext cx="5328592" cy="369332"/>
            </a:xfrm>
            <a:prstGeom prst="rect">
              <a:avLst/>
            </a:prstGeom>
            <a:noFill/>
            <a:ln w="9525">
              <a:noFill/>
              <a:miter lim="800000"/>
              <a:headEnd/>
              <a:tailEnd/>
            </a:ln>
          </p:spPr>
          <p:txBody>
            <a:bodyPr wrap="square">
              <a:spAutoFit/>
            </a:bodyPr>
            <a:lstStyle/>
            <a:p>
              <a:pPr>
                <a:spcBef>
                  <a:spcPts val="600"/>
                </a:spcBef>
              </a:pPr>
              <a:r>
                <a:rPr lang="en-US" b="1" dirty="0">
                  <a:solidFill>
                    <a:schemeClr val="bg1"/>
                  </a:solidFill>
                </a:rPr>
                <a:t>Choose the significance level (II)</a:t>
              </a:r>
            </a:p>
          </p:txBody>
        </p:sp>
      </p:grpSp>
    </p:spTree>
    <p:extLst>
      <p:ext uri="{BB962C8B-B14F-4D97-AF65-F5344CB8AC3E}">
        <p14:creationId xmlns:p14="http://schemas.microsoft.com/office/powerpoint/2010/main" val="274758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784267"/>
          </a:xfrm>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r>
              <a:rPr lang="en-US" altLang="de-DE" dirty="0">
                <a:solidFill>
                  <a:prstClr val="black"/>
                </a:solidFill>
              </a:rPr>
              <a:t/>
            </a:r>
            <a:br>
              <a:rPr lang="en-US" altLang="de-DE" dirty="0">
                <a:solidFill>
                  <a:prstClr val="black"/>
                </a:solidFill>
              </a:rPr>
            </a:br>
            <a:endParaRPr lang="de-DE" dirty="0"/>
          </a:p>
        </p:txBody>
      </p:sp>
      <p:sp>
        <p:nvSpPr>
          <p:cNvPr id="21" name="Textfeld 26">
            <a:extLst>
              <a:ext uri="{FF2B5EF4-FFF2-40B4-BE49-F238E27FC236}">
                <a16:creationId xmlns:a16="http://schemas.microsoft.com/office/drawing/2014/main" id="{59867469-8F8C-B14B-AAE6-7E85CDDD9BBF}"/>
              </a:ext>
            </a:extLst>
          </p:cNvPr>
          <p:cNvSpPr txBox="1"/>
          <p:nvPr/>
        </p:nvSpPr>
        <p:spPr>
          <a:xfrm>
            <a:off x="3956569" y="4252045"/>
            <a:ext cx="1297939" cy="1862048"/>
          </a:xfrm>
          <a:prstGeom prst="rect">
            <a:avLst/>
          </a:prstGeom>
          <a:noFill/>
        </p:spPr>
        <p:txBody>
          <a:bodyPr wrap="square" rtlCol="0">
            <a:spAutoFit/>
          </a:bodyPr>
          <a:lstStyle/>
          <a:p>
            <a:r>
              <a:rPr lang="de-DE" sz="11500" b="1" dirty="0">
                <a:solidFill>
                  <a:schemeClr val="bg1">
                    <a:lumMod val="75000"/>
                  </a:schemeClr>
                </a:solidFill>
                <a:latin typeface="Zapf Dingbats"/>
                <a:ea typeface="Zapf Dingbats"/>
                <a:cs typeface="Zapf Dingbats"/>
                <a:sym typeface="Zapf Dingbats"/>
              </a:rPr>
              <a:t>✓</a:t>
            </a:r>
            <a:endParaRPr lang="de-DE" sz="11500" b="1" dirty="0">
              <a:solidFill>
                <a:schemeClr val="bg1">
                  <a:lumMod val="75000"/>
                </a:schemeClr>
              </a:solidFill>
              <a:latin typeface="Wingdings 2" charset="2"/>
              <a:cs typeface="Wingdings 2" charset="2"/>
            </a:endParaRPr>
          </a:p>
        </p:txBody>
      </p:sp>
      <p:sp>
        <p:nvSpPr>
          <p:cNvPr id="22" name="Textfeld 13">
            <a:extLst>
              <a:ext uri="{FF2B5EF4-FFF2-40B4-BE49-F238E27FC236}">
                <a16:creationId xmlns:a16="http://schemas.microsoft.com/office/drawing/2014/main" id="{8699C615-B1FE-0349-80DC-46C99B34FCB6}"/>
              </a:ext>
            </a:extLst>
          </p:cNvPr>
          <p:cNvSpPr txBox="1"/>
          <p:nvPr/>
        </p:nvSpPr>
        <p:spPr>
          <a:xfrm>
            <a:off x="6490550" y="2022997"/>
            <a:ext cx="1297939" cy="1862048"/>
          </a:xfrm>
          <a:prstGeom prst="rect">
            <a:avLst/>
          </a:prstGeom>
          <a:noFill/>
        </p:spPr>
        <p:txBody>
          <a:bodyPr wrap="square" rtlCol="0">
            <a:spAutoFit/>
          </a:bodyPr>
          <a:lstStyle/>
          <a:p>
            <a:r>
              <a:rPr lang="de-DE" sz="11500" b="1" dirty="0">
                <a:solidFill>
                  <a:schemeClr val="bg1">
                    <a:lumMod val="75000"/>
                  </a:schemeClr>
                </a:solidFill>
                <a:latin typeface="Zapf Dingbats"/>
                <a:ea typeface="Zapf Dingbats"/>
                <a:cs typeface="Zapf Dingbats"/>
                <a:sym typeface="Zapf Dingbats"/>
              </a:rPr>
              <a:t>✓</a:t>
            </a:r>
            <a:endParaRPr lang="de-DE" sz="11500" b="1" dirty="0">
              <a:solidFill>
                <a:schemeClr val="bg1">
                  <a:lumMod val="75000"/>
                </a:schemeClr>
              </a:solidFill>
              <a:latin typeface="Wingdings 2" charset="2"/>
              <a:cs typeface="Wingdings 2" charset="2"/>
            </a:endParaRPr>
          </a:p>
        </p:txBody>
      </p:sp>
      <p:sp>
        <p:nvSpPr>
          <p:cNvPr id="23" name="Rechteck 3">
            <a:extLst>
              <a:ext uri="{FF2B5EF4-FFF2-40B4-BE49-F238E27FC236}">
                <a16:creationId xmlns:a16="http://schemas.microsoft.com/office/drawing/2014/main" id="{81DB8E77-D73D-9F41-901B-3E201D052930}"/>
              </a:ext>
            </a:extLst>
          </p:cNvPr>
          <p:cNvSpPr/>
          <p:nvPr/>
        </p:nvSpPr>
        <p:spPr>
          <a:xfrm>
            <a:off x="3414362" y="1766908"/>
            <a:ext cx="2451027" cy="2273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4" name="Rechteck 4">
            <a:extLst>
              <a:ext uri="{FF2B5EF4-FFF2-40B4-BE49-F238E27FC236}">
                <a16:creationId xmlns:a16="http://schemas.microsoft.com/office/drawing/2014/main" id="{CC5AE750-3A76-784B-BE7C-FAF96FF64D9C}"/>
              </a:ext>
            </a:extLst>
          </p:cNvPr>
          <p:cNvSpPr/>
          <p:nvPr/>
        </p:nvSpPr>
        <p:spPr>
          <a:xfrm>
            <a:off x="5865389" y="1763318"/>
            <a:ext cx="2451027" cy="2273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5" name="Rechteck 5">
            <a:extLst>
              <a:ext uri="{FF2B5EF4-FFF2-40B4-BE49-F238E27FC236}">
                <a16:creationId xmlns:a16="http://schemas.microsoft.com/office/drawing/2014/main" id="{9FF343E6-F44F-5247-AA5A-8BEEE40A854C}"/>
              </a:ext>
            </a:extLst>
          </p:cNvPr>
          <p:cNvSpPr/>
          <p:nvPr/>
        </p:nvSpPr>
        <p:spPr>
          <a:xfrm>
            <a:off x="3410788" y="4036319"/>
            <a:ext cx="2451027" cy="2273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6" name="Rechteck 6">
            <a:extLst>
              <a:ext uri="{FF2B5EF4-FFF2-40B4-BE49-F238E27FC236}">
                <a16:creationId xmlns:a16="http://schemas.microsoft.com/office/drawing/2014/main" id="{4128D212-291B-BB41-AED4-BFBC6F82FA64}"/>
              </a:ext>
            </a:extLst>
          </p:cNvPr>
          <p:cNvSpPr/>
          <p:nvPr/>
        </p:nvSpPr>
        <p:spPr>
          <a:xfrm>
            <a:off x="5861815" y="4032729"/>
            <a:ext cx="2451027" cy="2273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7" name="Rechteck 9">
            <a:extLst>
              <a:ext uri="{FF2B5EF4-FFF2-40B4-BE49-F238E27FC236}">
                <a16:creationId xmlns:a16="http://schemas.microsoft.com/office/drawing/2014/main" id="{95B35B41-320E-F34B-8CE9-15DB6AB1D913}"/>
              </a:ext>
            </a:extLst>
          </p:cNvPr>
          <p:cNvSpPr/>
          <p:nvPr/>
        </p:nvSpPr>
        <p:spPr>
          <a:xfrm>
            <a:off x="3410788" y="827376"/>
            <a:ext cx="4902054" cy="932352"/>
          </a:xfrm>
          <a:prstGeom prst="rect">
            <a:avLst/>
          </a:prstGeom>
          <a:solidFill>
            <a:srgbClr val="EF84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8" name="Textfeld 10">
            <a:extLst>
              <a:ext uri="{FF2B5EF4-FFF2-40B4-BE49-F238E27FC236}">
                <a16:creationId xmlns:a16="http://schemas.microsoft.com/office/drawing/2014/main" id="{050A34F4-CF47-DB4E-8393-67FDF02AB3CA}"/>
              </a:ext>
            </a:extLst>
          </p:cNvPr>
          <p:cNvSpPr txBox="1"/>
          <p:nvPr/>
        </p:nvSpPr>
        <p:spPr>
          <a:xfrm>
            <a:off x="4737416" y="775402"/>
            <a:ext cx="2255946" cy="461665"/>
          </a:xfrm>
          <a:prstGeom prst="rect">
            <a:avLst/>
          </a:prstGeom>
          <a:noFill/>
        </p:spPr>
        <p:txBody>
          <a:bodyPr wrap="square" rtlCol="0">
            <a:spAutoFit/>
          </a:bodyPr>
          <a:lstStyle/>
          <a:p>
            <a:r>
              <a:rPr lang="de-DE" sz="2400" b="1" dirty="0">
                <a:latin typeface="Times New Roman"/>
                <a:cs typeface="Times New Roman"/>
              </a:rPr>
              <a:t>True </a:t>
            </a:r>
            <a:r>
              <a:rPr lang="de-DE" sz="2400" b="1" dirty="0" err="1">
                <a:latin typeface="Times New Roman"/>
                <a:cs typeface="Times New Roman"/>
              </a:rPr>
              <a:t>state</a:t>
            </a:r>
            <a:r>
              <a:rPr lang="de-DE" sz="2400" b="1" dirty="0">
                <a:latin typeface="Times New Roman"/>
                <a:cs typeface="Times New Roman"/>
              </a:rPr>
              <a:t> </a:t>
            </a:r>
            <a:r>
              <a:rPr lang="de-DE" sz="2400" b="1" dirty="0" err="1">
                <a:latin typeface="Times New Roman"/>
                <a:cs typeface="Times New Roman"/>
              </a:rPr>
              <a:t>of</a:t>
            </a:r>
            <a:r>
              <a:rPr lang="de-DE" sz="2400" b="1" dirty="0">
                <a:latin typeface="Times New Roman"/>
                <a:cs typeface="Times New Roman"/>
              </a:rPr>
              <a:t> H</a:t>
            </a:r>
            <a:r>
              <a:rPr lang="de-DE" sz="2400" b="1" baseline="-25000" dirty="0">
                <a:latin typeface="Times New Roman"/>
                <a:cs typeface="Times New Roman"/>
              </a:rPr>
              <a:t>0</a:t>
            </a:r>
          </a:p>
        </p:txBody>
      </p:sp>
      <p:sp>
        <p:nvSpPr>
          <p:cNvPr id="29" name="Textfeld 11">
            <a:extLst>
              <a:ext uri="{FF2B5EF4-FFF2-40B4-BE49-F238E27FC236}">
                <a16:creationId xmlns:a16="http://schemas.microsoft.com/office/drawing/2014/main" id="{28026084-2BE5-7748-8253-E5E1530FF067}"/>
              </a:ext>
            </a:extLst>
          </p:cNvPr>
          <p:cNvSpPr txBox="1"/>
          <p:nvPr/>
        </p:nvSpPr>
        <p:spPr>
          <a:xfrm>
            <a:off x="4087662" y="1284351"/>
            <a:ext cx="1064965" cy="461665"/>
          </a:xfrm>
          <a:prstGeom prst="rect">
            <a:avLst/>
          </a:prstGeom>
          <a:noFill/>
        </p:spPr>
        <p:txBody>
          <a:bodyPr wrap="square" rtlCol="0">
            <a:spAutoFit/>
          </a:bodyPr>
          <a:lstStyle/>
          <a:p>
            <a:r>
              <a:rPr lang="de-DE" sz="2400" dirty="0">
                <a:latin typeface="Times New Roman"/>
                <a:cs typeface="Times New Roman"/>
              </a:rPr>
              <a:t>H</a:t>
            </a:r>
            <a:r>
              <a:rPr lang="de-DE" sz="2400" baseline="-25000" dirty="0">
                <a:latin typeface="Times New Roman"/>
                <a:cs typeface="Times New Roman"/>
              </a:rPr>
              <a:t>0</a:t>
            </a:r>
            <a:r>
              <a:rPr lang="de-DE" sz="2400" dirty="0">
                <a:latin typeface="Times New Roman"/>
                <a:cs typeface="Times New Roman"/>
              </a:rPr>
              <a:t> </a:t>
            </a:r>
            <a:r>
              <a:rPr lang="de-DE" sz="2400" dirty="0" err="1">
                <a:latin typeface="Times New Roman"/>
                <a:cs typeface="Times New Roman"/>
              </a:rPr>
              <a:t>true</a:t>
            </a:r>
            <a:endParaRPr lang="de-DE" sz="2400" baseline="-25000" dirty="0">
              <a:latin typeface="Times New Roman"/>
              <a:cs typeface="Times New Roman"/>
            </a:endParaRPr>
          </a:p>
        </p:txBody>
      </p:sp>
      <p:sp>
        <p:nvSpPr>
          <p:cNvPr id="30" name="Textfeld 12">
            <a:extLst>
              <a:ext uri="{FF2B5EF4-FFF2-40B4-BE49-F238E27FC236}">
                <a16:creationId xmlns:a16="http://schemas.microsoft.com/office/drawing/2014/main" id="{F8398E77-D00F-694F-9FCB-0DFDBE33146B}"/>
              </a:ext>
            </a:extLst>
          </p:cNvPr>
          <p:cNvSpPr txBox="1"/>
          <p:nvPr/>
        </p:nvSpPr>
        <p:spPr>
          <a:xfrm>
            <a:off x="6490550" y="1300848"/>
            <a:ext cx="1167457" cy="461665"/>
          </a:xfrm>
          <a:prstGeom prst="rect">
            <a:avLst/>
          </a:prstGeom>
          <a:noFill/>
        </p:spPr>
        <p:txBody>
          <a:bodyPr wrap="square" rtlCol="0">
            <a:spAutoFit/>
          </a:bodyPr>
          <a:lstStyle/>
          <a:p>
            <a:r>
              <a:rPr lang="de-DE" sz="2400" dirty="0">
                <a:latin typeface="Times New Roman"/>
                <a:cs typeface="Times New Roman"/>
              </a:rPr>
              <a:t>H</a:t>
            </a:r>
            <a:r>
              <a:rPr lang="de-DE" sz="2400" baseline="-25000" dirty="0">
                <a:latin typeface="Times New Roman"/>
                <a:cs typeface="Times New Roman"/>
              </a:rPr>
              <a:t>0</a:t>
            </a:r>
            <a:r>
              <a:rPr lang="de-DE" sz="2400" dirty="0">
                <a:latin typeface="Times New Roman"/>
                <a:cs typeface="Times New Roman"/>
              </a:rPr>
              <a:t> </a:t>
            </a:r>
            <a:r>
              <a:rPr lang="de-DE" sz="2400" dirty="0" err="1">
                <a:latin typeface="Times New Roman"/>
                <a:cs typeface="Times New Roman"/>
              </a:rPr>
              <a:t>false</a:t>
            </a:r>
            <a:endParaRPr lang="de-DE" sz="2400" baseline="-25000" dirty="0">
              <a:latin typeface="Times New Roman"/>
              <a:cs typeface="Times New Roman"/>
            </a:endParaRPr>
          </a:p>
        </p:txBody>
      </p:sp>
      <p:sp>
        <p:nvSpPr>
          <p:cNvPr id="31" name="Rechteck 17">
            <a:extLst>
              <a:ext uri="{FF2B5EF4-FFF2-40B4-BE49-F238E27FC236}">
                <a16:creationId xmlns:a16="http://schemas.microsoft.com/office/drawing/2014/main" id="{A7E95173-30F6-DC41-BE50-C3BCDBAC98D2}"/>
              </a:ext>
            </a:extLst>
          </p:cNvPr>
          <p:cNvSpPr/>
          <p:nvPr/>
        </p:nvSpPr>
        <p:spPr>
          <a:xfrm>
            <a:off x="2474789" y="1769570"/>
            <a:ext cx="935999" cy="4539749"/>
          </a:xfrm>
          <a:prstGeom prst="rect">
            <a:avLst/>
          </a:prstGeom>
          <a:solidFill>
            <a:srgbClr val="EF84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2" name="Textfeld 18">
            <a:extLst>
              <a:ext uri="{FF2B5EF4-FFF2-40B4-BE49-F238E27FC236}">
                <a16:creationId xmlns:a16="http://schemas.microsoft.com/office/drawing/2014/main" id="{AC9049E2-234F-954A-9138-6BED56FF9DAF}"/>
              </a:ext>
            </a:extLst>
          </p:cNvPr>
          <p:cNvSpPr txBox="1"/>
          <p:nvPr/>
        </p:nvSpPr>
        <p:spPr>
          <a:xfrm rot="16200000">
            <a:off x="1776746" y="3809076"/>
            <a:ext cx="1857750" cy="461665"/>
          </a:xfrm>
          <a:prstGeom prst="rect">
            <a:avLst/>
          </a:prstGeom>
          <a:noFill/>
        </p:spPr>
        <p:txBody>
          <a:bodyPr wrap="square" rtlCol="0">
            <a:spAutoFit/>
          </a:bodyPr>
          <a:lstStyle/>
          <a:p>
            <a:r>
              <a:rPr lang="de-DE" sz="2400" b="1" dirty="0">
                <a:latin typeface="Times New Roman"/>
                <a:cs typeface="Times New Roman"/>
              </a:rPr>
              <a:t>Test </a:t>
            </a:r>
            <a:r>
              <a:rPr lang="de-DE" sz="2400" b="1" dirty="0" err="1">
                <a:latin typeface="Times New Roman"/>
                <a:cs typeface="Times New Roman"/>
              </a:rPr>
              <a:t>decision</a:t>
            </a:r>
            <a:endParaRPr lang="de-DE" sz="2400" b="1" baseline="-25000" dirty="0">
              <a:latin typeface="Times New Roman"/>
              <a:cs typeface="Times New Roman"/>
            </a:endParaRPr>
          </a:p>
        </p:txBody>
      </p:sp>
      <p:sp>
        <p:nvSpPr>
          <p:cNvPr id="48" name="Textfeld 19">
            <a:extLst>
              <a:ext uri="{FF2B5EF4-FFF2-40B4-BE49-F238E27FC236}">
                <a16:creationId xmlns:a16="http://schemas.microsoft.com/office/drawing/2014/main" id="{3AC3E2C7-4D1D-F446-A502-A5712C103C47}"/>
              </a:ext>
            </a:extLst>
          </p:cNvPr>
          <p:cNvSpPr txBox="1"/>
          <p:nvPr/>
        </p:nvSpPr>
        <p:spPr>
          <a:xfrm rot="16200000">
            <a:off x="2156962" y="4951816"/>
            <a:ext cx="2031325" cy="461665"/>
          </a:xfrm>
          <a:prstGeom prst="rect">
            <a:avLst/>
          </a:prstGeom>
          <a:noFill/>
        </p:spPr>
        <p:txBody>
          <a:bodyPr wrap="square" rtlCol="0">
            <a:spAutoFit/>
          </a:bodyPr>
          <a:lstStyle/>
          <a:p>
            <a:r>
              <a:rPr lang="de-DE" sz="2400" dirty="0">
                <a:latin typeface="Times New Roman"/>
                <a:cs typeface="Times New Roman"/>
              </a:rPr>
              <a:t>H</a:t>
            </a:r>
            <a:r>
              <a:rPr lang="de-DE" sz="2400" baseline="-25000" dirty="0">
                <a:latin typeface="Times New Roman"/>
                <a:cs typeface="Times New Roman"/>
              </a:rPr>
              <a:t>0</a:t>
            </a:r>
            <a:r>
              <a:rPr lang="de-DE" sz="2400" dirty="0">
                <a:latin typeface="Times New Roman"/>
                <a:cs typeface="Times New Roman"/>
              </a:rPr>
              <a:t> not </a:t>
            </a:r>
            <a:r>
              <a:rPr lang="de-DE" sz="2400" dirty="0" err="1">
                <a:latin typeface="Times New Roman"/>
                <a:cs typeface="Times New Roman"/>
              </a:rPr>
              <a:t>rejected</a:t>
            </a:r>
            <a:endParaRPr lang="de-DE" sz="2400" baseline="-25000" dirty="0">
              <a:latin typeface="Times New Roman"/>
              <a:cs typeface="Times New Roman"/>
            </a:endParaRPr>
          </a:p>
        </p:txBody>
      </p:sp>
      <p:sp>
        <p:nvSpPr>
          <p:cNvPr id="49" name="Textfeld 20">
            <a:extLst>
              <a:ext uri="{FF2B5EF4-FFF2-40B4-BE49-F238E27FC236}">
                <a16:creationId xmlns:a16="http://schemas.microsoft.com/office/drawing/2014/main" id="{EB15AC02-017D-F349-A45A-D92B5A784D0A}"/>
              </a:ext>
            </a:extLst>
          </p:cNvPr>
          <p:cNvSpPr txBox="1"/>
          <p:nvPr/>
        </p:nvSpPr>
        <p:spPr>
          <a:xfrm rot="16200000">
            <a:off x="2387140" y="2688869"/>
            <a:ext cx="1560293" cy="461665"/>
          </a:xfrm>
          <a:prstGeom prst="rect">
            <a:avLst/>
          </a:prstGeom>
          <a:noFill/>
        </p:spPr>
        <p:txBody>
          <a:bodyPr wrap="square" rtlCol="0">
            <a:spAutoFit/>
          </a:bodyPr>
          <a:lstStyle/>
          <a:p>
            <a:r>
              <a:rPr lang="de-DE" sz="2400" dirty="0">
                <a:latin typeface="Times New Roman"/>
                <a:cs typeface="Times New Roman"/>
              </a:rPr>
              <a:t>H</a:t>
            </a:r>
            <a:r>
              <a:rPr lang="de-DE" sz="2400" baseline="-25000" dirty="0">
                <a:latin typeface="Times New Roman"/>
                <a:cs typeface="Times New Roman"/>
              </a:rPr>
              <a:t>0</a:t>
            </a:r>
            <a:r>
              <a:rPr lang="de-DE" sz="2400" dirty="0">
                <a:latin typeface="Times New Roman"/>
                <a:cs typeface="Times New Roman"/>
              </a:rPr>
              <a:t> </a:t>
            </a:r>
            <a:r>
              <a:rPr lang="de-DE" sz="2400" dirty="0" err="1">
                <a:latin typeface="Times New Roman"/>
                <a:cs typeface="Times New Roman"/>
              </a:rPr>
              <a:t>rejected</a:t>
            </a:r>
            <a:endParaRPr lang="de-DE" sz="2400" baseline="-25000" dirty="0">
              <a:latin typeface="Times New Roman"/>
              <a:cs typeface="Times New Roman"/>
            </a:endParaRPr>
          </a:p>
        </p:txBody>
      </p:sp>
      <p:sp>
        <p:nvSpPr>
          <p:cNvPr id="50" name="Textfeld 21">
            <a:extLst>
              <a:ext uri="{FF2B5EF4-FFF2-40B4-BE49-F238E27FC236}">
                <a16:creationId xmlns:a16="http://schemas.microsoft.com/office/drawing/2014/main" id="{A7246634-4E60-BB40-9485-1D27A44EBCC3}"/>
              </a:ext>
            </a:extLst>
          </p:cNvPr>
          <p:cNvSpPr txBox="1"/>
          <p:nvPr/>
        </p:nvSpPr>
        <p:spPr>
          <a:xfrm>
            <a:off x="3956569" y="2306703"/>
            <a:ext cx="1370162" cy="1200329"/>
          </a:xfrm>
          <a:prstGeom prst="rect">
            <a:avLst/>
          </a:prstGeom>
          <a:noFill/>
        </p:spPr>
        <p:txBody>
          <a:bodyPr wrap="square" rtlCol="0">
            <a:spAutoFit/>
          </a:bodyPr>
          <a:lstStyle/>
          <a:p>
            <a:pPr algn="ctr"/>
            <a:r>
              <a:rPr lang="de-DE" sz="3600" dirty="0">
                <a:latin typeface="Times New Roman"/>
                <a:cs typeface="Times New Roman"/>
              </a:rPr>
              <a:t>Type I </a:t>
            </a:r>
          </a:p>
          <a:p>
            <a:pPr algn="ctr"/>
            <a:r>
              <a:rPr lang="de-DE" sz="3600" dirty="0" err="1">
                <a:latin typeface="Times New Roman"/>
                <a:cs typeface="Times New Roman"/>
              </a:rPr>
              <a:t>error</a:t>
            </a:r>
            <a:endParaRPr lang="de-DE" sz="3600" dirty="0">
              <a:latin typeface="Times New Roman"/>
              <a:cs typeface="Times New Roman"/>
            </a:endParaRPr>
          </a:p>
        </p:txBody>
      </p:sp>
      <p:sp>
        <p:nvSpPr>
          <p:cNvPr id="51" name="Textfeld 23">
            <a:extLst>
              <a:ext uri="{FF2B5EF4-FFF2-40B4-BE49-F238E27FC236}">
                <a16:creationId xmlns:a16="http://schemas.microsoft.com/office/drawing/2014/main" id="{6E7E9EE1-0E4A-3444-99A1-35E80FEC9D84}"/>
              </a:ext>
            </a:extLst>
          </p:cNvPr>
          <p:cNvSpPr txBox="1"/>
          <p:nvPr/>
        </p:nvSpPr>
        <p:spPr>
          <a:xfrm>
            <a:off x="6411716" y="4565808"/>
            <a:ext cx="1523900" cy="1200329"/>
          </a:xfrm>
          <a:prstGeom prst="rect">
            <a:avLst/>
          </a:prstGeom>
          <a:noFill/>
        </p:spPr>
        <p:txBody>
          <a:bodyPr wrap="square" rtlCol="0">
            <a:spAutoFit/>
          </a:bodyPr>
          <a:lstStyle/>
          <a:p>
            <a:pPr algn="ctr"/>
            <a:r>
              <a:rPr lang="de-DE" sz="3600" dirty="0">
                <a:latin typeface="Times New Roman"/>
                <a:cs typeface="Times New Roman"/>
              </a:rPr>
              <a:t>Type II </a:t>
            </a:r>
          </a:p>
          <a:p>
            <a:pPr algn="ctr"/>
            <a:r>
              <a:rPr lang="de-DE" sz="3600" dirty="0" err="1">
                <a:latin typeface="Times New Roman"/>
                <a:cs typeface="Times New Roman"/>
              </a:rPr>
              <a:t>error</a:t>
            </a:r>
            <a:endParaRPr lang="de-DE" sz="3600" dirty="0">
              <a:latin typeface="Times New Roman"/>
              <a:cs typeface="Times New Roman"/>
            </a:endParaRPr>
          </a:p>
        </p:txBody>
      </p:sp>
      <p:sp>
        <p:nvSpPr>
          <p:cNvPr id="3" name="TextBox 2"/>
          <p:cNvSpPr txBox="1"/>
          <p:nvPr/>
        </p:nvSpPr>
        <p:spPr>
          <a:xfrm>
            <a:off x="248044" y="1910704"/>
            <a:ext cx="2060718" cy="1200329"/>
          </a:xfrm>
          <a:prstGeom prst="rect">
            <a:avLst/>
          </a:prstGeom>
          <a:noFill/>
        </p:spPr>
        <p:txBody>
          <a:bodyPr wrap="square" rtlCol="0">
            <a:spAutoFit/>
          </a:bodyPr>
          <a:lstStyle/>
          <a:p>
            <a:r>
              <a:rPr lang="en-US" dirty="0" smtClean="0">
                <a:solidFill>
                  <a:srgbClr val="FF0000"/>
                </a:solidFill>
              </a:rPr>
              <a:t>Type I Error </a:t>
            </a:r>
          </a:p>
          <a:p>
            <a:r>
              <a:rPr lang="en-US" dirty="0"/>
              <a:t>A</a:t>
            </a:r>
            <a:r>
              <a:rPr lang="en-US" dirty="0" smtClean="0"/>
              <a:t> true null hypothesis is incorrectly rejected.</a:t>
            </a:r>
            <a:endParaRPr lang="en-US" dirty="0"/>
          </a:p>
        </p:txBody>
      </p:sp>
      <p:sp>
        <p:nvSpPr>
          <p:cNvPr id="20" name="TextBox 19"/>
          <p:cNvSpPr txBox="1"/>
          <p:nvPr/>
        </p:nvSpPr>
        <p:spPr>
          <a:xfrm>
            <a:off x="250574" y="4509120"/>
            <a:ext cx="2060718" cy="1200329"/>
          </a:xfrm>
          <a:prstGeom prst="rect">
            <a:avLst/>
          </a:prstGeom>
          <a:noFill/>
        </p:spPr>
        <p:txBody>
          <a:bodyPr wrap="square" rtlCol="0">
            <a:spAutoFit/>
          </a:bodyPr>
          <a:lstStyle/>
          <a:p>
            <a:r>
              <a:rPr lang="en-US" dirty="0" smtClean="0">
                <a:solidFill>
                  <a:srgbClr val="FF0000"/>
                </a:solidFill>
              </a:rPr>
              <a:t>Type II Error </a:t>
            </a:r>
          </a:p>
          <a:p>
            <a:r>
              <a:rPr lang="en-US" dirty="0"/>
              <a:t>A</a:t>
            </a:r>
            <a:r>
              <a:rPr lang="en-US" dirty="0" smtClean="0"/>
              <a:t> false null hypothesis is not rejected.</a:t>
            </a:r>
            <a:endParaRPr lang="en-US" dirty="0"/>
          </a:p>
        </p:txBody>
      </p:sp>
    </p:spTree>
    <p:extLst>
      <p:ext uri="{BB962C8B-B14F-4D97-AF65-F5344CB8AC3E}">
        <p14:creationId xmlns:p14="http://schemas.microsoft.com/office/powerpoint/2010/main" val="3896998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825155"/>
          </a:xfrm>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r>
              <a:rPr lang="en-US" altLang="de-DE" dirty="0">
                <a:solidFill>
                  <a:prstClr val="black"/>
                </a:solidFill>
              </a:rPr>
              <a:t/>
            </a:r>
            <a:br>
              <a:rPr lang="en-US" altLang="de-DE" dirty="0">
                <a:solidFill>
                  <a:prstClr val="black"/>
                </a:solidFill>
              </a:rPr>
            </a:br>
            <a:endParaRPr lang="de-DE" dirty="0"/>
          </a:p>
        </p:txBody>
      </p:sp>
      <p:grpSp>
        <p:nvGrpSpPr>
          <p:cNvPr id="5" name="Gruppieren 43"/>
          <p:cNvGrpSpPr/>
          <p:nvPr/>
        </p:nvGrpSpPr>
        <p:grpSpPr>
          <a:xfrm>
            <a:off x="411162" y="1124744"/>
            <a:ext cx="8321676"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3.</a:t>
              </a:r>
            </a:p>
          </p:txBody>
        </p:sp>
        <p:sp>
          <p:nvSpPr>
            <p:cNvPr id="47" name="Rechteck 25"/>
            <p:cNvSpPr>
              <a:spLocks noChangeArrowheads="1"/>
            </p:cNvSpPr>
            <p:nvPr/>
          </p:nvSpPr>
          <p:spPr bwMode="auto">
            <a:xfrm>
              <a:off x="1907704" y="1298575"/>
              <a:ext cx="5328592" cy="369332"/>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Select an Appropriate Test and Check Assumptions </a:t>
              </a:r>
            </a:p>
          </p:txBody>
        </p:sp>
      </p:grpSp>
      <p:graphicFrame>
        <p:nvGraphicFramePr>
          <p:cNvPr id="3" name="Table 2">
            <a:extLst>
              <a:ext uri="{FF2B5EF4-FFF2-40B4-BE49-F238E27FC236}">
                <a16:creationId xmlns:a16="http://schemas.microsoft.com/office/drawing/2014/main" id="{05BB91B8-F95B-0548-BFAC-481E165FFF01}"/>
              </a:ext>
            </a:extLst>
          </p:cNvPr>
          <p:cNvGraphicFramePr>
            <a:graphicFrameLocks noGrp="1"/>
          </p:cNvGraphicFramePr>
          <p:nvPr>
            <p:extLst>
              <p:ext uri="{D42A27DB-BD31-4B8C-83A1-F6EECF244321}">
                <p14:modId xmlns:p14="http://schemas.microsoft.com/office/powerpoint/2010/main" val="2710773206"/>
              </p:ext>
            </p:extLst>
          </p:nvPr>
        </p:nvGraphicFramePr>
        <p:xfrm>
          <a:off x="411162" y="1988840"/>
          <a:ext cx="8321675" cy="4032448"/>
        </p:xfrm>
        <a:graphic>
          <a:graphicData uri="http://schemas.openxmlformats.org/drawingml/2006/table">
            <a:tbl>
              <a:tblPr firstRow="1" firstCol="1" bandRow="1">
                <a:tableStyleId>{F5AB1C69-6EDB-4FF4-983F-18BD219EF322}</a:tableStyleId>
              </a:tblPr>
              <a:tblGrid>
                <a:gridCol w="1300237">
                  <a:extLst>
                    <a:ext uri="{9D8B030D-6E8A-4147-A177-3AD203B41FA5}">
                      <a16:colId xmlns:a16="http://schemas.microsoft.com/office/drawing/2014/main" val="3633406450"/>
                    </a:ext>
                  </a:extLst>
                </a:gridCol>
                <a:gridCol w="1115277">
                  <a:extLst>
                    <a:ext uri="{9D8B030D-6E8A-4147-A177-3AD203B41FA5}">
                      <a16:colId xmlns:a16="http://schemas.microsoft.com/office/drawing/2014/main" val="797409543"/>
                    </a:ext>
                  </a:extLst>
                </a:gridCol>
                <a:gridCol w="1300237">
                  <a:extLst>
                    <a:ext uri="{9D8B030D-6E8A-4147-A177-3AD203B41FA5}">
                      <a16:colId xmlns:a16="http://schemas.microsoft.com/office/drawing/2014/main" val="117669956"/>
                    </a:ext>
                  </a:extLst>
                </a:gridCol>
                <a:gridCol w="1300237">
                  <a:extLst>
                    <a:ext uri="{9D8B030D-6E8A-4147-A177-3AD203B41FA5}">
                      <a16:colId xmlns:a16="http://schemas.microsoft.com/office/drawing/2014/main" val="3792906410"/>
                    </a:ext>
                  </a:extLst>
                </a:gridCol>
                <a:gridCol w="1151481">
                  <a:extLst>
                    <a:ext uri="{9D8B030D-6E8A-4147-A177-3AD203B41FA5}">
                      <a16:colId xmlns:a16="http://schemas.microsoft.com/office/drawing/2014/main" val="3899592802"/>
                    </a:ext>
                  </a:extLst>
                </a:gridCol>
                <a:gridCol w="1151481">
                  <a:extLst>
                    <a:ext uri="{9D8B030D-6E8A-4147-A177-3AD203B41FA5}">
                      <a16:colId xmlns:a16="http://schemas.microsoft.com/office/drawing/2014/main" val="2651643943"/>
                    </a:ext>
                  </a:extLst>
                </a:gridCol>
                <a:gridCol w="1002725">
                  <a:extLst>
                    <a:ext uri="{9D8B030D-6E8A-4147-A177-3AD203B41FA5}">
                      <a16:colId xmlns:a16="http://schemas.microsoft.com/office/drawing/2014/main" val="4081544899"/>
                    </a:ext>
                  </a:extLst>
                </a:gridCol>
              </a:tblGrid>
              <a:tr h="570409">
                <a:tc rowSpan="2">
                  <a:txBody>
                    <a:bodyPr/>
                    <a:lstStyle/>
                    <a:p>
                      <a:pPr algn="ctr">
                        <a:spcAft>
                          <a:spcPts val="0"/>
                        </a:spcAft>
                      </a:pPr>
                      <a:r>
                        <a:rPr lang="en-US" sz="950" dirty="0">
                          <a:effectLst/>
                        </a:rPr>
                        <a:t>Test #</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Testing situation</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Nature of samples</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algn="ctr">
                        <a:spcAft>
                          <a:spcPts val="0"/>
                        </a:spcAft>
                      </a:pPr>
                      <a:r>
                        <a:rPr lang="en-US" sz="950" dirty="0">
                          <a:effectLst/>
                        </a:rPr>
                        <a:t>Choice of Test</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pPr algn="ctr">
                        <a:spcAft>
                          <a:spcPts val="0"/>
                        </a:spcAft>
                      </a:pPr>
                      <a:r>
                        <a:rPr lang="en-US" sz="950" dirty="0">
                          <a:effectLst/>
                        </a:rPr>
                        <a:t>Region of rejection</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3702325"/>
                  </a:ext>
                </a:extLst>
              </a:tr>
              <a:tr h="530832">
                <a:tc vMerge="1">
                  <a:txBody>
                    <a:bodyPr/>
                    <a:lstStyle/>
                    <a:p>
                      <a:endParaRPr lang="en-US"/>
                    </a:p>
                  </a:txBody>
                  <a:tcPr/>
                </a:tc>
                <a:tc>
                  <a:txBody>
                    <a:bodyPr/>
                    <a:lstStyle/>
                    <a:p>
                      <a:pPr algn="ctr">
                        <a:spcAft>
                          <a:spcPts val="0"/>
                        </a:spcAft>
                      </a:pPr>
                      <a:r>
                        <a:rPr lang="en-US" sz="950">
                          <a:effectLst/>
                        </a:rPr>
                        <a:t>What do we compare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Paired vs. Independent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Assumptions</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Parametric</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Non-parametric</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One or two-sided test</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1507856"/>
                  </a:ext>
                </a:extLst>
              </a:tr>
              <a:tr h="552948">
                <a:tc rowSpan="2">
                  <a:txBody>
                    <a:bodyPr/>
                    <a:lstStyle/>
                    <a:p>
                      <a:pPr algn="ctr">
                        <a:spcAft>
                          <a:spcPts val="0"/>
                        </a:spcAft>
                      </a:pPr>
                      <a:r>
                        <a:rPr lang="en-US" sz="900">
                          <a:effectLst/>
                        </a:rPr>
                        <a:t>1</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spcAft>
                          <a:spcPts val="0"/>
                        </a:spcAft>
                      </a:pPr>
                      <a:r>
                        <a:rPr lang="en-US" sz="900">
                          <a:effectLst/>
                        </a:rPr>
                        <a:t>One group against a fixed value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spcAft>
                          <a:spcPts val="0"/>
                        </a:spcAft>
                      </a:pPr>
                      <a:r>
                        <a:rPr lang="en-US" sz="900">
                          <a:effectLst/>
                        </a:rPr>
                        <a:t>Not applicable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900">
                          <a:effectLst/>
                        </a:rPr>
                        <a:t>Shapiro-Wilk test = normal</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900">
                          <a:effectLst/>
                        </a:rPr>
                        <a:t>One-sample t-test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900">
                          <a:effectLst/>
                        </a:rPr>
                        <a:t>One or two-sided</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2041160"/>
                  </a:ext>
                </a:extLst>
              </a:tr>
              <a:tr h="55294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spcAft>
                          <a:spcPts val="0"/>
                        </a:spcAft>
                      </a:pPr>
                      <a:r>
                        <a:rPr lang="en-US" sz="900" dirty="0">
                          <a:effectLst/>
                        </a:rPr>
                        <a:t>Shapiro-Wilk test ≠ normal</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900">
                          <a:effectLst/>
                        </a:rPr>
                        <a:t>Wilcoxon signed-rank test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00">
                          <a:effectLst/>
                        </a:rPr>
                        <a:t>One or two-sided</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138381"/>
                  </a:ext>
                </a:extLst>
              </a:tr>
              <a:tr h="1005784">
                <a:tc rowSpan="2">
                  <a:txBody>
                    <a:bodyPr/>
                    <a:lstStyle/>
                    <a:p>
                      <a:pPr algn="ctr">
                        <a:spcAft>
                          <a:spcPts val="0"/>
                        </a:spcAft>
                      </a:pPr>
                      <a:r>
                        <a:rPr lang="en-US" sz="900">
                          <a:effectLst/>
                        </a:rPr>
                        <a:t>2</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spcAft>
                          <a:spcPts val="0"/>
                        </a:spcAft>
                      </a:pPr>
                      <a:r>
                        <a:rPr lang="en-US" sz="900" dirty="0">
                          <a:effectLst/>
                        </a:rPr>
                        <a:t>Outcome variable across two groups</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spcAft>
                          <a:spcPts val="0"/>
                        </a:spcAft>
                      </a:pPr>
                      <a:r>
                        <a:rPr lang="en-US" sz="900" dirty="0">
                          <a:effectLst/>
                        </a:rPr>
                        <a:t>Paired samples</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900">
                          <a:effectLst/>
                        </a:rPr>
                        <a:t>If either Levene’s test:  or Shapiro-Wilk test =normal </a:t>
                      </a:r>
                      <a:endParaRPr lang="en-AU" sz="1200">
                        <a:effectLst/>
                      </a:endParaRPr>
                    </a:p>
                    <a:p>
                      <a:pPr algn="l">
                        <a:spcAft>
                          <a:spcPts val="0"/>
                        </a:spcAft>
                      </a:pPr>
                      <a:r>
                        <a:rPr lang="en-US" sz="900">
                          <a:effectLst/>
                        </a:rPr>
                        <a: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900">
                          <a:effectLst/>
                        </a:rPr>
                        <a:t>Paired samples t-test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900" dirty="0">
                          <a:effectLst/>
                        </a:rPr>
                        <a:t>One or two-sided</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5128440"/>
                  </a:ext>
                </a:extLst>
              </a:tr>
              <a:tr h="8195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spcAft>
                          <a:spcPts val="0"/>
                        </a:spcAft>
                      </a:pPr>
                      <a:r>
                        <a:rPr lang="en-US" sz="900" dirty="0" err="1">
                          <a:effectLst/>
                        </a:rPr>
                        <a:t>Levene’s</a:t>
                      </a:r>
                      <a:r>
                        <a:rPr lang="en-US" sz="900" dirty="0">
                          <a:effectLst/>
                        </a:rPr>
                        <a:t> test:  &amp; Shapiro-Wilk test ≠ normal </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900">
                          <a:effectLst/>
                        </a:rPr>
                        <a:t>Wilcoxon matched-pairs signed-rank test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00" dirty="0">
                          <a:effectLst/>
                        </a:rPr>
                        <a:t>One or two-sided</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1477660"/>
                  </a:ext>
                </a:extLst>
              </a:tr>
            </a:tbl>
          </a:graphicData>
        </a:graphic>
      </p:graphicFrame>
    </p:spTree>
    <p:extLst>
      <p:ext uri="{BB962C8B-B14F-4D97-AF65-F5344CB8AC3E}">
        <p14:creationId xmlns:p14="http://schemas.microsoft.com/office/powerpoint/2010/main" val="2571748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969170"/>
          </a:xfrm>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r>
              <a:rPr lang="en-US" altLang="de-DE" dirty="0">
                <a:solidFill>
                  <a:prstClr val="black"/>
                </a:solidFill>
              </a:rPr>
              <a:t/>
            </a:r>
            <a:br>
              <a:rPr lang="en-US" altLang="de-DE" dirty="0">
                <a:solidFill>
                  <a:prstClr val="black"/>
                </a:solidFill>
              </a:rPr>
            </a:br>
            <a:endParaRPr lang="de-DE" dirty="0"/>
          </a:p>
        </p:txBody>
      </p:sp>
      <p:grpSp>
        <p:nvGrpSpPr>
          <p:cNvPr id="5" name="Gruppieren 43"/>
          <p:cNvGrpSpPr/>
          <p:nvPr/>
        </p:nvGrpSpPr>
        <p:grpSpPr>
          <a:xfrm>
            <a:off x="411162" y="1268760"/>
            <a:ext cx="8321676"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3.</a:t>
              </a:r>
            </a:p>
          </p:txBody>
        </p:sp>
        <p:sp>
          <p:nvSpPr>
            <p:cNvPr id="47" name="Rechteck 25"/>
            <p:cNvSpPr>
              <a:spLocks noChangeArrowheads="1"/>
            </p:cNvSpPr>
            <p:nvPr/>
          </p:nvSpPr>
          <p:spPr bwMode="auto">
            <a:xfrm>
              <a:off x="1907704" y="1298575"/>
              <a:ext cx="5328592" cy="369332"/>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Select an Appropriate Test and Check Assumptions </a:t>
              </a:r>
            </a:p>
          </p:txBody>
        </p:sp>
      </p:grpSp>
      <p:graphicFrame>
        <p:nvGraphicFramePr>
          <p:cNvPr id="3" name="Table 2">
            <a:extLst>
              <a:ext uri="{FF2B5EF4-FFF2-40B4-BE49-F238E27FC236}">
                <a16:creationId xmlns:a16="http://schemas.microsoft.com/office/drawing/2014/main" id="{0C894E3F-A9E0-214E-B27D-8417E44933BB}"/>
              </a:ext>
            </a:extLst>
          </p:cNvPr>
          <p:cNvGraphicFramePr>
            <a:graphicFrameLocks noGrp="1"/>
          </p:cNvGraphicFramePr>
          <p:nvPr>
            <p:extLst>
              <p:ext uri="{D42A27DB-BD31-4B8C-83A1-F6EECF244321}">
                <p14:modId xmlns:p14="http://schemas.microsoft.com/office/powerpoint/2010/main" val="3993215006"/>
              </p:ext>
            </p:extLst>
          </p:nvPr>
        </p:nvGraphicFramePr>
        <p:xfrm>
          <a:off x="411162" y="2132857"/>
          <a:ext cx="8352927" cy="3816422"/>
        </p:xfrm>
        <a:graphic>
          <a:graphicData uri="http://schemas.openxmlformats.org/drawingml/2006/table">
            <a:tbl>
              <a:tblPr firstRow="1" firstCol="1" bandRow="1">
                <a:tableStyleId>{F5AB1C69-6EDB-4FF4-983F-18BD219EF322}</a:tableStyleId>
              </a:tblPr>
              <a:tblGrid>
                <a:gridCol w="1609989">
                  <a:extLst>
                    <a:ext uri="{9D8B030D-6E8A-4147-A177-3AD203B41FA5}">
                      <a16:colId xmlns:a16="http://schemas.microsoft.com/office/drawing/2014/main" val="2845857292"/>
                    </a:ext>
                  </a:extLst>
                </a:gridCol>
                <a:gridCol w="839897">
                  <a:extLst>
                    <a:ext uri="{9D8B030D-6E8A-4147-A177-3AD203B41FA5}">
                      <a16:colId xmlns:a16="http://schemas.microsoft.com/office/drawing/2014/main" val="1219462084"/>
                    </a:ext>
                  </a:extLst>
                </a:gridCol>
                <a:gridCol w="946091">
                  <a:extLst>
                    <a:ext uri="{9D8B030D-6E8A-4147-A177-3AD203B41FA5}">
                      <a16:colId xmlns:a16="http://schemas.microsoft.com/office/drawing/2014/main" val="2562084909"/>
                    </a:ext>
                  </a:extLst>
                </a:gridCol>
                <a:gridCol w="1609989">
                  <a:extLst>
                    <a:ext uri="{9D8B030D-6E8A-4147-A177-3AD203B41FA5}">
                      <a16:colId xmlns:a16="http://schemas.microsoft.com/office/drawing/2014/main" val="1554350971"/>
                    </a:ext>
                  </a:extLst>
                </a:gridCol>
                <a:gridCol w="1137684">
                  <a:extLst>
                    <a:ext uri="{9D8B030D-6E8A-4147-A177-3AD203B41FA5}">
                      <a16:colId xmlns:a16="http://schemas.microsoft.com/office/drawing/2014/main" val="1927544592"/>
                    </a:ext>
                  </a:extLst>
                </a:gridCol>
                <a:gridCol w="1137684">
                  <a:extLst>
                    <a:ext uri="{9D8B030D-6E8A-4147-A177-3AD203B41FA5}">
                      <a16:colId xmlns:a16="http://schemas.microsoft.com/office/drawing/2014/main" val="363661945"/>
                    </a:ext>
                  </a:extLst>
                </a:gridCol>
                <a:gridCol w="1071593">
                  <a:extLst>
                    <a:ext uri="{9D8B030D-6E8A-4147-A177-3AD203B41FA5}">
                      <a16:colId xmlns:a16="http://schemas.microsoft.com/office/drawing/2014/main" val="4131367383"/>
                    </a:ext>
                  </a:extLst>
                </a:gridCol>
              </a:tblGrid>
              <a:tr h="60137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Test #</a:t>
                      </a:r>
                      <a:endParaRPr lang="en-AU" sz="1800" dirty="0">
                        <a:effectLst/>
                      </a:endParaRPr>
                    </a:p>
                    <a:p>
                      <a:pPr algn="ctr">
                        <a:spcAft>
                          <a:spcPts val="0"/>
                        </a:spcAft>
                      </a:pP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Testing situation</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Nature of samples</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algn="ctr">
                        <a:spcAft>
                          <a:spcPts val="0"/>
                        </a:spcAft>
                      </a:pPr>
                      <a:r>
                        <a:rPr lang="en-US" sz="950" dirty="0">
                          <a:effectLst/>
                        </a:rPr>
                        <a:t>Choice of Test</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pPr algn="ctr">
                        <a:spcAft>
                          <a:spcPts val="0"/>
                        </a:spcAft>
                      </a:pPr>
                      <a:r>
                        <a:rPr lang="en-US" sz="950" dirty="0">
                          <a:effectLst/>
                        </a:rPr>
                        <a:t>Region of rejection</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3316922"/>
                  </a:ext>
                </a:extLst>
              </a:tr>
              <a:tr h="842263">
                <a:tc vMerge="1">
                  <a:txBody>
                    <a:bodyPr/>
                    <a:lstStyle/>
                    <a:p>
                      <a:pPr algn="ctr">
                        <a:spcAft>
                          <a:spcPts val="0"/>
                        </a:spcAft>
                      </a:pP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What do we compare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Paired vs. Independent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Assumptions</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Parametric</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Non-parametric</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One or two-sided test</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312865"/>
                  </a:ext>
                </a:extLst>
              </a:tr>
              <a:tr h="842263">
                <a:tc rowSpan="3">
                  <a:txBody>
                    <a:bodyPr/>
                    <a:lstStyle/>
                    <a:p>
                      <a:pPr algn="ctr">
                        <a:spcAft>
                          <a:spcPts val="0"/>
                        </a:spcAft>
                      </a:pPr>
                      <a:r>
                        <a:rPr lang="en-US" sz="900" dirty="0">
                          <a:effectLst/>
                        </a:rPr>
                        <a:t>3</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3">
                  <a:txBody>
                    <a:bodyPr/>
                    <a:lstStyle/>
                    <a:p>
                      <a:pPr algn="ctr">
                        <a:spcAft>
                          <a:spcPts val="0"/>
                        </a:spcAft>
                      </a:pPr>
                      <a:r>
                        <a:rPr lang="en-US" sz="900" dirty="0">
                          <a:effectLst/>
                        </a:rPr>
                        <a:t>Outcome variable across two groups</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3">
                  <a:txBody>
                    <a:bodyPr/>
                    <a:lstStyle/>
                    <a:p>
                      <a:pPr algn="ctr">
                        <a:spcAft>
                          <a:spcPts val="0"/>
                        </a:spcAft>
                      </a:pPr>
                      <a:r>
                        <a:rPr lang="en-US" sz="900" dirty="0">
                          <a:effectLst/>
                        </a:rPr>
                        <a:t>Independent samples</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900">
                          <a:effectLst/>
                        </a:rPr>
                        <a:t>Levene’s test: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900">
                          <a:effectLst/>
                        </a:rPr>
                        <a:t>Independent samples </a:t>
                      </a:r>
                      <a:endParaRPr lang="en-AU" sz="1200">
                        <a:effectLst/>
                      </a:endParaRPr>
                    </a:p>
                    <a:p>
                      <a:pPr algn="l">
                        <a:spcAft>
                          <a:spcPts val="0"/>
                        </a:spcAft>
                      </a:pPr>
                      <a:r>
                        <a:rPr lang="en-US" sz="900">
                          <a:effectLst/>
                        </a:rPr>
                        <a:t>t-test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900" dirty="0">
                          <a:effectLst/>
                        </a:rPr>
                        <a:t>One or two-sided</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2866748"/>
                  </a:ext>
                </a:extLst>
              </a:tr>
              <a:tr h="68825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spcAft>
                          <a:spcPts val="0"/>
                        </a:spcAft>
                      </a:pPr>
                      <a:r>
                        <a:rPr lang="en-US" sz="900">
                          <a:effectLst/>
                        </a:rPr>
                        <a:t>Shapiro-Wilk test = normal &amp; </a:t>
                      </a:r>
                      <a:endParaRPr lang="en-AU" sz="1200">
                        <a:effectLst/>
                      </a:endParaRPr>
                    </a:p>
                    <a:p>
                      <a:pPr algn="l">
                        <a:spcAft>
                          <a:spcPts val="0"/>
                        </a:spcAft>
                      </a:pPr>
                      <a:r>
                        <a:rPr lang="en-US" sz="900">
                          <a:effectLst/>
                        </a:rPr>
                        <a:t>Levene’s test: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900">
                          <a:effectLst/>
                        </a:rPr>
                        <a:t>Independent samples </a:t>
                      </a:r>
                      <a:endParaRPr lang="en-AU" sz="1200">
                        <a:effectLst/>
                      </a:endParaRPr>
                    </a:p>
                    <a:p>
                      <a:pPr algn="l">
                        <a:spcAft>
                          <a:spcPts val="0"/>
                        </a:spcAft>
                      </a:pPr>
                      <a:r>
                        <a:rPr lang="en-US" sz="900">
                          <a:effectLst/>
                        </a:rPr>
                        <a:t>t-test with Welch's correction</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900">
                          <a:effectLst/>
                        </a:rPr>
                        <a:t>One or two-sided</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6319522"/>
                  </a:ext>
                </a:extLst>
              </a:tr>
              <a:tr h="84226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spcAft>
                          <a:spcPts val="0"/>
                        </a:spcAft>
                      </a:pPr>
                      <a:r>
                        <a:rPr lang="en-US" sz="900">
                          <a:effectLst/>
                        </a:rPr>
                        <a:t>Shapiro-Wilk test ≠ normal &amp; </a:t>
                      </a:r>
                      <a:endParaRPr lang="en-AU" sz="1200">
                        <a:effectLst/>
                      </a:endParaRPr>
                    </a:p>
                    <a:p>
                      <a:pPr algn="l">
                        <a:spcAft>
                          <a:spcPts val="0"/>
                        </a:spcAft>
                      </a:pPr>
                      <a:r>
                        <a:rPr lang="en-US" sz="900">
                          <a:effectLst/>
                        </a:rPr>
                        <a:t>Levene’s test: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900">
                          <a:effectLst/>
                        </a:rPr>
                        <a:t>Mann-Whitney U test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00" dirty="0">
                          <a:effectLst/>
                        </a:rPr>
                        <a:t>One or two-sided</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7443274"/>
                  </a:ext>
                </a:extLst>
              </a:tr>
            </a:tbl>
          </a:graphicData>
        </a:graphic>
      </p:graphicFrame>
    </p:spTree>
    <p:extLst>
      <p:ext uri="{BB962C8B-B14F-4D97-AF65-F5344CB8AC3E}">
        <p14:creationId xmlns:p14="http://schemas.microsoft.com/office/powerpoint/2010/main" val="2930563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25760"/>
            <a:ext cx="8784976" cy="969172"/>
          </a:xfrm>
        </p:spPr>
        <p:txBody>
          <a:bodyPr/>
          <a:lstStyle/>
          <a:p>
            <a:r>
              <a:rPr lang="en-US" altLang="de-DE" sz="2000" dirty="0">
                <a:solidFill>
                  <a:prstClr val="black"/>
                </a:solidFill>
              </a:rPr>
              <a:t/>
            </a:r>
            <a:br>
              <a:rPr lang="en-US" altLang="de-DE" sz="2000" dirty="0">
                <a:solidFill>
                  <a:prstClr val="black"/>
                </a:solidFill>
              </a:rPr>
            </a:br>
            <a:r>
              <a:rPr lang="en-US" altLang="de-DE" b="1" dirty="0">
                <a:solidFill>
                  <a:prstClr val="black"/>
                </a:solidFill>
              </a:rPr>
              <a:t>Principles of Hypothesis Testing</a:t>
            </a:r>
            <a:r>
              <a:rPr lang="en-US" altLang="de-DE" dirty="0">
                <a:solidFill>
                  <a:prstClr val="black"/>
                </a:solidFill>
              </a:rPr>
              <a:t/>
            </a:r>
            <a:br>
              <a:rPr lang="en-US" altLang="de-DE" dirty="0">
                <a:solidFill>
                  <a:prstClr val="black"/>
                </a:solidFill>
              </a:rPr>
            </a:br>
            <a:endParaRPr lang="de-DE" dirty="0"/>
          </a:p>
        </p:txBody>
      </p:sp>
      <p:grpSp>
        <p:nvGrpSpPr>
          <p:cNvPr id="5" name="Gruppieren 43"/>
          <p:cNvGrpSpPr/>
          <p:nvPr/>
        </p:nvGrpSpPr>
        <p:grpSpPr>
          <a:xfrm>
            <a:off x="411162" y="1268760"/>
            <a:ext cx="8321676" cy="690267"/>
            <a:chOff x="642938" y="1298574"/>
            <a:chExt cx="8321676" cy="690267"/>
          </a:xfrm>
          <a:solidFill>
            <a:srgbClr val="EF8500"/>
          </a:solidFill>
        </p:grpSpPr>
        <p:sp>
          <p:nvSpPr>
            <p:cNvPr id="45" name="Richtungspfeil 44"/>
            <p:cNvSpPr/>
            <p:nvPr/>
          </p:nvSpPr>
          <p:spPr>
            <a:xfrm rot="16200000" flipH="1">
              <a:off x="4458643" y="-2517130"/>
              <a:ext cx="690267" cy="8321675"/>
            </a:xfrm>
            <a:prstGeom prst="homePlate">
              <a:avLst/>
            </a:prstGeom>
            <a:grpFill/>
            <a:ln>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hteck 45"/>
            <p:cNvSpPr/>
            <p:nvPr/>
          </p:nvSpPr>
          <p:spPr>
            <a:xfrm>
              <a:off x="642938" y="1298575"/>
              <a:ext cx="395287" cy="330226"/>
            </a:xfrm>
            <a:prstGeom prst="rect">
              <a:avLst/>
            </a:prstGeom>
            <a:grpFill/>
            <a:ln w="9525">
              <a:solidFill>
                <a:srgbClr val="EF85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bg1"/>
                  </a:solidFill>
                </a:rPr>
                <a:t>3.</a:t>
              </a:r>
            </a:p>
          </p:txBody>
        </p:sp>
        <p:sp>
          <p:nvSpPr>
            <p:cNvPr id="47" name="Rechteck 25"/>
            <p:cNvSpPr>
              <a:spLocks noChangeArrowheads="1"/>
            </p:cNvSpPr>
            <p:nvPr/>
          </p:nvSpPr>
          <p:spPr bwMode="auto">
            <a:xfrm>
              <a:off x="1907704" y="1298575"/>
              <a:ext cx="5328592" cy="369332"/>
            </a:xfrm>
            <a:prstGeom prst="rect">
              <a:avLst/>
            </a:prstGeom>
            <a:noFill/>
            <a:ln w="9525">
              <a:noFill/>
              <a:miter lim="800000"/>
              <a:headEnd/>
              <a:tailEnd/>
            </a:ln>
          </p:spPr>
          <p:txBody>
            <a:bodyPr wrap="square">
              <a:spAutoFit/>
            </a:bodyPr>
            <a:lstStyle/>
            <a:p>
              <a:pPr algn="ctr">
                <a:spcBef>
                  <a:spcPts val="600"/>
                </a:spcBef>
              </a:pPr>
              <a:r>
                <a:rPr lang="en-US" b="1" dirty="0">
                  <a:solidFill>
                    <a:schemeClr val="bg1"/>
                  </a:solidFill>
                </a:rPr>
                <a:t>Select an Appropriate Test and Check Assumptions </a:t>
              </a:r>
            </a:p>
          </p:txBody>
        </p:sp>
      </p:grpSp>
      <p:graphicFrame>
        <p:nvGraphicFramePr>
          <p:cNvPr id="3" name="Table 2">
            <a:extLst>
              <a:ext uri="{FF2B5EF4-FFF2-40B4-BE49-F238E27FC236}">
                <a16:creationId xmlns:a16="http://schemas.microsoft.com/office/drawing/2014/main" id="{0C894E3F-A9E0-214E-B27D-8417E44933BB}"/>
              </a:ext>
            </a:extLst>
          </p:cNvPr>
          <p:cNvGraphicFramePr>
            <a:graphicFrameLocks noGrp="1"/>
          </p:cNvGraphicFramePr>
          <p:nvPr>
            <p:extLst>
              <p:ext uri="{D42A27DB-BD31-4B8C-83A1-F6EECF244321}">
                <p14:modId xmlns:p14="http://schemas.microsoft.com/office/powerpoint/2010/main" val="2764893656"/>
              </p:ext>
            </p:extLst>
          </p:nvPr>
        </p:nvGraphicFramePr>
        <p:xfrm>
          <a:off x="411162" y="2132855"/>
          <a:ext cx="8280919" cy="3888435"/>
        </p:xfrm>
        <a:graphic>
          <a:graphicData uri="http://schemas.openxmlformats.org/drawingml/2006/table">
            <a:tbl>
              <a:tblPr firstRow="1" firstCol="1" bandRow="1">
                <a:tableStyleId>{F5AB1C69-6EDB-4FF4-983F-18BD219EF322}</a:tableStyleId>
              </a:tblPr>
              <a:tblGrid>
                <a:gridCol w="1596109">
                  <a:extLst>
                    <a:ext uri="{9D8B030D-6E8A-4147-A177-3AD203B41FA5}">
                      <a16:colId xmlns:a16="http://schemas.microsoft.com/office/drawing/2014/main" val="2845857292"/>
                    </a:ext>
                  </a:extLst>
                </a:gridCol>
                <a:gridCol w="832656">
                  <a:extLst>
                    <a:ext uri="{9D8B030D-6E8A-4147-A177-3AD203B41FA5}">
                      <a16:colId xmlns:a16="http://schemas.microsoft.com/office/drawing/2014/main" val="1219462084"/>
                    </a:ext>
                  </a:extLst>
                </a:gridCol>
                <a:gridCol w="937935">
                  <a:extLst>
                    <a:ext uri="{9D8B030D-6E8A-4147-A177-3AD203B41FA5}">
                      <a16:colId xmlns:a16="http://schemas.microsoft.com/office/drawing/2014/main" val="2562084909"/>
                    </a:ext>
                  </a:extLst>
                </a:gridCol>
                <a:gridCol w="1596109">
                  <a:extLst>
                    <a:ext uri="{9D8B030D-6E8A-4147-A177-3AD203B41FA5}">
                      <a16:colId xmlns:a16="http://schemas.microsoft.com/office/drawing/2014/main" val="1554350971"/>
                    </a:ext>
                  </a:extLst>
                </a:gridCol>
                <a:gridCol w="1127877">
                  <a:extLst>
                    <a:ext uri="{9D8B030D-6E8A-4147-A177-3AD203B41FA5}">
                      <a16:colId xmlns:a16="http://schemas.microsoft.com/office/drawing/2014/main" val="1927544592"/>
                    </a:ext>
                  </a:extLst>
                </a:gridCol>
                <a:gridCol w="1127877">
                  <a:extLst>
                    <a:ext uri="{9D8B030D-6E8A-4147-A177-3AD203B41FA5}">
                      <a16:colId xmlns:a16="http://schemas.microsoft.com/office/drawing/2014/main" val="363661945"/>
                    </a:ext>
                  </a:extLst>
                </a:gridCol>
                <a:gridCol w="1062356">
                  <a:extLst>
                    <a:ext uri="{9D8B030D-6E8A-4147-A177-3AD203B41FA5}">
                      <a16:colId xmlns:a16="http://schemas.microsoft.com/office/drawing/2014/main" val="4131367383"/>
                    </a:ext>
                  </a:extLst>
                </a:gridCol>
              </a:tblGrid>
              <a:tr h="524301">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Test #</a:t>
                      </a:r>
                      <a:endParaRPr lang="en-AU" sz="1800" dirty="0">
                        <a:effectLst/>
                      </a:endParaRPr>
                    </a:p>
                    <a:p>
                      <a:pPr algn="ctr">
                        <a:spcAft>
                          <a:spcPts val="0"/>
                        </a:spcAft>
                      </a:pP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Testing situation</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Nature of samples</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algn="ctr">
                        <a:spcAft>
                          <a:spcPts val="0"/>
                        </a:spcAft>
                      </a:pPr>
                      <a:r>
                        <a:rPr lang="en-US" sz="950" dirty="0">
                          <a:effectLst/>
                        </a:rPr>
                        <a:t>Choice of Test</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pPr algn="ctr">
                        <a:spcAft>
                          <a:spcPts val="0"/>
                        </a:spcAft>
                      </a:pPr>
                      <a:r>
                        <a:rPr lang="en-US" sz="950" dirty="0">
                          <a:effectLst/>
                        </a:rPr>
                        <a:t>Region of rejection</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3316922"/>
                  </a:ext>
                </a:extLst>
              </a:tr>
              <a:tr h="734313">
                <a:tc vMerge="1">
                  <a:txBody>
                    <a:bodyPr/>
                    <a:lstStyle/>
                    <a:p>
                      <a:pPr algn="ctr">
                        <a:spcAft>
                          <a:spcPts val="0"/>
                        </a:spcAft>
                      </a:pP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What do we compare</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Paired vs. Independent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Assumptions</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a:effectLst/>
                        </a:rPr>
                        <a:t>Parametric</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Non-parametric</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50" dirty="0">
                          <a:effectLst/>
                        </a:rPr>
                        <a:t>One or two-sided test</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312865"/>
                  </a:ext>
                </a:extLst>
              </a:tr>
              <a:tr h="547262">
                <a:tc rowSpan="4">
                  <a:txBody>
                    <a:bodyPr/>
                    <a:lstStyle/>
                    <a:p>
                      <a:pPr algn="ctr">
                        <a:spcAft>
                          <a:spcPts val="0"/>
                        </a:spcAft>
                      </a:pPr>
                      <a:r>
                        <a:rPr lang="en-US" sz="900" dirty="0">
                          <a:effectLst/>
                        </a:rPr>
                        <a:t>4</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4">
                  <a:txBody>
                    <a:bodyPr/>
                    <a:lstStyle/>
                    <a:p>
                      <a:pPr algn="ctr">
                        <a:spcAft>
                          <a:spcPts val="0"/>
                        </a:spcAft>
                      </a:pPr>
                      <a:r>
                        <a:rPr lang="en-US" sz="900">
                          <a:effectLst/>
                        </a:rPr>
                        <a:t>Outcome variable across three or more groups</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4">
                  <a:txBody>
                    <a:bodyPr/>
                    <a:lstStyle/>
                    <a:p>
                      <a:pPr algn="ctr">
                        <a:spcAft>
                          <a:spcPts val="0"/>
                        </a:spcAft>
                      </a:pPr>
                      <a:r>
                        <a:rPr lang="en-US" sz="900">
                          <a:effectLst/>
                        </a:rPr>
                        <a:t>One factor variable,</a:t>
                      </a:r>
                      <a:endParaRPr lang="en-AU" sz="1200">
                        <a:effectLst/>
                      </a:endParaRPr>
                    </a:p>
                    <a:p>
                      <a:pPr algn="ctr">
                        <a:spcAft>
                          <a:spcPts val="0"/>
                        </a:spcAft>
                      </a:pPr>
                      <a:r>
                        <a:rPr lang="en-US" sz="900">
                          <a:effectLst/>
                        </a:rPr>
                        <a:t>independent samples</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US" sz="900">
                          <a:effectLst/>
                        </a:rPr>
                        <a:t>Shapiro-Wilk test = normal &amp; </a:t>
                      </a:r>
                      <a:endParaRPr lang="en-AU" sz="1200">
                        <a:effectLst/>
                      </a:endParaRPr>
                    </a:p>
                    <a:p>
                      <a:pPr algn="l">
                        <a:spcAft>
                          <a:spcPts val="0"/>
                        </a:spcAft>
                      </a:pPr>
                      <a:r>
                        <a:rPr lang="en-US" sz="900">
                          <a:effectLst/>
                        </a:rPr>
                        <a:t>Levene’s test: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900">
                          <a:effectLst/>
                        </a:rPr>
                        <a:t>One-way ANOVA:</a:t>
                      </a:r>
                      <a:br>
                        <a:rPr lang="en-US" sz="900">
                          <a:effectLst/>
                        </a:rPr>
                      </a:br>
                      <a:r>
                        <a:rPr lang="en-US" sz="900">
                          <a:effectLst/>
                        </a:rPr>
                        <a:t>F-test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900">
                          <a:effectLst/>
                        </a:rPr>
                        <a:t>Two-sided</a:t>
                      </a:r>
                      <a:r>
                        <a:rPr lang="en-US" sz="900" baseline="30000">
                          <a:effectLst/>
                        </a:rPr>
                        <a: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1517469"/>
                  </a:ext>
                </a:extLst>
              </a:tr>
              <a:tr h="62689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spcAft>
                          <a:spcPts val="0"/>
                        </a:spcAft>
                      </a:pPr>
                      <a:r>
                        <a:rPr lang="en-US" sz="900">
                          <a:effectLst/>
                        </a:rPr>
                        <a:t>Shapiro-Wilk test ≠ normal &amp; </a:t>
                      </a:r>
                      <a:endParaRPr lang="en-AU" sz="1200">
                        <a:effectLst/>
                      </a:endParaRPr>
                    </a:p>
                    <a:p>
                      <a:pPr algn="l">
                        <a:spcAft>
                          <a:spcPts val="0"/>
                        </a:spcAft>
                      </a:pPr>
                      <a:r>
                        <a:rPr lang="en-US" sz="900">
                          <a:effectLst/>
                        </a:rPr>
                        <a:t>Levene’s test: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900">
                          <a:effectLst/>
                        </a:rPr>
                        <a:t>One-way ANOVA:</a:t>
                      </a:r>
                      <a:br>
                        <a:rPr lang="en-US" sz="900">
                          <a:effectLst/>
                        </a:rPr>
                      </a:br>
                      <a:r>
                        <a:rPr lang="en-US" sz="900">
                          <a:effectLst/>
                        </a:rPr>
                        <a:t>F-test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900">
                          <a:effectLst/>
                        </a:rPr>
                        <a:t>Two-sided</a:t>
                      </a:r>
                      <a:r>
                        <a:rPr lang="en-US" sz="900" baseline="30000">
                          <a:effectLst/>
                        </a:rPr>
                        <a: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6137538"/>
                  </a:ext>
                </a:extLst>
              </a:tr>
              <a:tr h="7278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spcAft>
                          <a:spcPts val="0"/>
                        </a:spcAft>
                      </a:pPr>
                      <a:r>
                        <a:rPr lang="en-US" sz="900">
                          <a:effectLst/>
                        </a:rPr>
                        <a:t>Shapiro-Wilk test = normal &amp; </a:t>
                      </a:r>
                      <a:endParaRPr lang="en-AU" sz="1200">
                        <a:effectLst/>
                      </a:endParaRPr>
                    </a:p>
                    <a:p>
                      <a:pPr algn="l">
                        <a:spcAft>
                          <a:spcPts val="0"/>
                        </a:spcAft>
                      </a:pPr>
                      <a:r>
                        <a:rPr lang="en-US" sz="900">
                          <a:effectLst/>
                        </a:rPr>
                        <a:t>Levene’s test: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900">
                          <a:effectLst/>
                        </a:rPr>
                        <a:t>One-way ANOVA:</a:t>
                      </a:r>
                      <a:br>
                        <a:rPr lang="en-US" sz="900">
                          <a:effectLst/>
                        </a:rPr>
                      </a:br>
                      <a:r>
                        <a:rPr lang="en-US" sz="900">
                          <a:effectLst/>
                        </a:rPr>
                        <a:t>F-test with Welch’s correction</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900">
                          <a:effectLst/>
                        </a:rPr>
                        <a:t>Two-sided</a:t>
                      </a:r>
                      <a:r>
                        <a:rPr lang="en-US" sz="900" baseline="30000">
                          <a:effectLst/>
                        </a:rPr>
                        <a: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1324074"/>
                  </a:ext>
                </a:extLst>
              </a:tr>
              <a:tr h="7278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a:spcAft>
                          <a:spcPts val="0"/>
                        </a:spcAft>
                      </a:pPr>
                      <a:r>
                        <a:rPr lang="en-US" sz="900">
                          <a:effectLst/>
                        </a:rPr>
                        <a:t>Shapiro-Wilk test ≠ normal &amp; </a:t>
                      </a:r>
                      <a:endParaRPr lang="en-AU" sz="1200">
                        <a:effectLst/>
                      </a:endParaRPr>
                    </a:p>
                    <a:p>
                      <a:pPr algn="l">
                        <a:spcAft>
                          <a:spcPts val="0"/>
                        </a:spcAft>
                      </a:pPr>
                      <a:r>
                        <a:rPr lang="en-US" sz="900">
                          <a:effectLst/>
                        </a:rPr>
                        <a:t>Levene’s test: </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AU" sz="1200">
                        <a:effectLst/>
                        <a:latin typeface="Calibri" panose="020F0502020204030204" pitchFamily="34" charset="0"/>
                        <a:cs typeface="Times New Roman" panose="02020603050405020304" pitchFamily="18" charset="0"/>
                      </a:endParaRPr>
                    </a:p>
                  </a:txBody>
                  <a:tcPr marL="68580" marR="68580" marT="0" marB="0"/>
                </a:tc>
                <a:tc>
                  <a:txBody>
                    <a:bodyPr/>
                    <a:lstStyle/>
                    <a:p>
                      <a:pPr algn="l">
                        <a:spcAft>
                          <a:spcPts val="1200"/>
                        </a:spcAft>
                      </a:pPr>
                      <a:r>
                        <a:rPr lang="en-US" sz="900">
                          <a:effectLst/>
                        </a:rPr>
                        <a:t>Kruskal-Wallis rank test</a:t>
                      </a:r>
                      <a:endParaRPr lang="en-AU"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900" dirty="0">
                          <a:effectLst/>
                        </a:rPr>
                        <a:t>Two-sided</a:t>
                      </a:r>
                      <a:r>
                        <a:rPr lang="en-US" sz="900" baseline="30000" dirty="0">
                          <a:effectLst/>
                        </a:rPr>
                        <a:t>*</a:t>
                      </a:r>
                      <a:endParaRPr lang="en-AU"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4139269"/>
                  </a:ext>
                </a:extLst>
              </a:tr>
            </a:tbl>
          </a:graphicData>
        </a:graphic>
      </p:graphicFrame>
    </p:spTree>
    <p:extLst>
      <p:ext uri="{BB962C8B-B14F-4D97-AF65-F5344CB8AC3E}">
        <p14:creationId xmlns:p14="http://schemas.microsoft.com/office/powerpoint/2010/main" val="1015645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Benutzerdefiniert 2">
      <a:dk1>
        <a:sysClr val="windowText" lastClr="000000"/>
      </a:dk1>
      <a:lt1>
        <a:sysClr val="window" lastClr="FFFFFF"/>
      </a:lt1>
      <a:dk2>
        <a:srgbClr val="1F497D"/>
      </a:dk2>
      <a:lt2>
        <a:srgbClr val="EEECE1"/>
      </a:lt2>
      <a:accent1>
        <a:srgbClr val="E3051B"/>
      </a:accent1>
      <a:accent2>
        <a:srgbClr val="EC6523"/>
      </a:accent2>
      <a:accent3>
        <a:srgbClr val="EF8500"/>
      </a:accent3>
      <a:accent4>
        <a:srgbClr val="F9B233"/>
      </a:accent4>
      <a:accent5>
        <a:srgbClr val="B49D8C"/>
      </a:accent5>
      <a:accent6>
        <a:srgbClr val="EEF0BD"/>
      </a:accent6>
      <a:hlink>
        <a:srgbClr val="5F5F5E"/>
      </a:hlink>
      <a:folHlink>
        <a:srgbClr val="5A2B54"/>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1756</TotalTime>
  <Words>2608</Words>
  <Application>Microsoft Office PowerPoint</Application>
  <PresentationFormat>On-screen Show (4:3)</PresentationFormat>
  <Paragraphs>359</Paragraphs>
  <Slides>31</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31</vt:i4>
      </vt:variant>
    </vt:vector>
  </HeadingPairs>
  <TitlesOfParts>
    <vt:vector size="44" baseType="lpstr">
      <vt:lpstr>Zapf Dingbats</vt:lpstr>
      <vt:lpstr>Arial</vt:lpstr>
      <vt:lpstr>Calibri</vt:lpstr>
      <vt:lpstr>Cambria</vt:lpstr>
      <vt:lpstr>Symbol</vt:lpstr>
      <vt:lpstr>Times New Roman</vt:lpstr>
      <vt:lpstr>Tw Cen MT</vt:lpstr>
      <vt:lpstr>Wingdings</vt:lpstr>
      <vt:lpstr>Wingdings 2</vt:lpstr>
      <vt:lpstr>Larissa</vt:lpstr>
      <vt:lpstr>Equation</vt:lpstr>
      <vt:lpstr>Präsentation</vt:lpstr>
      <vt:lpstr>Formel</vt:lpstr>
      <vt:lpstr> HYPOTHESIS TESTING T-test analysis of Variance (ANOVA)</vt:lpstr>
      <vt:lpstr>Agenda</vt:lpstr>
      <vt:lpstr> Principles of Hypothesis Testing </vt:lpstr>
      <vt:lpstr> Principles of Hypothesis Testing </vt:lpstr>
      <vt:lpstr> Principles of Hypothesis Testing </vt:lpstr>
      <vt:lpstr> Principles of Hypothesis Testing </vt:lpstr>
      <vt:lpstr> Principles of Hypothesis Testing </vt:lpstr>
      <vt:lpstr> Principles of Hypothesis Testing </vt:lpstr>
      <vt:lpstr> Principles of Hypothesis Testing </vt:lpstr>
      <vt:lpstr> Principles of Hypothesis Testing </vt:lpstr>
      <vt:lpstr> Principles of Hypothesis Testing </vt:lpstr>
      <vt:lpstr> Comparing Two Means: Two-samples t-test </vt:lpstr>
      <vt:lpstr> Principles of Hypothesis Testing </vt:lpstr>
      <vt:lpstr> Principles of Hypothesis Testing </vt:lpstr>
      <vt:lpstr> Principles of Hypothesis Testing </vt:lpstr>
      <vt:lpstr>  Example using SPSS                                       t-test                     </vt:lpstr>
      <vt:lpstr>  t-test </vt:lpstr>
      <vt:lpstr>t-test</vt:lpstr>
      <vt:lpstr>t-test </vt:lpstr>
      <vt:lpstr>t-test </vt:lpstr>
      <vt:lpstr> Comparing More than Two Means Analysis of Variance (ANOVA) </vt:lpstr>
      <vt:lpstr> Principles of Hypothesis Testing </vt:lpstr>
      <vt:lpstr>Comparing More than Two Means Analysis of Variance (ANOVA) </vt:lpstr>
      <vt:lpstr> Comparing More than Two Means Analysis of Variance (ANOVA)                                                    </vt:lpstr>
      <vt:lpstr>Comparing More than Two Means Analysis of Variance (ANOVA) </vt:lpstr>
      <vt:lpstr> Example using SPSS                                        ANOVA </vt:lpstr>
      <vt:lpstr> ANOVA </vt:lpstr>
      <vt:lpstr>ANOVA </vt:lpstr>
      <vt:lpstr>ANOVA</vt:lpstr>
      <vt:lpstr>ANOVA</vt:lpstr>
      <vt:lpstr>ANOVA</vt:lpstr>
    </vt:vector>
  </TitlesOfParts>
  <Company>WW.OvGU.de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Mitarbeiter</dc:creator>
  <cp:lastModifiedBy>Lee, Sangkwon</cp:lastModifiedBy>
  <cp:revision>195</cp:revision>
  <dcterms:created xsi:type="dcterms:W3CDTF">2014-03-01T20:50:03Z</dcterms:created>
  <dcterms:modified xsi:type="dcterms:W3CDTF">2021-03-08T20:34:28Z</dcterms:modified>
</cp:coreProperties>
</file>