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360" y="3528000"/>
            <a:ext cx="9071640" cy="830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4FE3562-8CF9-4010-9345-B2F5F8C8BE5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</a:t>
            </a:r>
            <a:r>
              <a:rPr b="0" lang="en-US" sz="3200" spc="-1" strike="noStrike">
                <a:latin typeface="Noto Sans"/>
              </a:rPr>
              <a:t>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Second Outline </a:t>
            </a:r>
            <a:r>
              <a:rPr b="0" lang="en-US" sz="2800" spc="-1" strike="noStrike">
                <a:latin typeface="Noto Sans"/>
              </a:rPr>
              <a:t>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Fifth Outline </a:t>
            </a:r>
            <a:r>
              <a:rPr b="0" lang="en-US" sz="2000" spc="-1" strike="noStrike">
                <a:latin typeface="Noto Sans"/>
              </a:rPr>
              <a:t>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</a:t>
            </a:r>
            <a:r>
              <a:rPr b="0" lang="en-US" sz="2000" spc="-1" strike="noStrike">
                <a:latin typeface="Noto Sans"/>
              </a:rPr>
              <a:t>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</a:t>
            </a:r>
            <a:r>
              <a:rPr b="0" lang="en-US" sz="2000" spc="-1" strike="noStrike">
                <a:latin typeface="Noto Sans"/>
              </a:rPr>
              <a:t>Outline </a:t>
            </a:r>
            <a:r>
              <a:rPr b="0" lang="en-US" sz="2000" spc="-1" strike="noStrike">
                <a:latin typeface="Noto Sans"/>
              </a:rPr>
              <a:t>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C9E5FFA-AA1E-4275-BB3E-C2CE65D7048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9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6C9644C-3F68-4A86-981A-78DD0801DFA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D1706C9-C6BD-4E55-B998-EE0E3CDF409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360" y="3453840"/>
            <a:ext cx="9071640" cy="97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Regular Expressions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Noto Sans"/>
              </a:rPr>
              <a:t>Library Carpentry</a:t>
            </a:r>
            <a:endParaRPr b="0" lang="en-U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669280" y="6492240"/>
            <a:ext cx="4147560" cy="82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Syntax - Positions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TextShape 4"/>
          <p:cNvSpPr txBox="1"/>
          <p:nvPr/>
        </p:nvSpPr>
        <p:spPr>
          <a:xfrm>
            <a:off x="385200" y="1463040"/>
            <a:ext cx="9122400" cy="521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highlight>
                  <a:srgbClr val="dee6ef"/>
                </a:highlight>
                <a:latin typeface="Noto Sans"/>
              </a:rPr>
              <a:t>^</a:t>
            </a:r>
            <a:r>
              <a:rPr b="0" lang="en-US" sz="1800" spc="-1" strike="noStrike">
                <a:latin typeface="Noto Sans"/>
              </a:rPr>
              <a:t> indicates a position at the start </a:t>
            </a:r>
            <a:r>
              <a:rPr b="0" lang="en-US" sz="1800" spc="-1" strike="noStrike">
                <a:latin typeface="Noto Sans"/>
              </a:rPr>
              <a:t>of the line. What you put after the </a:t>
            </a:r>
            <a:r>
              <a:rPr b="0" lang="en-US" sz="1800" spc="-1" strike="noStrike">
                <a:latin typeface="Noto Sans"/>
              </a:rPr>
              <a:t>caret only matches if it starts the </a:t>
            </a:r>
            <a:r>
              <a:rPr b="0" lang="en-US" sz="1800" spc="-1" strike="noStrike">
                <a:latin typeface="Noto Sans"/>
              </a:rPr>
              <a:t>line.</a:t>
            </a:r>
            <a:endParaRPr b="0" lang="en-US" sz="18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"/>
              </a:rPr>
              <a:t>- </a:t>
            </a:r>
            <a:r>
              <a:rPr b="0" lang="en-US" sz="1800" spc="-1" strike="noStrike">
                <a:highlight>
                  <a:srgbClr val="dee6ef"/>
                </a:highlight>
                <a:latin typeface="Noto Sans"/>
              </a:rPr>
              <a:t>^the day</a:t>
            </a:r>
            <a:r>
              <a:rPr b="0" lang="en-US" sz="1800" spc="-1" strike="noStrike">
                <a:latin typeface="Noto Sans"/>
              </a:rPr>
              <a:t> matches “the day” </a:t>
            </a:r>
            <a:r>
              <a:rPr b="0" lang="en-US" sz="1800" spc="-1" strike="noStrike">
                <a:latin typeface="Noto Sans"/>
              </a:rPr>
              <a:t>but not “on the day”</a:t>
            </a:r>
            <a:endParaRPr b="0" lang="en-US" sz="18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highlight>
                  <a:srgbClr val="dee6ef"/>
                </a:highlight>
                <a:latin typeface="Noto Sans"/>
              </a:rPr>
              <a:t>$</a:t>
            </a:r>
            <a:r>
              <a:rPr b="0" lang="en-US" sz="1800" spc="-1" strike="noStrike">
                <a:latin typeface="Noto Sans"/>
              </a:rPr>
              <a:t> indicates a position at the end </a:t>
            </a:r>
            <a:r>
              <a:rPr b="0" lang="en-US" sz="1800" spc="-1" strike="noStrike">
                <a:latin typeface="Noto Sans"/>
              </a:rPr>
              <a:t>of the line. What you put before it </a:t>
            </a:r>
            <a:r>
              <a:rPr b="0" lang="en-US" sz="1800" spc="-1" strike="noStrike">
                <a:latin typeface="Noto Sans"/>
              </a:rPr>
              <a:t>only matches if it ends the line.</a:t>
            </a:r>
            <a:endParaRPr b="0" lang="en-US" sz="18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"/>
              </a:rPr>
              <a:t>- </a:t>
            </a:r>
            <a:r>
              <a:rPr b="0" lang="en-US" sz="1800" spc="-1" strike="noStrike">
                <a:highlight>
                  <a:srgbClr val="dee6ef"/>
                </a:highlight>
                <a:latin typeface="Noto Sans"/>
              </a:rPr>
              <a:t>good luck$</a:t>
            </a:r>
            <a:r>
              <a:rPr b="0" lang="en-US" sz="1800" spc="-1" strike="noStrike">
                <a:latin typeface="Noto Sans"/>
              </a:rPr>
              <a:t> matches “it’s </a:t>
            </a:r>
            <a:r>
              <a:rPr b="0" lang="en-US" sz="1800" spc="-1" strike="noStrike">
                <a:latin typeface="Noto Sans"/>
              </a:rPr>
              <a:t>good luck” but not “good luck </a:t>
            </a:r>
            <a:r>
              <a:rPr b="0" lang="en-US" sz="1800" spc="-1" strike="noStrike">
                <a:latin typeface="Noto Sans"/>
              </a:rPr>
              <a:t>you”</a:t>
            </a:r>
            <a:endParaRPr b="0" lang="en-US" sz="18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highlight>
                  <a:srgbClr val="dee6ef"/>
                </a:highlight>
                <a:latin typeface="Noto Sans"/>
              </a:rPr>
              <a:t>\b</a:t>
            </a:r>
            <a:r>
              <a:rPr b="0" lang="en-US" sz="1800" spc="-1" strike="noStrike">
                <a:latin typeface="Noto Sans"/>
              </a:rPr>
              <a:t> asserts the pattern matches at </a:t>
            </a:r>
            <a:r>
              <a:rPr b="0" lang="en-US" sz="1800" spc="-1" strike="noStrike">
                <a:latin typeface="Noto Sans"/>
              </a:rPr>
              <a:t>a word boundary. Putting this </a:t>
            </a:r>
            <a:r>
              <a:rPr b="0" lang="en-US" sz="1800" spc="-1" strike="noStrike">
                <a:latin typeface="Noto Sans"/>
              </a:rPr>
              <a:t>either side of an expression stops </a:t>
            </a:r>
            <a:r>
              <a:rPr b="0" lang="en-US" sz="1800" spc="-1" strike="noStrike">
                <a:latin typeface="Noto Sans"/>
              </a:rPr>
              <a:t>it matching longer variants of </a:t>
            </a:r>
            <a:r>
              <a:rPr b="0" lang="en-US" sz="1800" spc="-1" strike="noStrike">
                <a:latin typeface="Noto Sans"/>
              </a:rPr>
              <a:t>words.</a:t>
            </a:r>
            <a:endParaRPr b="0" lang="en-US" sz="18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"/>
              </a:rPr>
              <a:t>- </a:t>
            </a:r>
            <a:r>
              <a:rPr b="0" lang="en-US" sz="1800" spc="-1" strike="noStrike">
                <a:highlight>
                  <a:srgbClr val="dee6ef"/>
                </a:highlight>
                <a:latin typeface="Noto Sans"/>
              </a:rPr>
              <a:t>mark</a:t>
            </a:r>
            <a:r>
              <a:rPr b="0" lang="en-US" sz="1800" spc="-1" strike="noStrike">
                <a:latin typeface="Noto Sans"/>
              </a:rPr>
              <a:t> will match “mark”, </a:t>
            </a:r>
            <a:r>
              <a:rPr b="0" lang="en-US" sz="1800" spc="-1" strike="noStrike">
                <a:latin typeface="Noto Sans"/>
              </a:rPr>
              <a:t>“marking”, “market”, </a:t>
            </a:r>
            <a:br/>
            <a:r>
              <a:rPr b="0" lang="en-US" sz="1800" spc="-1" strike="noStrike">
                <a:latin typeface="Noto Sans"/>
              </a:rPr>
              <a:t>”unremarkable”</a:t>
            </a:r>
            <a:endParaRPr b="0" lang="en-US" sz="18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"/>
              </a:rPr>
              <a:t>- </a:t>
            </a:r>
            <a:r>
              <a:rPr b="0" lang="en-US" sz="1800" spc="-1" strike="noStrike">
                <a:highlight>
                  <a:srgbClr val="dee6ef"/>
                </a:highlight>
                <a:latin typeface="Noto Sans"/>
              </a:rPr>
              <a:t>\bword</a:t>
            </a:r>
            <a:r>
              <a:rPr b="0" lang="en-US" sz="1800" spc="-1" strike="noStrike">
                <a:latin typeface="Noto Sans"/>
              </a:rPr>
              <a:t> matches “word”, </a:t>
            </a:r>
            <a:r>
              <a:rPr b="0" lang="en-US" sz="1800" spc="-1" strike="noStrike">
                <a:latin typeface="Noto Sans"/>
              </a:rPr>
              <a:t>“wordless”, and “wordlessly”</a:t>
            </a:r>
            <a:endParaRPr b="0" lang="en-US" sz="18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"/>
              </a:rPr>
              <a:t>- </a:t>
            </a:r>
            <a:r>
              <a:rPr b="0" lang="en-US" sz="1800" spc="-1" strike="noStrike">
                <a:highlight>
                  <a:srgbClr val="dee6ef"/>
                </a:highlight>
                <a:latin typeface="Noto Sans"/>
              </a:rPr>
              <a:t>comb\b</a:t>
            </a:r>
            <a:r>
              <a:rPr b="0" lang="en-US" sz="1800" spc="-1" strike="noStrike">
                <a:latin typeface="Noto Sans"/>
              </a:rPr>
              <a:t> matches “comb” and </a:t>
            </a:r>
            <a:r>
              <a:rPr b="0" lang="en-US" sz="1800" spc="-1" strike="noStrike">
                <a:latin typeface="Noto Sans"/>
              </a:rPr>
              <a:t>“honeycomb” but not </a:t>
            </a:r>
            <a:r>
              <a:rPr b="0" lang="en-US" sz="1800" spc="-1" strike="noStrike">
                <a:latin typeface="Noto Sans"/>
              </a:rPr>
              <a:t>“combine”</a:t>
            </a:r>
            <a:endParaRPr b="0" lang="en-US" sz="18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Noto Sans"/>
              </a:rPr>
              <a:t>- </a:t>
            </a:r>
            <a:r>
              <a:rPr b="0" lang="en-US" sz="1800" spc="-1" strike="noStrike">
                <a:highlight>
                  <a:srgbClr val="dee6ef"/>
                </a:highlight>
                <a:latin typeface="Noto Sans"/>
              </a:rPr>
              <a:t>\brespect\b</a:t>
            </a:r>
            <a:r>
              <a:rPr b="0" lang="en-US" sz="1800" spc="-1" strike="noStrike">
                <a:latin typeface="Noto Sans"/>
              </a:rPr>
              <a:t> will match </a:t>
            </a:r>
            <a:r>
              <a:rPr b="0" lang="en-US" sz="1800" spc="-1" strike="noStrike">
                <a:latin typeface="Noto Sans"/>
              </a:rPr>
              <a:t>respect but not respectable or </a:t>
            </a:r>
            <a:r>
              <a:rPr b="0" lang="en-US" sz="1800" spc="-1" strike="noStrike">
                <a:latin typeface="Noto Sans"/>
              </a:rPr>
              <a:t>disrespectful</a:t>
            </a:r>
            <a:endParaRPr b="0" lang="en-US" sz="18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Syntax - Brackets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TextShape 4"/>
          <p:cNvSpPr txBox="1"/>
          <p:nvPr/>
        </p:nvSpPr>
        <p:spPr>
          <a:xfrm>
            <a:off x="385200" y="1463040"/>
            <a:ext cx="9122400" cy="521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Noto Sans"/>
              </a:rPr>
              <a:t>Square brackets can be used </a:t>
            </a:r>
            <a:r>
              <a:rPr b="0" lang="en-US" sz="2200" spc="-1" strike="noStrike">
                <a:latin typeface="Noto Sans"/>
              </a:rPr>
              <a:t>to define a list or range of </a:t>
            </a:r>
            <a:r>
              <a:rPr b="0" lang="en-US" sz="2200" spc="-1" strike="noStrike">
                <a:latin typeface="Noto Sans"/>
              </a:rPr>
              <a:t>characters to be found</a:t>
            </a:r>
            <a:endParaRPr b="0" lang="en-US" sz="2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[ABC]</a:t>
            </a:r>
            <a:r>
              <a:rPr b="0" lang="en-US" sz="2200" spc="-1" strike="noStrike">
                <a:latin typeface="Noto Sans"/>
              </a:rPr>
              <a:t> matches A or B or C</a:t>
            </a:r>
            <a:endParaRPr b="0" lang="en-US" sz="2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[A-Z]</a:t>
            </a:r>
            <a:r>
              <a:rPr b="0" lang="en-US" sz="2200" spc="-1" strike="noStrike">
                <a:latin typeface="Noto Sans"/>
              </a:rPr>
              <a:t> matches any upper </a:t>
            </a:r>
            <a:r>
              <a:rPr b="0" lang="en-US" sz="2200" spc="-1" strike="noStrike">
                <a:latin typeface="Noto Sans"/>
              </a:rPr>
              <a:t>case letter</a:t>
            </a:r>
            <a:endParaRPr b="0" lang="en-US" sz="2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[A-Za-z]</a:t>
            </a:r>
            <a:r>
              <a:rPr b="0" lang="en-US" sz="2200" spc="-1" strike="noStrike">
                <a:latin typeface="Noto Sans"/>
              </a:rPr>
              <a:t> matches any upper </a:t>
            </a:r>
            <a:r>
              <a:rPr b="0" lang="en-US" sz="2200" spc="-1" strike="noStrike">
                <a:latin typeface="Noto Sans"/>
              </a:rPr>
              <a:t>or lower case letter</a:t>
            </a:r>
            <a:endParaRPr b="0" lang="en-US" sz="2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[A-Za-z0-9]</a:t>
            </a:r>
            <a:r>
              <a:rPr b="0" lang="en-US" sz="2200" spc="-1" strike="noStrike">
                <a:latin typeface="Noto Sans"/>
              </a:rPr>
              <a:t> matches any </a:t>
            </a:r>
            <a:r>
              <a:rPr b="0" lang="en-US" sz="2200" spc="-1" strike="noStrike">
                <a:latin typeface="Noto Sans"/>
              </a:rPr>
              <a:t>upper or lower case letter or </a:t>
            </a:r>
            <a:r>
              <a:rPr b="0" lang="en-US" sz="2200" spc="-1" strike="noStrike">
                <a:latin typeface="Noto Sans"/>
              </a:rPr>
              <a:t>any digit</a:t>
            </a:r>
            <a:endParaRPr b="0" lang="en-US" sz="22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Syntax - Misc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TextShape 4"/>
          <p:cNvSpPr txBox="1"/>
          <p:nvPr/>
        </p:nvSpPr>
        <p:spPr>
          <a:xfrm>
            <a:off x="385200" y="1463040"/>
            <a:ext cx="9122400" cy="521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(...)</a:t>
            </a:r>
            <a:r>
              <a:rPr b="0" lang="en-US" sz="2200" spc="-1" strike="noStrike">
                <a:latin typeface="Noto Sans"/>
              </a:rPr>
              <a:t> matches the expression </a:t>
            </a:r>
            <a:r>
              <a:rPr b="0" lang="en-US" sz="2200" spc="-1" strike="noStrike">
                <a:latin typeface="Noto Sans"/>
              </a:rPr>
              <a:t>inside the parentheses, </a:t>
            </a:r>
            <a:r>
              <a:rPr b="0" lang="en-US" sz="2200" spc="-1" strike="noStrike">
                <a:latin typeface="Noto Sans"/>
              </a:rPr>
              <a:t>defining a group that can </a:t>
            </a:r>
            <a:r>
              <a:rPr b="0" lang="en-US" sz="2200" spc="-1" strike="noStrike">
                <a:latin typeface="Noto Sans"/>
              </a:rPr>
              <a:t>later be retrieved, such as </a:t>
            </a:r>
            <a:r>
              <a:rPr b="0" lang="en-US" sz="2200" spc="-1" strike="noStrike">
                <a:latin typeface="Noto Sans"/>
              </a:rPr>
              <a:t>for use with replacement, </a:t>
            </a:r>
            <a:r>
              <a:rPr b="0" lang="en-US" sz="2200" spc="-1" strike="noStrike">
                <a:latin typeface="Noto Sans"/>
              </a:rPr>
              <a:t>using a </a:t>
            </a: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\number</a:t>
            </a:r>
            <a:r>
              <a:rPr b="0" lang="en-US" sz="2200" spc="-1" strike="noStrike">
                <a:latin typeface="Noto Sans"/>
              </a:rPr>
              <a:t> reference </a:t>
            </a:r>
            <a:r>
              <a:rPr b="0" lang="en-US" sz="2200" spc="-1" strike="noStrike">
                <a:latin typeface="Noto Sans"/>
              </a:rPr>
              <a:t>(backlash followed by group </a:t>
            </a:r>
            <a:r>
              <a:rPr b="0" lang="en-US" sz="2200" spc="-1" strike="noStrike">
                <a:latin typeface="Noto Sans"/>
              </a:rPr>
              <a:t>number)</a:t>
            </a:r>
            <a:endParaRPr b="0" lang="en-US" sz="2200" spc="-1" strike="noStrike">
              <a:highlight>
                <a:srgbClr val="dee6ef"/>
              </a:highlight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Noto Sans"/>
              </a:rPr>
              <a:t>- </a:t>
            </a: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(\d{3}-){2}\d{4}</a:t>
            </a:r>
            <a:r>
              <a:rPr b="0" lang="en-US" sz="2200" spc="-1" strike="noStrike">
                <a:latin typeface="Noto Sans"/>
              </a:rPr>
              <a:t> </a:t>
            </a:r>
            <a:r>
              <a:rPr b="0" lang="en-US" sz="2200" spc="-1" strike="noStrike">
                <a:latin typeface="Noto Sans"/>
              </a:rPr>
              <a:t>matches “940-565-3000”</a:t>
            </a:r>
            <a:endParaRPr b="0" lang="en-US" sz="2200" spc="-1" strike="noStrike">
              <a:highlight>
                <a:srgbClr val="dee6ef"/>
              </a:highlight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Noto Sans"/>
              </a:rPr>
              <a:t>- </a:t>
            </a: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ark:.67531.(metapth\</a:t>
            </a: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d+)</a:t>
            </a:r>
            <a:r>
              <a:rPr b="0" lang="en-US" sz="2200" spc="-1" strike="noStrike">
                <a:latin typeface="Noto Sans"/>
              </a:rPr>
              <a:t> matches </a:t>
            </a:r>
            <a:r>
              <a:rPr b="0" lang="en-US" sz="2200" spc="-1" strike="noStrike">
                <a:latin typeface="Noto Sans"/>
              </a:rPr>
              <a:t>“ark:/67531/metapth213” </a:t>
            </a:r>
            <a:r>
              <a:rPr b="0" lang="en-US" sz="2200" spc="-1" strike="noStrike">
                <a:latin typeface="Noto Sans"/>
              </a:rPr>
              <a:t>creating a group that can </a:t>
            </a:r>
            <a:r>
              <a:rPr b="0" lang="en-US" sz="2200" spc="-1" strike="noStrike">
                <a:latin typeface="Noto Sans"/>
              </a:rPr>
              <a:t>be referenced by </a:t>
            </a: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\1 </a:t>
            </a:r>
            <a:r>
              <a:rPr b="0" lang="en-US" sz="2200" spc="-1" strike="noStrike">
                <a:latin typeface="Noto Sans"/>
              </a:rPr>
              <a:t>which gives the value </a:t>
            </a:r>
            <a:r>
              <a:rPr b="0" lang="en-US" sz="2200" spc="-1" strike="noStrike">
                <a:latin typeface="Noto Sans"/>
              </a:rPr>
              <a:t>“metapth213”</a:t>
            </a:r>
            <a:endParaRPr b="0" lang="en-US" sz="2200" spc="-1" strike="noStrike">
              <a:highlight>
                <a:srgbClr val="dee6ef"/>
              </a:highlight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|</a:t>
            </a:r>
            <a:r>
              <a:rPr b="0" lang="en-US" sz="2200" spc="-1" strike="noStrike">
                <a:latin typeface="Noto Sans"/>
              </a:rPr>
              <a:t> means </a:t>
            </a:r>
            <a:r>
              <a:rPr b="0" i="1" lang="en-US" sz="2200" spc="-1" strike="noStrike">
                <a:latin typeface="Noto Sans"/>
              </a:rPr>
              <a:t>or</a:t>
            </a:r>
            <a:endParaRPr b="0" lang="en-US" sz="2200" spc="-1" strike="noStrike">
              <a:highlight>
                <a:srgbClr val="dee6ef"/>
              </a:highlight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Noto Sans"/>
              </a:rPr>
              <a:t>- </a:t>
            </a: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(help|youth)ful</a:t>
            </a:r>
            <a:r>
              <a:rPr b="0" lang="en-US" sz="2200" spc="-1" strike="noStrike">
                <a:latin typeface="Noto Sans"/>
              </a:rPr>
              <a:t> matches </a:t>
            </a:r>
            <a:r>
              <a:rPr b="0" lang="en-US" sz="2200" spc="-1" strike="noStrike">
                <a:latin typeface="Noto Sans"/>
              </a:rPr>
              <a:t>“helpful” or “youthful”</a:t>
            </a:r>
            <a:endParaRPr b="0" lang="en-US" sz="2200" spc="-1" strike="noStrike">
              <a:highlight>
                <a:srgbClr val="dee6ef"/>
              </a:highlight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/i</a:t>
            </a:r>
            <a:r>
              <a:rPr b="0" lang="en-US" sz="2200" spc="-1" strike="noStrike">
                <a:latin typeface="Noto Sans"/>
              </a:rPr>
              <a:t> renders an expression </a:t>
            </a:r>
            <a:r>
              <a:rPr b="0" lang="en-US" sz="2200" spc="-1" strike="noStrike">
                <a:latin typeface="Noto Sans"/>
              </a:rPr>
              <a:t>case-insensitive (equivalent </a:t>
            </a:r>
            <a:r>
              <a:rPr b="0" lang="en-US" sz="2200" spc="-1" strike="noStrike">
                <a:latin typeface="Noto Sans"/>
              </a:rPr>
              <a:t>to [A-Za-z]), though this </a:t>
            </a:r>
            <a:r>
              <a:rPr b="0" lang="en-US" sz="2200" spc="-1" strike="noStrike">
                <a:latin typeface="Noto Sans"/>
              </a:rPr>
              <a:t>varies by implementation</a:t>
            </a:r>
            <a:endParaRPr b="0" lang="en-US" sz="2200" spc="-1" strike="noStrike">
              <a:highlight>
                <a:srgbClr val="dee6ef"/>
              </a:highlight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in Python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377280" y="2690640"/>
            <a:ext cx="9042120" cy="142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Use </a:t>
            </a: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Case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TextShape 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How do you see yourself using regular expressions?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in Practice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TextShape 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What will the regular expression ^[Oo]rgani.e\w* match?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in Practice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TextShape 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What will the regular expression ^[Oo]rgani.e\w* match?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organise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Organize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organifer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Organi2ed111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in Practice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TextShape 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What will the regular expression [Oo]rgani.e\w+$ match?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in Practice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TextShape 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What will the regular expression [Oo]rgani.e\w+$ match?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organiser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Organized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organifer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Organi2ed111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in Practice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TextShape 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What will the regular expression ^[Oo]rgani.e\w?$ match?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Regular Expressions (regex)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TextShape 4"/>
          <p:cNvSpPr txBox="1"/>
          <p:nvPr/>
        </p:nvSpPr>
        <p:spPr>
          <a:xfrm>
            <a:off x="4297680" y="1769040"/>
            <a:ext cx="528192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How much do you know </a:t>
            </a:r>
            <a:r>
              <a:rPr b="0" lang="en-US" sz="2400" spc="-1" strike="noStrike">
                <a:latin typeface="Noto Sans"/>
              </a:rPr>
              <a:t>about regular expressions </a:t>
            </a:r>
            <a:r>
              <a:rPr b="0" lang="en-US" sz="2400" spc="-1" strike="noStrike">
                <a:latin typeface="Noto Sans"/>
              </a:rPr>
              <a:t>a.k.a. regex?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- no idea?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- a vague idea?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- know what they are?</a:t>
            </a:r>
            <a:endParaRPr b="0" lang="en-US" sz="2400" spc="-1" strike="noStrike">
              <a:latin typeface="Noto Sans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47400" y="1801800"/>
            <a:ext cx="3692520" cy="230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in Practice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TextShape 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What will the regular expression ^[Oo]rgani.e\w?$ match?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organise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Organized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organifer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Organi2ek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in Practice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TextShape 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What will the regular expression \b[Oo]rgani.e\w{2}\b match?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in Practice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TextShape 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What will the regular expression \b[Oo]rgani.e\w{2}\b match?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organisers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Organizers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organifers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Organi2ek1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in Practice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TextShape 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What will the regular expression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\b[Oo]rgani.e\b|\b[Oo]rgani.e\w{1}\b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match?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in Practice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TextShape 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What will the regular expression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\b[Oo]rgani.e\b|\b[Oo]rgani.e\w{1}\b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match?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organise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Organi1e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Organizer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organifed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in Practice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TextShape 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Let’s do the exercises at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https://ldko.github.io/lc-data-intro/04-exercises/index.html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in Practice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TextShape 4"/>
          <p:cNvSpPr txBox="1"/>
          <p:nvPr/>
        </p:nvSpPr>
        <p:spPr>
          <a:xfrm>
            <a:off x="504000" y="1769040"/>
            <a:ext cx="9071640" cy="468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Regex in Google Sheets: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</a:t>
            </a:r>
            <a:r>
              <a:rPr b="0" lang="en-US" sz="2200" spc="-1" strike="noStrike">
                <a:latin typeface="Arial"/>
              </a:rPr>
              <a:t>1. Export and unzip the 2017 Public Library Survey (https://github.com/LibraryCarpentry/lc-data-intro/blob/gh-pages/files/PLS_FY17.zip) as a CSV file.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</a:t>
            </a:r>
            <a:r>
              <a:rPr b="0" lang="en-US" sz="2200" spc="-1" strike="noStrike">
                <a:latin typeface="Arial"/>
              </a:rPr>
              <a:t>2. Upload the CSV file to Google Sheets and open as a Google Sheet if it doesn’t do this by default.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</a:t>
            </a:r>
            <a:r>
              <a:rPr b="0" lang="en-US" sz="2200" spc="-1" strike="noStrike">
                <a:latin typeface="Arial"/>
              </a:rPr>
              <a:t>3. Look in the ADDRESS column and notice that the values contain the latitude and longitude in parentheses after the library address.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</a:t>
            </a:r>
            <a:r>
              <a:rPr b="0" lang="en-US" sz="2200" spc="-1" strike="noStrike">
                <a:latin typeface="Arial"/>
              </a:rPr>
              <a:t>4 . Construct a regular expression to match and extract the latitude and longitude into a new column named ‘LATLONG’. HINT: Look up the function REGEXEXTRACT in Google Sheets. That function expects the first argument to be a string (a cell in ADDRESS column) and a quoted regular expression in the second.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Regular Expressions (regex)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TextShape 4"/>
          <p:cNvSpPr txBox="1"/>
          <p:nvPr/>
        </p:nvSpPr>
        <p:spPr>
          <a:xfrm>
            <a:off x="4297680" y="1769040"/>
            <a:ext cx="528192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A sequence of characters that define a pattern for matching strings (rather than only matching an exact string)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Used to match/find/replace patterns of text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Example use: find email addresses or phone numbers in text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Regular expressions can match a string of zero length or many lines of text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Used in programming languages, “find and replace” functionality in text editors, OpenRefine, Google Sheets, grep at the commandline etc.</a:t>
            </a:r>
            <a:endParaRPr b="0" lang="en-US" sz="2400" spc="-1" strike="noStrike">
              <a:latin typeface="Noto Sans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47400" y="1801800"/>
            <a:ext cx="3692520" cy="230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Regular Expressions (regex)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TextShape 4"/>
          <p:cNvSpPr txBox="1"/>
          <p:nvPr/>
        </p:nvSpPr>
        <p:spPr>
          <a:xfrm>
            <a:off x="457200" y="1769040"/>
            <a:ext cx="91224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Match by types of characters </a:t>
            </a:r>
            <a:r>
              <a:rPr b="0" lang="en-US" sz="2400" spc="-1" strike="noStrike">
                <a:latin typeface="Noto Sans"/>
              </a:rPr>
              <a:t>(e.g. upper case letters, digits, </a:t>
            </a:r>
            <a:r>
              <a:rPr b="0" lang="en-US" sz="2400" spc="-1" strike="noStrike">
                <a:latin typeface="Noto Sans"/>
              </a:rPr>
              <a:t>spaces, etc.)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Match patterns that repeat any </a:t>
            </a:r>
            <a:r>
              <a:rPr b="0" lang="en-US" sz="2400" spc="-1" strike="noStrike">
                <a:latin typeface="Noto Sans"/>
              </a:rPr>
              <a:t>number of times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Capture the parts of the original </a:t>
            </a:r>
            <a:r>
              <a:rPr b="0" lang="en-US" sz="2400" spc="-1" strike="noStrike">
                <a:latin typeface="Noto Sans"/>
              </a:rPr>
              <a:t>string that match your pattern </a:t>
            </a:r>
            <a:r>
              <a:rPr b="0" lang="en-US" sz="2400" spc="-1" strike="noStrike">
                <a:latin typeface="Noto Sans"/>
              </a:rPr>
              <a:t>(can be used in replacement)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Consist of literal characters (“a” </a:t>
            </a:r>
            <a:r>
              <a:rPr b="0" lang="en-US" sz="2400" spc="-1" strike="noStrike">
                <a:latin typeface="Noto Sans"/>
              </a:rPr>
              <a:t>to match the letter “a”) and </a:t>
            </a:r>
            <a:r>
              <a:rPr b="0" lang="en-US" sz="2400" spc="-1" strike="noStrike">
                <a:latin typeface="Noto Sans"/>
              </a:rPr>
              <a:t>metacharacters (“.” to match a </a:t>
            </a:r>
            <a:r>
              <a:rPr b="0" lang="en-US" sz="2400" spc="-1" strike="noStrike">
                <a:latin typeface="Noto Sans"/>
              </a:rPr>
              <a:t>non-specific single character)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Backlash “\” is used to escape </a:t>
            </a:r>
            <a:r>
              <a:rPr b="0" lang="en-US" sz="2400" spc="-1" strike="noStrike">
                <a:latin typeface="Noto Sans"/>
              </a:rPr>
              <a:t>(make the literal character of a </a:t>
            </a:r>
            <a:r>
              <a:rPr b="0" lang="en-US" sz="2400" spc="-1" strike="noStrike">
                <a:latin typeface="Noto Sans"/>
              </a:rPr>
              <a:t>metacharacter)</a:t>
            </a:r>
            <a:endParaRPr b="0" lang="en-US" sz="2400" spc="-1" strike="noStrike">
              <a:latin typeface="Noto Sans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- “\.” matches a period instead </a:t>
            </a:r>
            <a:r>
              <a:rPr b="0" lang="en-US" sz="2400" spc="-1" strike="noStrike">
                <a:latin typeface="Noto Sans"/>
              </a:rPr>
              <a:t>of any single character</a:t>
            </a:r>
            <a:endParaRPr b="0" lang="en-US" sz="24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use case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TextShape 4"/>
          <p:cNvSpPr txBox="1"/>
          <p:nvPr/>
        </p:nvSpPr>
        <p:spPr>
          <a:xfrm>
            <a:off x="457200" y="1769040"/>
            <a:ext cx="9122400" cy="188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Find multiple spellings of same word:</a:t>
            </a:r>
            <a:endParaRPr b="0" lang="en-US" sz="3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latin typeface="Noto Sans"/>
              </a:rPr>
              <a:t>organi[sz]e</a:t>
            </a:r>
            <a:r>
              <a:rPr b="0" lang="en-US" sz="3200" spc="-1" strike="noStrike">
                <a:latin typeface="Noto Sans"/>
              </a:rPr>
              <a:t> </a:t>
            </a:r>
            <a:r>
              <a:rPr b="0" lang="en-US" sz="2200" spc="-1" strike="noStrike">
                <a:latin typeface="Noto Sans"/>
              </a:rPr>
              <a:t>matches both organise and organize (even if </a:t>
            </a:r>
            <a:r>
              <a:rPr b="0" lang="en-US" sz="2200" spc="-1" strike="noStrike">
                <a:latin typeface="Noto Sans"/>
              </a:rPr>
              <a:t>part of the words reorganise, reorganize, organises, organizes, </a:t>
            </a:r>
            <a:r>
              <a:rPr b="0" lang="en-US" sz="2200" spc="-1" strike="noStrike">
                <a:latin typeface="Noto Sans"/>
              </a:rPr>
              <a:t>organised, organized, etc.)</a:t>
            </a:r>
            <a:endParaRPr b="0" lang="en-US" sz="2200" spc="-1" strike="noStrike">
              <a:latin typeface="Noto Sans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876760" y="3717000"/>
            <a:ext cx="4438440" cy="293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use case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TextShape 4"/>
          <p:cNvSpPr txBox="1"/>
          <p:nvPr/>
        </p:nvSpPr>
        <p:spPr>
          <a:xfrm>
            <a:off x="457200" y="1769040"/>
            <a:ext cx="9122400" cy="97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Pull all of the phone numbers out of a directory of files</a:t>
            </a:r>
            <a:endParaRPr b="0" lang="en-US" sz="3200" spc="-1" strike="noStrike">
              <a:latin typeface="Noto Sans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945000" y="3004560"/>
            <a:ext cx="6984720" cy="2209320"/>
          </a:xfrm>
          <a:prstGeom prst="rect">
            <a:avLst/>
          </a:prstGeom>
          <a:ln>
            <a:noFill/>
          </a:ln>
        </p:spPr>
      </p:pic>
      <p:sp>
        <p:nvSpPr>
          <p:cNvPr id="190" name="TextShape 5"/>
          <p:cNvSpPr txBox="1"/>
          <p:nvPr/>
        </p:nvSpPr>
        <p:spPr>
          <a:xfrm>
            <a:off x="1005840" y="5486400"/>
            <a:ext cx="6072480" cy="116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Arial"/>
              </a:rPr>
              <a:t>grep is a commandline program for printing matches found in files</a:t>
            </a:r>
            <a:endParaRPr b="0" lang="en-US" sz="16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options used: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- r    recursively search files in the directory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- h    don’t print filenames before match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- o    only print matching part of line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- P    use Perl-compatible regex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Regular Expression Syntax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TextShape 4"/>
          <p:cNvSpPr txBox="1"/>
          <p:nvPr/>
        </p:nvSpPr>
        <p:spPr>
          <a:xfrm>
            <a:off x="457200" y="1769040"/>
            <a:ext cx="91224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3000"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Use literal characters to </a:t>
            </a:r>
            <a:r>
              <a:rPr b="0" lang="en-US" sz="2400" spc="-1" strike="noStrike">
                <a:latin typeface="Noto Sans"/>
              </a:rPr>
              <a:t>match exactly</a:t>
            </a:r>
            <a:endParaRPr b="0" lang="en-US" sz="2400" spc="-1" strike="noStrike">
              <a:latin typeface="Noto Sans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- </a:t>
            </a: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a</a:t>
            </a:r>
            <a:r>
              <a:rPr b="0" lang="en-US" sz="2400" spc="-1" strike="noStrike">
                <a:latin typeface="Noto Sans"/>
              </a:rPr>
              <a:t> matches “a”; </a:t>
            </a: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1</a:t>
            </a:r>
            <a:r>
              <a:rPr b="0" lang="en-US" sz="2400" spc="-1" strike="noStrike">
                <a:latin typeface="Noto Sans"/>
              </a:rPr>
              <a:t> </a:t>
            </a:r>
            <a:r>
              <a:rPr b="0" lang="en-US" sz="2400" spc="-1" strike="noStrike">
                <a:latin typeface="Noto Sans"/>
              </a:rPr>
              <a:t>matches “1”; </a:t>
            </a: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,</a:t>
            </a:r>
            <a:r>
              <a:rPr b="0" lang="en-US" sz="2400" spc="-1" strike="noStrike">
                <a:latin typeface="Noto Sans"/>
              </a:rPr>
              <a:t> matches </a:t>
            </a:r>
            <a:r>
              <a:rPr b="0" lang="en-US" sz="2400" spc="-1" strike="noStrike">
                <a:latin typeface="Noto Sans"/>
              </a:rPr>
              <a:t>“,”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.</a:t>
            </a:r>
            <a:r>
              <a:rPr b="0" lang="en-US" sz="2400" spc="-1" strike="noStrike">
                <a:latin typeface="Noto Sans"/>
              </a:rPr>
              <a:t> matches any single </a:t>
            </a:r>
            <a:r>
              <a:rPr b="0" lang="en-US" sz="2400" spc="-1" strike="noStrike">
                <a:latin typeface="Noto Sans"/>
              </a:rPr>
              <a:t>character</a:t>
            </a:r>
            <a:endParaRPr b="0" lang="en-US" sz="2400" spc="-1" strike="noStrike">
              <a:latin typeface="Noto Sans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- </a:t>
            </a: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.ow</a:t>
            </a:r>
            <a:r>
              <a:rPr b="0" lang="en-US" sz="2400" spc="-1" strike="noStrike">
                <a:latin typeface="Noto Sans"/>
              </a:rPr>
              <a:t> matches “tow”, </a:t>
            </a:r>
            <a:r>
              <a:rPr b="0" lang="en-US" sz="2400" spc="-1" strike="noStrike">
                <a:latin typeface="Noto Sans"/>
              </a:rPr>
              <a:t>“cow”, “low”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\ </a:t>
            </a:r>
            <a:r>
              <a:rPr b="0" lang="en-US" sz="2400" spc="-1" strike="noStrike">
                <a:latin typeface="Noto Sans"/>
              </a:rPr>
              <a:t> escapes the following </a:t>
            </a:r>
            <a:r>
              <a:rPr b="0" lang="en-US" sz="2400" spc="-1" strike="noStrike">
                <a:latin typeface="Noto Sans"/>
              </a:rPr>
              <a:t>special character</a:t>
            </a:r>
            <a:endParaRPr b="0" lang="en-US" sz="2400" spc="-1" strike="noStrike">
              <a:latin typeface="Noto Sans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- </a:t>
            </a: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\.com</a:t>
            </a:r>
            <a:r>
              <a:rPr b="0" lang="en-US" sz="2400" spc="-1" strike="noStrike">
                <a:latin typeface="Noto Sans"/>
              </a:rPr>
              <a:t> matches </a:t>
            </a:r>
            <a:r>
              <a:rPr b="0" lang="en-US" sz="2400" spc="-1" strike="noStrike">
                <a:latin typeface="Noto Sans"/>
              </a:rPr>
              <a:t>“.com”; </a:t>
            </a: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.com</a:t>
            </a:r>
            <a:r>
              <a:rPr b="0" lang="en-US" sz="2400" spc="-1" strike="noStrike">
                <a:latin typeface="Noto Sans"/>
              </a:rPr>
              <a:t> matches </a:t>
            </a:r>
            <a:r>
              <a:rPr b="0" lang="en-US" sz="2400" spc="-1" strike="noStrike">
                <a:latin typeface="Noto Sans"/>
              </a:rPr>
              <a:t>“.com” or “bcom” or </a:t>
            </a:r>
            <a:r>
              <a:rPr b="0" lang="en-US" sz="2400" spc="-1" strike="noStrike">
                <a:latin typeface="Noto Sans"/>
              </a:rPr>
              <a:t>“4com” etc.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*</a:t>
            </a:r>
            <a:r>
              <a:rPr b="0" lang="en-US" sz="2400" spc="-1" strike="noStrike">
                <a:latin typeface="Noto Sans"/>
              </a:rPr>
              <a:t> matches the preceding </a:t>
            </a:r>
            <a:r>
              <a:rPr b="0" lang="en-US" sz="2400" spc="-1" strike="noStrike">
                <a:latin typeface="Noto Sans"/>
              </a:rPr>
              <a:t>element zero or more </a:t>
            </a:r>
            <a:r>
              <a:rPr b="0" lang="en-US" sz="2400" spc="-1" strike="noStrike">
                <a:latin typeface="Noto Sans"/>
              </a:rPr>
              <a:t>times</a:t>
            </a:r>
            <a:endParaRPr b="0" lang="en-US" sz="2400" spc="-1" strike="noStrike">
              <a:latin typeface="Noto Sans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- </a:t>
            </a: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ab*c</a:t>
            </a:r>
            <a:r>
              <a:rPr b="0" lang="en-US" sz="2400" spc="-1" strike="noStrike">
                <a:latin typeface="Noto Sans"/>
              </a:rPr>
              <a:t> matches “ac”, </a:t>
            </a:r>
            <a:r>
              <a:rPr b="0" lang="en-US" sz="2400" spc="-1" strike="noStrike">
                <a:latin typeface="Noto Sans"/>
              </a:rPr>
              <a:t>“abc”, “abbbc”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+</a:t>
            </a:r>
            <a:r>
              <a:rPr b="0" lang="en-US" sz="2400" spc="-1" strike="noStrike">
                <a:latin typeface="Noto Sans"/>
              </a:rPr>
              <a:t> matches the preceding </a:t>
            </a:r>
            <a:r>
              <a:rPr b="0" lang="en-US" sz="2400" spc="-1" strike="noStrike">
                <a:latin typeface="Noto Sans"/>
              </a:rPr>
              <a:t>element one or more times</a:t>
            </a:r>
            <a:endParaRPr b="0" lang="en-US" sz="2400" spc="-1" strike="noStrike">
              <a:latin typeface="Noto Sans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- </a:t>
            </a: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ab+c</a:t>
            </a:r>
            <a:r>
              <a:rPr b="0" lang="en-US" sz="2400" spc="-1" strike="noStrike">
                <a:latin typeface="Noto Sans"/>
              </a:rPr>
              <a:t> matches “abc”, </a:t>
            </a:r>
            <a:r>
              <a:rPr b="0" lang="en-US" sz="2400" spc="-1" strike="noStrike">
                <a:latin typeface="Noto Sans"/>
              </a:rPr>
              <a:t>“abbbc” but not “ac”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?</a:t>
            </a:r>
            <a:r>
              <a:rPr b="0" lang="en-US" sz="2400" spc="-1" strike="noStrike">
                <a:latin typeface="Noto Sans"/>
              </a:rPr>
              <a:t> matches when the </a:t>
            </a:r>
            <a:r>
              <a:rPr b="0" lang="en-US" sz="2400" spc="-1" strike="noStrike">
                <a:latin typeface="Noto Sans"/>
              </a:rPr>
              <a:t>preceding character </a:t>
            </a:r>
            <a:r>
              <a:rPr b="0" lang="en-US" sz="2400" spc="-1" strike="noStrike">
                <a:latin typeface="Noto Sans"/>
              </a:rPr>
              <a:t>appears zero or one time</a:t>
            </a:r>
            <a:endParaRPr b="0" lang="en-US" sz="2400" spc="-1" strike="noStrike">
              <a:latin typeface="Noto Sans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- </a:t>
            </a: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cows?</a:t>
            </a:r>
            <a:r>
              <a:rPr b="0" lang="en-US" sz="2400" spc="-1" strike="noStrike">
                <a:latin typeface="Noto Sans"/>
              </a:rPr>
              <a:t> matches “cow” </a:t>
            </a:r>
            <a:r>
              <a:rPr b="0" lang="en-US" sz="2400" spc="-1" strike="noStrike">
                <a:latin typeface="Noto Sans"/>
              </a:rPr>
              <a:t>or “cows”</a:t>
            </a:r>
            <a:endParaRPr b="0" lang="en-US" sz="24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Syntax – specific count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TextShape 4"/>
          <p:cNvSpPr txBox="1"/>
          <p:nvPr/>
        </p:nvSpPr>
        <p:spPr>
          <a:xfrm>
            <a:off x="457200" y="1769040"/>
            <a:ext cx="91224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{VALUE}</a:t>
            </a:r>
            <a:r>
              <a:rPr b="0" lang="en-US" sz="2400" spc="-1" strike="noStrike">
                <a:latin typeface="Noto Sans"/>
              </a:rPr>
              <a:t> matches the preceding character the number of times defined by </a:t>
            </a:r>
            <a:r>
              <a:rPr b="0" lang="en-US" sz="2400" spc="-1" strike="noStrike">
                <a:latin typeface="Noto Sans"/>
              </a:rPr>
              <a:t>VALUE</a:t>
            </a:r>
            <a:endParaRPr b="0" lang="en-US" sz="2400" spc="-1" strike="noStrike">
              <a:latin typeface="Noto Sans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- </a:t>
            </a: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a{5}bc</a:t>
            </a:r>
            <a:r>
              <a:rPr b="0" lang="en-US" sz="2400" spc="-1" strike="noStrike">
                <a:latin typeface="Noto Sans"/>
              </a:rPr>
              <a:t> matches “aaaaabc”</a:t>
            </a:r>
            <a:endParaRPr b="0" lang="en-US" sz="2400" spc="-1" strike="noStrike">
              <a:latin typeface="Noto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{VALUE,VALUE}</a:t>
            </a:r>
            <a:r>
              <a:rPr b="0" lang="en-US" sz="2400" spc="-1" strike="noStrike">
                <a:latin typeface="Noto Sans"/>
              </a:rPr>
              <a:t> matches the preceding character a number of times given in the </a:t>
            </a:r>
            <a:r>
              <a:rPr b="0" lang="en-US" sz="2400" spc="-1" strike="noStrike">
                <a:latin typeface="Noto Sans"/>
              </a:rPr>
              <a:t>range of values</a:t>
            </a:r>
            <a:endParaRPr b="0" lang="en-US" sz="2400" spc="-1" strike="noStrike">
              <a:latin typeface="Noto Sans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"/>
              </a:rPr>
              <a:t>- </a:t>
            </a:r>
            <a:r>
              <a:rPr b="0" lang="en-US" sz="2400" spc="-1" strike="noStrike">
                <a:highlight>
                  <a:srgbClr val="dee6ef"/>
                </a:highlight>
                <a:latin typeface="Noto Sans"/>
              </a:rPr>
              <a:t>0{1,9}33</a:t>
            </a:r>
            <a:r>
              <a:rPr b="0" lang="en-US" sz="2400" spc="-1" strike="noStrike">
                <a:latin typeface="Noto Sans"/>
              </a:rPr>
              <a:t> matches between one and nine zeroes in length, i.e. “000033”</a:t>
            </a:r>
            <a:endParaRPr b="0" lang="en-US" sz="24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Regex Syntax - Opposites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5672880" y="6760080"/>
            <a:ext cx="4147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https://librarycarpentry.org/lc-data-intro/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640080" y="1828800"/>
            <a:ext cx="180720" cy="4302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TextShape 4"/>
          <p:cNvSpPr txBox="1"/>
          <p:nvPr/>
        </p:nvSpPr>
        <p:spPr>
          <a:xfrm>
            <a:off x="385200" y="1463040"/>
            <a:ext cx="9122400" cy="521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highlight>
                  <a:srgbClr val="dee6ef"/>
                </a:highlight>
                <a:latin typeface="Noto Sans"/>
              </a:rPr>
              <a:t>\d</a:t>
            </a:r>
            <a:r>
              <a:rPr b="0" lang="en-US" sz="3200" spc="-1" strike="noStrike">
                <a:latin typeface="Noto Sans"/>
              </a:rPr>
              <a:t> matches any single digit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- </a:t>
            </a:r>
            <a:r>
              <a:rPr b="0" lang="en-US" sz="2800" spc="-1" strike="noStrike">
                <a:highlight>
                  <a:srgbClr val="dee6ef"/>
                </a:highlight>
                <a:latin typeface="Noto Sans"/>
              </a:rPr>
              <a:t>\d</a:t>
            </a:r>
            <a:r>
              <a:rPr b="0" lang="en-US" sz="2800" spc="-1" strike="noStrike">
                <a:latin typeface="Noto Sans"/>
              </a:rPr>
              <a:t> matches “9” or “0”</a:t>
            </a:r>
            <a:endParaRPr b="0" lang="en-US" sz="28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highlight>
                  <a:srgbClr val="dee6ef"/>
                </a:highlight>
                <a:latin typeface="Noto Sans"/>
              </a:rPr>
              <a:t>\D</a:t>
            </a:r>
            <a:r>
              <a:rPr b="0" lang="en-US" sz="3200" spc="-1" strike="noStrike">
                <a:latin typeface="Noto Sans"/>
              </a:rPr>
              <a:t> matches a non-digit </a:t>
            </a:r>
            <a:r>
              <a:rPr b="0" lang="en-US" sz="2200" spc="-1" strike="noStrike">
                <a:latin typeface="Noto Sans"/>
              </a:rPr>
              <a:t>(opposite of </a:t>
            </a: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\d</a:t>
            </a:r>
            <a:r>
              <a:rPr b="0" lang="en-US" sz="2200" spc="-1" strike="noStrike">
                <a:latin typeface="Noto Sans"/>
              </a:rPr>
              <a:t>)</a:t>
            </a:r>
            <a:endParaRPr b="0" lang="en-US" sz="22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- </a:t>
            </a:r>
            <a:r>
              <a:rPr b="0" lang="en-US" sz="2800" spc="-1" strike="noStrike">
                <a:highlight>
                  <a:srgbClr val="dee6ef"/>
                </a:highlight>
                <a:latin typeface="Noto Sans"/>
              </a:rPr>
              <a:t>\D</a:t>
            </a:r>
            <a:r>
              <a:rPr b="0" lang="en-US" sz="2800" spc="-1" strike="noStrike">
                <a:latin typeface="Noto Sans"/>
              </a:rPr>
              <a:t> matches “a” or “,”</a:t>
            </a:r>
            <a:endParaRPr b="0" lang="en-US" sz="28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highlight>
                  <a:srgbClr val="dee6ef"/>
                </a:highlight>
                <a:latin typeface="Noto Sans"/>
              </a:rPr>
              <a:t>\w</a:t>
            </a:r>
            <a:r>
              <a:rPr b="0" lang="en-US" sz="3200" spc="-1" strike="noStrike">
                <a:latin typeface="Noto Sans"/>
              </a:rPr>
              <a:t> matches any word </a:t>
            </a:r>
            <a:r>
              <a:rPr b="0" lang="en-US" sz="3200" spc="-1" strike="noStrike">
                <a:latin typeface="Noto Sans"/>
              </a:rPr>
              <a:t>character </a:t>
            </a:r>
            <a:r>
              <a:rPr b="0" lang="en-US" sz="2200" spc="-1" strike="noStrike">
                <a:latin typeface="Noto Sans"/>
              </a:rPr>
              <a:t>(equivalent to </a:t>
            </a: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[A-Za-z0-</a:t>
            </a: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9_]</a:t>
            </a:r>
            <a:r>
              <a:rPr b="0" lang="en-US" sz="2200" spc="-1" strike="noStrike">
                <a:latin typeface="Noto Sans"/>
              </a:rPr>
              <a:t>)</a:t>
            </a:r>
            <a:endParaRPr b="0" lang="en-US" sz="22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Noto Sans"/>
              </a:rPr>
              <a:t>- </a:t>
            </a:r>
            <a:r>
              <a:rPr b="0" lang="en-US" sz="2200" spc="-1" strike="noStrike">
                <a:highlight>
                  <a:srgbClr val="dee6ef"/>
                </a:highlight>
                <a:latin typeface="Noto Sans"/>
              </a:rPr>
              <a:t>\w</a:t>
            </a:r>
            <a:r>
              <a:rPr b="0" lang="en-US" sz="2200" spc="-1" strike="noStrike">
                <a:latin typeface="Noto Sans"/>
              </a:rPr>
              <a:t> matches “A”, “8”, “_”</a:t>
            </a:r>
            <a:endParaRPr b="0" lang="en-US" sz="22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highlight>
                  <a:srgbClr val="dee6ef"/>
                </a:highlight>
                <a:latin typeface="Noto Sans"/>
              </a:rPr>
              <a:t>\W</a:t>
            </a:r>
            <a:r>
              <a:rPr b="0" lang="en-US" sz="3200" spc="-1" strike="noStrike">
                <a:latin typeface="Noto Sans"/>
              </a:rPr>
              <a:t> matches any non-word </a:t>
            </a:r>
            <a:r>
              <a:rPr b="0" lang="en-US" sz="3200" spc="-1" strike="noStrike">
                <a:latin typeface="Noto Sans"/>
              </a:rPr>
              <a:t>character (opposite of </a:t>
            </a:r>
            <a:r>
              <a:rPr b="0" lang="en-US" sz="3200" spc="-1" strike="noStrike">
                <a:highlight>
                  <a:srgbClr val="dee6ef"/>
                </a:highlight>
                <a:latin typeface="Noto Sans"/>
              </a:rPr>
              <a:t>\w</a:t>
            </a:r>
            <a:r>
              <a:rPr b="0" lang="en-US" sz="3200" spc="-1" strike="noStrike">
                <a:latin typeface="Noto Sans"/>
              </a:rPr>
              <a:t>)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- </a:t>
            </a:r>
            <a:r>
              <a:rPr b="0" lang="en-US" sz="2800" spc="-1" strike="noStrike">
                <a:highlight>
                  <a:srgbClr val="dee6ef"/>
                </a:highlight>
                <a:latin typeface="Noto Sans"/>
              </a:rPr>
              <a:t>\W</a:t>
            </a:r>
            <a:r>
              <a:rPr b="0" lang="en-US" sz="2800" spc="-1" strike="noStrike">
                <a:latin typeface="Noto Sans"/>
              </a:rPr>
              <a:t> matches “-” or “ “</a:t>
            </a:r>
            <a:endParaRPr b="0" lang="en-US" sz="28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highlight>
                  <a:srgbClr val="dee6ef"/>
                </a:highlight>
                <a:latin typeface="Noto Sans"/>
              </a:rPr>
              <a:t>\s</a:t>
            </a:r>
            <a:r>
              <a:rPr b="0" lang="en-US" sz="3200" spc="-1" strike="noStrike">
                <a:latin typeface="Noto Sans"/>
              </a:rPr>
              <a:t> matches any space, tab, </a:t>
            </a:r>
            <a:r>
              <a:rPr b="0" lang="en-US" sz="3200" spc="-1" strike="noStrike">
                <a:latin typeface="Noto Sans"/>
              </a:rPr>
              <a:t>or newline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- </a:t>
            </a:r>
            <a:r>
              <a:rPr b="0" lang="en-US" sz="2800" spc="-1" strike="noStrike">
                <a:highlight>
                  <a:srgbClr val="dee6ef"/>
                </a:highlight>
                <a:latin typeface="Noto Sans"/>
              </a:rPr>
              <a:t>\s</a:t>
            </a:r>
            <a:r>
              <a:rPr b="0" lang="en-US" sz="2800" spc="-1" strike="noStrike">
                <a:latin typeface="Noto Sans"/>
              </a:rPr>
              <a:t> matches “ “</a:t>
            </a:r>
            <a:endParaRPr b="0" lang="en-US" sz="2800" spc="-1" strike="noStrike">
              <a:latin typeface="Noto Sans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highlight>
                  <a:srgbClr val="dee6ef"/>
                </a:highlight>
                <a:latin typeface="Noto Sans"/>
              </a:rPr>
              <a:t>\S</a:t>
            </a:r>
            <a:r>
              <a:rPr b="0" lang="en-US" sz="3200" spc="-1" strike="noStrike">
                <a:latin typeface="Noto Sans"/>
              </a:rPr>
              <a:t> matches a character </a:t>
            </a:r>
            <a:r>
              <a:rPr b="0" lang="en-US" sz="3200" spc="-1" strike="noStrike">
                <a:latin typeface="Noto Sans"/>
              </a:rPr>
              <a:t>that is not a space, tab, nor </a:t>
            </a:r>
            <a:r>
              <a:rPr b="0" lang="en-US" sz="3200" spc="-1" strike="noStrike">
                <a:latin typeface="Noto Sans"/>
              </a:rPr>
              <a:t>newline (opposite of </a:t>
            </a:r>
            <a:r>
              <a:rPr b="0" lang="en-US" sz="3200" spc="-1" strike="noStrike">
                <a:highlight>
                  <a:srgbClr val="dee6ef"/>
                </a:highlight>
                <a:latin typeface="Noto Sans"/>
              </a:rPr>
              <a:t>\s</a:t>
            </a:r>
            <a:r>
              <a:rPr b="0" lang="en-US" sz="3200" spc="-1" strike="noStrike">
                <a:latin typeface="Noto Sans"/>
              </a:rPr>
              <a:t>)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- </a:t>
            </a:r>
            <a:r>
              <a:rPr b="0" lang="en-US" sz="2800" spc="-1" strike="noStrike">
                <a:highlight>
                  <a:srgbClr val="dee6ef"/>
                </a:highlight>
                <a:latin typeface="Noto Sans"/>
              </a:rPr>
              <a:t>\S</a:t>
            </a:r>
            <a:r>
              <a:rPr b="0" lang="en-US" sz="2800" spc="-1" strike="noStrike">
                <a:latin typeface="Noto Sans"/>
              </a:rPr>
              <a:t> matches “a”</a:t>
            </a:r>
            <a:endParaRPr b="0" lang="en-US" sz="2800" spc="-1" strike="noStrike"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2021-01-27T12:31:54Z</dcterms:created>
  <dc:creator/>
  <dc:description/>
  <dc:language>en-US</dc:language>
  <cp:lastModifiedBy/>
  <dcterms:modified xsi:type="dcterms:W3CDTF">2021-01-27T23:02:37Z</dcterms:modified>
  <cp:revision>46</cp:revision>
  <dc:subject/>
  <dc:title>Lush Green</dc:title>
</cp:coreProperties>
</file>