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2"/>
  </p:normalViewPr>
  <p:slideViewPr>
    <p:cSldViewPr snapToGrid="0">
      <p:cViewPr>
        <p:scale>
          <a:sx n="119" d="100"/>
          <a:sy n="119" d="100"/>
        </p:scale>
        <p:origin x="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6A9E-2B74-5D57-8140-E4F619151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7AF0B-6191-B160-3F2B-DF8564B4D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683C9-E197-71F5-34F0-63A824BA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F0576-581C-1D01-3244-AE7E8C24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CAD2E-FB6B-4890-E444-C5CDB24A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5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D5EE-4BAE-0554-ACE5-4FF498BC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853B1-E51F-1BA1-1913-70AA774E6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431A1-D332-8A91-59C3-97B87B31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5829E-A63E-3DC3-5C65-B93432ED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41024-F4E5-A9C8-92CE-0CCC33FC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5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9A6E60-4661-37CA-18D8-21259689D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8BD5E-7E43-5BC1-9005-6A0DDE0A8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D0B8D-DBF9-E008-0BB6-7D4E0551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8CE22-E7D0-8081-567E-BB28727C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620E5-5CBC-2D8A-C7E2-86120C80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9A1B-4401-F842-BEC6-33473EAE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E22A9-5C0D-D529-CD77-3C8559298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8D342-35E4-4F78-3226-747FD74A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A143F-32ED-781D-7875-EEDC0242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25D06-E88B-56AD-CFE1-A4D10D28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7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A4A8-429B-5CDF-8C04-63A61EC0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2F798-2761-9A63-27C0-B241137DB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CDB9B-11CB-B79D-F5EC-ABDCBB04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52BA2-D2F0-29A9-0B59-F147FAE8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82A26-6E3F-21E2-E407-45C776E7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9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2B2D-FBC3-2DCE-7ACD-C5EFC5BA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E857-1588-4D87-9B87-7E3AF9221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D423A-2223-73AE-F158-23148B50A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4D6ED-BAE4-E087-7ED9-B274C448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C6C60-EF80-5557-4165-422A1954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9E979-285A-5303-5D71-F60A4A6F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2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48F0-C7D6-CAE5-3E3A-9B33B74F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FAA27-4CA8-54DB-D919-BED6924B5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86AFD-BD75-1B46-202E-7607FC373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1F2FD-D938-BA84-09BF-9751751C9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48E05-63F7-AC63-D0C1-0C1C6C850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73D19-5EA5-0993-B9D2-97303AE0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E91E1-CD07-A984-D0B3-DEEAEF77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E03E5-3174-DC1E-85ED-A1EFCECD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7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66E7-F264-8C68-A5B5-03402BF1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909E1-6E91-68E6-5361-C835DCB4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F97C2-6899-E8E8-16A9-396D8E1A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DCC5C-A6AB-A562-808D-A28B306A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5A7870-F0A8-5ABA-81CC-E749BFA1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E094E6-2827-7393-DA44-AD0A2876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B33F0-EEF5-9D82-655D-E05BC2B8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6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64AF-A082-4196-A745-FD2E1EEF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F210F-E2E6-1C13-AB61-E7437C134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E45E3-2219-D1C9-6F99-C81DAC637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44858-DEC2-818F-AA98-93D8DC21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AD932-46FB-9339-15FE-DCD8C6CF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2AA1-EEC2-5182-43A9-83319A48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5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30E4-2C56-7276-C92E-45435A37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3CD42A-7D24-B7EF-F138-EDDD4B7A5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F09CD-1958-0471-3C46-2CCBA3703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34900-D198-C555-A81A-F70A33DE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C8271-51C8-2268-B48E-4BD0895B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C3B97-54D3-B418-32BF-EB9D6F38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7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E3612-F8D1-D854-F950-657F13EF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FB609-7D07-F26B-85A8-9FB5E971A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24825-952B-6977-7702-CEED26BE0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6FE191-62C5-2B4B-94DC-D1CDBD6B0817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F27D0-EAE5-BDE0-BB6F-CAEBC3D4E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503B5-517B-0D3E-A229-8669C8E5F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6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C7A0-AA1C-CC38-1696-ABB17E8B3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04722-2D64-9E45-D7DF-912491F5E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8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9FC59520-3907-FE59-37FC-0F1BDF879AE6}"/>
              </a:ext>
            </a:extLst>
          </p:cNvPr>
          <p:cNvSpPr txBox="1"/>
          <p:nvPr/>
        </p:nvSpPr>
        <p:spPr>
          <a:xfrm>
            <a:off x="6468255" y="1941320"/>
            <a:ext cx="5009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can’t just do rolling average because: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taking into account the generation interval</a:t>
            </a:r>
          </a:p>
          <a:p>
            <a:r>
              <a:rPr lang="en-US" dirty="0"/>
              <a:t>Cases are a la</a:t>
            </a:r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431306-4EC3-2DB5-C37E-89AD9356583C}"/>
              </a:ext>
            </a:extLst>
          </p:cNvPr>
          <p:cNvSpPr txBox="1"/>
          <p:nvPr/>
        </p:nvSpPr>
        <p:spPr>
          <a:xfrm>
            <a:off x="6472674" y="3276371"/>
            <a:ext cx="50099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so, we need a quantity that estimates the next day of cases with some incorporation of how many more is going to come, with some certainty</a:t>
            </a:r>
          </a:p>
          <a:p>
            <a:endParaRPr lang="en-US" dirty="0"/>
          </a:p>
          <a:p>
            <a:r>
              <a:rPr lang="en-US" dirty="0"/>
              <a:t>-&gt; Enter R(t)</a:t>
            </a:r>
          </a:p>
          <a:p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155C047-B8D4-EDC8-4ABE-CCA91C08FC60}"/>
              </a:ext>
            </a:extLst>
          </p:cNvPr>
          <p:cNvGrpSpPr/>
          <p:nvPr/>
        </p:nvGrpSpPr>
        <p:grpSpPr>
          <a:xfrm>
            <a:off x="0" y="1404385"/>
            <a:ext cx="6192137" cy="1819280"/>
            <a:chOff x="162465" y="2217268"/>
            <a:chExt cx="6192137" cy="181928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5D5ADAA-9A88-E729-4476-D8B028CCD364}"/>
                </a:ext>
              </a:extLst>
            </p:cNvPr>
            <p:cNvGrpSpPr/>
            <p:nvPr/>
          </p:nvGrpSpPr>
          <p:grpSpPr>
            <a:xfrm>
              <a:off x="162465" y="2217268"/>
              <a:ext cx="5834120" cy="1819280"/>
              <a:chOff x="162465" y="2217268"/>
              <a:chExt cx="5834120" cy="181928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C7B8925F-51BD-77ED-1A6F-7CBEAA0CADF2}"/>
                  </a:ext>
                </a:extLst>
              </p:cNvPr>
              <p:cNvCxnSpPr/>
              <p:nvPr/>
            </p:nvCxnSpPr>
            <p:spPr>
              <a:xfrm>
                <a:off x="1295161" y="2307437"/>
                <a:ext cx="0" cy="12494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1E9E7701-99CC-7E04-7008-2E7092C752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95161" y="3556908"/>
                <a:ext cx="2219219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240145-2025-23BE-F576-B57493EFAB59}"/>
                  </a:ext>
                </a:extLst>
              </p:cNvPr>
              <p:cNvSpPr/>
              <p:nvPr/>
            </p:nvSpPr>
            <p:spPr>
              <a:xfrm>
                <a:off x="1806766" y="2937209"/>
                <a:ext cx="121185" cy="61969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CCDBE2-C69C-1245-2D24-0E59E2E3932F}"/>
                  </a:ext>
                </a:extLst>
              </p:cNvPr>
              <p:cNvSpPr/>
              <p:nvPr/>
            </p:nvSpPr>
            <p:spPr>
              <a:xfrm>
                <a:off x="2027784" y="2937209"/>
                <a:ext cx="121185" cy="61969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890F1B0-205B-9B89-78A9-76EC45A48B75}"/>
                  </a:ext>
                </a:extLst>
              </p:cNvPr>
              <p:cNvSpPr/>
              <p:nvPr/>
            </p:nvSpPr>
            <p:spPr>
              <a:xfrm>
                <a:off x="2260500" y="2838064"/>
                <a:ext cx="121184" cy="72022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2A1BF08-ED1E-ADEA-4A56-36BC7AA5A309}"/>
                  </a:ext>
                </a:extLst>
              </p:cNvPr>
              <p:cNvSpPr/>
              <p:nvPr/>
            </p:nvSpPr>
            <p:spPr>
              <a:xfrm>
                <a:off x="2481519" y="2749926"/>
                <a:ext cx="121184" cy="80560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D513B13-F24B-E8A6-4C10-9002DE3DEC3D}"/>
                  </a:ext>
                </a:extLst>
              </p:cNvPr>
              <p:cNvSpPr/>
              <p:nvPr/>
            </p:nvSpPr>
            <p:spPr>
              <a:xfrm>
                <a:off x="2725930" y="3036363"/>
                <a:ext cx="121185" cy="51916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79BA528-879F-291E-D512-8FC26E3BB8BB}"/>
                  </a:ext>
                </a:extLst>
              </p:cNvPr>
              <p:cNvSpPr/>
              <p:nvPr/>
            </p:nvSpPr>
            <p:spPr>
              <a:xfrm>
                <a:off x="3020941" y="2518579"/>
                <a:ext cx="121184" cy="103695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27E1DCE-FC2A-9A87-9679-364DDAFF3FBD}"/>
                  </a:ext>
                </a:extLst>
              </p:cNvPr>
              <p:cNvCxnSpPr/>
              <p:nvPr/>
            </p:nvCxnSpPr>
            <p:spPr>
              <a:xfrm>
                <a:off x="3777366" y="2317486"/>
                <a:ext cx="0" cy="12494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3F72DFA-33EA-3C34-AFB0-88D857FBB4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77366" y="3566957"/>
                <a:ext cx="2219219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3EFAF98-D549-2DCD-8100-A0FDB081B5CA}"/>
                  </a:ext>
                </a:extLst>
              </p:cNvPr>
              <p:cNvSpPr/>
              <p:nvPr/>
            </p:nvSpPr>
            <p:spPr>
              <a:xfrm>
                <a:off x="4288971" y="2947258"/>
                <a:ext cx="121185" cy="61969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50A6B2B-BC40-B32D-1DE8-D8FDAAACD8BB}"/>
                  </a:ext>
                </a:extLst>
              </p:cNvPr>
              <p:cNvSpPr/>
              <p:nvPr/>
            </p:nvSpPr>
            <p:spPr>
              <a:xfrm>
                <a:off x="4509989" y="2947258"/>
                <a:ext cx="121185" cy="61969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174D860-1711-0BF3-5A3D-7BE62795B2D3}"/>
                  </a:ext>
                </a:extLst>
              </p:cNvPr>
              <p:cNvSpPr/>
              <p:nvPr/>
            </p:nvSpPr>
            <p:spPr>
              <a:xfrm>
                <a:off x="4742705" y="2848113"/>
                <a:ext cx="121184" cy="72022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E3D44FB-8462-9C28-8262-7F864A65EB5C}"/>
                  </a:ext>
                </a:extLst>
              </p:cNvPr>
              <p:cNvSpPr/>
              <p:nvPr/>
            </p:nvSpPr>
            <p:spPr>
              <a:xfrm>
                <a:off x="4963724" y="2759975"/>
                <a:ext cx="121184" cy="80560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29379B6-2879-A5DE-BA7E-AF1CD46F25FC}"/>
                  </a:ext>
                </a:extLst>
              </p:cNvPr>
              <p:cNvSpPr/>
              <p:nvPr/>
            </p:nvSpPr>
            <p:spPr>
              <a:xfrm>
                <a:off x="5208135" y="3046412"/>
                <a:ext cx="121185" cy="51916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57DD6D8-B757-25A9-429F-69F726F2EC57}"/>
                  </a:ext>
                </a:extLst>
              </p:cNvPr>
              <p:cNvSpPr/>
              <p:nvPr/>
            </p:nvSpPr>
            <p:spPr>
              <a:xfrm>
                <a:off x="5503145" y="3213498"/>
                <a:ext cx="121185" cy="3520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AE7362D-933D-E37A-0A33-3AF4446B37B1}"/>
                  </a:ext>
                </a:extLst>
              </p:cNvPr>
              <p:cNvSpPr txBox="1"/>
              <p:nvPr/>
            </p:nvSpPr>
            <p:spPr>
              <a:xfrm>
                <a:off x="162465" y="2617720"/>
                <a:ext cx="11326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Reported</a:t>
                </a:r>
              </a:p>
              <a:p>
                <a:r>
                  <a:rPr lang="en-US" dirty="0"/>
                  <a:t>cases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9CFD974-0EE1-4794-0E9C-02B1761946A1}"/>
                  </a:ext>
                </a:extLst>
              </p:cNvPr>
              <p:cNvSpPr txBox="1"/>
              <p:nvPr/>
            </p:nvSpPr>
            <p:spPr>
              <a:xfrm>
                <a:off x="1948839" y="3605661"/>
                <a:ext cx="1132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806D08-E4AF-9809-6CD7-333C91182D23}"/>
                  </a:ext>
                </a:extLst>
              </p:cNvPr>
              <p:cNvSpPr txBox="1"/>
              <p:nvPr/>
            </p:nvSpPr>
            <p:spPr>
              <a:xfrm>
                <a:off x="4525769" y="3667216"/>
                <a:ext cx="1132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76003B-8618-58BB-5238-4ED9CE0ED2A2}"/>
                  </a:ext>
                </a:extLst>
              </p:cNvPr>
              <p:cNvSpPr txBox="1"/>
              <p:nvPr/>
            </p:nvSpPr>
            <p:spPr>
              <a:xfrm>
                <a:off x="1302358" y="2232009"/>
                <a:ext cx="1132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a)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CC4DD9A-242D-16D1-D2F4-14FFF0310380}"/>
                  </a:ext>
                </a:extLst>
              </p:cNvPr>
              <p:cNvSpPr txBox="1"/>
              <p:nvPr/>
            </p:nvSpPr>
            <p:spPr>
              <a:xfrm>
                <a:off x="3816451" y="2217268"/>
                <a:ext cx="1132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b)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90FD743-F386-BB60-D27D-693F6742691A}"/>
                  </a:ext>
                </a:extLst>
              </p:cNvPr>
              <p:cNvSpPr txBox="1"/>
              <p:nvPr/>
            </p:nvSpPr>
            <p:spPr>
              <a:xfrm>
                <a:off x="2457287" y="3544106"/>
                <a:ext cx="9860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Today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237D1A-2D83-92AB-AB0A-218AC6C4C1D7}"/>
                  </a:ext>
                </a:extLst>
              </p:cNvPr>
              <p:cNvSpPr txBox="1"/>
              <p:nvPr/>
            </p:nvSpPr>
            <p:spPr>
              <a:xfrm>
                <a:off x="4967090" y="3544106"/>
                <a:ext cx="9860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Today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06144E-46AB-36C9-5C23-80E5488D7420}"/>
                  </a:ext>
                </a:extLst>
              </p:cNvPr>
              <p:cNvSpPr txBox="1"/>
              <p:nvPr/>
            </p:nvSpPr>
            <p:spPr>
              <a:xfrm>
                <a:off x="2842297" y="3544106"/>
                <a:ext cx="9860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5"/>
                    </a:solidFill>
                  </a:rPr>
                  <a:t>Tomorrow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C09877-AD07-1154-2D1C-25513208FFF4}"/>
                </a:ext>
              </a:extLst>
            </p:cNvPr>
            <p:cNvSpPr txBox="1"/>
            <p:nvPr/>
          </p:nvSpPr>
          <p:spPr>
            <a:xfrm>
              <a:off x="5368545" y="3544106"/>
              <a:ext cx="9860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5"/>
                  </a:solidFill>
                </a:rPr>
                <a:t>Tomorrow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44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3F01D7B2-1631-7DD2-3A7B-1ABC7729E9E6}"/>
              </a:ext>
            </a:extLst>
          </p:cNvPr>
          <p:cNvGrpSpPr/>
          <p:nvPr/>
        </p:nvGrpSpPr>
        <p:grpSpPr>
          <a:xfrm>
            <a:off x="744293" y="832267"/>
            <a:ext cx="9706407" cy="5397939"/>
            <a:chOff x="744293" y="832267"/>
            <a:chExt cx="9706407" cy="539793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9933F0E-5671-31ED-2A66-F41AA3BF98EB}"/>
                </a:ext>
              </a:extLst>
            </p:cNvPr>
            <p:cNvGrpSpPr/>
            <p:nvPr/>
          </p:nvGrpSpPr>
          <p:grpSpPr>
            <a:xfrm>
              <a:off x="2388324" y="832267"/>
              <a:ext cx="7099604" cy="369332"/>
              <a:chOff x="2518572" y="1713800"/>
              <a:chExt cx="7099604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72BBBF-242B-5809-3FCF-CCE4029B30F0}"/>
                  </a:ext>
                </a:extLst>
              </p:cNvPr>
              <p:cNvSpPr txBox="1"/>
              <p:nvPr/>
            </p:nvSpPr>
            <p:spPr>
              <a:xfrm>
                <a:off x="7192576" y="1713800"/>
                <a:ext cx="2425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accent4"/>
                    </a:solidFill>
                  </a:rPr>
                  <a:t>Administrative delay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2B6E4D-2036-31B1-2D75-9CD00E0A350D}"/>
                  </a:ext>
                </a:extLst>
              </p:cNvPr>
              <p:cNvSpPr txBox="1"/>
              <p:nvPr/>
            </p:nvSpPr>
            <p:spPr>
              <a:xfrm>
                <a:off x="2518572" y="1713800"/>
                <a:ext cx="19056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accent5"/>
                    </a:solidFill>
                  </a:rPr>
                  <a:t>Incubation time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D28926-4BAE-76FF-DC59-CD6317F46487}"/>
                  </a:ext>
                </a:extLst>
              </p:cNvPr>
              <p:cNvSpPr txBox="1"/>
              <p:nvPr/>
            </p:nvSpPr>
            <p:spPr>
              <a:xfrm>
                <a:off x="4633389" y="1713800"/>
                <a:ext cx="2304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accent4"/>
                    </a:solidFill>
                  </a:rPr>
                  <a:t>“Time to test” delay</a:t>
                </a:r>
              </a:p>
            </p:txBody>
          </p: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F2178AF-DDAC-472E-7F7D-067CDE14DAED}"/>
                </a:ext>
              </a:extLst>
            </p:cNvPr>
            <p:cNvCxnSpPr>
              <a:cxnSpLocks/>
            </p:cNvCxnSpPr>
            <p:nvPr/>
          </p:nvCxnSpPr>
          <p:spPr>
            <a:xfrm>
              <a:off x="4521877" y="1366102"/>
              <a:ext cx="1000698" cy="2324508"/>
            </a:xfrm>
            <a:prstGeom prst="line">
              <a:avLst/>
            </a:prstGeom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E2A82E6-2EA1-C171-6686-167F3D945E8F}"/>
                </a:ext>
              </a:extLst>
            </p:cNvPr>
            <p:cNvGrpSpPr/>
            <p:nvPr/>
          </p:nvGrpSpPr>
          <p:grpSpPr>
            <a:xfrm>
              <a:off x="744293" y="1104492"/>
              <a:ext cx="9706407" cy="1307332"/>
              <a:chOff x="744293" y="1104492"/>
              <a:chExt cx="9706407" cy="130733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CEAB3D0-352A-B7BD-4E6E-27335AE30A5C}"/>
                  </a:ext>
                </a:extLst>
              </p:cNvPr>
              <p:cNvGrpSpPr/>
              <p:nvPr/>
            </p:nvGrpSpPr>
            <p:grpSpPr>
              <a:xfrm>
                <a:off x="1616866" y="1227958"/>
                <a:ext cx="8833834" cy="1183866"/>
                <a:chOff x="981246" y="2463192"/>
                <a:chExt cx="8833834" cy="1183866"/>
              </a:xfrm>
            </p:grpSpPr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545AA022-4EC4-8888-A85E-8551D54CC0A6}"/>
                    </a:ext>
                  </a:extLst>
                </p:cNvPr>
                <p:cNvSpPr/>
                <p:nvPr/>
              </p:nvSpPr>
              <p:spPr>
                <a:xfrm>
                  <a:off x="981246" y="2787880"/>
                  <a:ext cx="1245154" cy="685605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Infection</a:t>
                  </a:r>
                </a:p>
              </p:txBody>
            </p:sp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09C9CE46-E2AA-64DF-3436-1A76151B7395}"/>
                    </a:ext>
                  </a:extLst>
                </p:cNvPr>
                <p:cNvSpPr/>
                <p:nvPr/>
              </p:nvSpPr>
              <p:spPr>
                <a:xfrm>
                  <a:off x="3098973" y="2877625"/>
                  <a:ext cx="1676399" cy="769433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Symptom onset / </a:t>
                  </a:r>
                </a:p>
                <a:p>
                  <a:pPr algn="ctr"/>
                  <a:r>
                    <a:rPr lang="en-US" sz="1400" dirty="0"/>
                    <a:t>Ability to infect others</a:t>
                  </a:r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E07A6301-3DA6-F977-E15D-4AC599EFEF4E}"/>
                    </a:ext>
                  </a:extLst>
                </p:cNvPr>
                <p:cNvSpPr/>
                <p:nvPr/>
              </p:nvSpPr>
              <p:spPr>
                <a:xfrm>
                  <a:off x="5609122" y="2788082"/>
                  <a:ext cx="1676399" cy="669072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Taking a diagnostic test</a:t>
                  </a:r>
                </a:p>
              </p:txBody>
            </p:sp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085F8323-C18F-0F9F-3883-5D497EF11608}"/>
                    </a:ext>
                  </a:extLst>
                </p:cNvPr>
                <p:cNvSpPr/>
                <p:nvPr/>
              </p:nvSpPr>
              <p:spPr>
                <a:xfrm>
                  <a:off x="8138681" y="2800116"/>
                  <a:ext cx="1676399" cy="669072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Test result appears in surveillance data</a:t>
                  </a:r>
                </a:p>
              </p:txBody>
            </p: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B6A2137A-DFB8-C091-EC08-0719FFD498B1}"/>
                    </a:ext>
                  </a:extLst>
                </p:cNvPr>
                <p:cNvGrpSpPr/>
                <p:nvPr/>
              </p:nvGrpSpPr>
              <p:grpSpPr>
                <a:xfrm>
                  <a:off x="1572319" y="2463192"/>
                  <a:ext cx="7404562" cy="276289"/>
                  <a:chOff x="1572319" y="2463192"/>
                  <a:chExt cx="7404562" cy="276289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436C3216-96A5-7174-0F2C-A37EBA7178FA}"/>
                      </a:ext>
                    </a:extLst>
                  </p:cNvPr>
                  <p:cNvGrpSpPr/>
                  <p:nvPr/>
                </p:nvGrpSpPr>
                <p:grpSpPr>
                  <a:xfrm>
                    <a:off x="1572319" y="2463192"/>
                    <a:ext cx="7404562" cy="276289"/>
                    <a:chOff x="1572319" y="2463192"/>
                    <a:chExt cx="7404562" cy="276289"/>
                  </a:xfrm>
                </p:grpSpPr>
                <p:cxnSp>
                  <p:nvCxnSpPr>
                    <p:cNvPr id="3" name="Straight Connector 2">
                      <a:extLst>
                        <a:ext uri="{FF2B5EF4-FFF2-40B4-BE49-F238E27FC236}">
                          <a16:creationId xmlns:a16="http://schemas.microsoft.com/office/drawing/2014/main" id="{76811D62-C07B-EC42-F95F-0289667403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72319" y="2463192"/>
                      <a:ext cx="0" cy="276289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Connector 12">
                      <a:extLst>
                        <a:ext uri="{FF2B5EF4-FFF2-40B4-BE49-F238E27FC236}">
                          <a16:creationId xmlns:a16="http://schemas.microsoft.com/office/drawing/2014/main" id="{010D8864-ACEE-1C17-4CA6-8EDEAD63F99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86257" y="2463192"/>
                      <a:ext cx="0" cy="276289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Connector 13">
                      <a:extLst>
                        <a:ext uri="{FF2B5EF4-FFF2-40B4-BE49-F238E27FC236}">
                          <a16:creationId xmlns:a16="http://schemas.microsoft.com/office/drawing/2014/main" id="{A08E626A-3DAD-85A2-8363-FEA834882F2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15818" y="2463192"/>
                      <a:ext cx="0" cy="276289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Connector 14">
                      <a:extLst>
                        <a:ext uri="{FF2B5EF4-FFF2-40B4-BE49-F238E27FC236}">
                          <a16:creationId xmlns:a16="http://schemas.microsoft.com/office/drawing/2014/main" id="{E95DEAF1-C552-CD31-17B4-6659827291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976881" y="2463192"/>
                      <a:ext cx="0" cy="276289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D48A56BF-F50D-6DA2-66E8-4B1B997475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72319" y="2601336"/>
                    <a:ext cx="7404562" cy="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D6206F4-6A51-CF5F-4457-CB03A191AF28}"/>
                  </a:ext>
                </a:extLst>
              </p:cNvPr>
              <p:cNvSpPr txBox="1"/>
              <p:nvPr/>
            </p:nvSpPr>
            <p:spPr>
              <a:xfrm>
                <a:off x="744293" y="1104492"/>
                <a:ext cx="14161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Timeline for</a:t>
                </a:r>
              </a:p>
              <a:p>
                <a:r>
                  <a:rPr lang="en-US" sz="1400" b="1" dirty="0"/>
                  <a:t>Person 1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74EBED3-B41C-EB5F-B650-7A22C9F5D188}"/>
                </a:ext>
              </a:extLst>
            </p:cNvPr>
            <p:cNvGrpSpPr/>
            <p:nvPr/>
          </p:nvGrpSpPr>
          <p:grpSpPr>
            <a:xfrm>
              <a:off x="4288248" y="3429000"/>
              <a:ext cx="5435615" cy="1217050"/>
              <a:chOff x="3964863" y="3332105"/>
              <a:chExt cx="5435615" cy="121705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47E56E4-1754-2679-195E-B5A48F029A2F}"/>
                  </a:ext>
                </a:extLst>
              </p:cNvPr>
              <p:cNvGrpSpPr/>
              <p:nvPr/>
            </p:nvGrpSpPr>
            <p:grpSpPr>
              <a:xfrm>
                <a:off x="4576613" y="3455571"/>
                <a:ext cx="4823865" cy="1093584"/>
                <a:chOff x="943804" y="2463192"/>
                <a:chExt cx="4823865" cy="1093584"/>
              </a:xfrm>
            </p:grpSpPr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961A3E71-4BAD-6804-060B-5B2E26BAF496}"/>
                    </a:ext>
                  </a:extLst>
                </p:cNvPr>
                <p:cNvSpPr/>
                <p:nvPr/>
              </p:nvSpPr>
              <p:spPr>
                <a:xfrm>
                  <a:off x="943804" y="2652319"/>
                  <a:ext cx="1245154" cy="685605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Infection</a:t>
                  </a:r>
                </a:p>
              </p:txBody>
            </p:sp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47DF02DD-95F0-C8D1-2FA4-382B1866C32D}"/>
                    </a:ext>
                  </a:extLst>
                </p:cNvPr>
                <p:cNvSpPr/>
                <p:nvPr/>
              </p:nvSpPr>
              <p:spPr>
                <a:xfrm>
                  <a:off x="3067683" y="2787343"/>
                  <a:ext cx="1676399" cy="769433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Symptom onset / </a:t>
                  </a:r>
                </a:p>
                <a:p>
                  <a:pPr algn="ctr"/>
                  <a:r>
                    <a:rPr lang="en-US" sz="1400" dirty="0"/>
                    <a:t>Ability to infect others</a:t>
                  </a: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3803CC5A-0C4C-5F8B-DABA-5ADAAA5A6B5D}"/>
                    </a:ext>
                  </a:extLst>
                </p:cNvPr>
                <p:cNvGrpSpPr/>
                <p:nvPr/>
              </p:nvGrpSpPr>
              <p:grpSpPr>
                <a:xfrm>
                  <a:off x="1572319" y="2463192"/>
                  <a:ext cx="4195350" cy="276289"/>
                  <a:chOff x="1572319" y="2463192"/>
                  <a:chExt cx="4195350" cy="276289"/>
                </a:xfrm>
              </p:grpSpPr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B3F5CF30-7CEF-6EEE-A756-AE6D12475408}"/>
                      </a:ext>
                    </a:extLst>
                  </p:cNvPr>
                  <p:cNvGrpSpPr/>
                  <p:nvPr/>
                </p:nvGrpSpPr>
                <p:grpSpPr>
                  <a:xfrm>
                    <a:off x="1572319" y="2463192"/>
                    <a:ext cx="2313938" cy="276289"/>
                    <a:chOff x="1572319" y="2463192"/>
                    <a:chExt cx="2313938" cy="276289"/>
                  </a:xfrm>
                </p:grpSpPr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0AFE2BAF-67ED-7874-42F5-BCF5CAE3857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72319" y="2463192"/>
                      <a:ext cx="0" cy="276289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39E61CFA-737F-191D-06DE-0FE0FAAF525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86257" y="2463192"/>
                      <a:ext cx="0" cy="276289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32A601F3-96C7-A9DC-87CB-2B43CC6BCB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72319" y="2601336"/>
                    <a:ext cx="4195350" cy="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0F86B8-1F3C-5B3E-EEDE-0C6157612026}"/>
                  </a:ext>
                </a:extLst>
              </p:cNvPr>
              <p:cNvSpPr txBox="1"/>
              <p:nvPr/>
            </p:nvSpPr>
            <p:spPr>
              <a:xfrm>
                <a:off x="3964863" y="3332105"/>
                <a:ext cx="14161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Timeline for</a:t>
                </a:r>
              </a:p>
              <a:p>
                <a:r>
                  <a:rPr lang="en-US" sz="1400" b="1" dirty="0"/>
                  <a:t>Person 2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12C930B-0E40-25CF-D737-587743520E9E}"/>
                </a:ext>
              </a:extLst>
            </p:cNvPr>
            <p:cNvSpPr txBox="1"/>
            <p:nvPr/>
          </p:nvSpPr>
          <p:spPr>
            <a:xfrm>
              <a:off x="3612643" y="2650127"/>
              <a:ext cx="2297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5"/>
                  </a:solidFill>
                </a:rPr>
                <a:t>Transmission   time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39ACEE-A5C1-878D-0CBB-464B5837504D}"/>
                </a:ext>
              </a:extLst>
            </p:cNvPr>
            <p:cNvSpPr txBox="1"/>
            <p:nvPr/>
          </p:nvSpPr>
          <p:spPr>
            <a:xfrm>
              <a:off x="1137424" y="4646050"/>
              <a:ext cx="24752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ADDITIONAL TERMS: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EA73AAB-C73A-761F-6A9A-E51B1BB2284A}"/>
                </a:ext>
              </a:extLst>
            </p:cNvPr>
            <p:cNvGrpSpPr/>
            <p:nvPr/>
          </p:nvGrpSpPr>
          <p:grpSpPr>
            <a:xfrm>
              <a:off x="1616866" y="5020800"/>
              <a:ext cx="7118695" cy="538255"/>
              <a:chOff x="1616866" y="5020800"/>
              <a:chExt cx="7118695" cy="538255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92467FB-7EF2-8200-2588-8594987D0CB3}"/>
                  </a:ext>
                </a:extLst>
              </p:cNvPr>
              <p:cNvSpPr txBox="1"/>
              <p:nvPr/>
            </p:nvSpPr>
            <p:spPr>
              <a:xfrm>
                <a:off x="1616866" y="5020800"/>
                <a:ext cx="21177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Date of Infection in </a:t>
                </a:r>
                <a:r>
                  <a:rPr lang="en-US" sz="1400" b="1" dirty="0"/>
                  <a:t>Person 2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6261509-7080-028D-956D-883D999A6CE3}"/>
                  </a:ext>
                </a:extLst>
              </p:cNvPr>
              <p:cNvSpPr txBox="1"/>
              <p:nvPr/>
            </p:nvSpPr>
            <p:spPr>
              <a:xfrm>
                <a:off x="4027425" y="5035835"/>
                <a:ext cx="21177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Date of Infection in </a:t>
                </a:r>
                <a:r>
                  <a:rPr lang="en-US" sz="1400" b="1" dirty="0"/>
                  <a:t>Person 1</a:t>
                </a: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98D263F-BE8C-6F4C-10A1-1FB27B3770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6919" y="5259214"/>
                <a:ext cx="2052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F6EF658F-9DA6-9816-6D00-7439D2D0B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6376" y="5225992"/>
                <a:ext cx="2052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1A1DB55-AC62-9D74-5590-06DFE9F10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6376" y="5271321"/>
                <a:ext cx="2052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0489972-72E1-C1AD-400D-01D87F4FD660}"/>
                  </a:ext>
                </a:extLst>
              </p:cNvPr>
              <p:cNvSpPr txBox="1"/>
              <p:nvPr/>
            </p:nvSpPr>
            <p:spPr>
              <a:xfrm>
                <a:off x="6437984" y="5074548"/>
                <a:ext cx="22975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accent5"/>
                    </a:solidFill>
                  </a:rPr>
                  <a:t>Generation interval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C985F7A-D1C8-206B-395E-581747774C04}"/>
                </a:ext>
              </a:extLst>
            </p:cNvPr>
            <p:cNvGrpSpPr/>
            <p:nvPr/>
          </p:nvGrpSpPr>
          <p:grpSpPr>
            <a:xfrm>
              <a:off x="1616866" y="5691951"/>
              <a:ext cx="7118695" cy="538255"/>
              <a:chOff x="1616866" y="5020800"/>
              <a:chExt cx="7118695" cy="538255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E0A75B7-5B56-E572-F977-3E721E4C4BE7}"/>
                  </a:ext>
                </a:extLst>
              </p:cNvPr>
              <p:cNvSpPr txBox="1"/>
              <p:nvPr/>
            </p:nvSpPr>
            <p:spPr>
              <a:xfrm>
                <a:off x="1616866" y="5020800"/>
                <a:ext cx="21177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Date of symptom onset in </a:t>
                </a:r>
                <a:r>
                  <a:rPr lang="en-US" sz="1400" b="1" dirty="0"/>
                  <a:t>Person 2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3F6CF64-0A8A-6640-7341-5BE856EF8DAE}"/>
                  </a:ext>
                </a:extLst>
              </p:cNvPr>
              <p:cNvSpPr txBox="1"/>
              <p:nvPr/>
            </p:nvSpPr>
            <p:spPr>
              <a:xfrm>
                <a:off x="4027425" y="5035835"/>
                <a:ext cx="21177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Date of symptom onset in </a:t>
                </a:r>
                <a:r>
                  <a:rPr lang="en-US" sz="1400" b="1" dirty="0"/>
                  <a:t>Person 1</a:t>
                </a: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0509100-EA92-BBCD-5CB2-69579426F8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6919" y="5259214"/>
                <a:ext cx="2052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F1F0F81-1D74-0D35-99DD-C97DF4140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4689" y="5225992"/>
                <a:ext cx="2052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82ADD59-C359-852F-D842-FFA48CEE12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4689" y="5271321"/>
                <a:ext cx="2052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C1C1FB2-D861-F91F-5B94-379C7ED9BBC6}"/>
                  </a:ext>
                </a:extLst>
              </p:cNvPr>
              <p:cNvSpPr txBox="1"/>
              <p:nvPr/>
            </p:nvSpPr>
            <p:spPr>
              <a:xfrm>
                <a:off x="6437984" y="5074548"/>
                <a:ext cx="22975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accent5"/>
                    </a:solidFill>
                  </a:rPr>
                  <a:t>Serial interval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732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9F97C-DDFA-DB87-DC99-E575468DD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B90EF61-9CED-C063-F6A3-D41BBB256547}"/>
              </a:ext>
            </a:extLst>
          </p:cNvPr>
          <p:cNvGrpSpPr/>
          <p:nvPr/>
        </p:nvGrpSpPr>
        <p:grpSpPr>
          <a:xfrm>
            <a:off x="1616866" y="832267"/>
            <a:ext cx="3794126" cy="1579557"/>
            <a:chOff x="1616866" y="832267"/>
            <a:chExt cx="3794126" cy="15795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59A1D3C-4F2D-D898-4C4D-DC555D8217CC}"/>
                </a:ext>
              </a:extLst>
            </p:cNvPr>
            <p:cNvSpPr txBox="1"/>
            <p:nvPr/>
          </p:nvSpPr>
          <p:spPr>
            <a:xfrm>
              <a:off x="2388324" y="832267"/>
              <a:ext cx="1905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5"/>
                  </a:solidFill>
                </a:rPr>
                <a:t>Incubation time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C9E4E57-A91B-8A82-9597-9C8A51280B65}"/>
                </a:ext>
              </a:extLst>
            </p:cNvPr>
            <p:cNvSpPr/>
            <p:nvPr/>
          </p:nvSpPr>
          <p:spPr>
            <a:xfrm>
              <a:off x="1616866" y="1552646"/>
              <a:ext cx="1245154" cy="68560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Infection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7EBD5F6-ABB8-930D-AF5C-C4247B5AF493}"/>
                </a:ext>
              </a:extLst>
            </p:cNvPr>
            <p:cNvSpPr/>
            <p:nvPr/>
          </p:nvSpPr>
          <p:spPr>
            <a:xfrm>
              <a:off x="3734593" y="1642391"/>
              <a:ext cx="1676399" cy="76943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Symptom onset / </a:t>
              </a:r>
            </a:p>
            <a:p>
              <a:pPr algn="ctr"/>
              <a:r>
                <a:rPr lang="en-US" sz="1400" dirty="0"/>
                <a:t>Ability to infect others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B5D61D-F83D-492F-D316-A114ABFC7CE2}"/>
                </a:ext>
              </a:extLst>
            </p:cNvPr>
            <p:cNvGrpSpPr/>
            <p:nvPr/>
          </p:nvGrpSpPr>
          <p:grpSpPr>
            <a:xfrm>
              <a:off x="2207939" y="1227958"/>
              <a:ext cx="2313938" cy="276289"/>
              <a:chOff x="1572319" y="2463192"/>
              <a:chExt cx="2313938" cy="276289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86789196-5E82-AB51-855F-ED9E06824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2319" y="2463192"/>
                <a:ext cx="0" cy="27628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7DD38F7-5A19-FD15-E340-D080AB3A6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57" y="2463192"/>
                <a:ext cx="0" cy="27628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4429A8D-8C80-A0B8-FFBA-B0CDE2435C64}"/>
                </a:ext>
              </a:extLst>
            </p:cNvPr>
            <p:cNvCxnSpPr>
              <a:cxnSpLocks/>
            </p:cNvCxnSpPr>
            <p:nvPr/>
          </p:nvCxnSpPr>
          <p:spPr>
            <a:xfrm>
              <a:off x="2207939" y="1366102"/>
              <a:ext cx="248804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300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A974E-142C-8192-D145-9F5FDB76A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C6E020A-254B-B4D4-60F8-0FF068D0F0E6}"/>
              </a:ext>
            </a:extLst>
          </p:cNvPr>
          <p:cNvGrpSpPr/>
          <p:nvPr/>
        </p:nvGrpSpPr>
        <p:grpSpPr>
          <a:xfrm>
            <a:off x="2471205" y="1073592"/>
            <a:ext cx="4488993" cy="3353606"/>
            <a:chOff x="2471205" y="1073592"/>
            <a:chExt cx="4488993" cy="3353606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3C7A0FB-94F5-2085-9B3B-310E6313235E}"/>
                </a:ext>
              </a:extLst>
            </p:cNvPr>
            <p:cNvCxnSpPr>
              <a:cxnSpLocks/>
            </p:cNvCxnSpPr>
            <p:nvPr/>
          </p:nvCxnSpPr>
          <p:spPr>
            <a:xfrm>
              <a:off x="4521877" y="1366102"/>
              <a:ext cx="1000698" cy="2324508"/>
            </a:xfrm>
            <a:prstGeom prst="line">
              <a:avLst/>
            </a:prstGeom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FD6A8C2-E4F9-EC5A-1DBE-96F1CCD0FA1C}"/>
                </a:ext>
              </a:extLst>
            </p:cNvPr>
            <p:cNvSpPr/>
            <p:nvPr/>
          </p:nvSpPr>
          <p:spPr>
            <a:xfrm>
              <a:off x="3734593" y="1642391"/>
              <a:ext cx="1676399" cy="76943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Symptom onset / </a:t>
              </a:r>
            </a:p>
            <a:p>
              <a:pPr algn="ctr"/>
              <a:r>
                <a:rPr lang="en-US" sz="1400" dirty="0"/>
                <a:t>Ability to infect others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7F1CFC9-C65D-4373-4D3D-71457D1004A0}"/>
                </a:ext>
              </a:extLst>
            </p:cNvPr>
            <p:cNvSpPr txBox="1"/>
            <p:nvPr/>
          </p:nvSpPr>
          <p:spPr>
            <a:xfrm>
              <a:off x="2471205" y="1073592"/>
              <a:ext cx="141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Timeline for</a:t>
              </a:r>
            </a:p>
            <a:p>
              <a:r>
                <a:rPr lang="en-US" sz="1400" b="1" dirty="0"/>
                <a:t>Person 1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8B699EFC-3789-5C48-CC08-84432262ABF2}"/>
                </a:ext>
              </a:extLst>
            </p:cNvPr>
            <p:cNvSpPr/>
            <p:nvPr/>
          </p:nvSpPr>
          <p:spPr>
            <a:xfrm>
              <a:off x="4899998" y="3741593"/>
              <a:ext cx="1245154" cy="68560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Infection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3F51BD2-F235-FAE4-4BAD-1ED53B4E48F9}"/>
                </a:ext>
              </a:extLst>
            </p:cNvPr>
            <p:cNvCxnSpPr>
              <a:cxnSpLocks/>
            </p:cNvCxnSpPr>
            <p:nvPr/>
          </p:nvCxnSpPr>
          <p:spPr>
            <a:xfrm>
              <a:off x="5528513" y="3552466"/>
              <a:ext cx="0" cy="2762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EC3C18F-5071-CF94-4A98-1258142810F7}"/>
                </a:ext>
              </a:extLst>
            </p:cNvPr>
            <p:cNvCxnSpPr>
              <a:cxnSpLocks/>
            </p:cNvCxnSpPr>
            <p:nvPr/>
          </p:nvCxnSpPr>
          <p:spPr>
            <a:xfrm>
              <a:off x="5528513" y="3690610"/>
              <a:ext cx="143168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FFB90DA-D0C2-C84E-9040-AB5D41ABB625}"/>
                </a:ext>
              </a:extLst>
            </p:cNvPr>
            <p:cNvSpPr txBox="1"/>
            <p:nvPr/>
          </p:nvSpPr>
          <p:spPr>
            <a:xfrm>
              <a:off x="4288248" y="3429000"/>
              <a:ext cx="141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Timeline for</a:t>
              </a:r>
            </a:p>
            <a:p>
              <a:r>
                <a:rPr lang="en-US" sz="1400" b="1" dirty="0"/>
                <a:t>Person 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13DCE6D-A374-FCA6-80B0-8DAF8DDAB285}"/>
                </a:ext>
              </a:extLst>
            </p:cNvPr>
            <p:cNvSpPr txBox="1"/>
            <p:nvPr/>
          </p:nvSpPr>
          <p:spPr>
            <a:xfrm>
              <a:off x="3612643" y="2650127"/>
              <a:ext cx="2297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5"/>
                  </a:solidFill>
                </a:rPr>
                <a:t>Transmission   time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8F79EE2-194D-B0BA-99A2-E91B3C507C71}"/>
                </a:ext>
              </a:extLst>
            </p:cNvPr>
            <p:cNvCxnSpPr>
              <a:cxnSpLocks/>
            </p:cNvCxnSpPr>
            <p:nvPr/>
          </p:nvCxnSpPr>
          <p:spPr>
            <a:xfrm>
              <a:off x="4504511" y="1197058"/>
              <a:ext cx="0" cy="2762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15434FC-4E8B-9E21-CF47-78F404F992B9}"/>
                </a:ext>
              </a:extLst>
            </p:cNvPr>
            <p:cNvCxnSpPr>
              <a:cxnSpLocks/>
            </p:cNvCxnSpPr>
            <p:nvPr/>
          </p:nvCxnSpPr>
          <p:spPr>
            <a:xfrm>
              <a:off x="3612643" y="1335202"/>
              <a:ext cx="27732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95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0D8AD-BF9D-C5BB-D62E-11D513277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CB3E08AF-55AD-979A-89AF-3A016D3DA141}"/>
              </a:ext>
            </a:extLst>
          </p:cNvPr>
          <p:cNvGrpSpPr/>
          <p:nvPr/>
        </p:nvGrpSpPr>
        <p:grpSpPr>
          <a:xfrm>
            <a:off x="1616866" y="3429000"/>
            <a:ext cx="7118695" cy="538255"/>
            <a:chOff x="1616866" y="5020800"/>
            <a:chExt cx="7118695" cy="53825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B04F5E-8243-7823-4A29-7F249525BE86}"/>
                </a:ext>
              </a:extLst>
            </p:cNvPr>
            <p:cNvSpPr txBox="1"/>
            <p:nvPr/>
          </p:nvSpPr>
          <p:spPr>
            <a:xfrm>
              <a:off x="1616866" y="5020800"/>
              <a:ext cx="21177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Date of Infection in </a:t>
              </a:r>
              <a:r>
                <a:rPr lang="en-US" sz="1400" b="1" dirty="0"/>
                <a:t>Person 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012507-CA20-C216-E14A-F8711A4F7D19}"/>
                </a:ext>
              </a:extLst>
            </p:cNvPr>
            <p:cNvSpPr txBox="1"/>
            <p:nvPr/>
          </p:nvSpPr>
          <p:spPr>
            <a:xfrm>
              <a:off x="4027425" y="5035835"/>
              <a:ext cx="21177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Date of Infection in </a:t>
              </a:r>
              <a:r>
                <a:rPr lang="en-US" sz="1400" b="1" dirty="0"/>
                <a:t>Person 1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F166D0F-41F0-C854-1D78-935DCBFAE74E}"/>
                </a:ext>
              </a:extLst>
            </p:cNvPr>
            <p:cNvCxnSpPr>
              <a:cxnSpLocks/>
            </p:cNvCxnSpPr>
            <p:nvPr/>
          </p:nvCxnSpPr>
          <p:spPr>
            <a:xfrm>
              <a:off x="3616919" y="5259214"/>
              <a:ext cx="2052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3D608F-C061-0720-5931-B40C8F32E470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76" y="5225992"/>
              <a:ext cx="2052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B856932-C35D-1A02-8E88-0F3370C67471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76" y="5271321"/>
              <a:ext cx="2052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EC46ADE-6643-51FB-6143-61622C49AD5E}"/>
                </a:ext>
              </a:extLst>
            </p:cNvPr>
            <p:cNvSpPr txBox="1"/>
            <p:nvPr/>
          </p:nvSpPr>
          <p:spPr>
            <a:xfrm>
              <a:off x="6437984" y="5074548"/>
              <a:ext cx="2297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5"/>
                  </a:solidFill>
                </a:rPr>
                <a:t>Generation interval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16C0686-EAB1-984D-9937-ACCD10AF34E5}"/>
              </a:ext>
            </a:extLst>
          </p:cNvPr>
          <p:cNvGrpSpPr/>
          <p:nvPr/>
        </p:nvGrpSpPr>
        <p:grpSpPr>
          <a:xfrm>
            <a:off x="1616866" y="5089522"/>
            <a:ext cx="7118695" cy="538255"/>
            <a:chOff x="1616866" y="5020800"/>
            <a:chExt cx="7118695" cy="53825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036C852-6075-BB75-82F7-7B7107EBC6B3}"/>
                </a:ext>
              </a:extLst>
            </p:cNvPr>
            <p:cNvSpPr txBox="1"/>
            <p:nvPr/>
          </p:nvSpPr>
          <p:spPr>
            <a:xfrm>
              <a:off x="1616866" y="5020800"/>
              <a:ext cx="21177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Date of symptom onset in </a:t>
              </a:r>
              <a:r>
                <a:rPr lang="en-US" sz="1400" b="1" dirty="0"/>
                <a:t>Person 2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DF3B92D-12BC-7094-38C7-C0D1427BB385}"/>
                </a:ext>
              </a:extLst>
            </p:cNvPr>
            <p:cNvSpPr txBox="1"/>
            <p:nvPr/>
          </p:nvSpPr>
          <p:spPr>
            <a:xfrm>
              <a:off x="4027425" y="5035835"/>
              <a:ext cx="21177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Date of symptom onset in </a:t>
              </a:r>
              <a:r>
                <a:rPr lang="en-US" sz="1400" b="1" dirty="0"/>
                <a:t>Person 1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FB682B6-FBF7-A2E6-62A8-475C90D2DEC7}"/>
                </a:ext>
              </a:extLst>
            </p:cNvPr>
            <p:cNvCxnSpPr>
              <a:cxnSpLocks/>
            </p:cNvCxnSpPr>
            <p:nvPr/>
          </p:nvCxnSpPr>
          <p:spPr>
            <a:xfrm>
              <a:off x="3616919" y="5259214"/>
              <a:ext cx="2052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6D6E052-367F-C64F-8A40-90BBCA489602}"/>
                </a:ext>
              </a:extLst>
            </p:cNvPr>
            <p:cNvCxnSpPr>
              <a:cxnSpLocks/>
            </p:cNvCxnSpPr>
            <p:nvPr/>
          </p:nvCxnSpPr>
          <p:spPr>
            <a:xfrm>
              <a:off x="6134689" y="5225992"/>
              <a:ext cx="2052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8672D19-73F1-49DF-A949-7BF0C87FF7EB}"/>
                </a:ext>
              </a:extLst>
            </p:cNvPr>
            <p:cNvCxnSpPr>
              <a:cxnSpLocks/>
            </p:cNvCxnSpPr>
            <p:nvPr/>
          </p:nvCxnSpPr>
          <p:spPr>
            <a:xfrm>
              <a:off x="6134689" y="5271321"/>
              <a:ext cx="2052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137DA37-777E-B76E-7FD7-067565925718}"/>
                </a:ext>
              </a:extLst>
            </p:cNvPr>
            <p:cNvSpPr txBox="1"/>
            <p:nvPr/>
          </p:nvSpPr>
          <p:spPr>
            <a:xfrm>
              <a:off x="6437984" y="5074548"/>
              <a:ext cx="2297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5"/>
                  </a:solidFill>
                </a:rPr>
                <a:t>Serial interval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85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203</Words>
  <Application>Microsoft Macintosh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Milando, Chad</dc:creator>
  <cp:lastModifiedBy>Milando, Chad</cp:lastModifiedBy>
  <cp:revision>3</cp:revision>
  <dcterms:created xsi:type="dcterms:W3CDTF">2025-04-10T19:30:03Z</dcterms:created>
  <dcterms:modified xsi:type="dcterms:W3CDTF">2025-04-21T12:49:44Z</dcterms:modified>
</cp:coreProperties>
</file>