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4C3D-8AFB-E166-0711-A79E50CA8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50F42-840C-F6F3-D815-39D3FD3F6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7B91BF-4BAD-304F-94BF-2CDBDCBCBE0B}"/>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5" name="Footer Placeholder 4">
            <a:extLst>
              <a:ext uri="{FF2B5EF4-FFF2-40B4-BE49-F238E27FC236}">
                <a16:creationId xmlns:a16="http://schemas.microsoft.com/office/drawing/2014/main" id="{D7767939-244B-C0EC-869A-9E3289A0F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841F8-7778-A3E3-46E2-2E41D09571C5}"/>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54592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B5D3-DA9D-17F2-097E-3AB2DE56D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75422D-43E2-56AD-7B3D-47F5FE9C2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034C2-5DFC-948D-C517-7260C6EF4848}"/>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5" name="Footer Placeholder 4">
            <a:extLst>
              <a:ext uri="{FF2B5EF4-FFF2-40B4-BE49-F238E27FC236}">
                <a16:creationId xmlns:a16="http://schemas.microsoft.com/office/drawing/2014/main" id="{BC5AB8B5-734B-315B-56A3-FD4153605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4CD3-9180-D0DC-B048-2900386085E6}"/>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3946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8D0AF-C8BD-393C-9465-5B80918406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70DCA-5E24-97FB-BCCC-DC57BBE0F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853D2-01E3-A53D-A037-99EE1F67F55C}"/>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5" name="Footer Placeholder 4">
            <a:extLst>
              <a:ext uri="{FF2B5EF4-FFF2-40B4-BE49-F238E27FC236}">
                <a16:creationId xmlns:a16="http://schemas.microsoft.com/office/drawing/2014/main" id="{5B346ADC-CD66-46B5-109B-0100E3C06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F33BD-CA63-20C5-AAC7-21F9B80A7A34}"/>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10174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0E09-5E86-AC9D-AA39-910BEFFF0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00B7A-49AB-F3DA-51F0-ED2ABA6B8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1CA3E-653B-4772-02BE-B227E9A06C14}"/>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5" name="Footer Placeholder 4">
            <a:extLst>
              <a:ext uri="{FF2B5EF4-FFF2-40B4-BE49-F238E27FC236}">
                <a16:creationId xmlns:a16="http://schemas.microsoft.com/office/drawing/2014/main" id="{55F0FB7E-1327-7CB5-549C-D0F99AFA9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DBEBA-8FDC-FBA3-1A07-AE51A0AD9F32}"/>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33617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9F5D-6811-E1DD-E80F-B65088729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28B5A8-E1F8-B74D-6799-BE38A0CA08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E87C38-D023-1136-9CE0-FE28B0626066}"/>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5" name="Footer Placeholder 4">
            <a:extLst>
              <a:ext uri="{FF2B5EF4-FFF2-40B4-BE49-F238E27FC236}">
                <a16:creationId xmlns:a16="http://schemas.microsoft.com/office/drawing/2014/main" id="{B6B6553F-162E-D0F3-4385-E488ECDDA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0D418-1798-7E59-396A-8DD0CBD43A33}"/>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415797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8A99-2517-1487-983A-80A58CE82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459E0-09F1-A238-352E-F933413C40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60331-B607-88D9-B4C6-C49E97450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4C8804-BBA3-4065-ABA0-F4262EE1E27D}"/>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6" name="Footer Placeholder 5">
            <a:extLst>
              <a:ext uri="{FF2B5EF4-FFF2-40B4-BE49-F238E27FC236}">
                <a16:creationId xmlns:a16="http://schemas.microsoft.com/office/drawing/2014/main" id="{E56D85CA-75D6-C092-F9DC-FAF9F473D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7C0B5-C834-DB37-FB31-F17D1729848D}"/>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99637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89BF-C706-6050-60D3-6BB9E74B3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28B1CF-E664-9282-65A3-3BC5FF29B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3D115-E559-4B78-4A9E-64C0732E06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DDA757-496E-15D0-4171-0E0FCA59B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5C437-A5CF-064E-4B92-DF731C2E9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D0DEC4-6410-0ACF-779F-357D0315A07E}"/>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8" name="Footer Placeholder 7">
            <a:extLst>
              <a:ext uri="{FF2B5EF4-FFF2-40B4-BE49-F238E27FC236}">
                <a16:creationId xmlns:a16="http://schemas.microsoft.com/office/drawing/2014/main" id="{6B638946-52A2-ECAF-2EBC-086BC0EA88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F43B1B-E039-DB63-3812-A84ABF5D3EAF}"/>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75370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9A50-643A-2D7E-565C-DF807682F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B777F-A460-6656-CFE9-C52D79231F7C}"/>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4" name="Footer Placeholder 3">
            <a:extLst>
              <a:ext uri="{FF2B5EF4-FFF2-40B4-BE49-F238E27FC236}">
                <a16:creationId xmlns:a16="http://schemas.microsoft.com/office/drawing/2014/main" id="{E87133A2-B07A-B68A-E991-494B41B9C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910E28-39E3-B35F-BC40-DA835C9E7A84}"/>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235718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C60C3-4E95-973A-8384-DBFCE5EABB9B}"/>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3" name="Footer Placeholder 2">
            <a:extLst>
              <a:ext uri="{FF2B5EF4-FFF2-40B4-BE49-F238E27FC236}">
                <a16:creationId xmlns:a16="http://schemas.microsoft.com/office/drawing/2014/main" id="{93FA6836-DA7A-BF94-43AB-537E20DE2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D33CFF-88E5-9B1D-16BB-1FC78DE74303}"/>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24009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FC49-DB2D-A3B2-79DF-07C46AFFF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56309-95A0-92CE-C874-072FA9323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FBEB86-A6D3-079C-56DE-5DB7F9FBE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62B4-C46A-89F7-DE55-55C73E309C12}"/>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6" name="Footer Placeholder 5">
            <a:extLst>
              <a:ext uri="{FF2B5EF4-FFF2-40B4-BE49-F238E27FC236}">
                <a16:creationId xmlns:a16="http://schemas.microsoft.com/office/drawing/2014/main" id="{23CF1B5D-D3EA-72F6-A226-033A98E8D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22E47-8644-CD37-F1CE-4EDE9D4FB2A1}"/>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196476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8074-095F-BB92-612A-771BBC5FD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10898-3D6C-479B-A770-B1D2F60B5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BD7EC9-BB58-7AEA-3E15-FB90279E2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14C83-6FCA-6818-93F2-0D48F51DFF29}"/>
              </a:ext>
            </a:extLst>
          </p:cNvPr>
          <p:cNvSpPr>
            <a:spLocks noGrp="1"/>
          </p:cNvSpPr>
          <p:nvPr>
            <p:ph type="dt" sz="half" idx="10"/>
          </p:nvPr>
        </p:nvSpPr>
        <p:spPr/>
        <p:txBody>
          <a:bodyPr/>
          <a:lstStyle/>
          <a:p>
            <a:fld id="{750D3A14-75BC-D44A-89E8-85AA6F91FC93}" type="datetimeFigureOut">
              <a:rPr lang="en-US" smtClean="0"/>
              <a:t>6/21/24</a:t>
            </a:fld>
            <a:endParaRPr lang="en-US"/>
          </a:p>
        </p:txBody>
      </p:sp>
      <p:sp>
        <p:nvSpPr>
          <p:cNvPr id="6" name="Footer Placeholder 5">
            <a:extLst>
              <a:ext uri="{FF2B5EF4-FFF2-40B4-BE49-F238E27FC236}">
                <a16:creationId xmlns:a16="http://schemas.microsoft.com/office/drawing/2014/main" id="{F3A1DF2A-D0EF-461C-F5FD-F77E3DF7A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1AE7B-EB66-20FD-32E2-5B68B90DD88D}"/>
              </a:ext>
            </a:extLst>
          </p:cNvPr>
          <p:cNvSpPr>
            <a:spLocks noGrp="1"/>
          </p:cNvSpPr>
          <p:nvPr>
            <p:ph type="sldNum" sz="quarter" idx="12"/>
          </p:nvPr>
        </p:nvSpPr>
        <p:spPr/>
        <p:txBody>
          <a:bodyPr/>
          <a:lstStyle/>
          <a:p>
            <a:fld id="{8001B7DC-C6E2-EE4D-9FCC-5A4130ED6E80}" type="slidenum">
              <a:rPr lang="en-US" smtClean="0"/>
              <a:t>‹#›</a:t>
            </a:fld>
            <a:endParaRPr lang="en-US"/>
          </a:p>
        </p:txBody>
      </p:sp>
    </p:spTree>
    <p:extLst>
      <p:ext uri="{BB962C8B-B14F-4D97-AF65-F5344CB8AC3E}">
        <p14:creationId xmlns:p14="http://schemas.microsoft.com/office/powerpoint/2010/main" val="311056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463D0-B069-21B3-45C7-C09819A46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570C9-D81C-249B-D820-043B9B523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C7E85-E203-7994-6B8F-5BAB5FC28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0D3A14-75BC-D44A-89E8-85AA6F91FC93}" type="datetimeFigureOut">
              <a:rPr lang="en-US" smtClean="0"/>
              <a:t>6/21/24</a:t>
            </a:fld>
            <a:endParaRPr lang="en-US"/>
          </a:p>
        </p:txBody>
      </p:sp>
      <p:sp>
        <p:nvSpPr>
          <p:cNvPr id="5" name="Footer Placeholder 4">
            <a:extLst>
              <a:ext uri="{FF2B5EF4-FFF2-40B4-BE49-F238E27FC236}">
                <a16:creationId xmlns:a16="http://schemas.microsoft.com/office/drawing/2014/main" id="{C2D5B691-5B39-883A-66CB-996259240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018522-71B0-0E7B-B9A5-2885C52B1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01B7DC-C6E2-EE4D-9FCC-5A4130ED6E80}" type="slidenum">
              <a:rPr lang="en-US" smtClean="0"/>
              <a:t>‹#›</a:t>
            </a:fld>
            <a:endParaRPr lang="en-US"/>
          </a:p>
        </p:txBody>
      </p:sp>
    </p:spTree>
    <p:extLst>
      <p:ext uri="{BB962C8B-B14F-4D97-AF65-F5344CB8AC3E}">
        <p14:creationId xmlns:p14="http://schemas.microsoft.com/office/powerpoint/2010/main" val="72092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517A-0C56-1E9C-A770-AB4E9238EEF2}"/>
              </a:ext>
            </a:extLst>
          </p:cNvPr>
          <p:cNvSpPr>
            <a:spLocks noGrp="1"/>
          </p:cNvSpPr>
          <p:nvPr>
            <p:ph type="ctrTitle"/>
          </p:nvPr>
        </p:nvSpPr>
        <p:spPr/>
        <p:txBody>
          <a:bodyPr/>
          <a:lstStyle/>
          <a:p>
            <a:r>
              <a:rPr lang="en-US" dirty="0"/>
              <a:t>SHRI Locate	</a:t>
            </a:r>
          </a:p>
        </p:txBody>
      </p:sp>
      <p:sp>
        <p:nvSpPr>
          <p:cNvPr id="3" name="Subtitle 2">
            <a:extLst>
              <a:ext uri="{FF2B5EF4-FFF2-40B4-BE49-F238E27FC236}">
                <a16:creationId xmlns:a16="http://schemas.microsoft.com/office/drawing/2014/main" id="{D8BCEBC8-41E8-96E9-838C-CCC9C008A44A}"/>
              </a:ext>
            </a:extLst>
          </p:cNvPr>
          <p:cNvSpPr>
            <a:spLocks noGrp="1"/>
          </p:cNvSpPr>
          <p:nvPr>
            <p:ph type="subTitle" idx="1"/>
          </p:nvPr>
        </p:nvSpPr>
        <p:spPr/>
        <p:txBody>
          <a:bodyPr/>
          <a:lstStyle/>
          <a:p>
            <a:r>
              <a:rPr lang="en-US" dirty="0"/>
              <a:t>Chad Milando</a:t>
            </a:r>
          </a:p>
          <a:p>
            <a:r>
              <a:rPr lang="en-US" dirty="0"/>
              <a:t>6.21.2024</a:t>
            </a:r>
          </a:p>
        </p:txBody>
      </p:sp>
    </p:spTree>
    <p:extLst>
      <p:ext uri="{BB962C8B-B14F-4D97-AF65-F5344CB8AC3E}">
        <p14:creationId xmlns:p14="http://schemas.microsoft.com/office/powerpoint/2010/main" val="389929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977A25-9769-12C4-099E-8696C6753A92}"/>
              </a:ext>
            </a:extLst>
          </p:cNvPr>
          <p:cNvPicPr>
            <a:picLocks noChangeAspect="1"/>
          </p:cNvPicPr>
          <p:nvPr/>
        </p:nvPicPr>
        <p:blipFill>
          <a:blip r:embed="rId2"/>
          <a:stretch>
            <a:fillRect/>
          </a:stretch>
        </p:blipFill>
        <p:spPr>
          <a:xfrm>
            <a:off x="2696935" y="809171"/>
            <a:ext cx="6210300" cy="4064000"/>
          </a:xfrm>
          <a:prstGeom prst="rect">
            <a:avLst/>
          </a:prstGeom>
        </p:spPr>
      </p:pic>
      <p:sp>
        <p:nvSpPr>
          <p:cNvPr id="3" name="TextBox 2">
            <a:extLst>
              <a:ext uri="{FF2B5EF4-FFF2-40B4-BE49-F238E27FC236}">
                <a16:creationId xmlns:a16="http://schemas.microsoft.com/office/drawing/2014/main" id="{91ABCC3E-CD75-2039-3F09-F331FAD029E6}"/>
              </a:ext>
            </a:extLst>
          </p:cNvPr>
          <p:cNvSpPr txBox="1"/>
          <p:nvPr/>
        </p:nvSpPr>
        <p:spPr>
          <a:xfrm>
            <a:off x="2231571" y="5246914"/>
            <a:ext cx="6890658" cy="923330"/>
          </a:xfrm>
          <a:prstGeom prst="rect">
            <a:avLst/>
          </a:prstGeom>
          <a:noFill/>
        </p:spPr>
        <p:txBody>
          <a:bodyPr wrap="square" rtlCol="0">
            <a:spAutoFit/>
          </a:bodyPr>
          <a:lstStyle/>
          <a:p>
            <a:r>
              <a:rPr lang="en-US" dirty="0"/>
              <a:t>Estimate population location</a:t>
            </a:r>
          </a:p>
          <a:p>
            <a:r>
              <a:rPr lang="en-US" dirty="0"/>
              <a:t>* But this could also be house locations, or any way to make point estimates of population and related variables</a:t>
            </a:r>
          </a:p>
        </p:txBody>
      </p:sp>
    </p:spTree>
    <p:extLst>
      <p:ext uri="{BB962C8B-B14F-4D97-AF65-F5344CB8AC3E}">
        <p14:creationId xmlns:p14="http://schemas.microsoft.com/office/powerpoint/2010/main" val="263842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5FB4A7-BF66-362A-B345-CC4B4E3DD778}"/>
              </a:ext>
            </a:extLst>
          </p:cNvPr>
          <p:cNvPicPr>
            <a:picLocks noChangeAspect="1"/>
          </p:cNvPicPr>
          <p:nvPr/>
        </p:nvPicPr>
        <p:blipFill>
          <a:blip r:embed="rId2"/>
          <a:stretch>
            <a:fillRect/>
          </a:stretch>
        </p:blipFill>
        <p:spPr>
          <a:xfrm>
            <a:off x="2470150" y="363764"/>
            <a:ext cx="7251700" cy="5041900"/>
          </a:xfrm>
          <a:prstGeom prst="rect">
            <a:avLst/>
          </a:prstGeom>
        </p:spPr>
      </p:pic>
      <p:sp>
        <p:nvSpPr>
          <p:cNvPr id="3" name="TextBox 2">
            <a:extLst>
              <a:ext uri="{FF2B5EF4-FFF2-40B4-BE49-F238E27FC236}">
                <a16:creationId xmlns:a16="http://schemas.microsoft.com/office/drawing/2014/main" id="{6D32948A-4BEA-6952-588E-46285A2A7A7D}"/>
              </a:ext>
            </a:extLst>
          </p:cNvPr>
          <p:cNvSpPr txBox="1"/>
          <p:nvPr/>
        </p:nvSpPr>
        <p:spPr>
          <a:xfrm>
            <a:off x="2253342" y="5570906"/>
            <a:ext cx="6890658" cy="646331"/>
          </a:xfrm>
          <a:prstGeom prst="rect">
            <a:avLst/>
          </a:prstGeom>
          <a:noFill/>
        </p:spPr>
        <p:txBody>
          <a:bodyPr wrap="square" rtlCol="0">
            <a:spAutoFit/>
          </a:bodyPr>
          <a:lstStyle/>
          <a:p>
            <a:r>
              <a:rPr lang="en-US" dirty="0"/>
              <a:t>The road network determines potential locations for new or existing toilets</a:t>
            </a:r>
          </a:p>
        </p:txBody>
      </p:sp>
    </p:spTree>
    <p:extLst>
      <p:ext uri="{BB962C8B-B14F-4D97-AF65-F5344CB8AC3E}">
        <p14:creationId xmlns:p14="http://schemas.microsoft.com/office/powerpoint/2010/main" val="314051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9BB84-D022-16D6-ADC6-829FE84DE180}"/>
              </a:ext>
            </a:extLst>
          </p:cNvPr>
          <p:cNvPicPr>
            <a:picLocks noChangeAspect="1"/>
          </p:cNvPicPr>
          <p:nvPr/>
        </p:nvPicPr>
        <p:blipFill>
          <a:blip r:embed="rId2"/>
          <a:stretch>
            <a:fillRect/>
          </a:stretch>
        </p:blipFill>
        <p:spPr>
          <a:xfrm>
            <a:off x="2209800" y="374402"/>
            <a:ext cx="7772400" cy="4824682"/>
          </a:xfrm>
          <a:prstGeom prst="rect">
            <a:avLst/>
          </a:prstGeom>
        </p:spPr>
      </p:pic>
      <p:sp>
        <p:nvSpPr>
          <p:cNvPr id="3" name="TextBox 2">
            <a:extLst>
              <a:ext uri="{FF2B5EF4-FFF2-40B4-BE49-F238E27FC236}">
                <a16:creationId xmlns:a16="http://schemas.microsoft.com/office/drawing/2014/main" id="{E2A44CC8-EF5B-7879-DDE2-48035696CA17}"/>
              </a:ext>
            </a:extLst>
          </p:cNvPr>
          <p:cNvSpPr txBox="1"/>
          <p:nvPr/>
        </p:nvSpPr>
        <p:spPr>
          <a:xfrm>
            <a:off x="2253342" y="5570906"/>
            <a:ext cx="6890658" cy="923330"/>
          </a:xfrm>
          <a:prstGeom prst="rect">
            <a:avLst/>
          </a:prstGeom>
          <a:noFill/>
        </p:spPr>
        <p:txBody>
          <a:bodyPr wrap="square" rtlCol="0">
            <a:spAutoFit/>
          </a:bodyPr>
          <a:lstStyle/>
          <a:p>
            <a:r>
              <a:rPr lang="en-US" dirty="0"/>
              <a:t>IF you are looking for new locations, you can space out potential locations every 20 miles or so, otherwise you can skip to this step if you are looking to prioritize existing sites.</a:t>
            </a:r>
          </a:p>
        </p:txBody>
      </p:sp>
    </p:spTree>
    <p:extLst>
      <p:ext uri="{BB962C8B-B14F-4D97-AF65-F5344CB8AC3E}">
        <p14:creationId xmlns:p14="http://schemas.microsoft.com/office/powerpoint/2010/main" val="32082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63718-EFA2-5F46-6FE0-A2AC2431679A}"/>
              </a:ext>
            </a:extLst>
          </p:cNvPr>
          <p:cNvPicPr>
            <a:picLocks noChangeAspect="1"/>
          </p:cNvPicPr>
          <p:nvPr/>
        </p:nvPicPr>
        <p:blipFill>
          <a:blip r:embed="rId2"/>
          <a:stretch>
            <a:fillRect/>
          </a:stretch>
        </p:blipFill>
        <p:spPr>
          <a:xfrm>
            <a:off x="2209800" y="381141"/>
            <a:ext cx="7772400" cy="4985373"/>
          </a:xfrm>
          <a:prstGeom prst="rect">
            <a:avLst/>
          </a:prstGeom>
        </p:spPr>
      </p:pic>
      <p:sp>
        <p:nvSpPr>
          <p:cNvPr id="3" name="TextBox 2">
            <a:extLst>
              <a:ext uri="{FF2B5EF4-FFF2-40B4-BE49-F238E27FC236}">
                <a16:creationId xmlns:a16="http://schemas.microsoft.com/office/drawing/2014/main" id="{1CAF9954-5389-1C0D-F4DB-A409AEAB6DAB}"/>
              </a:ext>
            </a:extLst>
          </p:cNvPr>
          <p:cNvSpPr txBox="1"/>
          <p:nvPr/>
        </p:nvSpPr>
        <p:spPr>
          <a:xfrm>
            <a:off x="2253342" y="5570906"/>
            <a:ext cx="7946572" cy="923330"/>
          </a:xfrm>
          <a:prstGeom prst="rect">
            <a:avLst/>
          </a:prstGeom>
          <a:noFill/>
        </p:spPr>
        <p:txBody>
          <a:bodyPr wrap="square" rtlCol="0">
            <a:spAutoFit/>
          </a:bodyPr>
          <a:lstStyle/>
          <a:p>
            <a:r>
              <a:rPr lang="en-US" dirty="0"/>
              <a:t>Then run a simulated annealing process to find the N=5 sites with the highest *SCORE, which is the sum of Weights * population data </a:t>
            </a:r>
          </a:p>
          <a:p>
            <a:r>
              <a:rPr lang="en-US" dirty="0"/>
              <a:t>(so b1 * z-population + b2 * metric1 + ….)</a:t>
            </a:r>
          </a:p>
        </p:txBody>
      </p:sp>
    </p:spTree>
    <p:extLst>
      <p:ext uri="{BB962C8B-B14F-4D97-AF65-F5344CB8AC3E}">
        <p14:creationId xmlns:p14="http://schemas.microsoft.com/office/powerpoint/2010/main" val="136762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033B-3CF8-EA90-5C82-67925EF103AE}"/>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7B36EBAA-DA3A-9483-D79C-BCB43F0BC89E}"/>
              </a:ext>
            </a:extLst>
          </p:cNvPr>
          <p:cNvSpPr>
            <a:spLocks noGrp="1"/>
          </p:cNvSpPr>
          <p:nvPr>
            <p:ph idx="1"/>
          </p:nvPr>
        </p:nvSpPr>
        <p:spPr/>
        <p:txBody>
          <a:bodyPr/>
          <a:lstStyle/>
          <a:p>
            <a:r>
              <a:rPr lang="en-US" dirty="0"/>
              <a:t>Probably radius is not the best way to do this, likely you need the first step to be a network analysis like Keith did in his paper. </a:t>
            </a:r>
          </a:p>
          <a:p>
            <a:pPr lvl="1"/>
            <a:r>
              <a:rPr lang="en-US" dirty="0"/>
              <a:t>But for short distances this is probably fine.</a:t>
            </a:r>
          </a:p>
        </p:txBody>
      </p:sp>
    </p:spTree>
    <p:extLst>
      <p:ext uri="{BB962C8B-B14F-4D97-AF65-F5344CB8AC3E}">
        <p14:creationId xmlns:p14="http://schemas.microsoft.com/office/powerpoint/2010/main" val="672858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157</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SHRI Locate </vt:lpstr>
      <vt:lpstr>PowerPoint Presentation</vt:lpstr>
      <vt:lpstr>PowerPoint Presentation</vt:lpstr>
      <vt:lpstr>PowerPoint Presentation</vt:lpstr>
      <vt:lpstr>PowerPoint Presentation</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Milando, Chad</dc:creator>
  <cp:lastModifiedBy>Milando, Chad</cp:lastModifiedBy>
  <cp:revision>3</cp:revision>
  <dcterms:created xsi:type="dcterms:W3CDTF">2024-06-21T20:07:02Z</dcterms:created>
  <dcterms:modified xsi:type="dcterms:W3CDTF">2024-06-21T20:12:34Z</dcterms:modified>
</cp:coreProperties>
</file>