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12"/>
  </p:notesMasterIdLst>
  <p:handoutMasterIdLst>
    <p:handoutMasterId r:id="rId13"/>
  </p:handoutMasterIdLst>
  <p:sldIdLst>
    <p:sldId id="256" r:id="rId2"/>
    <p:sldId id="267" r:id="rId3"/>
    <p:sldId id="276" r:id="rId4"/>
    <p:sldId id="278" r:id="rId5"/>
    <p:sldId id="279" r:id="rId6"/>
    <p:sldId id="280" r:id="rId7"/>
    <p:sldId id="281" r:id="rId8"/>
    <p:sldId id="282" r:id="rId9"/>
    <p:sldId id="283" r:id="rId10"/>
    <p:sldId id="284"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0">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8220"/>
    <a:srgbClr val="2D637F"/>
    <a:srgbClr val="E09E19"/>
    <a:srgbClr val="9DAD33"/>
    <a:srgbClr val="6C3302"/>
    <a:srgbClr val="584F29"/>
    <a:srgbClr val="ED4E33"/>
    <a:srgbClr val="003262"/>
    <a:srgbClr val="53626F"/>
    <a:srgbClr val="00B2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52" autoAdjust="0"/>
    <p:restoredTop sz="80918" autoAdjust="0"/>
  </p:normalViewPr>
  <p:slideViewPr>
    <p:cSldViewPr snapToGrid="0" snapToObjects="1">
      <p:cViewPr varScale="1">
        <p:scale>
          <a:sx n="86" d="100"/>
          <a:sy n="86" d="100"/>
        </p:scale>
        <p:origin x="1308" y="72"/>
      </p:cViewPr>
      <p:guideLst>
        <p:guide orient="horz" pos="360"/>
        <p:guide pos="5759"/>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E7349A-51FE-4D07-A248-4698F253261A}" type="doc">
      <dgm:prSet loTypeId="urn:microsoft.com/office/officeart/2005/8/layout/process2" loCatId="process" qsTypeId="urn:microsoft.com/office/officeart/2005/8/quickstyle/simple1" qsCatId="simple" csTypeId="urn:microsoft.com/office/officeart/2005/8/colors/accent1_2" csCatId="accent1" phldr="1"/>
      <dgm:spPr/>
    </dgm:pt>
    <dgm:pt modelId="{8F621FF6-93E7-4801-9C7A-FCF7544E20DC}">
      <dgm:prSet phldrT="[Text]"/>
      <dgm:spPr/>
      <dgm:t>
        <a:bodyPr/>
        <a:lstStyle/>
        <a:p>
          <a:r>
            <a:rPr lang="en-US" dirty="0" smtClean="0"/>
            <a:t>Data Cleaning</a:t>
          </a:r>
          <a:endParaRPr lang="en-US" dirty="0"/>
        </a:p>
      </dgm:t>
    </dgm:pt>
    <dgm:pt modelId="{3A6EE0BF-BC77-468D-98A4-34206B89C4BB}" type="parTrans" cxnId="{1F2A35EA-3605-4A04-8CC8-C168748582C0}">
      <dgm:prSet/>
      <dgm:spPr/>
      <dgm:t>
        <a:bodyPr/>
        <a:lstStyle/>
        <a:p>
          <a:endParaRPr lang="en-US"/>
        </a:p>
      </dgm:t>
    </dgm:pt>
    <dgm:pt modelId="{E2EBBD62-8B2B-4144-9106-7CB8B2FCC8BB}" type="sibTrans" cxnId="{1F2A35EA-3605-4A04-8CC8-C168748582C0}">
      <dgm:prSet/>
      <dgm:spPr/>
      <dgm:t>
        <a:bodyPr/>
        <a:lstStyle/>
        <a:p>
          <a:endParaRPr lang="en-US"/>
        </a:p>
      </dgm:t>
    </dgm:pt>
    <dgm:pt modelId="{5FB6C864-58BC-4AF9-A81C-85CBCE54184A}">
      <dgm:prSet phldrT="[Text]"/>
      <dgm:spPr/>
      <dgm:t>
        <a:bodyPr/>
        <a:lstStyle/>
        <a:p>
          <a:r>
            <a:rPr lang="en-US" dirty="0" smtClean="0"/>
            <a:t>Feature Engineering</a:t>
          </a:r>
          <a:endParaRPr lang="en-US" dirty="0"/>
        </a:p>
      </dgm:t>
    </dgm:pt>
    <dgm:pt modelId="{B620E2AD-DAB0-4E77-93D0-E2BC4E0C0718}" type="parTrans" cxnId="{1F27EC7D-1AB3-49DF-8FF3-E97E55BE9DE7}">
      <dgm:prSet/>
      <dgm:spPr/>
      <dgm:t>
        <a:bodyPr/>
        <a:lstStyle/>
        <a:p>
          <a:endParaRPr lang="en-US"/>
        </a:p>
      </dgm:t>
    </dgm:pt>
    <dgm:pt modelId="{CB419CCA-43CF-40DC-8DFB-16031DA98DE4}" type="sibTrans" cxnId="{1F27EC7D-1AB3-49DF-8FF3-E97E55BE9DE7}">
      <dgm:prSet/>
      <dgm:spPr/>
      <dgm:t>
        <a:bodyPr/>
        <a:lstStyle/>
        <a:p>
          <a:endParaRPr lang="en-US"/>
        </a:p>
      </dgm:t>
    </dgm:pt>
    <dgm:pt modelId="{82C2442D-AF26-4E46-B37F-1DE9D1AD3269}">
      <dgm:prSet phldrT="[Text]"/>
      <dgm:spPr/>
      <dgm:t>
        <a:bodyPr/>
        <a:lstStyle/>
        <a:p>
          <a:r>
            <a:rPr lang="en-US" dirty="0" smtClean="0"/>
            <a:t>One Hot Encoding</a:t>
          </a:r>
          <a:endParaRPr lang="en-US" dirty="0"/>
        </a:p>
      </dgm:t>
    </dgm:pt>
    <dgm:pt modelId="{EE414045-5254-4396-AA1A-3A7CB13EAF3A}" type="parTrans" cxnId="{D0092BDB-4620-430E-95C7-40B6D7EBD21C}">
      <dgm:prSet/>
      <dgm:spPr/>
      <dgm:t>
        <a:bodyPr/>
        <a:lstStyle/>
        <a:p>
          <a:endParaRPr lang="en-US"/>
        </a:p>
      </dgm:t>
    </dgm:pt>
    <dgm:pt modelId="{706BCC02-9800-4217-AE62-B0D938365E4F}" type="sibTrans" cxnId="{D0092BDB-4620-430E-95C7-40B6D7EBD21C}">
      <dgm:prSet/>
      <dgm:spPr/>
      <dgm:t>
        <a:bodyPr/>
        <a:lstStyle/>
        <a:p>
          <a:endParaRPr lang="en-US"/>
        </a:p>
      </dgm:t>
    </dgm:pt>
    <dgm:pt modelId="{B246CA8E-C1F2-4FA8-ACBA-44B97825687D}" type="pres">
      <dgm:prSet presAssocID="{7CE7349A-51FE-4D07-A248-4698F253261A}" presName="linearFlow" presStyleCnt="0">
        <dgm:presLayoutVars>
          <dgm:resizeHandles val="exact"/>
        </dgm:presLayoutVars>
      </dgm:prSet>
      <dgm:spPr/>
    </dgm:pt>
    <dgm:pt modelId="{33E975DD-F0E6-4D42-AE7E-2F314A466156}" type="pres">
      <dgm:prSet presAssocID="{8F621FF6-93E7-4801-9C7A-FCF7544E20DC}" presName="node" presStyleLbl="node1" presStyleIdx="0" presStyleCnt="3">
        <dgm:presLayoutVars>
          <dgm:bulletEnabled val="1"/>
        </dgm:presLayoutVars>
      </dgm:prSet>
      <dgm:spPr/>
      <dgm:t>
        <a:bodyPr/>
        <a:lstStyle/>
        <a:p>
          <a:endParaRPr lang="en-US"/>
        </a:p>
      </dgm:t>
    </dgm:pt>
    <dgm:pt modelId="{7AB88E18-F558-4C24-B1AE-B92A32792E12}" type="pres">
      <dgm:prSet presAssocID="{E2EBBD62-8B2B-4144-9106-7CB8B2FCC8BB}" presName="sibTrans" presStyleLbl="sibTrans2D1" presStyleIdx="0" presStyleCnt="2"/>
      <dgm:spPr/>
      <dgm:t>
        <a:bodyPr/>
        <a:lstStyle/>
        <a:p>
          <a:endParaRPr lang="en-US"/>
        </a:p>
      </dgm:t>
    </dgm:pt>
    <dgm:pt modelId="{A6DAE4BD-1340-4F6C-96AA-0DD1FC30F523}" type="pres">
      <dgm:prSet presAssocID="{E2EBBD62-8B2B-4144-9106-7CB8B2FCC8BB}" presName="connectorText" presStyleLbl="sibTrans2D1" presStyleIdx="0" presStyleCnt="2"/>
      <dgm:spPr/>
      <dgm:t>
        <a:bodyPr/>
        <a:lstStyle/>
        <a:p>
          <a:endParaRPr lang="en-US"/>
        </a:p>
      </dgm:t>
    </dgm:pt>
    <dgm:pt modelId="{E0BB7612-4088-4C09-9F42-DF5B12D9593D}" type="pres">
      <dgm:prSet presAssocID="{5FB6C864-58BC-4AF9-A81C-85CBCE54184A}" presName="node" presStyleLbl="node1" presStyleIdx="1" presStyleCnt="3">
        <dgm:presLayoutVars>
          <dgm:bulletEnabled val="1"/>
        </dgm:presLayoutVars>
      </dgm:prSet>
      <dgm:spPr/>
      <dgm:t>
        <a:bodyPr/>
        <a:lstStyle/>
        <a:p>
          <a:endParaRPr lang="en-US"/>
        </a:p>
      </dgm:t>
    </dgm:pt>
    <dgm:pt modelId="{6B0C92EF-5984-4C07-81AB-04661DB552ED}" type="pres">
      <dgm:prSet presAssocID="{CB419CCA-43CF-40DC-8DFB-16031DA98DE4}" presName="sibTrans" presStyleLbl="sibTrans2D1" presStyleIdx="1" presStyleCnt="2"/>
      <dgm:spPr/>
      <dgm:t>
        <a:bodyPr/>
        <a:lstStyle/>
        <a:p>
          <a:endParaRPr lang="en-US"/>
        </a:p>
      </dgm:t>
    </dgm:pt>
    <dgm:pt modelId="{027C2E9A-F909-4AFD-B678-B2DB50C90217}" type="pres">
      <dgm:prSet presAssocID="{CB419CCA-43CF-40DC-8DFB-16031DA98DE4}" presName="connectorText" presStyleLbl="sibTrans2D1" presStyleIdx="1" presStyleCnt="2"/>
      <dgm:spPr/>
      <dgm:t>
        <a:bodyPr/>
        <a:lstStyle/>
        <a:p>
          <a:endParaRPr lang="en-US"/>
        </a:p>
      </dgm:t>
    </dgm:pt>
    <dgm:pt modelId="{7827969A-CA0C-4328-A17D-36D6AB244751}" type="pres">
      <dgm:prSet presAssocID="{82C2442D-AF26-4E46-B37F-1DE9D1AD3269}" presName="node" presStyleLbl="node1" presStyleIdx="2" presStyleCnt="3">
        <dgm:presLayoutVars>
          <dgm:bulletEnabled val="1"/>
        </dgm:presLayoutVars>
      </dgm:prSet>
      <dgm:spPr/>
      <dgm:t>
        <a:bodyPr/>
        <a:lstStyle/>
        <a:p>
          <a:endParaRPr lang="en-US"/>
        </a:p>
      </dgm:t>
    </dgm:pt>
  </dgm:ptLst>
  <dgm:cxnLst>
    <dgm:cxn modelId="{BA928EF5-4776-4955-89E6-1BE57646CF8B}" type="presOf" srcId="{E2EBBD62-8B2B-4144-9106-7CB8B2FCC8BB}" destId="{7AB88E18-F558-4C24-B1AE-B92A32792E12}" srcOrd="0" destOrd="0" presId="urn:microsoft.com/office/officeart/2005/8/layout/process2"/>
    <dgm:cxn modelId="{1F2A35EA-3605-4A04-8CC8-C168748582C0}" srcId="{7CE7349A-51FE-4D07-A248-4698F253261A}" destId="{8F621FF6-93E7-4801-9C7A-FCF7544E20DC}" srcOrd="0" destOrd="0" parTransId="{3A6EE0BF-BC77-468D-98A4-34206B89C4BB}" sibTransId="{E2EBBD62-8B2B-4144-9106-7CB8B2FCC8BB}"/>
    <dgm:cxn modelId="{9FEF10B5-22D5-4C53-8C02-4B0176072704}" type="presOf" srcId="{7CE7349A-51FE-4D07-A248-4698F253261A}" destId="{B246CA8E-C1F2-4FA8-ACBA-44B97825687D}" srcOrd="0" destOrd="0" presId="urn:microsoft.com/office/officeart/2005/8/layout/process2"/>
    <dgm:cxn modelId="{01D8F1EB-A8C6-4C7F-A871-79480DB104AB}" type="presOf" srcId="{5FB6C864-58BC-4AF9-A81C-85CBCE54184A}" destId="{E0BB7612-4088-4C09-9F42-DF5B12D9593D}" srcOrd="0" destOrd="0" presId="urn:microsoft.com/office/officeart/2005/8/layout/process2"/>
    <dgm:cxn modelId="{E712D7ED-CB78-42A2-9109-54831D723464}" type="presOf" srcId="{8F621FF6-93E7-4801-9C7A-FCF7544E20DC}" destId="{33E975DD-F0E6-4D42-AE7E-2F314A466156}" srcOrd="0" destOrd="0" presId="urn:microsoft.com/office/officeart/2005/8/layout/process2"/>
    <dgm:cxn modelId="{D0092BDB-4620-430E-95C7-40B6D7EBD21C}" srcId="{7CE7349A-51FE-4D07-A248-4698F253261A}" destId="{82C2442D-AF26-4E46-B37F-1DE9D1AD3269}" srcOrd="2" destOrd="0" parTransId="{EE414045-5254-4396-AA1A-3A7CB13EAF3A}" sibTransId="{706BCC02-9800-4217-AE62-B0D938365E4F}"/>
    <dgm:cxn modelId="{467D02D1-5125-4B40-BE77-7C606B053D50}" type="presOf" srcId="{CB419CCA-43CF-40DC-8DFB-16031DA98DE4}" destId="{027C2E9A-F909-4AFD-B678-B2DB50C90217}" srcOrd="1" destOrd="0" presId="urn:microsoft.com/office/officeart/2005/8/layout/process2"/>
    <dgm:cxn modelId="{603C1AA8-F7EC-4AC5-A977-0BCD432EDCA1}" type="presOf" srcId="{CB419CCA-43CF-40DC-8DFB-16031DA98DE4}" destId="{6B0C92EF-5984-4C07-81AB-04661DB552ED}" srcOrd="0" destOrd="0" presId="urn:microsoft.com/office/officeart/2005/8/layout/process2"/>
    <dgm:cxn modelId="{1F27EC7D-1AB3-49DF-8FF3-E97E55BE9DE7}" srcId="{7CE7349A-51FE-4D07-A248-4698F253261A}" destId="{5FB6C864-58BC-4AF9-A81C-85CBCE54184A}" srcOrd="1" destOrd="0" parTransId="{B620E2AD-DAB0-4E77-93D0-E2BC4E0C0718}" sibTransId="{CB419CCA-43CF-40DC-8DFB-16031DA98DE4}"/>
    <dgm:cxn modelId="{035CE392-DB40-4F1A-AB1C-D8A7A2F82E99}" type="presOf" srcId="{82C2442D-AF26-4E46-B37F-1DE9D1AD3269}" destId="{7827969A-CA0C-4328-A17D-36D6AB244751}" srcOrd="0" destOrd="0" presId="urn:microsoft.com/office/officeart/2005/8/layout/process2"/>
    <dgm:cxn modelId="{0FBBDA14-9B08-4DC0-9242-097603293C5E}" type="presOf" srcId="{E2EBBD62-8B2B-4144-9106-7CB8B2FCC8BB}" destId="{A6DAE4BD-1340-4F6C-96AA-0DD1FC30F523}" srcOrd="1" destOrd="0" presId="urn:microsoft.com/office/officeart/2005/8/layout/process2"/>
    <dgm:cxn modelId="{3F76BB22-17C1-4121-A583-6C9F99F4DA88}" type="presParOf" srcId="{B246CA8E-C1F2-4FA8-ACBA-44B97825687D}" destId="{33E975DD-F0E6-4D42-AE7E-2F314A466156}" srcOrd="0" destOrd="0" presId="urn:microsoft.com/office/officeart/2005/8/layout/process2"/>
    <dgm:cxn modelId="{0D578854-017A-4D17-B7A9-DAFB012CD468}" type="presParOf" srcId="{B246CA8E-C1F2-4FA8-ACBA-44B97825687D}" destId="{7AB88E18-F558-4C24-B1AE-B92A32792E12}" srcOrd="1" destOrd="0" presId="urn:microsoft.com/office/officeart/2005/8/layout/process2"/>
    <dgm:cxn modelId="{3C9DBD3B-1A4E-4D76-A1A7-DEFA2757E2FE}" type="presParOf" srcId="{7AB88E18-F558-4C24-B1AE-B92A32792E12}" destId="{A6DAE4BD-1340-4F6C-96AA-0DD1FC30F523}" srcOrd="0" destOrd="0" presId="urn:microsoft.com/office/officeart/2005/8/layout/process2"/>
    <dgm:cxn modelId="{27F8E8B0-C39C-4D22-B6DA-7539469C270F}" type="presParOf" srcId="{B246CA8E-C1F2-4FA8-ACBA-44B97825687D}" destId="{E0BB7612-4088-4C09-9F42-DF5B12D9593D}" srcOrd="2" destOrd="0" presId="urn:microsoft.com/office/officeart/2005/8/layout/process2"/>
    <dgm:cxn modelId="{0EF2DB86-FC1E-4EB2-A6F7-31D9653BE269}" type="presParOf" srcId="{B246CA8E-C1F2-4FA8-ACBA-44B97825687D}" destId="{6B0C92EF-5984-4C07-81AB-04661DB552ED}" srcOrd="3" destOrd="0" presId="urn:microsoft.com/office/officeart/2005/8/layout/process2"/>
    <dgm:cxn modelId="{E19DF312-597A-4231-B0A4-03DE235BBA83}" type="presParOf" srcId="{6B0C92EF-5984-4C07-81AB-04661DB552ED}" destId="{027C2E9A-F909-4AFD-B678-B2DB50C90217}" srcOrd="0" destOrd="0" presId="urn:microsoft.com/office/officeart/2005/8/layout/process2"/>
    <dgm:cxn modelId="{D4DF60E0-7261-4E0C-8A4E-727C76879AF5}" type="presParOf" srcId="{B246CA8E-C1F2-4FA8-ACBA-44B97825687D}" destId="{7827969A-CA0C-4328-A17D-36D6AB244751}"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975DD-F0E6-4D42-AE7E-2F314A466156}">
      <dsp:nvSpPr>
        <dsp:cNvPr id="0" name=""/>
        <dsp:cNvSpPr/>
      </dsp:nvSpPr>
      <dsp:spPr>
        <a:xfrm>
          <a:off x="351583" y="0"/>
          <a:ext cx="1594784" cy="88599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Data Cleaning</a:t>
          </a:r>
          <a:endParaRPr lang="en-US" sz="2200" kern="1200" dirty="0"/>
        </a:p>
      </dsp:txBody>
      <dsp:txXfrm>
        <a:off x="377533" y="25950"/>
        <a:ext cx="1542884" cy="834091"/>
      </dsp:txXfrm>
    </dsp:sp>
    <dsp:sp modelId="{7AB88E18-F558-4C24-B1AE-B92A32792E12}">
      <dsp:nvSpPr>
        <dsp:cNvPr id="0" name=""/>
        <dsp:cNvSpPr/>
      </dsp:nvSpPr>
      <dsp:spPr>
        <a:xfrm rot="5400000">
          <a:off x="982852" y="908141"/>
          <a:ext cx="332246" cy="3986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1029366" y="941366"/>
        <a:ext cx="239218" cy="232572"/>
      </dsp:txXfrm>
    </dsp:sp>
    <dsp:sp modelId="{E0BB7612-4088-4C09-9F42-DF5B12D9593D}">
      <dsp:nvSpPr>
        <dsp:cNvPr id="0" name=""/>
        <dsp:cNvSpPr/>
      </dsp:nvSpPr>
      <dsp:spPr>
        <a:xfrm>
          <a:off x="351583" y="1328987"/>
          <a:ext cx="1594784" cy="88599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Feature Engineering</a:t>
          </a:r>
          <a:endParaRPr lang="en-US" sz="2200" kern="1200" dirty="0"/>
        </a:p>
      </dsp:txBody>
      <dsp:txXfrm>
        <a:off x="377533" y="1354937"/>
        <a:ext cx="1542884" cy="834091"/>
      </dsp:txXfrm>
    </dsp:sp>
    <dsp:sp modelId="{6B0C92EF-5984-4C07-81AB-04661DB552ED}">
      <dsp:nvSpPr>
        <dsp:cNvPr id="0" name=""/>
        <dsp:cNvSpPr/>
      </dsp:nvSpPr>
      <dsp:spPr>
        <a:xfrm rot="5400000">
          <a:off x="982852" y="2237128"/>
          <a:ext cx="332246" cy="3986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1029366" y="2270353"/>
        <a:ext cx="239218" cy="232572"/>
      </dsp:txXfrm>
    </dsp:sp>
    <dsp:sp modelId="{7827969A-CA0C-4328-A17D-36D6AB244751}">
      <dsp:nvSpPr>
        <dsp:cNvPr id="0" name=""/>
        <dsp:cNvSpPr/>
      </dsp:nvSpPr>
      <dsp:spPr>
        <a:xfrm>
          <a:off x="351583" y="2657974"/>
          <a:ext cx="1594784" cy="88599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One Hot Encoding</a:t>
          </a:r>
          <a:endParaRPr lang="en-US" sz="2200" kern="1200" dirty="0"/>
        </a:p>
      </dsp:txBody>
      <dsp:txXfrm>
        <a:off x="377533" y="2683924"/>
        <a:ext cx="1542884" cy="834091"/>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7CB1905-1EEB-6545-B5E2-B70E8868255E}" type="datetimeFigureOut">
              <a:rPr lang="en-US" smtClean="0"/>
              <a:t>12/11/2018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261A396-5F67-764F-9A9A-305152EBE086}" type="slidenum">
              <a:rPr lang="en-US" smtClean="0"/>
              <a:t>‹#›</a:t>
            </a:fld>
            <a:endParaRPr lang="en-US"/>
          </a:p>
        </p:txBody>
      </p:sp>
    </p:spTree>
    <p:extLst>
      <p:ext uri="{BB962C8B-B14F-4D97-AF65-F5344CB8AC3E}">
        <p14:creationId xmlns:p14="http://schemas.microsoft.com/office/powerpoint/2010/main" val="342798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53F6BF-7462-9046-A2B6-90C29244BD27}" type="datetimeFigureOut">
              <a:rPr lang="en-US" smtClean="0"/>
              <a:t>12/11/2018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B7DBC5-2A13-CA47-B9EE-6017A92B6B18}" type="slidenum">
              <a:rPr lang="en-US" smtClean="0"/>
              <a:t>‹#›</a:t>
            </a:fld>
            <a:endParaRPr lang="en-US"/>
          </a:p>
        </p:txBody>
      </p:sp>
    </p:spTree>
    <p:extLst>
      <p:ext uri="{BB962C8B-B14F-4D97-AF65-F5344CB8AC3E}">
        <p14:creationId xmlns:p14="http://schemas.microsoft.com/office/powerpoint/2010/main" val="37343686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Hi Everyone, my</a:t>
            </a:r>
            <a:r>
              <a:rPr lang="en-US" baseline="0" dirty="0" smtClean="0"/>
              <a:t> name is Stanley Ye, and my teammates are Christian Millsop and Chris Ventura.</a:t>
            </a:r>
          </a:p>
          <a:p>
            <a:pPr marL="171450" indent="-171450">
              <a:buFont typeface="Arial" panose="020B0604020202020204" pitchFamily="34" charset="0"/>
              <a:buChar char="•"/>
            </a:pPr>
            <a:r>
              <a:rPr lang="en-US" dirty="0" smtClean="0"/>
              <a:t>For</a:t>
            </a:r>
            <a:r>
              <a:rPr lang="en-US" baseline="0" dirty="0" smtClean="0"/>
              <a:t> our final project, we chose the Kaggle Competition: Airbnb New User Bookings.</a:t>
            </a:r>
          </a:p>
          <a:p>
            <a:endParaRPr lang="en-US" dirty="0" smtClean="0"/>
          </a:p>
          <a:p>
            <a:r>
              <a:rPr lang="en-US" dirty="0" smtClean="0"/>
              <a:t>---</a:t>
            </a:r>
          </a:p>
          <a:p>
            <a:endParaRPr lang="en-US" dirty="0" smtClean="0"/>
          </a:p>
          <a:p>
            <a:r>
              <a:rPr lang="en-US" dirty="0" smtClean="0"/>
              <a:t>10</a:t>
            </a:r>
          </a:p>
          <a:p>
            <a:endParaRPr lang="en-US" dirty="0" smtClean="0"/>
          </a:p>
          <a:p>
            <a:pPr marL="0" indent="0">
              <a:buFont typeface="Arial" panose="020B0604020202020204" pitchFamily="34" charset="0"/>
              <a:buNone/>
            </a:pPr>
            <a:r>
              <a:rPr lang="en-US" dirty="0" smtClean="0"/>
              <a:t>[Citations]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(Pic) Travel Booking - https://www.google.com/</a:t>
            </a:r>
            <a:r>
              <a:rPr lang="en-US" dirty="0" err="1" smtClean="0"/>
              <a:t>imgres?imgurl</a:t>
            </a:r>
            <a:r>
              <a:rPr lang="en-US" dirty="0" smtClean="0"/>
              <a:t>=https%3A%2F%2Fownerupdate.bluegreenvacations.com%2Fwp-content%2Fuploads%2FTravel-booking-online-Time-to-Travel-OU2.jpg&amp;imgrefurl=https%3A%2F%2Fownerupdate.bluegreenvacations.com%2Ftravel-services%2Fbook-cruises-hotels-flights-car-rentals-online&amp;docid=jIpBCVuiLI-7rM&amp;tbnid=IpG97NGEWwoU8M%3A&amp;vet=10ahUKEwjL6LKi6pjfAhWO11QKHfQHBbgQMwhkKAowCg..i&amp;w=1140&amp;h=550&amp;safe=</a:t>
            </a:r>
            <a:r>
              <a:rPr lang="en-US" dirty="0" err="1" smtClean="0"/>
              <a:t>off&amp;bih</a:t>
            </a:r>
            <a:r>
              <a:rPr lang="en-US" dirty="0" smtClean="0"/>
              <a:t>=832&amp;biw=1536&amp;q=travel%20booking&amp;ved=0ahUKEwjL6LKi6pjfAhWO11QKHfQHBbgQMwhkKAowCg&amp;iact=</a:t>
            </a:r>
            <a:r>
              <a:rPr lang="en-US" dirty="0" err="1" smtClean="0"/>
              <a:t>mrc&amp;uact</a:t>
            </a:r>
            <a:r>
              <a:rPr lang="en-US" dirty="0" smtClean="0"/>
              <a:t>=8</a:t>
            </a:r>
            <a:endParaRPr lang="en-US" dirty="0"/>
          </a:p>
        </p:txBody>
      </p:sp>
      <p:sp>
        <p:nvSpPr>
          <p:cNvPr id="4" name="Slide Number Placeholder 3"/>
          <p:cNvSpPr>
            <a:spLocks noGrp="1"/>
          </p:cNvSpPr>
          <p:nvPr>
            <p:ph type="sldNum" sz="quarter" idx="10"/>
          </p:nvPr>
        </p:nvSpPr>
        <p:spPr/>
        <p:txBody>
          <a:bodyPr/>
          <a:lstStyle/>
          <a:p>
            <a:fld id="{84B7DBC5-2A13-CA47-B9EE-6017A92B6B18}" type="slidenum">
              <a:rPr lang="en-US" smtClean="0"/>
              <a:t>1</a:t>
            </a:fld>
            <a:endParaRPr lang="en-US"/>
          </a:p>
        </p:txBody>
      </p:sp>
    </p:spTree>
    <p:extLst>
      <p:ext uri="{BB962C8B-B14F-4D97-AF65-F5344CB8AC3E}">
        <p14:creationId xmlns:p14="http://schemas.microsoft.com/office/powerpoint/2010/main" val="143925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smtClean="0">
                <a:solidFill>
                  <a:schemeClr val="tx1"/>
                </a:solidFill>
                <a:effectLst/>
                <a:latin typeface="+mn-lt"/>
                <a:ea typeface="+mn-ea"/>
                <a:cs typeface="+mn-cs"/>
              </a:rPr>
              <a:t>For the Aim, there</a:t>
            </a:r>
            <a:r>
              <a:rPr lang="en-US" sz="1200" b="0" i="0" kern="1200" baseline="0" dirty="0" smtClean="0">
                <a:solidFill>
                  <a:schemeClr val="tx1"/>
                </a:solidFill>
                <a:effectLst/>
                <a:latin typeface="+mn-lt"/>
                <a:ea typeface="+mn-ea"/>
                <a:cs typeface="+mn-cs"/>
              </a:rPr>
              <a:t> are a couple goals to mention.</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baseline="0" dirty="0" smtClean="0">
                <a:solidFill>
                  <a:schemeClr val="tx1"/>
                </a:solidFill>
                <a:effectLst/>
                <a:latin typeface="+mn-lt"/>
                <a:ea typeface="+mn-ea"/>
                <a:cs typeface="+mn-cs"/>
              </a:rPr>
              <a:t>First, Airbnb’s goal was to anticipate travel destinations for new customers, so that they could send personalized content to encourage first time bookings.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baseline="0" dirty="0" smtClean="0">
                <a:solidFill>
                  <a:schemeClr val="tx1"/>
                </a:solidFill>
                <a:effectLst/>
                <a:latin typeface="+mn-lt"/>
                <a:ea typeface="+mn-ea"/>
                <a:cs typeface="+mn-cs"/>
              </a:rPr>
              <a:t>[T] Second, our main objective was to become familiar with Kaggle and to practice our Machine Learning skillset.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baseline="0" dirty="0" smtClean="0">
                <a:solidFill>
                  <a:schemeClr val="tx1"/>
                </a:solidFill>
                <a:effectLst/>
                <a:latin typeface="+mn-lt"/>
                <a:ea typeface="+mn-ea"/>
                <a:cs typeface="+mn-cs"/>
              </a:rPr>
              <a:t>[T] Our </a:t>
            </a:r>
            <a:r>
              <a:rPr lang="en-US" sz="1200" b="0" i="0" kern="1200" baseline="0" dirty="0" err="1" smtClean="0">
                <a:solidFill>
                  <a:schemeClr val="tx1"/>
                </a:solidFill>
                <a:effectLst/>
                <a:latin typeface="+mn-lt"/>
                <a:ea typeface="+mn-ea"/>
                <a:cs typeface="+mn-cs"/>
              </a:rPr>
              <a:t>reseach</a:t>
            </a:r>
            <a:r>
              <a:rPr lang="en-US" sz="1200" b="0" i="0" kern="1200" baseline="0" dirty="0" smtClean="0">
                <a:solidFill>
                  <a:schemeClr val="tx1"/>
                </a:solidFill>
                <a:effectLst/>
                <a:latin typeface="+mn-lt"/>
                <a:ea typeface="+mn-ea"/>
                <a:cs typeface="+mn-cs"/>
              </a:rPr>
              <a:t> question was to figure out the relationship between a user’s profile [T] and online activity [T] to their first booking destination [T].</a:t>
            </a:r>
            <a:endParaRPr lang="en-US" sz="1200" b="0" i="0" kern="1200" dirty="0" smtClean="0">
              <a:solidFill>
                <a:schemeClr val="tx1"/>
              </a:solidFill>
              <a:effectLst/>
              <a:latin typeface="+mn-lt"/>
              <a:ea typeface="+mn-ea"/>
              <a:cs typeface="+mn-cs"/>
            </a:endParaRP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28</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dirty="0" smtClean="0"/>
              <a:t>[Citations]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(Pic) Travel directions - </a:t>
            </a:r>
            <a:r>
              <a:rPr lang="en-US" baseline="0" dirty="0" smtClean="0"/>
              <a:t>https://www.faminternational.com/wp-content/uploads/p_shop_country.jpg</a:t>
            </a:r>
            <a:endParaRPr lang="en-US" baseline="0" dirty="0" smtClean="0"/>
          </a:p>
        </p:txBody>
      </p:sp>
      <p:sp>
        <p:nvSpPr>
          <p:cNvPr id="4" name="Slide Number Placeholder 3"/>
          <p:cNvSpPr>
            <a:spLocks noGrp="1"/>
          </p:cNvSpPr>
          <p:nvPr>
            <p:ph type="sldNum" sz="quarter" idx="10"/>
          </p:nvPr>
        </p:nvSpPr>
        <p:spPr/>
        <p:txBody>
          <a:bodyPr/>
          <a:lstStyle/>
          <a:p>
            <a:fld id="{84B7DBC5-2A13-CA47-B9EE-6017A92B6B18}" type="slidenum">
              <a:rPr lang="en-US" smtClean="0"/>
              <a:t>2</a:t>
            </a:fld>
            <a:endParaRPr lang="en-US" dirty="0"/>
          </a:p>
        </p:txBody>
      </p:sp>
    </p:spTree>
    <p:extLst>
      <p:ext uri="{BB962C8B-B14F-4D97-AF65-F5344CB8AC3E}">
        <p14:creationId xmlns:p14="http://schemas.microsoft.com/office/powerpoint/2010/main" val="2167445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Since this Kaggle competition has already concluded, we were able to learn from the insights shared by the top finishers.</a:t>
            </a:r>
          </a:p>
          <a:p>
            <a:pPr marL="171450" indent="-171450">
              <a:buFont typeface="Arial" panose="020B0604020202020204" pitchFamily="34" charset="0"/>
              <a:buChar char="•"/>
            </a:pPr>
            <a:r>
              <a:rPr lang="en-US" baseline="0" dirty="0" smtClean="0"/>
              <a:t>[T] Here we have the flowchart of the 3</a:t>
            </a:r>
            <a:r>
              <a:rPr lang="en-US" baseline="30000" dirty="0" smtClean="0"/>
              <a:t>rd</a:t>
            </a:r>
            <a:r>
              <a:rPr lang="en-US" baseline="0" dirty="0" smtClean="0"/>
              <a:t> place winner’s solution, which is representative of other Kaggle submissions that were publicly shared.</a:t>
            </a:r>
          </a:p>
          <a:p>
            <a:pPr marL="171450" indent="-171450">
              <a:buFont typeface="Arial" panose="020B0604020202020204" pitchFamily="34" charset="0"/>
              <a:buChar char="•"/>
            </a:pPr>
            <a:r>
              <a:rPr lang="en-US" baseline="0" dirty="0" smtClean="0"/>
              <a:t>The typical components of Kaggle submissions include:</a:t>
            </a:r>
          </a:p>
          <a:p>
            <a:pPr marL="171450" indent="-171450">
              <a:buFont typeface="Arial" panose="020B0604020202020204" pitchFamily="34" charset="0"/>
              <a:buChar char="•"/>
            </a:pPr>
            <a:r>
              <a:rPr lang="en-US" baseline="0" dirty="0" smtClean="0"/>
              <a:t>[T] Data Balancing, in order to address the unbalanced samples for each class.</a:t>
            </a:r>
          </a:p>
          <a:p>
            <a:pPr marL="171450" indent="-171450">
              <a:buFont typeface="Arial" panose="020B0604020202020204" pitchFamily="34" charset="0"/>
              <a:buChar char="•"/>
            </a:pPr>
            <a:r>
              <a:rPr lang="en-US" baseline="0" dirty="0" smtClean="0"/>
              <a:t>[T] Feature engineering to expand on the dozen or so raw features.</a:t>
            </a:r>
          </a:p>
          <a:p>
            <a:pPr marL="171450" indent="-171450">
              <a:buFont typeface="Arial" panose="020B0604020202020204" pitchFamily="34" charset="0"/>
              <a:buChar char="•"/>
            </a:pPr>
            <a:r>
              <a:rPr lang="en-US" baseline="0" dirty="0" smtClean="0"/>
              <a:t>[T] Selection of classifiers to best fit the given dataset.</a:t>
            </a:r>
          </a:p>
          <a:p>
            <a:pPr marL="171450" indent="-171450">
              <a:buFont typeface="Arial" panose="020B0604020202020204" pitchFamily="34" charset="0"/>
              <a:buChar char="•"/>
            </a:pPr>
            <a:r>
              <a:rPr lang="en-US" baseline="0" dirty="0" smtClean="0"/>
              <a:t>[T] And, ensemble learning to combine the results of the different </a:t>
            </a:r>
            <a:r>
              <a:rPr lang="en-US" baseline="0" dirty="0" err="1" smtClean="0"/>
              <a:t>classiers</a:t>
            </a:r>
            <a:r>
              <a:rPr lang="en-US" baseline="0" dirty="0" smtClean="0"/>
              <a:t>.</a:t>
            </a:r>
          </a:p>
          <a:p>
            <a:pPr marL="171450" indent="-171450">
              <a:buFont typeface="Arial" panose="020B0604020202020204" pitchFamily="34" charset="0"/>
              <a:buChar char="•"/>
            </a:pPr>
            <a:r>
              <a:rPr lang="en-US" baseline="0" dirty="0" smtClean="0"/>
              <a:t>Next, Christian will go over the methodology behind our project.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32</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dirty="0" smtClean="0"/>
              <a:t>[Citations]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(Pic) 3</a:t>
            </a:r>
            <a:r>
              <a:rPr lang="en-US" baseline="30000" dirty="0" smtClean="0"/>
              <a:t>rd</a:t>
            </a:r>
            <a:r>
              <a:rPr lang="en-US" dirty="0" smtClean="0"/>
              <a:t> Place Winner - </a:t>
            </a:r>
            <a:r>
              <a:rPr lang="en-US" baseline="0" dirty="0" smtClean="0"/>
              <a:t>http://blog.kaggle.com/2016/03/07/airbnb-new-user-bookings-winners-interview-3rd-place-sandro-vega-pons/</a:t>
            </a:r>
          </a:p>
          <a:p>
            <a:pPr marL="0" indent="0">
              <a:buFont typeface="Arial" panose="020B0604020202020204"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84B7DBC5-2A13-CA47-B9EE-6017A92B6B18}" type="slidenum">
              <a:rPr lang="en-US" smtClean="0"/>
              <a:t>3</a:t>
            </a:fld>
            <a:endParaRPr lang="en-US" dirty="0"/>
          </a:p>
        </p:txBody>
      </p:sp>
    </p:spTree>
    <p:extLst>
      <p:ext uri="{BB962C8B-B14F-4D97-AF65-F5344CB8AC3E}">
        <p14:creationId xmlns:p14="http://schemas.microsoft.com/office/powerpoint/2010/main" val="2577624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step is exploratory data analysis.</a:t>
            </a:r>
            <a:r>
              <a:rPr lang="en-US" baseline="0" dirty="0" smtClean="0"/>
              <a:t>  The attribute that we are trying to predict is the country destination, so that seemed a good place to start.</a:t>
            </a:r>
          </a:p>
          <a:p>
            <a:r>
              <a:rPr lang="en-US" baseline="0" dirty="0" smtClean="0"/>
              <a:t>[Transition]</a:t>
            </a:r>
          </a:p>
          <a:p>
            <a:r>
              <a:rPr lang="en-US" baseline="0" dirty="0" smtClean="0"/>
              <a:t>We can see that the training data is heavily imbalanced.  Most of the samples belong to this No Destination Found class, indicating that the user did not make a reservation.  The second highest represented group is US, indicating that typical first-time users are domestic.</a:t>
            </a:r>
          </a:p>
          <a:p>
            <a:r>
              <a:rPr lang="en-US" baseline="0" dirty="0" smtClean="0"/>
              <a:t>[Transition]</a:t>
            </a:r>
          </a:p>
          <a:p>
            <a:r>
              <a:rPr lang="en-US" baseline="0" dirty="0" smtClean="0"/>
              <a:t>Sometimes looking for patterns of </a:t>
            </a:r>
            <a:r>
              <a:rPr lang="en-US" baseline="0" dirty="0" err="1" smtClean="0"/>
              <a:t>NaN</a:t>
            </a:r>
            <a:r>
              <a:rPr lang="en-US" baseline="0" dirty="0" smtClean="0"/>
              <a:t> values in a dataset can be insightful.  In the training data set, we have many age and </a:t>
            </a:r>
            <a:r>
              <a:rPr lang="en-US" baseline="0" dirty="0" err="1" smtClean="0"/>
              <a:t>date_first_booking</a:t>
            </a:r>
            <a:r>
              <a:rPr lang="en-US" baseline="0" dirty="0" smtClean="0"/>
              <a:t> </a:t>
            </a:r>
            <a:r>
              <a:rPr lang="en-US" baseline="0" dirty="0" err="1" smtClean="0"/>
              <a:t>NaN’s</a:t>
            </a:r>
            <a:r>
              <a:rPr lang="en-US" baseline="0" dirty="0" smtClean="0"/>
              <a:t> and then a some in </a:t>
            </a:r>
            <a:r>
              <a:rPr lang="en-US" baseline="0" dirty="0" err="1" smtClean="0"/>
              <a:t>first_affiliate_tracked</a:t>
            </a:r>
            <a:r>
              <a:rPr lang="en-US" baseline="0" dirty="0" smtClean="0"/>
              <a:t>.  We should ignore </a:t>
            </a:r>
            <a:r>
              <a:rPr lang="en-US" baseline="0" dirty="0" err="1" smtClean="0"/>
              <a:t>date_first_booking</a:t>
            </a:r>
            <a:r>
              <a:rPr lang="en-US" baseline="0" dirty="0" smtClean="0"/>
              <a:t>, since that actually comes with the </a:t>
            </a:r>
            <a:r>
              <a:rPr lang="en-US" baseline="0" dirty="0" err="1" smtClean="0"/>
              <a:t>country_destination</a:t>
            </a:r>
            <a:r>
              <a:rPr lang="en-US" baseline="0" dirty="0" smtClean="0"/>
              <a:t>, which is absent in the test set.  Exploring the relationship between the two remaining </a:t>
            </a:r>
            <a:r>
              <a:rPr lang="en-US" baseline="0" dirty="0" err="1" smtClean="0"/>
              <a:t>NaN</a:t>
            </a:r>
            <a:r>
              <a:rPr lang="en-US" baseline="0" dirty="0" smtClean="0"/>
              <a:t> attributes to the outcome variable yields this:</a:t>
            </a:r>
          </a:p>
          <a:p>
            <a:r>
              <a:rPr lang="en-US" baseline="0" dirty="0" smtClean="0"/>
              <a:t>[Transition]</a:t>
            </a:r>
          </a:p>
          <a:p>
            <a:r>
              <a:rPr lang="en-US" baseline="0" dirty="0" smtClean="0"/>
              <a:t>The blue bars have no </a:t>
            </a:r>
            <a:r>
              <a:rPr lang="en-US" baseline="0" dirty="0" err="1" smtClean="0"/>
              <a:t>NaN</a:t>
            </a:r>
            <a:r>
              <a:rPr lang="en-US" baseline="0" dirty="0" smtClean="0"/>
              <a:t> samples.  The green bar however, is when age is </a:t>
            </a:r>
            <a:r>
              <a:rPr lang="en-US" baseline="0" dirty="0" err="1" smtClean="0"/>
              <a:t>NaN</a:t>
            </a:r>
            <a:r>
              <a:rPr lang="en-US" baseline="0" dirty="0" smtClean="0"/>
              <a:t>.  This condition is over-represented in the NDF group, so it will be a good feature to train on.  We can’t really say anything about the </a:t>
            </a:r>
            <a:r>
              <a:rPr lang="en-US" baseline="0" dirty="0" err="1" smtClean="0"/>
              <a:t>first_affiliate_tracked</a:t>
            </a:r>
            <a:r>
              <a:rPr lang="en-US" baseline="0" dirty="0" smtClean="0"/>
              <a:t> attribute based upon this data though.</a:t>
            </a:r>
          </a:p>
          <a:p>
            <a:r>
              <a:rPr lang="en-US" baseline="0" dirty="0" smtClean="0"/>
              <a:t>[Transition]</a:t>
            </a:r>
          </a:p>
          <a:p>
            <a:r>
              <a:rPr lang="en-US" baseline="0" dirty="0" smtClean="0"/>
              <a:t>Moving on to the Country data set, this chart illustrates the language </a:t>
            </a:r>
            <a:r>
              <a:rPr lang="en-US" baseline="0" dirty="0" err="1" smtClean="0"/>
              <a:t>Levenshtein</a:t>
            </a:r>
            <a:r>
              <a:rPr lang="en-US" baseline="0" dirty="0" smtClean="0"/>
              <a:t> distance, which is the degree of similarity between two languages.  A value of 0 in this data indicates that the language at the country destination is English.  </a:t>
            </a:r>
          </a:p>
          <a:p>
            <a:r>
              <a:rPr lang="en-US" baseline="0" dirty="0" smtClean="0"/>
              <a:t>The </a:t>
            </a:r>
            <a:r>
              <a:rPr lang="en-US" baseline="0" dirty="0" err="1" smtClean="0"/>
              <a:t>date_first_booking</a:t>
            </a:r>
            <a:r>
              <a:rPr lang="en-US" baseline="0" dirty="0" smtClean="0"/>
              <a:t> </a:t>
            </a:r>
            <a:r>
              <a:rPr lang="en-US" baseline="0" dirty="0" err="1" smtClean="0"/>
              <a:t>NaN</a:t>
            </a:r>
            <a:r>
              <a:rPr lang="en-US" baseline="0" dirty="0" smtClean="0"/>
              <a:t> samples are exclusively in the NDF class, which is reasonable since all of the bookings should have an associated date.  This is an important feature to train on. The age variable though has </a:t>
            </a:r>
            <a:r>
              <a:rPr lang="en-US" baseline="0" dirty="0" err="1" smtClean="0"/>
              <a:t>NaN’s</a:t>
            </a:r>
            <a:r>
              <a:rPr lang="en-US" baseline="0" dirty="0" smtClean="0"/>
              <a:t> distributed throughout all of the classes.</a:t>
            </a:r>
          </a:p>
        </p:txBody>
      </p:sp>
      <p:sp>
        <p:nvSpPr>
          <p:cNvPr id="4" name="Slide Number Placeholder 3"/>
          <p:cNvSpPr>
            <a:spLocks noGrp="1"/>
          </p:cNvSpPr>
          <p:nvPr>
            <p:ph type="sldNum" sz="quarter" idx="10"/>
          </p:nvPr>
        </p:nvSpPr>
        <p:spPr/>
        <p:txBody>
          <a:bodyPr/>
          <a:lstStyle/>
          <a:p>
            <a:fld id="{F99435EC-14FA-4C9E-A8BA-0EBD9AD3019F}" type="slidenum">
              <a:rPr lang="en-US" smtClean="0"/>
              <a:t>5</a:t>
            </a:fld>
            <a:endParaRPr lang="en-US"/>
          </a:p>
        </p:txBody>
      </p:sp>
    </p:spTree>
    <p:extLst>
      <p:ext uri="{BB962C8B-B14F-4D97-AF65-F5344CB8AC3E}">
        <p14:creationId xmlns:p14="http://schemas.microsoft.com/office/powerpoint/2010/main" val="3691426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model generation was divided into three main areas of concern.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[Transition]</a:t>
            </a:r>
            <a:endParaRPr lang="en-US" dirty="0" smtClean="0"/>
          </a:p>
          <a:p>
            <a:r>
              <a:rPr lang="en-US" dirty="0" smtClean="0"/>
              <a:t>The first of these is the pre-processing pipeline. Since we knew</a:t>
            </a:r>
            <a:r>
              <a:rPr lang="en-US" baseline="0" dirty="0" smtClean="0"/>
              <a:t> that we would be evaluating many models, it was important for us to standardize how data was processed.  Light data cleaning was required, mostly in regards to handling </a:t>
            </a:r>
            <a:r>
              <a:rPr lang="en-US" baseline="0" dirty="0" err="1" smtClean="0"/>
              <a:t>NaN’s</a:t>
            </a:r>
            <a:r>
              <a:rPr lang="en-US" baseline="0" dirty="0" smtClean="0"/>
              <a:t> in the data.  Feature engineering was applied to bucket the user age data and to transform dates into seasons.  Since all of our data turned out to be categorical, we exclusively used One Hot Encoding to transform the categories to binomial True/False features.</a:t>
            </a:r>
          </a:p>
          <a:p>
            <a:r>
              <a:rPr lang="en-US" baseline="0" dirty="0" smtClean="0"/>
              <a:t>[Transition]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Data selection turned out to be</a:t>
            </a:r>
            <a:r>
              <a:rPr lang="en-US" baseline="0" dirty="0" smtClean="0"/>
              <a:t> very challenging for this data set.  We found that using 5% of the 213 thousand training samples yielded equivalent results to using 80 or 90%.  We suspect that this is due to the there not being enough differentiation among features learned.</a:t>
            </a:r>
          </a:p>
          <a:p>
            <a:r>
              <a:rPr lang="en-US" baseline="0" dirty="0" smtClean="0"/>
              <a:t>[Transition]</a:t>
            </a:r>
          </a:p>
          <a:p>
            <a:r>
              <a:rPr lang="en-US" dirty="0" smtClean="0"/>
              <a:t>We</a:t>
            </a:r>
            <a:r>
              <a:rPr lang="en-US" baseline="0" dirty="0" smtClean="0"/>
              <a:t> evaluated three different methods to account for the imbalanced classes.</a:t>
            </a:r>
          </a:p>
          <a:p>
            <a:pPr marL="171450" indent="-171450">
              <a:buFontTx/>
              <a:buChar char="-"/>
            </a:pPr>
            <a:r>
              <a:rPr lang="en-US" baseline="0" dirty="0" smtClean="0"/>
              <a:t>Over-sampling: We generated a more balanced training set by replicating instances of minority classes.</a:t>
            </a:r>
          </a:p>
          <a:p>
            <a:pPr marL="171450" indent="-171450">
              <a:buFontTx/>
              <a:buChar char="-"/>
            </a:pPr>
            <a:r>
              <a:rPr lang="en-US" baseline="0" dirty="0" smtClean="0"/>
              <a:t>Boosting: We tried a classifier that specifically accommodate for imbalanced data by using ensembles of weak classifiers.</a:t>
            </a:r>
          </a:p>
          <a:p>
            <a:pPr marL="171450" indent="-171450">
              <a:buFontTx/>
              <a:buChar char="-"/>
            </a:pPr>
            <a:r>
              <a:rPr lang="en-US" baseline="0" dirty="0" smtClean="0"/>
              <a:t>Weighting: We tried classifiers that weight the learned features by the class distribution.</a:t>
            </a:r>
          </a:p>
          <a:p>
            <a:pPr marL="0" indent="0">
              <a:buFontTx/>
              <a:buNone/>
            </a:pPr>
            <a:r>
              <a:rPr lang="en-US" baseline="0" dirty="0" smtClean="0"/>
              <a:t>[Transition]</a:t>
            </a:r>
          </a:p>
          <a:p>
            <a:pPr marL="0" indent="0">
              <a:buFontTx/>
              <a:buNone/>
            </a:pPr>
            <a:r>
              <a:rPr lang="en-US" baseline="0" dirty="0" smtClean="0"/>
              <a:t>Then for model selection, we used two general groups of classifiers.  The first, Bernoulli Naïve Bayes and Logistic Regression were evaluated as a general baseline.  The second group is more specifically targeted at working through the imbalanced data issue.  </a:t>
            </a:r>
            <a:r>
              <a:rPr lang="en-US" baseline="0" dirty="0" err="1" smtClean="0"/>
              <a:t>XGBoost</a:t>
            </a:r>
            <a:r>
              <a:rPr lang="en-US" baseline="0" dirty="0" smtClean="0"/>
              <a:t> is a boosting algorithm that is similar to a random forest, however rather than growing Decision trees in parallel, </a:t>
            </a:r>
            <a:r>
              <a:rPr lang="en-US" baseline="0" dirty="0" err="1" smtClean="0"/>
              <a:t>XGBoost</a:t>
            </a:r>
            <a:r>
              <a:rPr lang="en-US" baseline="0" dirty="0" smtClean="0"/>
              <a:t> iteratively grows trees based upon the outcome of the prior tree.  In the voting classifier ensemble, we combined all of the above classifiers into a single ensemble.  The goal there was to see whether we could combine the strengths of the individual classifiers.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99435EC-14FA-4C9E-A8BA-0EBD9AD3019F}" type="slidenum">
              <a:rPr lang="en-US" smtClean="0"/>
              <a:t>6</a:t>
            </a:fld>
            <a:endParaRPr lang="en-US"/>
          </a:p>
        </p:txBody>
      </p:sp>
    </p:spTree>
    <p:extLst>
      <p:ext uri="{BB962C8B-B14F-4D97-AF65-F5344CB8AC3E}">
        <p14:creationId xmlns:p14="http://schemas.microsoft.com/office/powerpoint/2010/main" val="977155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As Christian just walked you through, we implemented a variety of models to try to predict destination countries.  [As we stated earlier}, the classes we are trying to predict are heavily imbalanced, so most of our models were selected after reading literature on classifying imbalanced data, or models commonly used by the top competition performers.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 the right are two graphs showing accuracy scores and weighted F1 scores.  For those that might not be familiar, weighted F1 scores are weighted averages of each class F1 score.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As a point of comparison, we also provide a baseline score, which is the accuracy and F1 if we simply defaulted all predictions to “NDF” - no destination found, the most common class.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What you’ll probably notice is that most of our model scores hover right around the baseline accuracy, with only a few doing better than the baseline.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Furthermore, the models where we attempted to apply class balancing, a technique to improve machine learning results for imbalanced classes, actually did worse.  In fact, the more we attempted to correct for the class imbalance, the worse the models typically did.  We will get to why in a second, but I also want to point out that the model that did the best overall was simply a regularized logistic regression.</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sz="quarter" idx="10"/>
          </p:nvPr>
        </p:nvSpPr>
        <p:spPr/>
        <p:txBody>
          <a:bodyPr/>
          <a:lstStyle/>
          <a:p>
            <a:fld id="{84B7DBC5-2A13-CA47-B9EE-6017A92B6B18}" type="slidenum">
              <a:rPr lang="en-US" smtClean="0"/>
              <a:t>8</a:t>
            </a:fld>
            <a:endParaRPr lang="en-US" dirty="0"/>
          </a:p>
        </p:txBody>
      </p:sp>
    </p:spTree>
    <p:extLst>
      <p:ext uri="{BB962C8B-B14F-4D97-AF65-F5344CB8AC3E}">
        <p14:creationId xmlns:p14="http://schemas.microsoft.com/office/powerpoint/2010/main" val="2740712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As I mentioned before, we tried several techniques to account for the class imbalance, all of which had significant downside.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To illustrate this, I’ve provided the classification reports from our two XGBoost models.  As you can see, the model on the left, our top performing model, simply predicts the top two classes of “NDF” and “US”.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model on the right, which was trained after class balancing the data, returns much more frequent predictions for the uncommon classes, but at the cost of significantly reduced accuracy and weighted F1.</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believe this is because the uncommon classes don’t really look all that different from the common classes.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If you look at the data, there are very few records on destinations outside of the top two, and there are no clear delineation in the demographic data between users that chose those destinations and users that chose more common destinations (or no destinations).  Therefore, the model is unlikely to predict those classes, and even if it does, unlikely to do so accurately.</a:t>
            </a:r>
          </a:p>
          <a:p>
            <a:pPr marL="0" lvl="0" indent="0" algn="l" rtl="0">
              <a:spcBef>
                <a:spcPts val="0"/>
              </a:spcBef>
              <a:spcAft>
                <a:spcPts val="0"/>
              </a:spcAft>
              <a:buNone/>
            </a:pPr>
            <a:endParaRPr lang="en-US" dirty="0"/>
          </a:p>
          <a:p>
            <a:pPr marL="0" lvl="0" indent="0" algn="l" rtl="0">
              <a:spcBef>
                <a:spcPts val="0"/>
              </a:spcBef>
              <a:spcAft>
                <a:spcPts val="0"/>
              </a:spcAft>
              <a:buClr>
                <a:schemeClr val="dk1"/>
              </a:buClr>
              <a:buSzPts val="1100"/>
              <a:buFont typeface="Arial"/>
              <a:buNone/>
            </a:pPr>
            <a:r>
              <a:rPr lang="en-US" dirty="0"/>
              <a:t>This is further proven out by our voting classifier, which combines multiple models.  This model combination did not improve accuracy over our XGBoost and Logistic Regression models, suggesting that the models were largely returning the same predictions, and thus learning the same patterns.</a:t>
            </a:r>
          </a:p>
          <a:p>
            <a:endParaRPr lang="en-US" dirty="0"/>
          </a:p>
        </p:txBody>
      </p:sp>
      <p:sp>
        <p:nvSpPr>
          <p:cNvPr id="4" name="Slide Number Placeholder 3"/>
          <p:cNvSpPr>
            <a:spLocks noGrp="1"/>
          </p:cNvSpPr>
          <p:nvPr>
            <p:ph type="sldNum" sz="quarter" idx="10"/>
          </p:nvPr>
        </p:nvSpPr>
        <p:spPr/>
        <p:txBody>
          <a:bodyPr/>
          <a:lstStyle/>
          <a:p>
            <a:fld id="{84B7DBC5-2A13-CA47-B9EE-6017A92B6B18}" type="slidenum">
              <a:rPr lang="en-US" smtClean="0"/>
              <a:t>9</a:t>
            </a:fld>
            <a:endParaRPr lang="en-US" dirty="0"/>
          </a:p>
        </p:txBody>
      </p:sp>
    </p:spTree>
    <p:extLst>
      <p:ext uri="{BB962C8B-B14F-4D97-AF65-F5344CB8AC3E}">
        <p14:creationId xmlns:p14="http://schemas.microsoft.com/office/powerpoint/2010/main" val="849706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So I don’t mean to make it sound like our effort was a total failure!  We actually were able to beat the baseline by five percentage points, and feel like we did quite well given the data that we had.  While we focused on optimizing single predictions, the competition actually allows users to submit ranked predictions of up to five destinations, with penalties for each additional wrong submission.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See Kaggle submission output.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were able to do ok at the submission, but didn’t focus on optimizing there like many of the other teams did - basically a trail and error approach while we focused on the upfront machine learning.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Ultimately, we think to radically improve the predictions would require additional demographic data or additional web sessions data.  They provided borderline useless web sessions data from which you could really only derive quantity of activity.  For example, it says “search” but not the actual search query.  If we had information like that, as well as perhaps user location, we think we could easily improve our predictions.  Otherwise we are mostly stuck with age, sex, signup method, etc.</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That concludes our presentation, any questions?</a:t>
            </a:r>
          </a:p>
        </p:txBody>
      </p:sp>
      <p:sp>
        <p:nvSpPr>
          <p:cNvPr id="4" name="Slide Number Placeholder 3"/>
          <p:cNvSpPr>
            <a:spLocks noGrp="1"/>
          </p:cNvSpPr>
          <p:nvPr>
            <p:ph type="sldNum" sz="quarter" idx="10"/>
          </p:nvPr>
        </p:nvSpPr>
        <p:spPr/>
        <p:txBody>
          <a:bodyPr/>
          <a:lstStyle/>
          <a:p>
            <a:fld id="{84B7DBC5-2A13-CA47-B9EE-6017A92B6B18}" type="slidenum">
              <a:rPr lang="en-US" smtClean="0"/>
              <a:t>10</a:t>
            </a:fld>
            <a:endParaRPr lang="en-US" dirty="0"/>
          </a:p>
        </p:txBody>
      </p:sp>
    </p:spTree>
    <p:extLst>
      <p:ext uri="{BB962C8B-B14F-4D97-AF65-F5344CB8AC3E}">
        <p14:creationId xmlns:p14="http://schemas.microsoft.com/office/powerpoint/2010/main" val="430106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24333"/>
            <a:ext cx="6813884" cy="1639468"/>
          </a:xfrm>
          <a:prstGeom prst="rect">
            <a:avLst/>
          </a:prstGeom>
        </p:spPr>
        <p:txBody>
          <a:bodyPr>
            <a:noAutofit/>
          </a:bodyPr>
          <a:lstStyle>
            <a:lvl1pPr algn="l">
              <a:defRPr sz="5000">
                <a:solidFill>
                  <a:srgbClr val="C2822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2575258"/>
            <a:ext cx="6400800" cy="1113590"/>
          </a:xfrm>
          <a:prstGeom prst="rect">
            <a:avLst/>
          </a:prstGeom>
        </p:spPr>
        <p:txBody>
          <a:bodyPr/>
          <a:lstStyle>
            <a:lvl1pPr marL="0" indent="0" algn="l">
              <a:buNone/>
              <a:defRPr>
                <a:solidFill>
                  <a:srgbClr val="2D63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690539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50032"/>
            <a:ext cx="7766050" cy="1150353"/>
          </a:xfrm>
          <a:prstGeom prst="rect">
            <a:avLst/>
          </a:prstGeom>
        </p:spPr>
        <p:txBody>
          <a:bodyPr>
            <a:normAutofit/>
          </a:bodyPr>
          <a:lstStyle>
            <a:lvl1pPr>
              <a:defRPr sz="4200"/>
            </a:lvl1pPr>
          </a:lstStyle>
          <a:p>
            <a:r>
              <a:rPr lang="en-US" dirty="0" smtClean="0"/>
              <a:t>Click to edit Master title style</a:t>
            </a:r>
            <a:endParaRPr lang="en-US" dirty="0"/>
          </a:p>
        </p:txBody>
      </p:sp>
      <p:sp>
        <p:nvSpPr>
          <p:cNvPr id="3" name="Content Placeholder 2"/>
          <p:cNvSpPr>
            <a:spLocks noGrp="1"/>
          </p:cNvSpPr>
          <p:nvPr>
            <p:ph idx="1"/>
          </p:nvPr>
        </p:nvSpPr>
        <p:spPr>
          <a:xfrm>
            <a:off x="482600" y="2518947"/>
            <a:ext cx="7740650" cy="2064669"/>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81303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68325" y="2017295"/>
            <a:ext cx="7772400" cy="1996573"/>
          </a:xfrm>
          <a:prstGeom prst="rect">
            <a:avLst/>
          </a:prstGeom>
        </p:spPr>
        <p:txBody>
          <a:bodyPr anchor="t">
            <a:noAutofit/>
          </a:bodyPr>
          <a:lstStyle>
            <a:lvl1pPr algn="l">
              <a:defRPr sz="4200" b="0"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568325" y="1019341"/>
            <a:ext cx="7772400" cy="895685"/>
          </a:xfrm>
          <a:prstGeom prst="rect">
            <a:avLst/>
          </a:prstGeom>
        </p:spPr>
        <p:txBody>
          <a:bodyPr anchor="b">
            <a:normAutofit/>
          </a:bodyPr>
          <a:lstStyle>
            <a:lvl1pPr marL="0" indent="0">
              <a:buNone/>
              <a:defRPr sz="2200">
                <a:solidFill>
                  <a:srgbClr val="2D637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687536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72051"/>
            <a:ext cx="7464425" cy="1143000"/>
          </a:xfrm>
          <a:prstGeom prst="rect">
            <a:avLst/>
          </a:prstGeom>
        </p:spPr>
        <p:txBody>
          <a:bodyPr>
            <a:normAutofit/>
          </a:bodyPr>
          <a:lstStyle>
            <a:lvl1pPr>
              <a:defRPr sz="4200"/>
            </a:lvl1pPr>
          </a:lstStyle>
          <a:p>
            <a:r>
              <a:rPr lang="en-US" dirty="0" smtClean="0"/>
              <a:t>Click to edit Master</a:t>
            </a:r>
            <a:endParaRPr lang="en-US" dirty="0"/>
          </a:p>
        </p:txBody>
      </p:sp>
      <p:sp>
        <p:nvSpPr>
          <p:cNvPr id="3" name="Content Placeholder 2"/>
          <p:cNvSpPr>
            <a:spLocks noGrp="1"/>
          </p:cNvSpPr>
          <p:nvPr>
            <p:ph sz="half" idx="1"/>
          </p:nvPr>
        </p:nvSpPr>
        <p:spPr>
          <a:xfrm>
            <a:off x="457200" y="2097755"/>
            <a:ext cx="3717925" cy="2823496"/>
          </a:xfrm>
          <a:prstGeom prst="rect">
            <a:avLst/>
          </a:prstGeom>
        </p:spPr>
        <p:txBody>
          <a:bodyPr/>
          <a:lstStyle>
            <a:lvl1pPr>
              <a:defRPr sz="22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sz="half" idx="10"/>
          </p:nvPr>
        </p:nvSpPr>
        <p:spPr>
          <a:xfrm>
            <a:off x="4175125" y="2097754"/>
            <a:ext cx="3746500" cy="2823497"/>
          </a:xfrm>
          <a:prstGeom prst="rect">
            <a:avLst/>
          </a:prstGeom>
        </p:spPr>
        <p:txBody>
          <a:bodyPr/>
          <a:lstStyle>
            <a:lvl1pPr>
              <a:defRPr sz="2200">
                <a:solidFill>
                  <a:srgbClr val="2D637F"/>
                </a:solidFill>
              </a:defRPr>
            </a:lvl1pPr>
            <a:lvl2pPr>
              <a:defRPr sz="2000">
                <a:solidFill>
                  <a:srgbClr val="2D637F"/>
                </a:solidFill>
              </a:defRPr>
            </a:lvl2pPr>
            <a:lvl3pPr>
              <a:defRPr sz="1800">
                <a:solidFill>
                  <a:srgbClr val="2D637F"/>
                </a:solidFill>
              </a:defRPr>
            </a:lvl3pPr>
            <a:lvl4pPr>
              <a:defRPr sz="1600">
                <a:solidFill>
                  <a:srgbClr val="2D637F"/>
                </a:solidFill>
              </a:defRPr>
            </a:lvl4pPr>
            <a:lvl5pPr>
              <a:defRPr sz="1400">
                <a:solidFill>
                  <a:srgbClr val="2D637F"/>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33138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3729789"/>
            <a:ext cx="5486400" cy="566738"/>
          </a:xfrm>
          <a:prstGeom prst="rect">
            <a:avLst/>
          </a:prstGeo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381000" y="358775"/>
            <a:ext cx="5486400" cy="33710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381000" y="4296527"/>
            <a:ext cx="5486400" cy="47729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62645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1041995"/>
            <a:ext cx="3008313" cy="404988"/>
          </a:xfrm>
        </p:spPr>
        <p:txBody>
          <a:bodyPr anchor="b"/>
          <a:lstStyle>
            <a:lvl1pPr algn="l">
              <a:defRPr sz="2000" b="1"/>
            </a:lvl1pPr>
          </a:lstStyle>
          <a:p>
            <a:r>
              <a:rPr lang="en-US" dirty="0" err="1" smtClean="0"/>
              <a:t>Lorem</a:t>
            </a:r>
            <a:r>
              <a:rPr lang="en-US" dirty="0" smtClean="0"/>
              <a:t> </a:t>
            </a:r>
            <a:r>
              <a:rPr lang="en-US" dirty="0" err="1" smtClean="0"/>
              <a:t>ipsum</a:t>
            </a:r>
            <a:endParaRPr lang="en-US" dirty="0"/>
          </a:p>
        </p:txBody>
      </p:sp>
      <p:sp>
        <p:nvSpPr>
          <p:cNvPr id="8" name="Content Placeholder 2"/>
          <p:cNvSpPr>
            <a:spLocks noGrp="1"/>
          </p:cNvSpPr>
          <p:nvPr>
            <p:ph idx="1"/>
          </p:nvPr>
        </p:nvSpPr>
        <p:spPr>
          <a:xfrm>
            <a:off x="3575050" y="1041995"/>
            <a:ext cx="4537075" cy="3657005"/>
          </a:xfrm>
        </p:spPr>
        <p:txBody>
          <a:bodyPr/>
          <a:lstStyle>
            <a:lvl1pPr>
              <a:defRPr sz="20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3"/>
          <p:cNvSpPr>
            <a:spLocks noGrp="1"/>
          </p:cNvSpPr>
          <p:nvPr>
            <p:ph type="body" sz="half" idx="2" hasCustomPrompt="1"/>
          </p:nvPr>
        </p:nvSpPr>
        <p:spPr>
          <a:xfrm>
            <a:off x="457200" y="1531651"/>
            <a:ext cx="3008313" cy="31673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smtClean="0"/>
              <a:t>Lorem</a:t>
            </a:r>
            <a:r>
              <a:rPr lang="en-US" dirty="0" smtClean="0"/>
              <a:t> </a:t>
            </a:r>
            <a:r>
              <a:rPr lang="en-US" dirty="0" err="1" smtClean="0"/>
              <a:t>ipsum</a:t>
            </a:r>
            <a:endParaRPr lang="en-US" dirty="0" smtClean="0"/>
          </a:p>
        </p:txBody>
      </p:sp>
    </p:spTree>
    <p:extLst>
      <p:ext uri="{BB962C8B-B14F-4D97-AF65-F5344CB8AC3E}">
        <p14:creationId xmlns:p14="http://schemas.microsoft.com/office/powerpoint/2010/main" val="2333699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a:off x="267368" y="5307263"/>
            <a:ext cx="184666" cy="369332"/>
          </a:xfrm>
          <a:prstGeom prst="rect">
            <a:avLst/>
          </a:prstGeom>
          <a:noFill/>
        </p:spPr>
        <p:txBody>
          <a:bodyPr wrap="none" rtlCol="0">
            <a:spAutoFit/>
          </a:bodyPr>
          <a:lstStyle/>
          <a:p>
            <a:endParaRPr lang="en-US" dirty="0"/>
          </a:p>
        </p:txBody>
      </p:sp>
      <p:sp>
        <p:nvSpPr>
          <p:cNvPr id="8" name="Title Placeholder 1"/>
          <p:cNvSpPr>
            <a:spLocks noGrp="1"/>
          </p:cNvSpPr>
          <p:nvPr>
            <p:ph type="title"/>
          </p:nvPr>
        </p:nvSpPr>
        <p:spPr>
          <a:xfrm>
            <a:off x="457200" y="525956"/>
            <a:ext cx="8229600" cy="1143000"/>
          </a:xfrm>
          <a:prstGeom prst="rect">
            <a:avLst/>
          </a:prstGeom>
        </p:spPr>
        <p:txBody>
          <a:bodyPr vert="horz" lIns="91440" tIns="45720" rIns="91440" bIns="45720" rtlCol="0" anchor="ctr">
            <a:normAutofit/>
          </a:bodyPr>
          <a:lstStyle/>
          <a:p>
            <a:r>
              <a:rPr lang="en-US" dirty="0" smtClean="0"/>
              <a:t>Project Title</a:t>
            </a:r>
            <a:endParaRPr lang="en-US" dirty="0"/>
          </a:p>
        </p:txBody>
      </p:sp>
      <p:sp>
        <p:nvSpPr>
          <p:cNvPr id="9" name="Text Placeholder 2"/>
          <p:cNvSpPr>
            <a:spLocks noGrp="1"/>
          </p:cNvSpPr>
          <p:nvPr>
            <p:ph type="body" idx="1"/>
          </p:nvPr>
        </p:nvSpPr>
        <p:spPr>
          <a:xfrm>
            <a:off x="457200" y="1808079"/>
            <a:ext cx="8229600" cy="2526418"/>
          </a:xfrm>
          <a:prstGeom prst="rect">
            <a:avLst/>
          </a:prstGeom>
        </p:spPr>
        <p:txBody>
          <a:bodyPr vert="horz" lIns="91440" tIns="45720" rIns="91440" bIns="45720" rtlCol="0">
            <a:normAutofit/>
          </a:bodyPr>
          <a:lstStyle/>
          <a:p>
            <a:pPr lvl="0"/>
            <a:r>
              <a:rPr lang="en-US" dirty="0" err="1" smtClean="0"/>
              <a:t>Lorem</a:t>
            </a:r>
            <a:r>
              <a:rPr lang="en-US" dirty="0" smtClean="0"/>
              <a:t> </a:t>
            </a:r>
            <a:r>
              <a:rPr lang="en-US" dirty="0" err="1" smtClean="0"/>
              <a:t>Ipsum</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3" name="Picture 12"/>
          <p:cNvPicPr>
            <a:picLocks noChangeAspect="1"/>
          </p:cNvPicPr>
          <p:nvPr userDrawn="1"/>
        </p:nvPicPr>
        <p:blipFill>
          <a:blip r:embed="rId8"/>
          <a:stretch>
            <a:fillRect/>
          </a:stretch>
        </p:blipFill>
        <p:spPr>
          <a:xfrm>
            <a:off x="6274508" y="0"/>
            <a:ext cx="2869492" cy="2379579"/>
          </a:xfrm>
          <a:prstGeom prst="rect">
            <a:avLst/>
          </a:prstGeom>
        </p:spPr>
      </p:pic>
      <p:pic>
        <p:nvPicPr>
          <p:cNvPr id="10" name="Picture 9"/>
          <p:cNvPicPr>
            <a:picLocks noChangeAspect="1"/>
          </p:cNvPicPr>
          <p:nvPr userDrawn="1"/>
        </p:nvPicPr>
        <p:blipFill>
          <a:blip r:embed="rId9"/>
          <a:stretch>
            <a:fillRect/>
          </a:stretch>
        </p:blipFill>
        <p:spPr>
          <a:xfrm>
            <a:off x="0" y="5598553"/>
            <a:ext cx="9170736" cy="1330073"/>
          </a:xfrm>
          <a:prstGeom prst="rect">
            <a:avLst/>
          </a:prstGeom>
        </p:spPr>
      </p:pic>
      <p:pic>
        <p:nvPicPr>
          <p:cNvPr id="11" name="Picture 10"/>
          <p:cNvPicPr>
            <a:picLocks noChangeAspect="1"/>
          </p:cNvPicPr>
          <p:nvPr userDrawn="1"/>
        </p:nvPicPr>
        <p:blipFill>
          <a:blip r:embed="rId10"/>
          <a:stretch>
            <a:fillRect/>
          </a:stretch>
        </p:blipFill>
        <p:spPr>
          <a:xfrm>
            <a:off x="369048" y="6019295"/>
            <a:ext cx="1745673" cy="533400"/>
          </a:xfrm>
          <a:prstGeom prst="rect">
            <a:avLst/>
          </a:prstGeom>
        </p:spPr>
      </p:pic>
    </p:spTree>
    <p:extLst>
      <p:ext uri="{BB962C8B-B14F-4D97-AF65-F5344CB8AC3E}">
        <p14:creationId xmlns:p14="http://schemas.microsoft.com/office/powerpoint/2010/main" val="36045686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81" r:id="rId5"/>
    <p:sldLayoutId id="2147483649" r:id="rId6"/>
  </p:sldLayoutIdLst>
  <p:hf hdr="0" ftr="0" dt="0"/>
  <p:txStyles>
    <p:titleStyle>
      <a:lvl1pPr algn="l" defTabSz="457200" rtl="0" eaLnBrk="1" latinLnBrk="0" hangingPunct="1">
        <a:spcBef>
          <a:spcPct val="0"/>
        </a:spcBef>
        <a:buNone/>
        <a:defRPr sz="5000" kern="1200">
          <a:solidFill>
            <a:srgbClr val="C28220"/>
          </a:solidFill>
          <a:latin typeface="Georgia"/>
          <a:ea typeface="+mj-ea"/>
          <a:cs typeface="Georgia"/>
        </a:defRPr>
      </a:lvl1pPr>
    </p:titleStyle>
    <p:bodyStyle>
      <a:lvl1pPr marL="342900" indent="-342900" algn="l" defTabSz="457200" rtl="0" eaLnBrk="1" latinLnBrk="0" hangingPunct="1">
        <a:spcBef>
          <a:spcPct val="20000"/>
        </a:spcBef>
        <a:buFont typeface="Arial"/>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2.xml"/><Relationship Id="rId7" Type="http://schemas.openxmlformats.org/officeDocument/2006/relationships/image" Target="../media/image9.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0.png"/><Relationship Id="rId4" Type="http://schemas.openxmlformats.org/officeDocument/2006/relationships/notesSlide" Target="../notesSlides/notesSlide2.xml"/><Relationship Id="rId9" Type="http://schemas.openxmlformats.org/officeDocument/2006/relationships/image" Target="../media/image6.w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56238" y="506281"/>
            <a:ext cx="5708821" cy="844724"/>
          </a:xfrm>
        </p:spPr>
        <p:txBody>
          <a:bodyPr/>
          <a:lstStyle/>
          <a:p>
            <a:r>
              <a:rPr lang="en-US" dirty="0" smtClean="0"/>
              <a:t>New </a:t>
            </a:r>
            <a:r>
              <a:rPr lang="en-US" dirty="0"/>
              <a:t>User Bookings</a:t>
            </a:r>
            <a:endParaRPr lang="en-US" dirty="0">
              <a:solidFill>
                <a:srgbClr val="C28220"/>
              </a:solidFill>
            </a:endParaRPr>
          </a:p>
        </p:txBody>
      </p:sp>
      <p:sp>
        <p:nvSpPr>
          <p:cNvPr id="5" name="Subtitle 2"/>
          <p:cNvSpPr txBox="1">
            <a:spLocks/>
          </p:cNvSpPr>
          <p:nvPr/>
        </p:nvSpPr>
        <p:spPr>
          <a:xfrm>
            <a:off x="335435" y="4490474"/>
            <a:ext cx="7331927" cy="1191172"/>
          </a:xfrm>
          <a:prstGeom prst="rect">
            <a:avLst/>
          </a:prstGeom>
        </p:spPr>
        <p:txBody>
          <a:bodyPr vert="horz" lIns="91440" tIns="45720" rIns="91440" bIns="45720" rtlCol="0">
            <a:normAutofit lnSpcReduction="10000"/>
          </a:bodyPr>
          <a:lstStyle>
            <a:lvl1pPr marL="0" indent="0" algn="l" defTabSz="457200" rtl="0" eaLnBrk="1" latinLnBrk="0" hangingPunct="1">
              <a:spcBef>
                <a:spcPct val="20000"/>
              </a:spcBef>
              <a:buFont typeface="Arial"/>
              <a:buNone/>
              <a:defRPr sz="2200" kern="1200">
                <a:solidFill>
                  <a:srgbClr val="2D637F"/>
                </a:solidFill>
                <a:latin typeface="Lucida Grande"/>
                <a:ea typeface="+mn-ea"/>
                <a:cs typeface="Lucida Grande"/>
              </a:defRPr>
            </a:lvl1pPr>
            <a:lvl2pPr marL="457200" indent="0" algn="ctr" defTabSz="457200" rtl="0" eaLnBrk="1" latinLnBrk="0" hangingPunct="1">
              <a:spcBef>
                <a:spcPct val="20000"/>
              </a:spcBef>
              <a:buFont typeface="Arial"/>
              <a:buNone/>
              <a:defRPr sz="2000" kern="1200">
                <a:solidFill>
                  <a:schemeClr val="tx1">
                    <a:tint val="75000"/>
                  </a:schemeClr>
                </a:solidFill>
                <a:latin typeface="Lucida Grande"/>
                <a:ea typeface="+mn-ea"/>
                <a:cs typeface="Lucida Grande"/>
              </a:defRPr>
            </a:lvl2pPr>
            <a:lvl3pPr marL="914400" indent="0" algn="ctr" defTabSz="457200" rtl="0" eaLnBrk="1" latinLnBrk="0" hangingPunct="1">
              <a:spcBef>
                <a:spcPct val="20000"/>
              </a:spcBef>
              <a:buFont typeface="Arial"/>
              <a:buNone/>
              <a:defRPr sz="1800" kern="1200">
                <a:solidFill>
                  <a:schemeClr val="tx1">
                    <a:tint val="75000"/>
                  </a:schemeClr>
                </a:solidFill>
                <a:latin typeface="Lucida Grande"/>
                <a:ea typeface="+mn-ea"/>
                <a:cs typeface="Lucida Grande"/>
              </a:defRPr>
            </a:lvl3pPr>
            <a:lvl4pPr marL="1371600" indent="0" algn="ctr" defTabSz="457200" rtl="0" eaLnBrk="1" latinLnBrk="0" hangingPunct="1">
              <a:spcBef>
                <a:spcPct val="20000"/>
              </a:spcBef>
              <a:buFont typeface="Arial"/>
              <a:buNone/>
              <a:defRPr sz="1600" kern="1200">
                <a:solidFill>
                  <a:schemeClr val="tx1">
                    <a:tint val="75000"/>
                  </a:schemeClr>
                </a:solidFill>
                <a:latin typeface="Lucida Grande"/>
                <a:ea typeface="+mn-ea"/>
                <a:cs typeface="Lucida Grande"/>
              </a:defRPr>
            </a:lvl4pPr>
            <a:lvl5pPr marL="1828800" indent="0" algn="ctr" defTabSz="457200" rtl="0" eaLnBrk="1" latinLnBrk="0" hangingPunct="1">
              <a:spcBef>
                <a:spcPct val="20000"/>
              </a:spcBef>
              <a:buFont typeface="Arial"/>
              <a:buNone/>
              <a:defRPr sz="1400" kern="1200">
                <a:solidFill>
                  <a:schemeClr val="tx1">
                    <a:tint val="75000"/>
                  </a:schemeClr>
                </a:solidFill>
                <a:latin typeface="Lucida Grande"/>
                <a:ea typeface="+mn-ea"/>
                <a:cs typeface="Lucida Grande"/>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dirty="0" smtClean="0"/>
              <a:t>W207 Final Project</a:t>
            </a:r>
          </a:p>
          <a:p>
            <a:r>
              <a:rPr lang="en-US" dirty="0" smtClean="0"/>
              <a:t>2018 December 12</a:t>
            </a:r>
            <a:r>
              <a:rPr lang="en-US" baseline="30000" dirty="0" smtClean="0"/>
              <a:t>th</a:t>
            </a:r>
          </a:p>
          <a:p>
            <a:r>
              <a:rPr lang="en-US" dirty="0" smtClean="0"/>
              <a:t>Authors: Christian Millsop, Chris Ventura, Stanley Ye</a:t>
            </a:r>
            <a:endParaRPr lang="en-US" dirty="0"/>
          </a:p>
        </p:txBody>
      </p:sp>
      <p:pic>
        <p:nvPicPr>
          <p:cNvPr id="7" name="Picture 6"/>
          <p:cNvPicPr>
            <a:picLocks noChangeAspect="1"/>
          </p:cNvPicPr>
          <p:nvPr/>
        </p:nvPicPr>
        <p:blipFill>
          <a:blip r:embed="rId3"/>
          <a:stretch>
            <a:fillRect/>
          </a:stretch>
        </p:blipFill>
        <p:spPr>
          <a:xfrm>
            <a:off x="335435" y="506281"/>
            <a:ext cx="2638425" cy="885825"/>
          </a:xfrm>
          <a:prstGeom prst="rect">
            <a:avLst/>
          </a:prstGeom>
        </p:spPr>
      </p:pic>
      <p:sp>
        <p:nvSpPr>
          <p:cNvPr id="8" name="Subtitle 2"/>
          <p:cNvSpPr txBox="1">
            <a:spLocks/>
          </p:cNvSpPr>
          <p:nvPr/>
        </p:nvSpPr>
        <p:spPr>
          <a:xfrm>
            <a:off x="1696743" y="1597247"/>
            <a:ext cx="7257787" cy="453885"/>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2200" kern="1200">
                <a:solidFill>
                  <a:srgbClr val="2D637F"/>
                </a:solidFill>
                <a:latin typeface="Lucida Grande"/>
                <a:ea typeface="+mn-ea"/>
                <a:cs typeface="Lucida Grande"/>
              </a:defRPr>
            </a:lvl1pPr>
            <a:lvl2pPr marL="457200" indent="0" algn="ctr" defTabSz="457200" rtl="0" eaLnBrk="1" latinLnBrk="0" hangingPunct="1">
              <a:spcBef>
                <a:spcPct val="20000"/>
              </a:spcBef>
              <a:buFont typeface="Arial"/>
              <a:buNone/>
              <a:defRPr sz="2000" kern="1200">
                <a:solidFill>
                  <a:schemeClr val="tx1">
                    <a:tint val="75000"/>
                  </a:schemeClr>
                </a:solidFill>
                <a:latin typeface="Lucida Grande"/>
                <a:ea typeface="+mn-ea"/>
                <a:cs typeface="Lucida Grande"/>
              </a:defRPr>
            </a:lvl2pPr>
            <a:lvl3pPr marL="914400" indent="0" algn="ctr" defTabSz="457200" rtl="0" eaLnBrk="1" latinLnBrk="0" hangingPunct="1">
              <a:spcBef>
                <a:spcPct val="20000"/>
              </a:spcBef>
              <a:buFont typeface="Arial"/>
              <a:buNone/>
              <a:defRPr sz="1800" kern="1200">
                <a:solidFill>
                  <a:schemeClr val="tx1">
                    <a:tint val="75000"/>
                  </a:schemeClr>
                </a:solidFill>
                <a:latin typeface="Lucida Grande"/>
                <a:ea typeface="+mn-ea"/>
                <a:cs typeface="Lucida Grande"/>
              </a:defRPr>
            </a:lvl3pPr>
            <a:lvl4pPr marL="1371600" indent="0" algn="ctr" defTabSz="457200" rtl="0" eaLnBrk="1" latinLnBrk="0" hangingPunct="1">
              <a:spcBef>
                <a:spcPct val="20000"/>
              </a:spcBef>
              <a:buFont typeface="Arial"/>
              <a:buNone/>
              <a:defRPr sz="1600" kern="1200">
                <a:solidFill>
                  <a:schemeClr val="tx1">
                    <a:tint val="75000"/>
                  </a:schemeClr>
                </a:solidFill>
                <a:latin typeface="Lucida Grande"/>
                <a:ea typeface="+mn-ea"/>
                <a:cs typeface="Lucida Grande"/>
              </a:defRPr>
            </a:lvl4pPr>
            <a:lvl5pPr marL="1828800" indent="0" algn="ctr" defTabSz="457200" rtl="0" eaLnBrk="1" latinLnBrk="0" hangingPunct="1">
              <a:spcBef>
                <a:spcPct val="20000"/>
              </a:spcBef>
              <a:buFont typeface="Arial"/>
              <a:buNone/>
              <a:defRPr sz="1400" kern="1200">
                <a:solidFill>
                  <a:schemeClr val="tx1">
                    <a:tint val="75000"/>
                  </a:schemeClr>
                </a:solidFill>
                <a:latin typeface="Lucida Grande"/>
                <a:ea typeface="+mn-ea"/>
                <a:cs typeface="Lucida Grande"/>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i="1" dirty="0"/>
              <a:t>Where will a new guest book their first travel experience?</a:t>
            </a:r>
          </a:p>
        </p:txBody>
      </p:sp>
      <p:pic>
        <p:nvPicPr>
          <p:cNvPr id="13" name="Picture 12"/>
          <p:cNvPicPr>
            <a:picLocks noChangeAspect="1"/>
          </p:cNvPicPr>
          <p:nvPr/>
        </p:nvPicPr>
        <p:blipFill>
          <a:blip r:embed="rId4"/>
          <a:stretch>
            <a:fillRect/>
          </a:stretch>
        </p:blipFill>
        <p:spPr>
          <a:xfrm>
            <a:off x="3599457" y="2251438"/>
            <a:ext cx="5223267" cy="2522693"/>
          </a:xfrm>
          <a:prstGeom prst="rect">
            <a:avLst/>
          </a:prstGeom>
        </p:spPr>
      </p:pic>
    </p:spTree>
    <p:extLst>
      <p:ext uri="{BB962C8B-B14F-4D97-AF65-F5344CB8AC3E}">
        <p14:creationId xmlns:p14="http://schemas.microsoft.com/office/powerpoint/2010/main" val="12763994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482600" y="1250345"/>
            <a:ext cx="8446168" cy="2064669"/>
          </a:xfrm>
        </p:spPr>
        <p:txBody>
          <a:bodyPr>
            <a:normAutofit/>
          </a:bodyPr>
          <a:lstStyle/>
          <a:p>
            <a:pPr marL="457200" lvl="0">
              <a:spcBef>
                <a:spcPts val="0"/>
              </a:spcBef>
              <a:buSzPts val="1800"/>
              <a:buChar char="●"/>
            </a:pPr>
            <a:r>
              <a:rPr lang="en-US" sz="1800" dirty="0"/>
              <a:t>Modest improvement over baseline</a:t>
            </a:r>
          </a:p>
          <a:p>
            <a:pPr marL="457200" lvl="0">
              <a:spcBef>
                <a:spcPts val="0"/>
              </a:spcBef>
              <a:buSzPts val="1800"/>
              <a:buChar char="●"/>
            </a:pPr>
            <a:endParaRPr lang="en-US" sz="1800" dirty="0"/>
          </a:p>
          <a:p>
            <a:pPr marL="457200" lvl="0">
              <a:spcBef>
                <a:spcPts val="0"/>
              </a:spcBef>
              <a:buSzPts val="1800"/>
              <a:buChar char="●"/>
            </a:pPr>
            <a:r>
              <a:rPr lang="en-US" sz="1800" dirty="0"/>
              <a:t>Able to predict most common classes moderately accurately</a:t>
            </a:r>
          </a:p>
          <a:p>
            <a:pPr marL="457200" lvl="0">
              <a:spcBef>
                <a:spcPts val="0"/>
              </a:spcBef>
              <a:buSzPts val="1800"/>
              <a:buChar char="●"/>
            </a:pPr>
            <a:endParaRPr lang="en-US" sz="1800" dirty="0"/>
          </a:p>
          <a:p>
            <a:pPr marL="457200" lvl="0">
              <a:spcBef>
                <a:spcPts val="0"/>
              </a:spcBef>
              <a:buSzPts val="1800"/>
              <a:buChar char="●"/>
            </a:pPr>
            <a:r>
              <a:rPr lang="en-US" sz="1800" dirty="0"/>
              <a:t>Additional demographic and user activity data would help</a:t>
            </a:r>
          </a:p>
        </p:txBody>
      </p:sp>
      <p:pic>
        <p:nvPicPr>
          <p:cNvPr id="4" name="Google Shape;77;p16">
            <a:extLst>
              <a:ext uri="{FF2B5EF4-FFF2-40B4-BE49-F238E27FC236}">
                <a16:creationId xmlns="" xmlns:a16="http://schemas.microsoft.com/office/drawing/2014/main" id="{3410A28E-AA46-4864-BA14-FD82F3345FF3}"/>
              </a:ext>
            </a:extLst>
          </p:cNvPr>
          <p:cNvPicPr preferRelativeResize="0"/>
          <p:nvPr/>
        </p:nvPicPr>
        <p:blipFill>
          <a:blip r:embed="rId3">
            <a:alphaModFix/>
          </a:blip>
          <a:stretch>
            <a:fillRect/>
          </a:stretch>
        </p:blipFill>
        <p:spPr>
          <a:xfrm>
            <a:off x="658812" y="3315014"/>
            <a:ext cx="7362825" cy="1104900"/>
          </a:xfrm>
          <a:prstGeom prst="rect">
            <a:avLst/>
          </a:prstGeom>
          <a:noFill/>
          <a:ln>
            <a:noFill/>
          </a:ln>
        </p:spPr>
      </p:pic>
      <p:sp>
        <p:nvSpPr>
          <p:cNvPr id="5" name="Title 1"/>
          <p:cNvSpPr txBox="1">
            <a:spLocks/>
          </p:cNvSpPr>
          <p:nvPr/>
        </p:nvSpPr>
        <p:spPr>
          <a:xfrm>
            <a:off x="379141" y="66530"/>
            <a:ext cx="7397463" cy="713678"/>
          </a:xfrm>
          <a:prstGeom prst="rect">
            <a:avLst/>
          </a:prstGeom>
          <a:noFill/>
          <a:ln>
            <a:noFill/>
          </a:ln>
        </p:spPr>
        <p:txBody>
          <a:bodyPr spcFirstLastPara="1" vert="horz" wrap="square" lIns="91425" tIns="45700" rIns="91425" bIns="45700" rtlCol="0" anchor="ctr" anchorCtr="0">
            <a:normAutofit/>
          </a:bodyPr>
          <a:lstStyle>
            <a:lvl1pPr marR="0" lvl="0" algn="l" defTabSz="457200" rtl="0" eaLnBrk="1" latinLnBrk="0" hangingPunct="1">
              <a:spcBef>
                <a:spcPts val="0"/>
              </a:spcBef>
              <a:spcAft>
                <a:spcPts val="0"/>
              </a:spcAft>
              <a:buClr>
                <a:srgbClr val="C28220"/>
              </a:buClr>
              <a:buSzPts val="4200"/>
              <a:buFont typeface="Georgia"/>
              <a:buNone/>
              <a:defRPr sz="4200" b="0" i="0" u="none" strike="noStrike" kern="1200" cap="none">
                <a:solidFill>
                  <a:srgbClr val="C28220"/>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r>
              <a:rPr lang="en-US" sz="4000" dirty="0" smtClean="0"/>
              <a:t>Conclusion</a:t>
            </a:r>
            <a:endParaRPr lang="en-US" sz="4000" dirty="0"/>
          </a:p>
        </p:txBody>
      </p:sp>
    </p:spTree>
    <p:extLst>
      <p:ext uri="{BB962C8B-B14F-4D97-AF65-F5344CB8AC3E}">
        <p14:creationId xmlns:p14="http://schemas.microsoft.com/office/powerpoint/2010/main" val="1563337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a:spLocks/>
          </p:cNvSpPr>
          <p:nvPr/>
        </p:nvSpPr>
        <p:spPr>
          <a:xfrm>
            <a:off x="379141" y="66530"/>
            <a:ext cx="7397463" cy="713678"/>
          </a:xfrm>
          <a:prstGeom prst="rect">
            <a:avLst/>
          </a:prstGeom>
          <a:noFill/>
          <a:ln>
            <a:noFill/>
          </a:ln>
        </p:spPr>
        <p:txBody>
          <a:bodyPr spcFirstLastPara="1" vert="horz" wrap="square" lIns="91425" tIns="45700" rIns="91425" bIns="45700" rtlCol="0" anchor="ctr" anchorCtr="0">
            <a:normAutofit/>
          </a:bodyPr>
          <a:lstStyle>
            <a:lvl1pPr marR="0" lvl="0" algn="l" defTabSz="457200" rtl="0" eaLnBrk="1" latinLnBrk="0" hangingPunct="1">
              <a:spcBef>
                <a:spcPts val="0"/>
              </a:spcBef>
              <a:spcAft>
                <a:spcPts val="0"/>
              </a:spcAft>
              <a:buClr>
                <a:srgbClr val="C28220"/>
              </a:buClr>
              <a:buSzPts val="4200"/>
              <a:buFont typeface="Georgia"/>
              <a:buNone/>
              <a:defRPr sz="4200" b="0" i="0" u="none" strike="noStrike" kern="1200" cap="none">
                <a:solidFill>
                  <a:srgbClr val="C28220"/>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r>
              <a:rPr lang="en-US" sz="4000" dirty="0" smtClean="0"/>
              <a:t>Aim</a:t>
            </a:r>
            <a:endParaRPr lang="en-US" sz="4000" dirty="0"/>
          </a:p>
        </p:txBody>
      </p:sp>
      <p:sp>
        <p:nvSpPr>
          <p:cNvPr id="4" name="Content Placeholder 2"/>
          <p:cNvSpPr txBox="1">
            <a:spLocks/>
          </p:cNvSpPr>
          <p:nvPr/>
        </p:nvSpPr>
        <p:spPr>
          <a:xfrm>
            <a:off x="99764" y="920824"/>
            <a:ext cx="9044236" cy="110869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u="sng" dirty="0" smtClean="0">
                <a:sym typeface="Wingdings" panose="05000000000000000000" pitchFamily="2" charset="2"/>
              </a:rPr>
              <a:t>Goals</a:t>
            </a:r>
            <a:r>
              <a:rPr lang="en-US" dirty="0" smtClean="0">
                <a:sym typeface="Wingdings" panose="05000000000000000000" pitchFamily="2" charset="2"/>
              </a:rPr>
              <a:t>:</a:t>
            </a:r>
          </a:p>
          <a:p>
            <a:pPr marL="914400" lvl="1" indent="-457200">
              <a:buFont typeface="+mj-lt"/>
              <a:buAutoNum type="arabicPeriod"/>
            </a:pPr>
            <a:r>
              <a:rPr lang="en-US" sz="1800" b="1" dirty="0" smtClean="0"/>
              <a:t>Airbnb</a:t>
            </a:r>
            <a:r>
              <a:rPr lang="en-US" sz="1800" dirty="0" smtClean="0"/>
              <a:t>: Predict destination countries and send targeted content to reduce average time to first booking and forecast demand.</a:t>
            </a:r>
          </a:p>
        </p:txBody>
      </p:sp>
      <p:sp>
        <p:nvSpPr>
          <p:cNvPr id="9" name="Content Placeholder 2"/>
          <p:cNvSpPr txBox="1">
            <a:spLocks/>
          </p:cNvSpPr>
          <p:nvPr/>
        </p:nvSpPr>
        <p:spPr>
          <a:xfrm>
            <a:off x="99764" y="2593115"/>
            <a:ext cx="9044236" cy="964123"/>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u="sng" dirty="0" smtClean="0">
                <a:sym typeface="Wingdings" panose="05000000000000000000" pitchFamily="2" charset="2"/>
              </a:rPr>
              <a:t>Research Question</a:t>
            </a:r>
            <a:r>
              <a:rPr lang="en-US" sz="2400" dirty="0" smtClean="0">
                <a:sym typeface="Wingdings" panose="05000000000000000000" pitchFamily="2" charset="2"/>
              </a:rPr>
              <a:t>:</a:t>
            </a:r>
          </a:p>
          <a:p>
            <a:pPr marL="400050" lvl="1" indent="0">
              <a:buNone/>
            </a:pPr>
            <a:r>
              <a:rPr lang="en-US" sz="1900" dirty="0" smtClean="0"/>
              <a:t>How does a user’s </a:t>
            </a:r>
            <a:r>
              <a:rPr lang="en-US" sz="1900" dirty="0"/>
              <a:t>profile and online </a:t>
            </a:r>
            <a:r>
              <a:rPr lang="en-US" sz="1900" dirty="0" smtClean="0"/>
              <a:t>activity relate to </a:t>
            </a:r>
            <a:r>
              <a:rPr lang="en-US" sz="1900" dirty="0"/>
              <a:t>the </a:t>
            </a:r>
            <a:r>
              <a:rPr lang="en-US" sz="1900" dirty="0" smtClean="0"/>
              <a:t>country of first booking?</a:t>
            </a:r>
            <a:endParaRPr lang="en-US" sz="1900" dirty="0" smtClean="0">
              <a:sym typeface="Wingdings" panose="05000000000000000000" pitchFamily="2" charset="2"/>
            </a:endParaRPr>
          </a:p>
        </p:txBody>
      </p:sp>
      <p:sp>
        <p:nvSpPr>
          <p:cNvPr id="10" name="Content Placeholder 2"/>
          <p:cNvSpPr txBox="1">
            <a:spLocks/>
          </p:cNvSpPr>
          <p:nvPr/>
        </p:nvSpPr>
        <p:spPr>
          <a:xfrm>
            <a:off x="99764" y="2004942"/>
            <a:ext cx="9044236" cy="37643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14400" lvl="1" indent="-457200">
              <a:buFont typeface="+mj-lt"/>
              <a:buAutoNum type="arabicPeriod" startAt="2"/>
            </a:pPr>
            <a:r>
              <a:rPr lang="en-US" sz="1800" b="1" dirty="0" smtClean="0">
                <a:sym typeface="Wingdings" panose="05000000000000000000" pitchFamily="2" charset="2"/>
              </a:rPr>
              <a:t>Us</a:t>
            </a:r>
            <a:r>
              <a:rPr lang="en-US" sz="1800" dirty="0" smtClean="0">
                <a:sym typeface="Wingdings" panose="05000000000000000000" pitchFamily="2" charset="2"/>
              </a:rPr>
              <a:t>: Get acquainted with Kaggle and practice our ML techniques.</a:t>
            </a:r>
            <a:endParaRPr lang="en-US" sz="1800" dirty="0" smtClean="0">
              <a:sym typeface="Wingdings" panose="05000000000000000000" pitchFamily="2" charset="2"/>
            </a:endParaRPr>
          </a:p>
        </p:txBody>
      </p:sp>
      <p:pic>
        <p:nvPicPr>
          <p:cNvPr id="2" name="Picture 1"/>
          <p:cNvPicPr>
            <a:picLocks noChangeAspect="1"/>
          </p:cNvPicPr>
          <p:nvPr/>
        </p:nvPicPr>
        <p:blipFill>
          <a:blip r:embed="rId5"/>
          <a:stretch>
            <a:fillRect/>
          </a:stretch>
        </p:blipFill>
        <p:spPr>
          <a:xfrm>
            <a:off x="1908773" y="3465494"/>
            <a:ext cx="1356902" cy="2299686"/>
          </a:xfrm>
          <a:prstGeom prst="rect">
            <a:avLst/>
          </a:prstGeom>
        </p:spPr>
      </p:pic>
      <p:pic>
        <p:nvPicPr>
          <p:cNvPr id="3" name="Picture 2"/>
          <p:cNvPicPr>
            <a:picLocks noChangeAspect="1"/>
          </p:cNvPicPr>
          <p:nvPr/>
        </p:nvPicPr>
        <p:blipFill>
          <a:blip r:embed="rId6"/>
          <a:stretch>
            <a:fillRect/>
          </a:stretch>
        </p:blipFill>
        <p:spPr>
          <a:xfrm>
            <a:off x="4077872" y="4088452"/>
            <a:ext cx="939002" cy="1053769"/>
          </a:xfrm>
          <a:prstGeom prst="rect">
            <a:avLst/>
          </a:prstGeom>
        </p:spPr>
      </p:pic>
      <p:pic>
        <p:nvPicPr>
          <p:cNvPr id="6" name="Picture 5"/>
          <p:cNvPicPr>
            <a:picLocks noChangeAspect="1"/>
          </p:cNvPicPr>
          <p:nvPr/>
        </p:nvPicPr>
        <p:blipFill>
          <a:blip r:embed="rId7"/>
          <a:stretch>
            <a:fillRect/>
          </a:stretch>
        </p:blipFill>
        <p:spPr>
          <a:xfrm>
            <a:off x="6433579" y="3650863"/>
            <a:ext cx="2108651" cy="2003966"/>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1028332741"/>
              </p:ext>
            </p:extLst>
          </p:nvPr>
        </p:nvGraphicFramePr>
        <p:xfrm>
          <a:off x="3360271" y="4356177"/>
          <a:ext cx="623005" cy="593338"/>
        </p:xfrm>
        <a:graphic>
          <a:graphicData uri="http://schemas.openxmlformats.org/presentationml/2006/ole">
            <mc:AlternateContent xmlns:mc="http://schemas.openxmlformats.org/markup-compatibility/2006">
              <mc:Choice xmlns:v="urn:schemas-microsoft-com:vml" Requires="v">
                <p:oleObj spid="_x0000_s2059" name="Bitmap Image" r:id="rId8" imgW="1000080" imgH="952560" progId="Paint.Picture">
                  <p:embed/>
                </p:oleObj>
              </mc:Choice>
              <mc:Fallback>
                <p:oleObj name="Bitmap Image" r:id="rId8" imgW="1000080" imgH="952560" progId="Paint.Picture">
                  <p:embed/>
                  <p:pic>
                    <p:nvPicPr>
                      <p:cNvPr id="0" name=""/>
                      <p:cNvPicPr/>
                      <p:nvPr/>
                    </p:nvPicPr>
                    <p:blipFill>
                      <a:blip r:embed="rId9"/>
                      <a:stretch>
                        <a:fillRect/>
                      </a:stretch>
                    </p:blipFill>
                    <p:spPr>
                      <a:xfrm>
                        <a:off x="3360271" y="4356177"/>
                        <a:ext cx="623005" cy="593338"/>
                      </a:xfrm>
                      <a:prstGeom prst="rect">
                        <a:avLst/>
                      </a:prstGeom>
                    </p:spPr>
                  </p:pic>
                </p:oleObj>
              </mc:Fallback>
            </mc:AlternateContent>
          </a:graphicData>
        </a:graphic>
      </p:graphicFrame>
      <p:pic>
        <p:nvPicPr>
          <p:cNvPr id="8" name="Picture 7"/>
          <p:cNvPicPr>
            <a:picLocks noChangeAspect="1"/>
          </p:cNvPicPr>
          <p:nvPr/>
        </p:nvPicPr>
        <p:blipFill>
          <a:blip r:embed="rId10"/>
          <a:stretch>
            <a:fillRect/>
          </a:stretch>
        </p:blipFill>
        <p:spPr>
          <a:xfrm>
            <a:off x="5366426" y="4294045"/>
            <a:ext cx="717601" cy="717601"/>
          </a:xfrm>
          <a:prstGeom prst="rect">
            <a:avLst/>
          </a:prstGeom>
        </p:spPr>
      </p:pic>
    </p:spTree>
    <p:custDataLst>
      <p:tags r:id="rId2"/>
    </p:custDataLst>
    <p:extLst>
      <p:ext uri="{BB962C8B-B14F-4D97-AF65-F5344CB8AC3E}">
        <p14:creationId xmlns:p14="http://schemas.microsoft.com/office/powerpoint/2010/main" val="13825347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99764" y="920824"/>
            <a:ext cx="7548812" cy="49461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sym typeface="Wingdings" panose="05000000000000000000" pitchFamily="2" charset="2"/>
              </a:rPr>
              <a:t>Closed Competition    Insights from Top Finishers</a:t>
            </a:r>
            <a:endParaRPr lang="en-US" sz="2400" dirty="0" smtClean="0">
              <a:sym typeface="Wingdings" panose="05000000000000000000" pitchFamily="2" charset="2"/>
            </a:endParaRPr>
          </a:p>
        </p:txBody>
      </p:sp>
      <p:sp>
        <p:nvSpPr>
          <p:cNvPr id="5" name="Title 1"/>
          <p:cNvSpPr txBox="1">
            <a:spLocks/>
          </p:cNvSpPr>
          <p:nvPr/>
        </p:nvSpPr>
        <p:spPr>
          <a:xfrm>
            <a:off x="379141" y="66530"/>
            <a:ext cx="7397463" cy="713678"/>
          </a:xfrm>
          <a:prstGeom prst="rect">
            <a:avLst/>
          </a:prstGeom>
          <a:noFill/>
          <a:ln>
            <a:noFill/>
          </a:ln>
        </p:spPr>
        <p:txBody>
          <a:bodyPr spcFirstLastPara="1" vert="horz" wrap="square" lIns="91425" tIns="45700" rIns="91425" bIns="45700" rtlCol="0" anchor="ctr" anchorCtr="0">
            <a:normAutofit/>
          </a:bodyPr>
          <a:lstStyle>
            <a:lvl1pPr marR="0" lvl="0" algn="l" defTabSz="457200" rtl="0" eaLnBrk="1" latinLnBrk="0" hangingPunct="1">
              <a:spcBef>
                <a:spcPts val="0"/>
              </a:spcBef>
              <a:spcAft>
                <a:spcPts val="0"/>
              </a:spcAft>
              <a:buClr>
                <a:srgbClr val="C28220"/>
              </a:buClr>
              <a:buSzPts val="4200"/>
              <a:buFont typeface="Georgia"/>
              <a:buNone/>
              <a:defRPr sz="4200" b="0" i="0" u="none" strike="noStrike" kern="1200" cap="none">
                <a:solidFill>
                  <a:srgbClr val="C28220"/>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r>
              <a:rPr lang="en-US" sz="4000" dirty="0" smtClean="0"/>
              <a:t>Background</a:t>
            </a:r>
            <a:endParaRPr lang="en-US" sz="4000" dirty="0"/>
          </a:p>
        </p:txBody>
      </p:sp>
      <p:sp>
        <p:nvSpPr>
          <p:cNvPr id="14" name="Content Placeholder 2"/>
          <p:cNvSpPr txBox="1">
            <a:spLocks/>
          </p:cNvSpPr>
          <p:nvPr/>
        </p:nvSpPr>
        <p:spPr>
          <a:xfrm>
            <a:off x="2096711" y="5358674"/>
            <a:ext cx="1505229" cy="29985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dirty="0" smtClean="0">
                <a:sym typeface="Wingdings" panose="05000000000000000000" pitchFamily="2" charset="2"/>
              </a:rPr>
              <a:t>3</a:t>
            </a:r>
            <a:r>
              <a:rPr lang="en-US" sz="1400" baseline="30000" dirty="0" smtClean="0">
                <a:sym typeface="Wingdings" panose="05000000000000000000" pitchFamily="2" charset="2"/>
              </a:rPr>
              <a:t>rd</a:t>
            </a:r>
            <a:r>
              <a:rPr lang="en-US" sz="1400" dirty="0" smtClean="0">
                <a:sym typeface="Wingdings" panose="05000000000000000000" pitchFamily="2" charset="2"/>
              </a:rPr>
              <a:t> Place Winner</a:t>
            </a:r>
            <a:endParaRPr lang="en-US" sz="1400" dirty="0" smtClean="0">
              <a:sym typeface="Wingdings" panose="05000000000000000000" pitchFamily="2" charset="2"/>
            </a:endParaRPr>
          </a:p>
        </p:txBody>
      </p:sp>
      <p:pic>
        <p:nvPicPr>
          <p:cNvPr id="12" name="Picture 11"/>
          <p:cNvPicPr>
            <a:picLocks noChangeAspect="1"/>
          </p:cNvPicPr>
          <p:nvPr/>
        </p:nvPicPr>
        <p:blipFill>
          <a:blip r:embed="rId4"/>
          <a:stretch>
            <a:fillRect/>
          </a:stretch>
        </p:blipFill>
        <p:spPr>
          <a:xfrm>
            <a:off x="379138" y="1472474"/>
            <a:ext cx="5143500" cy="3886200"/>
          </a:xfrm>
          <a:prstGeom prst="rect">
            <a:avLst/>
          </a:prstGeom>
        </p:spPr>
      </p:pic>
      <p:sp>
        <p:nvSpPr>
          <p:cNvPr id="16" name="Content Placeholder 2"/>
          <p:cNvSpPr txBox="1">
            <a:spLocks/>
          </p:cNvSpPr>
          <p:nvPr/>
        </p:nvSpPr>
        <p:spPr>
          <a:xfrm>
            <a:off x="5802018" y="2407211"/>
            <a:ext cx="3182563" cy="767415"/>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sym typeface="Wingdings" panose="05000000000000000000" pitchFamily="2" charset="2"/>
              </a:rPr>
              <a:t>Feature Engineering</a:t>
            </a:r>
          </a:p>
          <a:p>
            <a:pPr lvl="1"/>
            <a:r>
              <a:rPr lang="en-US" dirty="0" smtClean="0">
                <a:sym typeface="Wingdings" panose="05000000000000000000" pitchFamily="2" charset="2"/>
              </a:rPr>
              <a:t>Limited raw features</a:t>
            </a:r>
          </a:p>
        </p:txBody>
      </p:sp>
      <p:sp>
        <p:nvSpPr>
          <p:cNvPr id="18" name="Content Placeholder 2"/>
          <p:cNvSpPr txBox="1">
            <a:spLocks/>
          </p:cNvSpPr>
          <p:nvPr/>
        </p:nvSpPr>
        <p:spPr>
          <a:xfrm>
            <a:off x="5802015" y="3995150"/>
            <a:ext cx="3182563" cy="49461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sym typeface="Wingdings" panose="05000000000000000000" pitchFamily="2" charset="2"/>
              </a:rPr>
              <a:t>Ensemble Learning</a:t>
            </a:r>
          </a:p>
        </p:txBody>
      </p:sp>
      <p:sp>
        <p:nvSpPr>
          <p:cNvPr id="9" name="Content Placeholder 2"/>
          <p:cNvSpPr txBox="1">
            <a:spLocks/>
          </p:cNvSpPr>
          <p:nvPr/>
        </p:nvSpPr>
        <p:spPr>
          <a:xfrm>
            <a:off x="5802016" y="1472475"/>
            <a:ext cx="3182563" cy="791224"/>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sym typeface="Wingdings" panose="05000000000000000000" pitchFamily="2" charset="2"/>
              </a:rPr>
              <a:t>Data Balancing</a:t>
            </a:r>
          </a:p>
          <a:p>
            <a:pPr lvl="1"/>
            <a:r>
              <a:rPr lang="en-US" dirty="0" smtClean="0">
                <a:sym typeface="Wingdings" panose="05000000000000000000" pitchFamily="2" charset="2"/>
              </a:rPr>
              <a:t>Unbalanced classes</a:t>
            </a:r>
          </a:p>
        </p:txBody>
      </p:sp>
      <p:sp>
        <p:nvSpPr>
          <p:cNvPr id="10" name="Content Placeholder 2"/>
          <p:cNvSpPr txBox="1">
            <a:spLocks/>
          </p:cNvSpPr>
          <p:nvPr/>
        </p:nvSpPr>
        <p:spPr>
          <a:xfrm>
            <a:off x="5802018" y="3314309"/>
            <a:ext cx="3182563" cy="44079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sym typeface="Wingdings" panose="05000000000000000000" pitchFamily="2" charset="2"/>
              </a:rPr>
              <a:t>Classifiers</a:t>
            </a:r>
          </a:p>
        </p:txBody>
      </p:sp>
    </p:spTree>
    <p:custDataLst>
      <p:tags r:id="rId1"/>
    </p:custDataLst>
    <p:extLst>
      <p:ext uri="{BB962C8B-B14F-4D97-AF65-F5344CB8AC3E}">
        <p14:creationId xmlns:p14="http://schemas.microsoft.com/office/powerpoint/2010/main" val="2366137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Methodology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31534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69" y="268304"/>
            <a:ext cx="7766050" cy="1150353"/>
          </a:xfrm>
        </p:spPr>
        <p:txBody>
          <a:bodyPr/>
          <a:lstStyle/>
          <a:p>
            <a:r>
              <a:rPr lang="en-US" dirty="0" smtClean="0"/>
              <a:t>Methodology – EDA</a:t>
            </a:r>
            <a:endParaRPr lang="en-US" dirty="0"/>
          </a:p>
        </p:txBody>
      </p:sp>
      <p:grpSp>
        <p:nvGrpSpPr>
          <p:cNvPr id="10" name="Group 9"/>
          <p:cNvGrpSpPr/>
          <p:nvPr/>
        </p:nvGrpSpPr>
        <p:grpSpPr>
          <a:xfrm>
            <a:off x="157673" y="1297015"/>
            <a:ext cx="2528888" cy="2536031"/>
            <a:chOff x="153959" y="1690688"/>
            <a:chExt cx="3371850" cy="3381375"/>
          </a:xfrm>
        </p:grpSpPr>
        <p:pic>
          <p:nvPicPr>
            <p:cNvPr id="7" name="Picture 6"/>
            <p:cNvPicPr>
              <a:picLocks noChangeAspect="1"/>
            </p:cNvPicPr>
            <p:nvPr/>
          </p:nvPicPr>
          <p:blipFill>
            <a:blip r:embed="rId3"/>
            <a:stretch>
              <a:fillRect/>
            </a:stretch>
          </p:blipFill>
          <p:spPr>
            <a:xfrm>
              <a:off x="153959" y="1690688"/>
              <a:ext cx="3371850" cy="3381375"/>
            </a:xfrm>
            <a:prstGeom prst="rect">
              <a:avLst/>
            </a:prstGeom>
          </p:spPr>
        </p:pic>
        <p:pic>
          <p:nvPicPr>
            <p:cNvPr id="9" name="Picture 8"/>
            <p:cNvPicPr>
              <a:picLocks noChangeAspect="1"/>
            </p:cNvPicPr>
            <p:nvPr/>
          </p:nvPicPr>
          <p:blipFill>
            <a:blip r:embed="rId4"/>
            <a:stretch>
              <a:fillRect/>
            </a:stretch>
          </p:blipFill>
          <p:spPr>
            <a:xfrm>
              <a:off x="2477193" y="1970117"/>
              <a:ext cx="747625" cy="2312570"/>
            </a:xfrm>
            <a:prstGeom prst="rect">
              <a:avLst/>
            </a:prstGeom>
          </p:spPr>
        </p:pic>
      </p:grpSp>
      <p:pic>
        <p:nvPicPr>
          <p:cNvPr id="13" name="Picture 12"/>
          <p:cNvPicPr>
            <a:picLocks noChangeAspect="1"/>
          </p:cNvPicPr>
          <p:nvPr/>
        </p:nvPicPr>
        <p:blipFill>
          <a:blip r:embed="rId5"/>
          <a:stretch>
            <a:fillRect/>
          </a:stretch>
        </p:blipFill>
        <p:spPr>
          <a:xfrm>
            <a:off x="6042975" y="1349816"/>
            <a:ext cx="2998594" cy="2435929"/>
          </a:xfrm>
          <a:prstGeom prst="rect">
            <a:avLst/>
          </a:prstGeom>
        </p:spPr>
      </p:pic>
      <p:pic>
        <p:nvPicPr>
          <p:cNvPr id="15" name="Picture 14"/>
          <p:cNvPicPr>
            <a:picLocks noChangeAspect="1"/>
          </p:cNvPicPr>
          <p:nvPr/>
        </p:nvPicPr>
        <p:blipFill>
          <a:blip r:embed="rId6"/>
          <a:stretch>
            <a:fillRect/>
          </a:stretch>
        </p:blipFill>
        <p:spPr>
          <a:xfrm>
            <a:off x="2926969" y="1418657"/>
            <a:ext cx="2875598" cy="2635964"/>
          </a:xfrm>
          <a:prstGeom prst="rect">
            <a:avLst/>
          </a:prstGeom>
        </p:spPr>
      </p:pic>
      <p:pic>
        <p:nvPicPr>
          <p:cNvPr id="3" name="Picture 2"/>
          <p:cNvPicPr>
            <a:picLocks noChangeAspect="1"/>
          </p:cNvPicPr>
          <p:nvPr/>
        </p:nvPicPr>
        <p:blipFill>
          <a:blip r:embed="rId7"/>
          <a:stretch>
            <a:fillRect/>
          </a:stretch>
        </p:blipFill>
        <p:spPr>
          <a:xfrm>
            <a:off x="2686561" y="4167308"/>
            <a:ext cx="3096452" cy="2075332"/>
          </a:xfrm>
          <a:prstGeom prst="rect">
            <a:avLst/>
          </a:prstGeom>
        </p:spPr>
      </p:pic>
    </p:spTree>
    <p:extLst>
      <p:ext uri="{BB962C8B-B14F-4D97-AF65-F5344CB8AC3E}">
        <p14:creationId xmlns:p14="http://schemas.microsoft.com/office/powerpoint/2010/main" val="2154386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9" presetClass="emph" presetSubtype="0" nodeType="withEffect">
                                  <p:stCondLst>
                                    <p:cond delay="0"/>
                                  </p:stCondLst>
                                  <p:childTnLst>
                                    <p:set>
                                      <p:cBhvr rctx="PPT">
                                        <p:cTn id="12" dur="indefinite"/>
                                        <p:tgtEl>
                                          <p:spTgt spid="10"/>
                                        </p:tgtEl>
                                        <p:attrNameLst>
                                          <p:attrName>style.opacity</p:attrName>
                                        </p:attrNameLst>
                                      </p:cBhvr>
                                      <p:to>
                                        <p:strVal val="0.1"/>
                                      </p:to>
                                    </p:set>
                                    <p:animEffect filter="image" prLst="opacity: 0.1">
                                      <p:cBhvr rctx="IE">
                                        <p:cTn id="13" dur="indefinite"/>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9" presetClass="emph" presetSubtype="0" nodeType="withEffect">
                                  <p:stCondLst>
                                    <p:cond delay="0"/>
                                  </p:stCondLst>
                                  <p:childTnLst>
                                    <p:set>
                                      <p:cBhvr rctx="PPT">
                                        <p:cTn id="23" dur="indefinite"/>
                                        <p:tgtEl>
                                          <p:spTgt spid="15"/>
                                        </p:tgtEl>
                                        <p:attrNameLst>
                                          <p:attrName>style.opacity</p:attrName>
                                        </p:attrNameLst>
                                      </p:cBhvr>
                                      <p:to>
                                        <p:strVal val="0.1"/>
                                      </p:to>
                                    </p:set>
                                    <p:animEffect filter="image" prLst="opacity: 0.1">
                                      <p:cBhvr rctx="IE">
                                        <p:cTn id="24" dur="indefinite"/>
                                        <p:tgtEl>
                                          <p:spTgt spid="15"/>
                                        </p:tgtEl>
                                      </p:cBhvr>
                                    </p:animEffect>
                                  </p:childTnLst>
                                </p:cTn>
                              </p:par>
                              <p:par>
                                <p:cTn id="25" presetID="9" presetClass="emph" presetSubtype="0" nodeType="withEffect">
                                  <p:stCondLst>
                                    <p:cond delay="0"/>
                                  </p:stCondLst>
                                  <p:childTnLst>
                                    <p:set>
                                      <p:cBhvr rctx="PPT">
                                        <p:cTn id="26" dur="indefinite"/>
                                        <p:tgtEl>
                                          <p:spTgt spid="3"/>
                                        </p:tgtEl>
                                        <p:attrNameLst>
                                          <p:attrName>style.opacity</p:attrName>
                                        </p:attrNameLst>
                                      </p:cBhvr>
                                      <p:to>
                                        <p:strVal val="0.1"/>
                                      </p:to>
                                    </p:set>
                                    <p:animEffect filter="image" prLst="opacity: 0.1">
                                      <p:cBhvr rctx="IE">
                                        <p:cTn id="27"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58" y="131735"/>
            <a:ext cx="7766050" cy="1150353"/>
          </a:xfrm>
        </p:spPr>
        <p:txBody>
          <a:bodyPr>
            <a:normAutofit fontScale="90000"/>
          </a:bodyPr>
          <a:lstStyle/>
          <a:p>
            <a:r>
              <a:rPr lang="en-US" dirty="0" smtClean="0"/>
              <a:t>Methodology – Model Generation</a:t>
            </a:r>
            <a:endParaRPr lang="en-US" dirty="0"/>
          </a:p>
        </p:txBody>
      </p:sp>
      <p:sp>
        <p:nvSpPr>
          <p:cNvPr id="3" name="Content Placeholder 2"/>
          <p:cNvSpPr>
            <a:spLocks noGrp="1"/>
          </p:cNvSpPr>
          <p:nvPr>
            <p:ph idx="1"/>
          </p:nvPr>
        </p:nvSpPr>
        <p:spPr>
          <a:xfrm>
            <a:off x="0" y="1337334"/>
            <a:ext cx="3046664" cy="4244059"/>
          </a:xfrm>
        </p:spPr>
        <p:txBody>
          <a:bodyPr>
            <a:normAutofit/>
          </a:bodyPr>
          <a:lstStyle/>
          <a:p>
            <a:pPr marL="0" indent="0">
              <a:buNone/>
            </a:pPr>
            <a:r>
              <a:rPr lang="en-US" dirty="0" smtClean="0"/>
              <a:t>Preprocessing Pipeline</a:t>
            </a:r>
            <a:endParaRPr lang="en-US" dirty="0"/>
          </a:p>
          <a:p>
            <a:pPr marL="0" indent="0">
              <a:buNone/>
            </a:pPr>
            <a:endParaRPr lang="en-US" dirty="0" smtClean="0"/>
          </a:p>
        </p:txBody>
      </p:sp>
      <p:sp>
        <p:nvSpPr>
          <p:cNvPr id="5" name="Content Placeholder 2"/>
          <p:cNvSpPr txBox="1">
            <a:spLocks/>
          </p:cNvSpPr>
          <p:nvPr/>
        </p:nvSpPr>
        <p:spPr>
          <a:xfrm>
            <a:off x="3118517" y="1337334"/>
            <a:ext cx="2902957" cy="424405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Data Selection</a:t>
            </a:r>
          </a:p>
          <a:p>
            <a:r>
              <a:rPr lang="en-US" dirty="0" smtClean="0"/>
              <a:t>5%: Training</a:t>
            </a:r>
          </a:p>
          <a:p>
            <a:r>
              <a:rPr lang="en-US" dirty="0" smtClean="0"/>
              <a:t>95%: Development</a:t>
            </a:r>
          </a:p>
          <a:p>
            <a:pPr marL="0" indent="0">
              <a:buFont typeface="Arial"/>
              <a:buNone/>
            </a:pPr>
            <a:endParaRPr lang="en-US" dirty="0" smtClean="0"/>
          </a:p>
          <a:p>
            <a:pPr marL="0" indent="0">
              <a:buFont typeface="Arial"/>
              <a:buNone/>
            </a:pPr>
            <a:r>
              <a:rPr lang="en-US" dirty="0" smtClean="0"/>
              <a:t>Imbalanced Classes</a:t>
            </a:r>
          </a:p>
          <a:p>
            <a:r>
              <a:rPr lang="en-US" dirty="0" smtClean="0"/>
              <a:t>Over-sampling</a:t>
            </a:r>
          </a:p>
          <a:p>
            <a:r>
              <a:rPr lang="en-US" dirty="0" smtClean="0"/>
              <a:t>Boosting</a:t>
            </a:r>
          </a:p>
          <a:p>
            <a:r>
              <a:rPr lang="en-US" dirty="0" smtClean="0"/>
              <a:t>Weighting</a:t>
            </a:r>
          </a:p>
          <a:p>
            <a:pPr lvl="1"/>
            <a:endParaRPr lang="en-US" dirty="0"/>
          </a:p>
          <a:p>
            <a:pPr lvl="1"/>
            <a:endParaRPr lang="en-US" dirty="0"/>
          </a:p>
        </p:txBody>
      </p:sp>
      <p:sp>
        <p:nvSpPr>
          <p:cNvPr id="6" name="Content Placeholder 2"/>
          <p:cNvSpPr txBox="1">
            <a:spLocks/>
          </p:cNvSpPr>
          <p:nvPr/>
        </p:nvSpPr>
        <p:spPr>
          <a:xfrm>
            <a:off x="6237036" y="1306507"/>
            <a:ext cx="3046664" cy="424405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Model Selection</a:t>
            </a:r>
          </a:p>
          <a:p>
            <a:endParaRPr lang="en-US" dirty="0" smtClean="0"/>
          </a:p>
          <a:p>
            <a:r>
              <a:rPr lang="en-US" dirty="0" smtClean="0"/>
              <a:t>Bernoulli Naïve Bayes</a:t>
            </a:r>
          </a:p>
          <a:p>
            <a:r>
              <a:rPr lang="en-US" dirty="0" smtClean="0"/>
              <a:t>Logistic Regression</a:t>
            </a:r>
          </a:p>
          <a:p>
            <a:endParaRPr lang="en-US" dirty="0" smtClean="0"/>
          </a:p>
          <a:p>
            <a:r>
              <a:rPr lang="en-US" dirty="0" smtClean="0"/>
              <a:t>Random Forest</a:t>
            </a:r>
          </a:p>
          <a:p>
            <a:r>
              <a:rPr lang="en-US" dirty="0" err="1" smtClean="0"/>
              <a:t>XGBoost</a:t>
            </a:r>
            <a:endParaRPr lang="en-US" dirty="0" smtClean="0"/>
          </a:p>
          <a:p>
            <a:r>
              <a:rPr lang="en-US" dirty="0" smtClean="0"/>
              <a:t>Voting Classifier Ensemble</a:t>
            </a:r>
          </a:p>
          <a:p>
            <a:endParaRPr lang="en-US" dirty="0" smtClean="0"/>
          </a:p>
          <a:p>
            <a:pPr marL="0" indent="0">
              <a:buFont typeface="Arial"/>
              <a:buNone/>
            </a:pPr>
            <a:endParaRPr lang="en-US" dirty="0" smtClean="0"/>
          </a:p>
        </p:txBody>
      </p:sp>
      <p:graphicFrame>
        <p:nvGraphicFramePr>
          <p:cNvPr id="7" name="Diagram 6"/>
          <p:cNvGraphicFramePr/>
          <p:nvPr>
            <p:extLst/>
          </p:nvPr>
        </p:nvGraphicFramePr>
        <p:xfrm>
          <a:off x="413164" y="2006600"/>
          <a:ext cx="2297952" cy="35439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9" name="Straight Connector 8"/>
          <p:cNvCxnSpPr/>
          <p:nvPr/>
        </p:nvCxnSpPr>
        <p:spPr>
          <a:xfrm>
            <a:off x="3046664" y="1464334"/>
            <a:ext cx="0" cy="3552166"/>
          </a:xfrm>
          <a:prstGeom prst="line">
            <a:avLst/>
          </a:prstGeom>
          <a:ln>
            <a:solidFill>
              <a:srgbClr val="C28220"/>
            </a:solidFill>
          </a:ln>
        </p:spPr>
        <p:style>
          <a:lnRef idx="2">
            <a:schemeClr val="accent6"/>
          </a:lnRef>
          <a:fillRef idx="0">
            <a:schemeClr val="accent6"/>
          </a:fillRef>
          <a:effectRef idx="1">
            <a:schemeClr val="accent6"/>
          </a:effectRef>
          <a:fontRef idx="minor">
            <a:schemeClr val="tx1"/>
          </a:fontRef>
        </p:style>
      </p:cxnSp>
      <p:cxnSp>
        <p:nvCxnSpPr>
          <p:cNvPr id="10" name="Straight Connector 9"/>
          <p:cNvCxnSpPr/>
          <p:nvPr/>
        </p:nvCxnSpPr>
        <p:spPr>
          <a:xfrm>
            <a:off x="6093328" y="1464334"/>
            <a:ext cx="0" cy="3552166"/>
          </a:xfrm>
          <a:prstGeom prst="line">
            <a:avLst/>
          </a:prstGeom>
          <a:ln>
            <a:solidFill>
              <a:srgbClr val="C28220"/>
            </a:solidFill>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84853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19319"/>
            <a:ext cx="6813884" cy="1448130"/>
          </a:xfrm>
        </p:spPr>
        <p:txBody>
          <a:bodyPr/>
          <a:lstStyle/>
          <a:p>
            <a:r>
              <a:rPr lang="en-US" dirty="0">
                <a:solidFill>
                  <a:srgbClr val="C28220"/>
                </a:solidFill>
              </a:rPr>
              <a:t>Results and Conclusion</a:t>
            </a:r>
          </a:p>
        </p:txBody>
      </p:sp>
      <p:sp>
        <p:nvSpPr>
          <p:cNvPr id="5" name="Subtitle 4">
            <a:extLst>
              <a:ext uri="{FF2B5EF4-FFF2-40B4-BE49-F238E27FC236}">
                <a16:creationId xmlns="" xmlns:a16="http://schemas.microsoft.com/office/drawing/2014/main" id="{39F0168E-D6CF-4CEE-8C07-89988825A55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939648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3"/>
          <p:cNvSpPr>
            <a:spLocks noGrp="1"/>
          </p:cNvSpPr>
          <p:nvPr>
            <p:ph type="body" sz="half" idx="2"/>
          </p:nvPr>
        </p:nvSpPr>
        <p:spPr>
          <a:xfrm>
            <a:off x="457200" y="1260089"/>
            <a:ext cx="3395908" cy="4360126"/>
          </a:xfrm>
        </p:spPr>
        <p:txBody>
          <a:bodyPr>
            <a:normAutofit/>
          </a:bodyPr>
          <a:lstStyle/>
          <a:p>
            <a:pPr lvl="0">
              <a:spcBef>
                <a:spcPts val="0"/>
              </a:spcBef>
            </a:pPr>
            <a:r>
              <a:rPr lang="en-US" sz="2000" dirty="0"/>
              <a:t>Top Performers:</a:t>
            </a:r>
          </a:p>
          <a:p>
            <a:pPr marL="457200" lvl="0" indent="-342900">
              <a:spcBef>
                <a:spcPts val="1600"/>
              </a:spcBef>
              <a:buSzPts val="1800"/>
              <a:buChar char="●"/>
            </a:pPr>
            <a:r>
              <a:rPr lang="en-US" sz="1600" dirty="0"/>
              <a:t>XGBoost</a:t>
            </a:r>
          </a:p>
          <a:p>
            <a:pPr marL="457200" lvl="0" indent="-342900">
              <a:spcBef>
                <a:spcPts val="0"/>
              </a:spcBef>
              <a:buSzPts val="1800"/>
              <a:buChar char="●"/>
            </a:pPr>
            <a:r>
              <a:rPr lang="en-US" sz="1600" dirty="0"/>
              <a:t>Logistic Regression</a:t>
            </a:r>
          </a:p>
          <a:p>
            <a:pPr marL="457200" lvl="0" indent="-342900">
              <a:spcBef>
                <a:spcPts val="0"/>
              </a:spcBef>
              <a:buSzPts val="1800"/>
              <a:buChar char="●"/>
            </a:pPr>
            <a:r>
              <a:rPr lang="en-US" sz="1600" dirty="0"/>
              <a:t>Voting Classifier</a:t>
            </a:r>
          </a:p>
          <a:p>
            <a:pPr lvl="0">
              <a:spcBef>
                <a:spcPts val="1600"/>
              </a:spcBef>
            </a:pPr>
            <a:endParaRPr lang="en-US" sz="1600" dirty="0" smtClean="0"/>
          </a:p>
          <a:p>
            <a:pPr lvl="0">
              <a:spcBef>
                <a:spcPts val="1600"/>
              </a:spcBef>
            </a:pPr>
            <a:r>
              <a:rPr lang="en-US" sz="2000" dirty="0" smtClean="0"/>
              <a:t>Key </a:t>
            </a:r>
            <a:r>
              <a:rPr lang="en-US" sz="2000" dirty="0"/>
              <a:t>Themes:</a:t>
            </a:r>
          </a:p>
          <a:p>
            <a:pPr marL="457200" lvl="0" indent="-342900">
              <a:spcBef>
                <a:spcPts val="1600"/>
              </a:spcBef>
              <a:buSzPts val="1800"/>
              <a:buChar char="●"/>
            </a:pPr>
            <a:r>
              <a:rPr lang="en-US" sz="1600" dirty="0"/>
              <a:t>Modest improvement over baseline</a:t>
            </a:r>
          </a:p>
          <a:p>
            <a:pPr marL="457200" lvl="0" indent="-342900">
              <a:spcBef>
                <a:spcPts val="0"/>
              </a:spcBef>
              <a:buSzPts val="1800"/>
              <a:buChar char="●"/>
            </a:pPr>
            <a:r>
              <a:rPr lang="en-US" sz="1600" dirty="0"/>
              <a:t>Attempts at class balancing proved </a:t>
            </a:r>
            <a:r>
              <a:rPr lang="en-US" sz="1600" dirty="0" smtClean="0"/>
              <a:t>futile</a:t>
            </a:r>
            <a:endParaRPr lang="en-US" sz="1600" dirty="0"/>
          </a:p>
        </p:txBody>
      </p:sp>
      <p:pic>
        <p:nvPicPr>
          <p:cNvPr id="7" name="Google Shape;61;p14">
            <a:extLst>
              <a:ext uri="{FF2B5EF4-FFF2-40B4-BE49-F238E27FC236}">
                <a16:creationId xmlns="" xmlns:a16="http://schemas.microsoft.com/office/drawing/2014/main" id="{635F8D62-282A-4E36-B8F5-AE61052A6D36}"/>
              </a:ext>
            </a:extLst>
          </p:cNvPr>
          <p:cNvPicPr preferRelativeResize="0"/>
          <p:nvPr/>
        </p:nvPicPr>
        <p:blipFill>
          <a:blip r:embed="rId3">
            <a:alphaModFix/>
          </a:blip>
          <a:stretch>
            <a:fillRect/>
          </a:stretch>
        </p:blipFill>
        <p:spPr>
          <a:xfrm>
            <a:off x="3853108" y="1166167"/>
            <a:ext cx="5000625" cy="4772025"/>
          </a:xfrm>
          <a:prstGeom prst="rect">
            <a:avLst/>
          </a:prstGeom>
          <a:noFill/>
          <a:ln>
            <a:noFill/>
          </a:ln>
        </p:spPr>
      </p:pic>
      <p:sp>
        <p:nvSpPr>
          <p:cNvPr id="5" name="Title 1"/>
          <p:cNvSpPr txBox="1">
            <a:spLocks/>
          </p:cNvSpPr>
          <p:nvPr/>
        </p:nvSpPr>
        <p:spPr>
          <a:xfrm>
            <a:off x="379141" y="66530"/>
            <a:ext cx="7397463" cy="713678"/>
          </a:xfrm>
          <a:prstGeom prst="rect">
            <a:avLst/>
          </a:prstGeom>
          <a:noFill/>
          <a:ln>
            <a:noFill/>
          </a:ln>
        </p:spPr>
        <p:txBody>
          <a:bodyPr spcFirstLastPara="1" vert="horz" wrap="square" lIns="91425" tIns="45700" rIns="91425" bIns="45700" rtlCol="0" anchor="ctr" anchorCtr="0">
            <a:normAutofit/>
          </a:bodyPr>
          <a:lstStyle>
            <a:lvl1pPr marR="0" lvl="0" algn="l" defTabSz="457200" rtl="0" eaLnBrk="1" latinLnBrk="0" hangingPunct="1">
              <a:spcBef>
                <a:spcPts val="0"/>
              </a:spcBef>
              <a:spcAft>
                <a:spcPts val="0"/>
              </a:spcAft>
              <a:buClr>
                <a:srgbClr val="C28220"/>
              </a:buClr>
              <a:buSzPts val="4200"/>
              <a:buFont typeface="Georgia"/>
              <a:buNone/>
              <a:defRPr sz="4200" b="0" i="0" u="none" strike="noStrike" kern="1200" cap="none">
                <a:solidFill>
                  <a:srgbClr val="C28220"/>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r>
              <a:rPr lang="en-US" sz="4000" dirty="0" smtClean="0"/>
              <a:t>Results</a:t>
            </a:r>
            <a:endParaRPr lang="en-US" sz="4000" dirty="0"/>
          </a:p>
        </p:txBody>
      </p:sp>
    </p:spTree>
    <p:extLst>
      <p:ext uri="{BB962C8B-B14F-4D97-AF65-F5344CB8AC3E}">
        <p14:creationId xmlns:p14="http://schemas.microsoft.com/office/powerpoint/2010/main" val="10129655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oogle Shape;67;p15">
            <a:extLst>
              <a:ext uri="{FF2B5EF4-FFF2-40B4-BE49-F238E27FC236}">
                <a16:creationId xmlns="" xmlns:a16="http://schemas.microsoft.com/office/drawing/2014/main" id="{7DDEDA20-40CB-42EC-9B16-0A90BCE74C2E}"/>
              </a:ext>
            </a:extLst>
          </p:cNvPr>
          <p:cNvPicPr preferRelativeResize="0"/>
          <p:nvPr/>
        </p:nvPicPr>
        <p:blipFill>
          <a:blip r:embed="rId3">
            <a:alphaModFix/>
          </a:blip>
          <a:stretch>
            <a:fillRect/>
          </a:stretch>
        </p:blipFill>
        <p:spPr>
          <a:xfrm>
            <a:off x="267872" y="1795346"/>
            <a:ext cx="3810000" cy="2714625"/>
          </a:xfrm>
          <a:prstGeom prst="rect">
            <a:avLst/>
          </a:prstGeom>
          <a:noFill/>
          <a:ln>
            <a:noFill/>
          </a:ln>
        </p:spPr>
      </p:pic>
      <p:pic>
        <p:nvPicPr>
          <p:cNvPr id="8" name="Google Shape;68;p15">
            <a:extLst>
              <a:ext uri="{FF2B5EF4-FFF2-40B4-BE49-F238E27FC236}">
                <a16:creationId xmlns="" xmlns:a16="http://schemas.microsoft.com/office/drawing/2014/main" id="{03F5BF11-A513-486E-80C4-A7F4DC976EAC}"/>
              </a:ext>
            </a:extLst>
          </p:cNvPr>
          <p:cNvPicPr preferRelativeResize="0"/>
          <p:nvPr/>
        </p:nvPicPr>
        <p:blipFill>
          <a:blip r:embed="rId4">
            <a:alphaModFix/>
          </a:blip>
          <a:stretch>
            <a:fillRect/>
          </a:stretch>
        </p:blipFill>
        <p:spPr>
          <a:xfrm>
            <a:off x="5030887" y="1795346"/>
            <a:ext cx="3629025" cy="2647950"/>
          </a:xfrm>
          <a:prstGeom prst="rect">
            <a:avLst/>
          </a:prstGeom>
          <a:noFill/>
          <a:ln>
            <a:noFill/>
          </a:ln>
        </p:spPr>
      </p:pic>
      <p:sp>
        <p:nvSpPr>
          <p:cNvPr id="11" name="Text Placeholder 3">
            <a:extLst>
              <a:ext uri="{FF2B5EF4-FFF2-40B4-BE49-F238E27FC236}">
                <a16:creationId xmlns="" xmlns:a16="http://schemas.microsoft.com/office/drawing/2014/main" id="{9A93CEB7-71FD-486B-9487-48B6122873C8}"/>
              </a:ext>
            </a:extLst>
          </p:cNvPr>
          <p:cNvSpPr txBox="1">
            <a:spLocks/>
          </p:cNvSpPr>
          <p:nvPr/>
        </p:nvSpPr>
        <p:spPr>
          <a:xfrm>
            <a:off x="379141" y="1098614"/>
            <a:ext cx="3958683" cy="696732"/>
          </a:xfrm>
          <a:prstGeom prst="rect">
            <a:avLst/>
          </a:prstGeom>
        </p:spPr>
        <p:txBody>
          <a:bodyPr/>
          <a:lstStyle>
            <a:lvl1pPr marL="342900" indent="-342900" algn="l" defTabSz="457200" rtl="0" eaLnBrk="1" latinLnBrk="0" hangingPunct="1">
              <a:spcBef>
                <a:spcPct val="20000"/>
              </a:spcBef>
              <a:buFont typeface="Arial"/>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spcBef>
                <a:spcPts val="0"/>
              </a:spcBef>
              <a:buNone/>
            </a:pPr>
            <a:r>
              <a:rPr lang="en-US" dirty="0"/>
              <a:t>XGBoost: No Class Balancing</a:t>
            </a:r>
          </a:p>
          <a:p>
            <a:pPr marL="0" indent="0">
              <a:buNone/>
            </a:pPr>
            <a:endParaRPr lang="en-US" dirty="0"/>
          </a:p>
        </p:txBody>
      </p:sp>
      <p:sp>
        <p:nvSpPr>
          <p:cNvPr id="12" name="Text Placeholder 3">
            <a:extLst>
              <a:ext uri="{FF2B5EF4-FFF2-40B4-BE49-F238E27FC236}">
                <a16:creationId xmlns="" xmlns:a16="http://schemas.microsoft.com/office/drawing/2014/main" id="{AF4E76B4-50E1-4679-B5A2-8C21AA227A01}"/>
              </a:ext>
            </a:extLst>
          </p:cNvPr>
          <p:cNvSpPr txBox="1">
            <a:spLocks/>
          </p:cNvSpPr>
          <p:nvPr/>
        </p:nvSpPr>
        <p:spPr>
          <a:xfrm>
            <a:off x="5224237" y="1098614"/>
            <a:ext cx="3725363" cy="425950"/>
          </a:xfrm>
          <a:prstGeom prst="rect">
            <a:avLst/>
          </a:prstGeom>
        </p:spPr>
        <p:txBody>
          <a:bodyPr/>
          <a:lstStyle>
            <a:lvl1pPr marL="342900" indent="-342900" algn="l" defTabSz="457200" rtl="0" eaLnBrk="1" latinLnBrk="0" hangingPunct="1">
              <a:spcBef>
                <a:spcPct val="20000"/>
              </a:spcBef>
              <a:buFont typeface="Arial"/>
              <a:buChar char="•"/>
              <a:defRPr sz="2200" kern="1200">
                <a:solidFill>
                  <a:srgbClr val="2D637F"/>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rgbClr val="2D637F"/>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rgbClr val="2D637F"/>
                </a:solidFill>
                <a:latin typeface="Lucida Grande"/>
                <a:ea typeface="+mn-ea"/>
                <a:cs typeface="Lucida Grande"/>
              </a:defRPr>
            </a:lvl3pPr>
            <a:lvl4pPr marL="1600200" indent="-228600" algn="l" defTabSz="457200" rtl="0" eaLnBrk="1" latinLnBrk="0" hangingPunct="1">
              <a:spcBef>
                <a:spcPct val="20000"/>
              </a:spcBef>
              <a:buFont typeface="Arial"/>
              <a:buChar char="–"/>
              <a:defRPr sz="1600" kern="1200">
                <a:solidFill>
                  <a:srgbClr val="2D637F"/>
                </a:solidFill>
                <a:latin typeface="Lucida Grande"/>
                <a:ea typeface="+mn-ea"/>
                <a:cs typeface="Lucida Grande"/>
              </a:defRPr>
            </a:lvl4pPr>
            <a:lvl5pPr marL="2057400" indent="-228600" algn="l" defTabSz="457200" rtl="0" eaLnBrk="1" latinLnBrk="0" hangingPunct="1">
              <a:spcBef>
                <a:spcPct val="20000"/>
              </a:spcBef>
              <a:buFont typeface="Arial"/>
              <a:buChar char="»"/>
              <a:defRPr sz="1400" kern="1200">
                <a:solidFill>
                  <a:srgbClr val="2D637F"/>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spcBef>
                <a:spcPts val="0"/>
              </a:spcBef>
              <a:buNone/>
            </a:pPr>
            <a:r>
              <a:rPr lang="en-US" dirty="0"/>
              <a:t>XGBoost: Class Balancing</a:t>
            </a:r>
          </a:p>
          <a:p>
            <a:pPr marL="0" indent="0">
              <a:buNone/>
            </a:pPr>
            <a:endParaRPr lang="en-US" dirty="0"/>
          </a:p>
        </p:txBody>
      </p:sp>
      <p:sp>
        <p:nvSpPr>
          <p:cNvPr id="9" name="Title 1"/>
          <p:cNvSpPr txBox="1">
            <a:spLocks/>
          </p:cNvSpPr>
          <p:nvPr/>
        </p:nvSpPr>
        <p:spPr>
          <a:xfrm>
            <a:off x="379141" y="66530"/>
            <a:ext cx="7397463" cy="713678"/>
          </a:xfrm>
          <a:prstGeom prst="rect">
            <a:avLst/>
          </a:prstGeom>
          <a:noFill/>
          <a:ln>
            <a:noFill/>
          </a:ln>
        </p:spPr>
        <p:txBody>
          <a:bodyPr spcFirstLastPara="1" vert="horz" wrap="square" lIns="91425" tIns="45700" rIns="91425" bIns="45700" rtlCol="0" anchor="ctr" anchorCtr="0">
            <a:normAutofit/>
          </a:bodyPr>
          <a:lstStyle>
            <a:lvl1pPr marR="0" lvl="0" algn="l" defTabSz="457200" rtl="0" eaLnBrk="1" latinLnBrk="0" hangingPunct="1">
              <a:spcBef>
                <a:spcPts val="0"/>
              </a:spcBef>
              <a:spcAft>
                <a:spcPts val="0"/>
              </a:spcAft>
              <a:buClr>
                <a:srgbClr val="C28220"/>
              </a:buClr>
              <a:buSzPts val="4200"/>
              <a:buFont typeface="Georgia"/>
              <a:buNone/>
              <a:defRPr sz="4200" b="0" i="0" u="none" strike="noStrike" kern="1200" cap="none">
                <a:solidFill>
                  <a:srgbClr val="C28220"/>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r>
              <a:rPr lang="en-US" sz="4000" dirty="0" smtClean="0"/>
              <a:t>Results</a:t>
            </a:r>
            <a:endParaRPr lang="en-US" sz="4000" dirty="0"/>
          </a:p>
        </p:txBody>
      </p:sp>
    </p:spTree>
    <p:extLst>
      <p:ext uri="{BB962C8B-B14F-4D97-AF65-F5344CB8AC3E}">
        <p14:creationId xmlns:p14="http://schemas.microsoft.com/office/powerpoint/2010/main" val="11255867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9|7.2|7.8|5.9|6.7"/>
</p:tagLst>
</file>

<file path=ppt/tags/tag2.xml><?xml version="1.0" encoding="utf-8"?>
<p:tagLst xmlns:a="http://schemas.openxmlformats.org/drawingml/2006/main" xmlns:r="http://schemas.openxmlformats.org/officeDocument/2006/relationships" xmlns:p="http://schemas.openxmlformats.org/presentationml/2006/main">
  <p:tag name="TIMING" val="|9|7.2|7.8|5.9|6.7"/>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926</TotalTime>
  <Words>1869</Words>
  <Application>Microsoft Office PowerPoint</Application>
  <PresentationFormat>On-screen Show (4:3)</PresentationFormat>
  <Paragraphs>157</Paragraphs>
  <Slides>10</Slides>
  <Notes>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7" baseType="lpstr">
      <vt:lpstr>Arial</vt:lpstr>
      <vt:lpstr>Calibri</vt:lpstr>
      <vt:lpstr>Georgia</vt:lpstr>
      <vt:lpstr>Lucida Grande</vt:lpstr>
      <vt:lpstr>Wingdings</vt:lpstr>
      <vt:lpstr>Custom Design</vt:lpstr>
      <vt:lpstr>Paintbrush Picture</vt:lpstr>
      <vt:lpstr>New User Bookings</vt:lpstr>
      <vt:lpstr>PowerPoint Presentation</vt:lpstr>
      <vt:lpstr>PowerPoint Presentation</vt:lpstr>
      <vt:lpstr>Methodology</vt:lpstr>
      <vt:lpstr>Methodology – EDA</vt:lpstr>
      <vt:lpstr>Methodology – Model Generation</vt:lpstr>
      <vt:lpstr>Results and Conclusion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New User Bookings</dc:title>
  <cp:keywords>CTPClassification=CTP_NT</cp:keywords>
  <cp:lastModifiedBy>Ye, Stanley</cp:lastModifiedBy>
  <cp:revision>35</cp:revision>
  <dcterms:created xsi:type="dcterms:W3CDTF">2013-01-15T19:08:57Z</dcterms:created>
  <dcterms:modified xsi:type="dcterms:W3CDTF">2018-12-12T08:46:02Z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64e2d8c5-5106-40ba-8b8d-098247fc5f3b</vt:lpwstr>
  </property>
  <property fmtid="{D5CDD505-2E9C-101B-9397-08002B2CF9AE}" pid="3" name="CTP_TimeStamp">
    <vt:lpwstr>2018-12-12 08:46:02Z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