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8" r:id="rId10"/>
    <p:sldId id="265" r:id="rId11"/>
    <p:sldId id="267" r:id="rId12"/>
    <p:sldId id="25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B71EC-9D70-4D44-B471-93275A3DEEE9}" type="datetimeFigureOut">
              <a:rPr lang="es-ES" smtClean="0"/>
              <a:t>20/12/2024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48D83-F882-4FDE-AE5B-6BF1AAD45C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26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48D83-F882-4FDE-AE5B-6BF1AAD45C6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3251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48D83-F882-4FDE-AE5B-6BF1AAD45C6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91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48D83-F882-4FDE-AE5B-6BF1AAD45C6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199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9A0A-099A-D530-D675-C62D7B501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FB3F3-33C2-DD0A-743D-5C8FBBD80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42B6F-F151-6A80-D060-3DD278BE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FE9C-8AF6-4A33-8DFC-8F4B29BC4A34}" type="datetimeFigureOut">
              <a:rPr lang="es-ES" smtClean="0"/>
              <a:t>20/12/2024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98B03-0E81-635B-0C00-0BF05D3C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8B0EC-D7BF-8D23-5005-7F2519AB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94F3-E249-439A-9FEB-D50CF7399D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755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7F3F-8A58-4B03-F27A-86A81764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56078-D161-7F87-8DC8-AD441B32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80362-5BE2-A715-2702-EC8F70F9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FE9C-8AF6-4A33-8DFC-8F4B29BC4A34}" type="datetimeFigureOut">
              <a:rPr lang="es-ES" smtClean="0"/>
              <a:t>20/12/2024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6BF7A-6C31-5E3E-7DE0-EEB893D7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0567C-E8C7-3A49-7053-2612BD59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94F3-E249-439A-9FEB-D50CF7399D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19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508C78-2517-735A-F564-DEFDBF9CD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07401-81FB-B7B7-C559-64A6E2ABB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2019E-52A4-AA7D-9582-3448762B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FE9C-8AF6-4A33-8DFC-8F4B29BC4A34}" type="datetimeFigureOut">
              <a:rPr lang="es-ES" smtClean="0"/>
              <a:t>20/12/2024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8B9C-57D2-E198-15C1-A1905B0A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34E32-FBB0-4D50-02F9-5C10FC4B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94F3-E249-439A-9FEB-D50CF7399D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62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6243-C4AD-3498-0C6F-F796EC0F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39570-F00B-6933-5AFA-46887F815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17ED8-5ACD-6C91-9BFC-D4C04E7C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FE9C-8AF6-4A33-8DFC-8F4B29BC4A34}" type="datetimeFigureOut">
              <a:rPr lang="es-ES" smtClean="0"/>
              <a:t>20/12/2024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CBFF8-E844-DC80-D073-7505D767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54215-4C05-6D95-BDC4-90302BE4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94F3-E249-439A-9FEB-D50CF7399D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05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4195-B34C-77EC-8C1E-73F4FDA1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9E435-94A1-C528-9458-9CDD3E578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E3695-E59B-6435-AD6F-3BD4D1CB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FE9C-8AF6-4A33-8DFC-8F4B29BC4A34}" type="datetimeFigureOut">
              <a:rPr lang="es-ES" smtClean="0"/>
              <a:t>20/12/2024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01E6F-2A8F-C4A8-93E6-CD299486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52812-A14D-2655-5E0A-5B629A7D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94F3-E249-439A-9FEB-D50CF7399D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44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AB4E-53E4-3384-177D-42D2FC43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E9FD3-071B-CE08-8B55-857CE40A4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0F385-1E81-A913-0F17-2D7515996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4C8F1-A64F-AA57-F370-0B050C8B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FE9C-8AF6-4A33-8DFC-8F4B29BC4A34}" type="datetimeFigureOut">
              <a:rPr lang="es-ES" smtClean="0"/>
              <a:t>20/12/2024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0A536-21A2-B8C9-200B-339A45B5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116C7-851C-2B71-DC2F-1E31B8E4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94F3-E249-439A-9FEB-D50CF7399D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38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C68C-DD49-BA93-D0A4-21C5DEFA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07D95-96CF-C6A9-C9B8-8B75A6AB5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6FF1F-19D4-381E-9730-CA729D4CB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64623-F26A-5780-B8E4-178084F60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6BB66-AD28-48B6-DA90-C1A71422B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C9FF3-1C82-3E6D-96AD-80671EB5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FE9C-8AF6-4A33-8DFC-8F4B29BC4A34}" type="datetimeFigureOut">
              <a:rPr lang="es-ES" smtClean="0"/>
              <a:t>20/12/2024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A075C-2630-D64B-0E7F-C0DC7FC5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4DD517-2594-E31A-E93A-99322DBA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94F3-E249-439A-9FEB-D50CF7399D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64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9634-1437-397C-7939-03FBB741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03F9D-5A82-E977-6B42-5E7AE2F5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FE9C-8AF6-4A33-8DFC-8F4B29BC4A34}" type="datetimeFigureOut">
              <a:rPr lang="es-ES" smtClean="0"/>
              <a:t>20/12/2024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CA1E4-CCE8-37AC-10E2-EB202701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6A38A-720A-C7A6-7976-C3F17F79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94F3-E249-439A-9FEB-D50CF7399D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85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1683D-F90E-3D8D-CF55-9C6BA24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FE9C-8AF6-4A33-8DFC-8F4B29BC4A34}" type="datetimeFigureOut">
              <a:rPr lang="es-ES" smtClean="0"/>
              <a:t>20/12/2024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758D3-A172-C71A-4BE8-E12BE0FAC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90571-47F8-9803-EF31-CE4ED6E3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94F3-E249-439A-9FEB-D50CF7399D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37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067A-45BE-09D8-D857-3FB1051E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81D1-BBEC-9B73-5B3D-757E4CF7B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3479C-70E5-A318-B0BF-EBDA2953E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62E1E-1E20-D19E-B56F-27E5BFFB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FE9C-8AF6-4A33-8DFC-8F4B29BC4A34}" type="datetimeFigureOut">
              <a:rPr lang="es-ES" smtClean="0"/>
              <a:t>20/12/2024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1879E-0711-2C10-BC0A-D43DC1AA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752F8-1F80-B87A-A02C-3959751D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94F3-E249-439A-9FEB-D50CF7399D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218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8874-AAA7-0356-EE80-757B7D6B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A12882-6E35-3376-D541-F3FE6B89D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A576A-9EBF-DF42-1E67-16C5BCC30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339D1-D49A-1FA1-57B4-91A9CB5C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FE9C-8AF6-4A33-8DFC-8F4B29BC4A34}" type="datetimeFigureOut">
              <a:rPr lang="es-ES" smtClean="0"/>
              <a:t>20/12/2024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637A1-7B8B-C6E9-193E-DC2B7381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E6E0A-4C51-D902-8215-1B529229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94F3-E249-439A-9FEB-D50CF7399D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785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993B2-0703-C9FB-7CCF-486B06EF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1364D-47A9-42F9-899E-6EE7CEC8C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B04E-3315-EB5B-F314-73C27373E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4FE9C-8AF6-4A33-8DFC-8F4B29BC4A34}" type="datetimeFigureOut">
              <a:rPr lang="es-ES" smtClean="0"/>
              <a:t>20/12/2024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9FE9D-E371-B35B-7A6C-0DA3CA9AB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D895-61EF-D684-9083-DBE04D743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894F3-E249-439A-9FEB-D50CF7399D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241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7249-A772-BC4B-FE71-FF0AAE73F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E7CA5-B41F-5EAD-B7A1-89CF2851B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C1D99-A506-9329-5BB6-9A3D82F5B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174"/>
            <a:ext cx="12192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88E434E-6BC4-033C-9FA9-F923CA9EAEC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1400" b="1" dirty="0">
                <a:solidFill>
                  <a:schemeClr val="bg1"/>
                </a:solidFill>
              </a:rPr>
              <a:t>TIME SERIES IN FINANCE</a:t>
            </a:r>
          </a:p>
          <a:p>
            <a:pPr algn="l"/>
            <a:r>
              <a:rPr lang="es-ES" sz="11400" b="1" dirty="0" err="1">
                <a:solidFill>
                  <a:schemeClr val="bg1"/>
                </a:solidFill>
              </a:rPr>
              <a:t>The</a:t>
            </a:r>
            <a:r>
              <a:rPr lang="es-ES" sz="11400" b="1" dirty="0">
                <a:solidFill>
                  <a:schemeClr val="bg1"/>
                </a:solidFill>
              </a:rPr>
              <a:t> Barney </a:t>
            </a:r>
            <a:r>
              <a:rPr lang="es-ES" sz="11400" b="1" dirty="0" err="1">
                <a:solidFill>
                  <a:schemeClr val="bg1"/>
                </a:solidFill>
              </a:rPr>
              <a:t>Stinson’s</a:t>
            </a:r>
            <a:r>
              <a:rPr lang="es-ES" sz="11400" b="1" dirty="0">
                <a:solidFill>
                  <a:schemeClr val="bg1"/>
                </a:solidFill>
              </a:rPr>
              <a:t> 3 Day Rule</a:t>
            </a:r>
          </a:p>
          <a:p>
            <a:pPr algn="l"/>
            <a:endParaRPr lang="es-ES" sz="11400" b="1" dirty="0">
              <a:solidFill>
                <a:schemeClr val="bg1"/>
              </a:solidFill>
            </a:endParaRPr>
          </a:p>
          <a:p>
            <a:pPr algn="l"/>
            <a:r>
              <a:rPr lang="es-ES" b="1" dirty="0">
                <a:solidFill>
                  <a:schemeClr val="bg1"/>
                </a:solidFill>
              </a:rPr>
              <a:t>VICTOR ANTON</a:t>
            </a:r>
          </a:p>
          <a:p>
            <a:pPr algn="l"/>
            <a:endParaRPr lang="es-ES" b="1" dirty="0">
              <a:solidFill>
                <a:schemeClr val="bg1"/>
              </a:solidFill>
            </a:endParaRPr>
          </a:p>
          <a:p>
            <a:pPr algn="l"/>
            <a:r>
              <a:rPr lang="es-ES" b="1" dirty="0">
                <a:solidFill>
                  <a:schemeClr val="bg1"/>
                </a:solidFill>
              </a:rPr>
              <a:t>CHRIS IMHOLZ</a:t>
            </a:r>
          </a:p>
        </p:txBody>
      </p:sp>
    </p:spTree>
    <p:extLst>
      <p:ext uri="{BB962C8B-B14F-4D97-AF65-F5344CB8AC3E}">
        <p14:creationId xmlns:p14="http://schemas.microsoft.com/office/powerpoint/2010/main" val="1922057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DC02A-2B74-0B5C-36A4-EA98FD2AD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1F21-D2A6-44D7-1743-B25DA4BA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Strategy</a:t>
            </a:r>
            <a:r>
              <a:rPr lang="es-ES" b="1" dirty="0"/>
              <a:t> Performance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7D5083-2059-3899-A134-8C9C3BC930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91" r="4586"/>
          <a:stretch/>
        </p:blipFill>
        <p:spPr>
          <a:xfrm>
            <a:off x="464974" y="2008772"/>
            <a:ext cx="5805197" cy="3249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B62291-B278-5740-FE8F-E64128777A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524" b="61422"/>
          <a:stretch/>
        </p:blipFill>
        <p:spPr>
          <a:xfrm>
            <a:off x="7249884" y="2771130"/>
            <a:ext cx="4103916" cy="1198089"/>
          </a:xfrm>
          <a:prstGeom prst="rect">
            <a:avLst/>
          </a:prstGeom>
        </p:spPr>
      </p:pic>
      <p:pic>
        <p:nvPicPr>
          <p:cNvPr id="13" name="Picture 2" descr="UBS lanza una nueva experiencia en la gestión de patrimonios para  inversores multiculturales | Business Wire">
            <a:extLst>
              <a:ext uri="{FF2B5EF4-FFF2-40B4-BE49-F238E27FC236}">
                <a16:creationId xmlns:a16="http://schemas.microsoft.com/office/drawing/2014/main" id="{DF3E785B-E7DC-645E-B7AA-D12155FF1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941" y="4555455"/>
            <a:ext cx="1430715" cy="74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0D1DED-B5BC-D8AC-B15C-48F047ED7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9941" y="2008623"/>
            <a:ext cx="1299567" cy="71673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87F2F-235B-3DB6-973D-A1EAA95D4B3A}"/>
              </a:ext>
            </a:extLst>
          </p:cNvPr>
          <p:cNvSpPr/>
          <p:nvPr/>
        </p:nvSpPr>
        <p:spPr>
          <a:xfrm>
            <a:off x="7119256" y="1927701"/>
            <a:ext cx="4234544" cy="132556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B88AED-527F-A84F-379C-50A280BA4A78}"/>
              </a:ext>
            </a:extLst>
          </p:cNvPr>
          <p:cNvSpPr/>
          <p:nvPr/>
        </p:nvSpPr>
        <p:spPr>
          <a:xfrm>
            <a:off x="7119256" y="3376837"/>
            <a:ext cx="4234544" cy="1978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81686E-8920-A486-8375-268A3556DB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112" t="62643" b="15724"/>
          <a:stretch/>
        </p:blipFill>
        <p:spPr>
          <a:xfrm>
            <a:off x="7249884" y="3963073"/>
            <a:ext cx="4075685" cy="67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84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6E4B6-EEE0-6F26-AC98-4F89F15E5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EED3-222D-F628-138D-2230364C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Conclusion</a:t>
            </a:r>
            <a:endParaRPr lang="es-E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011FD-8A8E-95EF-9772-54FEF4B76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SMI (Buy-and-Hold) Strategy </a:t>
            </a:r>
            <a:r>
              <a:rPr lang="en-US" dirty="0"/>
              <a:t>outperformed active strategies, highlighting the value of long-term, passive investing.</a:t>
            </a:r>
          </a:p>
          <a:p>
            <a:endParaRPr lang="en-US" dirty="0"/>
          </a:p>
          <a:p>
            <a:r>
              <a:rPr lang="en-US" b="1" dirty="0"/>
              <a:t>Trading Strategy and ARIMA Model </a:t>
            </a:r>
            <a:r>
              <a:rPr lang="en-US" dirty="0"/>
              <a:t>both struggled with </a:t>
            </a:r>
            <a:r>
              <a:rPr lang="en-US" b="1" dirty="0"/>
              <a:t>negative returns</a:t>
            </a:r>
            <a:r>
              <a:rPr lang="en-US" dirty="0"/>
              <a:t>, showing that short-term, reactive strategies might fail to capture market trends effectively.</a:t>
            </a:r>
          </a:p>
          <a:p>
            <a:endParaRPr lang="en-US" dirty="0"/>
          </a:p>
          <a:p>
            <a:r>
              <a:rPr lang="en-US" b="1" dirty="0"/>
              <a:t>ARIMA </a:t>
            </a:r>
            <a:r>
              <a:rPr lang="en-US" dirty="0"/>
              <a:t>Model lacked the predictive accuracy needed for consistent profitability, suggesting the need for better models.</a:t>
            </a:r>
          </a:p>
          <a:p>
            <a:endParaRPr lang="en-US" dirty="0"/>
          </a:p>
          <a:p>
            <a:r>
              <a:rPr lang="en-US" b="1" dirty="0"/>
              <a:t>Barney’s 3-Day Rule, </a:t>
            </a:r>
            <a:r>
              <a:rPr lang="en-US" dirty="0"/>
              <a:t>although fun, requires adjustments in trading strategies, and longer-term decision-making is often more effective in stock trading.</a:t>
            </a:r>
          </a:p>
        </p:txBody>
      </p:sp>
    </p:spTree>
    <p:extLst>
      <p:ext uri="{BB962C8B-B14F-4D97-AF65-F5344CB8AC3E}">
        <p14:creationId xmlns:p14="http://schemas.microsoft.com/office/powerpoint/2010/main" val="3925686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9CEC1-A832-E73B-D491-4E4A884A8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F014-7803-A56F-FD38-8E41DA223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7639" y="2001838"/>
            <a:ext cx="4859046" cy="1139624"/>
          </a:xfrm>
        </p:spPr>
        <p:txBody>
          <a:bodyPr/>
          <a:lstStyle/>
          <a:p>
            <a:r>
              <a:rPr lang="es-ES" b="1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AB2AA-F74A-BDD7-975C-2F34D901A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4999" y="3429000"/>
            <a:ext cx="3024326" cy="1655762"/>
          </a:xfrm>
        </p:spPr>
        <p:txBody>
          <a:bodyPr>
            <a:normAutofit/>
          </a:bodyPr>
          <a:lstStyle/>
          <a:p>
            <a:r>
              <a:rPr lang="es-ES" sz="4000" dirty="0"/>
              <a:t>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B6BC4A-E59F-5500-53F1-5F45939B4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5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5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4966-3DF0-8779-4ACD-60E95FF6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Introduction</a:t>
            </a:r>
            <a:endParaRPr lang="es-E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ABCA-9696-2E1D-F559-C1A7A0369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Timing is key </a:t>
            </a:r>
            <a:r>
              <a:rPr lang="en-US" dirty="0"/>
              <a:t>in both love and stock trading.</a:t>
            </a:r>
          </a:p>
          <a:p>
            <a:endParaRPr lang="en-US" dirty="0"/>
          </a:p>
          <a:p>
            <a:r>
              <a:rPr lang="en-US" dirty="0"/>
              <a:t>Inspired by </a:t>
            </a:r>
            <a:r>
              <a:rPr lang="en-US" b="1" dirty="0"/>
              <a:t>Barney Stinson’s 3-Day Rule </a:t>
            </a:r>
            <a:r>
              <a:rPr lang="en-US" dirty="0"/>
              <a:t>(wait 3 days before calling a girl), we tested it on stocks to see if waiting after a market drop leads to a better decision.</a:t>
            </a:r>
          </a:p>
          <a:p>
            <a:endParaRPr lang="en-US" dirty="0"/>
          </a:p>
          <a:p>
            <a:r>
              <a:rPr lang="en-US" dirty="0"/>
              <a:t>We incorporated </a:t>
            </a:r>
            <a:r>
              <a:rPr lang="en-US" b="1" dirty="0"/>
              <a:t>ARIMA forecasting </a:t>
            </a:r>
            <a:r>
              <a:rPr lang="en-US" dirty="0"/>
              <a:t>to help predict stock movements.</a:t>
            </a:r>
          </a:p>
        </p:txBody>
      </p:sp>
    </p:spTree>
    <p:extLst>
      <p:ext uri="{BB962C8B-B14F-4D97-AF65-F5344CB8AC3E}">
        <p14:creationId xmlns:p14="http://schemas.microsoft.com/office/powerpoint/2010/main" val="346279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0B02A-1D3A-6A08-74B7-4E895678E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2A2E-3702-A1AE-63F4-66F1C443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Objectives</a:t>
            </a:r>
            <a:endParaRPr lang="es-E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1A0FE-DFBB-9B6F-5B90-660BDA84C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Identify Price Drops: </a:t>
            </a:r>
            <a:r>
              <a:rPr lang="en-US" dirty="0"/>
              <a:t>Recognizing stock price drops of ≥ 5%.</a:t>
            </a:r>
          </a:p>
          <a:p>
            <a:endParaRPr lang="en-US" dirty="0"/>
          </a:p>
          <a:p>
            <a:r>
              <a:rPr lang="en-US" b="1" dirty="0"/>
              <a:t>3-Day Rule: </a:t>
            </a:r>
            <a:r>
              <a:rPr lang="en-US" dirty="0"/>
              <a:t>Buy stock 3 days after a significant drop to mitigate immediate market reactions.</a:t>
            </a:r>
          </a:p>
          <a:p>
            <a:endParaRPr lang="en-US" dirty="0"/>
          </a:p>
          <a:p>
            <a:r>
              <a:rPr lang="en-US" b="1" dirty="0"/>
              <a:t>Evaluate Performance: </a:t>
            </a:r>
            <a:r>
              <a:rPr lang="en-US" dirty="0"/>
              <a:t>Measure returns and Cumulative Returns.</a:t>
            </a:r>
          </a:p>
          <a:p>
            <a:endParaRPr lang="en-US" dirty="0"/>
          </a:p>
          <a:p>
            <a:r>
              <a:rPr lang="en-US" b="1" dirty="0"/>
              <a:t>Benchmark with Buy-and-Hold (SMI): </a:t>
            </a:r>
            <a:r>
              <a:rPr lang="en-US" dirty="0"/>
              <a:t>Compare performance against a passive strategy holding SMI Index.</a:t>
            </a:r>
          </a:p>
        </p:txBody>
      </p:sp>
    </p:spTree>
    <p:extLst>
      <p:ext uri="{BB962C8B-B14F-4D97-AF65-F5344CB8AC3E}">
        <p14:creationId xmlns:p14="http://schemas.microsoft.com/office/powerpoint/2010/main" val="315682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062EE-4FF2-65F4-ADB5-50EABF49A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FB18-14B4-C5D4-583D-23E56927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Starting</a:t>
            </a:r>
            <a:r>
              <a:rPr lang="es-ES" b="1" dirty="0"/>
              <a:t> Point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EEB70-E6B7-722C-577D-00208FE10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176" y="3020565"/>
            <a:ext cx="4318623" cy="3100317"/>
          </a:xfrm>
          <a:prstGeom prst="rect">
            <a:avLst/>
          </a:prstGeom>
        </p:spPr>
      </p:pic>
      <p:pic>
        <p:nvPicPr>
          <p:cNvPr id="3074" name="Picture 2" descr="UBS lanza una nueva experiencia en la gestión de patrimonios para  inversores multiculturales | Business Wire">
            <a:extLst>
              <a:ext uri="{FF2B5EF4-FFF2-40B4-BE49-F238E27FC236}">
                <a16:creationId xmlns:a16="http://schemas.microsoft.com/office/drawing/2014/main" id="{9BC89484-003E-D962-18BF-DA9D19DF1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449" y="1802393"/>
            <a:ext cx="1967985" cy="102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242C09-BB01-65BA-8A4E-DE71731CC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55" y="3520291"/>
            <a:ext cx="6085605" cy="21153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E07AD0-6D39-8A4A-92F0-888E493B5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952" y="1883081"/>
            <a:ext cx="1571844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7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BBF29-C499-3C2B-A6E1-554276898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34A2-BE6E-559C-A8B9-AD9C98AC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Implementation</a:t>
            </a:r>
            <a:r>
              <a:rPr lang="es-ES" b="1" dirty="0"/>
              <a:t>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Strategy</a:t>
            </a:r>
            <a:endParaRPr lang="es-E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AC59-E7B5-65C6-A1CA-F40F28077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Identification of Events: </a:t>
            </a:r>
            <a:r>
              <a:rPr lang="en-US" dirty="0"/>
              <a:t>Significant events are identified as price changes of 5% or more in the adjusted closing price.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Stock Purchase:</a:t>
            </a:r>
            <a:r>
              <a:rPr lang="en-US" dirty="0"/>
              <a:t> Stocks are purchased three trading days after a significant event to mitigate overreaction.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Holding Period: </a:t>
            </a:r>
            <a:r>
              <a:rPr lang="en-US" dirty="0"/>
              <a:t>The stocks are held for 30 trading days, allowing for potential recovery.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D0460-DC37-80FD-383D-046F7F087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140" y="2596097"/>
            <a:ext cx="4643720" cy="832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73F224-624E-B4AE-38F3-078B9A1C98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2113"/>
          <a:stretch/>
        </p:blipFill>
        <p:spPr>
          <a:xfrm>
            <a:off x="2433126" y="4624171"/>
            <a:ext cx="7325747" cy="4330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92E5B6-E642-3866-A65E-F855E4C99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073" y="4379681"/>
            <a:ext cx="7344800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6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A7170-2A01-5034-E191-78A428AB0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90A5-18BC-0700-1277-FFFFEF84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Strategy</a:t>
            </a:r>
            <a:r>
              <a:rPr lang="es-ES" b="1" dirty="0"/>
              <a:t> Performance 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1AC812-7355-89E5-C383-CDE50852F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3" y="1690687"/>
            <a:ext cx="5414607" cy="36631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12BC1C-CB81-BD8A-93AB-DB8386340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140" y="1690687"/>
            <a:ext cx="4970660" cy="36631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766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DFB89-3935-ECFA-8B1F-82628E2A9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209E8-CB0B-2DA9-7F73-CA1DC38E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Strategy</a:t>
            </a:r>
            <a:r>
              <a:rPr lang="es-ES" b="1" dirty="0"/>
              <a:t> Performance II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1F37A7-C596-4EB7-91EF-6F15BFA86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11" y="1839735"/>
            <a:ext cx="4841197" cy="35915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BAAA2F-D52D-AAC9-B1B5-25620FED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37" r="3504" b="32576"/>
          <a:stretch/>
        </p:blipFill>
        <p:spPr>
          <a:xfrm>
            <a:off x="7074261" y="2942025"/>
            <a:ext cx="3821008" cy="1351383"/>
          </a:xfrm>
          <a:prstGeom prst="rect">
            <a:avLst/>
          </a:prstGeom>
        </p:spPr>
      </p:pic>
      <p:pic>
        <p:nvPicPr>
          <p:cNvPr id="11" name="Picture 2" descr="UBS lanza una nueva experiencia en la gestión de patrimonios para  inversores multiculturales | Business Wire">
            <a:extLst>
              <a:ext uri="{FF2B5EF4-FFF2-40B4-BE49-F238E27FC236}">
                <a16:creationId xmlns:a16="http://schemas.microsoft.com/office/drawing/2014/main" id="{267083F7-E406-F253-9A9C-24FC3A3D9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315" y="4216227"/>
            <a:ext cx="1430715" cy="74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943E8B-4712-F961-D603-DB9006202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4261" y="2250344"/>
            <a:ext cx="1234824" cy="6810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13B50F-E59E-7A8D-C6D3-18582B38C51E}"/>
              </a:ext>
            </a:extLst>
          </p:cNvPr>
          <p:cNvSpPr/>
          <p:nvPr/>
        </p:nvSpPr>
        <p:spPr>
          <a:xfrm>
            <a:off x="6946764" y="2091662"/>
            <a:ext cx="4054027" cy="14817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138B77-443B-1C95-47DE-EC82E8BA6CFB}"/>
              </a:ext>
            </a:extLst>
          </p:cNvPr>
          <p:cNvSpPr/>
          <p:nvPr/>
        </p:nvSpPr>
        <p:spPr>
          <a:xfrm>
            <a:off x="6946764" y="3662052"/>
            <a:ext cx="4054027" cy="1481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636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D3946-E40A-4DD9-C0D3-BDB287DBE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97E2-4E14-DB78-79C0-E6A6028E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Re-</a:t>
            </a:r>
            <a:r>
              <a:rPr lang="es-ES" b="1" dirty="0" err="1"/>
              <a:t>Implementation</a:t>
            </a:r>
            <a:r>
              <a:rPr lang="es-ES" b="1" dirty="0"/>
              <a:t>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Strategy</a:t>
            </a:r>
            <a:r>
              <a:rPr lang="es-ES" b="1" dirty="0"/>
              <a:t> -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AB6C-A5C1-B08C-258C-66ACEB459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Identification of Events: </a:t>
            </a:r>
            <a:r>
              <a:rPr lang="en-US" dirty="0"/>
              <a:t>Significant events are identified as price changes of 5% or more in the adjusted closing price.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ARIMA </a:t>
            </a:r>
            <a:r>
              <a:rPr lang="en-US" dirty="0"/>
              <a:t>is used to predict stock price movements following an event. A </a:t>
            </a:r>
            <a:r>
              <a:rPr lang="en-US" b="1" dirty="0"/>
              <a:t>Buy Decision </a:t>
            </a:r>
            <a:r>
              <a:rPr lang="en-US" dirty="0"/>
              <a:t>is made if the model predicts a </a:t>
            </a:r>
            <a:r>
              <a:rPr lang="en-US" b="1" dirty="0"/>
              <a:t>0.05-1% </a:t>
            </a:r>
            <a:r>
              <a:rPr lang="en-US" dirty="0"/>
              <a:t>increase in stock price within a given period (typically post-event recovery).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Stock Purchase:</a:t>
            </a:r>
            <a:r>
              <a:rPr lang="en-US" dirty="0"/>
              <a:t> Stocks are purchased 3 trading days after a significant price drop, only if </a:t>
            </a:r>
            <a:r>
              <a:rPr lang="en-US" b="1" dirty="0"/>
              <a:t>ARIMA's Buy Decision is TRUE.</a:t>
            </a:r>
          </a:p>
          <a:p>
            <a:endParaRPr lang="en-US" b="1" dirty="0"/>
          </a:p>
          <a:p>
            <a:r>
              <a:rPr lang="en-US" b="1" dirty="0"/>
              <a:t>Holding Period: </a:t>
            </a:r>
            <a:r>
              <a:rPr lang="en-US" dirty="0"/>
              <a:t>The stocks are held for 30 trading days, allowing for potential recovery.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170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643A1-4E91-A678-6B07-E48A91EE9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28D9-F286-F740-39EB-5D8A1EBD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ARIMA </a:t>
            </a:r>
            <a:r>
              <a:rPr lang="es-ES" b="1" dirty="0" err="1"/>
              <a:t>Forecast</a:t>
            </a:r>
            <a:r>
              <a:rPr lang="es-ES" b="1" dirty="0"/>
              <a:t> </a:t>
            </a:r>
            <a:r>
              <a:rPr lang="es-ES" b="1" dirty="0" err="1"/>
              <a:t>on</a:t>
            </a:r>
            <a:r>
              <a:rPr lang="es-ES" b="1" dirty="0"/>
              <a:t> 5% </a:t>
            </a:r>
            <a:r>
              <a:rPr lang="es-ES" b="1" dirty="0" err="1"/>
              <a:t>drops</a:t>
            </a:r>
            <a:endParaRPr lang="es-E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02A623-3CA7-FF94-2C24-201814B12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7361"/>
            <a:ext cx="5039428" cy="3315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AE8ACD-8593-9CE1-7E1C-49A9B5EF1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374" y="2019755"/>
            <a:ext cx="4791744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400</Words>
  <Application>Microsoft Office PowerPoint</Application>
  <PresentationFormat>Widescreen</PresentationFormat>
  <Paragraphs>54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Introduction</vt:lpstr>
      <vt:lpstr>Objectives</vt:lpstr>
      <vt:lpstr>Starting Point</vt:lpstr>
      <vt:lpstr>Implementation of the Strategy</vt:lpstr>
      <vt:lpstr>Strategy Performance I</vt:lpstr>
      <vt:lpstr>Strategy Performance II</vt:lpstr>
      <vt:lpstr>Re-Implementation of the Strategy - ARIMA</vt:lpstr>
      <vt:lpstr>ARIMA Forecast on 5% drops</vt:lpstr>
      <vt:lpstr>Strategy Performance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anton</dc:creator>
  <cp:lastModifiedBy>victor anton</cp:lastModifiedBy>
  <cp:revision>3</cp:revision>
  <dcterms:created xsi:type="dcterms:W3CDTF">2024-12-20T10:33:34Z</dcterms:created>
  <dcterms:modified xsi:type="dcterms:W3CDTF">2024-12-20T11:29:50Z</dcterms:modified>
</cp:coreProperties>
</file>