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0" r:id="rId3"/>
    <p:sldId id="257" r:id="rId4"/>
    <p:sldId id="258" r:id="rId5"/>
    <p:sldId id="259" r:id="rId6"/>
    <p:sldId id="262"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75427" autoAdjust="0"/>
  </p:normalViewPr>
  <p:slideViewPr>
    <p:cSldViewPr snapToGrid="0">
      <p:cViewPr varScale="1">
        <p:scale>
          <a:sx n="89" d="100"/>
          <a:sy n="89" d="100"/>
        </p:scale>
        <p:origin x="114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86EC2A-1FF1-4DB1-BB69-57B0EDA305E7}" type="datetimeFigureOut">
              <a:rPr lang="en-US" smtClean="0"/>
              <a:t>6/17/2015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F164A3-7165-4E0F-AA0F-DDB0EC7CBD94}" type="slidenum">
              <a:rPr lang="en-US" smtClean="0"/>
              <a:t>‹#›</a:t>
            </a:fld>
            <a:endParaRPr lang="en-US"/>
          </a:p>
        </p:txBody>
      </p:sp>
    </p:spTree>
    <p:extLst>
      <p:ext uri="{BB962C8B-B14F-4D97-AF65-F5344CB8AC3E}">
        <p14:creationId xmlns:p14="http://schemas.microsoft.com/office/powerpoint/2010/main" val="4231792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F164A3-7165-4E0F-AA0F-DDB0EC7CBD94}" type="slidenum">
              <a:rPr lang="en-US" smtClean="0"/>
              <a:t>1</a:t>
            </a:fld>
            <a:endParaRPr lang="en-US"/>
          </a:p>
        </p:txBody>
      </p:sp>
    </p:spTree>
    <p:extLst>
      <p:ext uri="{BB962C8B-B14F-4D97-AF65-F5344CB8AC3E}">
        <p14:creationId xmlns:p14="http://schemas.microsoft.com/office/powerpoint/2010/main" val="290208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BF164A3-7165-4E0F-AA0F-DDB0EC7CBD94}" type="slidenum">
              <a:rPr lang="en-US" smtClean="0"/>
              <a:t>2</a:t>
            </a:fld>
            <a:endParaRPr lang="en-US"/>
          </a:p>
        </p:txBody>
      </p:sp>
    </p:spTree>
    <p:extLst>
      <p:ext uri="{BB962C8B-B14F-4D97-AF65-F5344CB8AC3E}">
        <p14:creationId xmlns:p14="http://schemas.microsoft.com/office/powerpoint/2010/main" val="1904584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Ext JS History:</a:t>
            </a:r>
          </a:p>
          <a:p>
            <a:pPr fontAlgn="base"/>
            <a:r>
              <a:rPr lang="en-US" sz="1200" b="0" i="0" kern="1200" dirty="0" smtClean="0">
                <a:solidFill>
                  <a:schemeClr val="tx1"/>
                </a:solidFill>
                <a:effectLst/>
                <a:latin typeface="+mn-lt"/>
                <a:ea typeface="+mn-ea"/>
                <a:cs typeface="+mn-cs"/>
              </a:rPr>
              <a:t>Ext JS is a client-side, JavaScript framework for building web applications. In early 2006, Jack Slocum (jackslocum.com) started working on a set of extension utilities for the Yahoo User Interface (YUI) library under the name "</a:t>
            </a:r>
            <a:r>
              <a:rPr lang="en-US" sz="1200" b="0" i="0" kern="1200" dirty="0" err="1" smtClean="0">
                <a:solidFill>
                  <a:schemeClr val="tx1"/>
                </a:solidFill>
                <a:effectLst/>
                <a:latin typeface="+mn-lt"/>
                <a:ea typeface="+mn-ea"/>
                <a:cs typeface="+mn-cs"/>
              </a:rPr>
              <a:t>yui</a:t>
            </a:r>
            <a:r>
              <a:rPr lang="en-US" sz="1200" b="0" i="0" kern="1200" dirty="0" smtClean="0">
                <a:solidFill>
                  <a:schemeClr val="tx1"/>
                </a:solidFill>
                <a:effectLst/>
                <a:latin typeface="+mn-lt"/>
                <a:ea typeface="+mn-ea"/>
                <a:cs typeface="+mn-cs"/>
              </a:rPr>
              <a:t>-ext." Eventually, Jack created an adapter layer through which any foundation library could be plugged in to provide utilities such as event handling, DOM manipulation and animated effects. This unanchored the library from YUI, and allowed the use of YUI, jQuery, prototype, or a new </a:t>
            </a:r>
            <a:r>
              <a:rPr lang="en-US" sz="1200" b="0" i="0" kern="1200" dirty="0" err="1" smtClean="0">
                <a:solidFill>
                  <a:schemeClr val="tx1"/>
                </a:solidFill>
                <a:effectLst/>
                <a:latin typeface="+mn-lt"/>
                <a:ea typeface="+mn-ea"/>
                <a:cs typeface="+mn-cs"/>
              </a:rPr>
              <a:t>ext</a:t>
            </a:r>
            <a:r>
              <a:rPr lang="en-US" sz="1200" b="0" i="0" kern="1200" dirty="0" smtClean="0">
                <a:solidFill>
                  <a:schemeClr val="tx1"/>
                </a:solidFill>
                <a:effectLst/>
                <a:latin typeface="+mn-lt"/>
                <a:ea typeface="+mn-ea"/>
                <a:cs typeface="+mn-cs"/>
              </a:rPr>
              <a:t>-base foundation written by Jack. This was version 1 of Ext JS. Current version of Ext JS is 4.2.x.</a:t>
            </a:r>
          </a:p>
          <a:p>
            <a:pPr fontAlgn="base"/>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IDE:</a:t>
            </a:r>
          </a:p>
          <a:p>
            <a:pPr fontAlgn="base"/>
            <a:r>
              <a:rPr lang="en-US" sz="1200" b="0" i="0" kern="1200" dirty="0" smtClean="0">
                <a:solidFill>
                  <a:schemeClr val="tx1"/>
                </a:solidFill>
                <a:effectLst/>
                <a:latin typeface="+mn-lt"/>
                <a:ea typeface="+mn-ea"/>
                <a:cs typeface="+mn-cs"/>
              </a:rPr>
              <a:t>You can use any IDE for </a:t>
            </a:r>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development as per your convenient </a:t>
            </a:r>
            <a:r>
              <a:rPr lang="en-US" sz="1200" b="0" i="0" kern="1200" dirty="0" err="1" smtClean="0">
                <a:solidFill>
                  <a:schemeClr val="tx1"/>
                </a:solidFill>
                <a:effectLst/>
                <a:latin typeface="+mn-lt"/>
                <a:ea typeface="+mn-ea"/>
                <a:cs typeface="+mn-cs"/>
              </a:rPr>
              <a:t>eg</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Webstorm</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Aptana</a:t>
            </a:r>
            <a:r>
              <a:rPr lang="en-US" sz="1200" b="0" i="0" kern="1200" dirty="0" smtClean="0">
                <a:solidFill>
                  <a:schemeClr val="tx1"/>
                </a:solidFill>
                <a:effectLst/>
                <a:latin typeface="+mn-lt"/>
                <a:ea typeface="+mn-ea"/>
                <a:cs typeface="+mn-cs"/>
              </a:rPr>
              <a:t>, Eclipse, </a:t>
            </a:r>
            <a:r>
              <a:rPr lang="en-US" sz="1200" b="0" i="0" kern="1200" dirty="0" err="1" smtClean="0">
                <a:solidFill>
                  <a:schemeClr val="tx1"/>
                </a:solidFill>
                <a:effectLst/>
                <a:latin typeface="+mn-lt"/>
                <a:ea typeface="+mn-ea"/>
                <a:cs typeface="+mn-cs"/>
              </a:rPr>
              <a:t>VisualStudio</a:t>
            </a:r>
            <a:r>
              <a:rPr lang="en-US" sz="1200" b="0" i="0" kern="1200" dirty="0" smtClean="0">
                <a:solidFill>
                  <a:schemeClr val="tx1"/>
                </a:solidFill>
                <a:effectLst/>
                <a:latin typeface="+mn-lt"/>
                <a:ea typeface="+mn-ea"/>
                <a:cs typeface="+mn-cs"/>
              </a:rPr>
              <a:t> etc.</a:t>
            </a:r>
          </a:p>
          <a:p>
            <a:pPr fontAlgn="base"/>
            <a:r>
              <a:rPr lang="en-US" sz="1200" b="0" i="0" kern="1200" dirty="0" smtClean="0">
                <a:solidFill>
                  <a:schemeClr val="tx1"/>
                </a:solidFill>
                <a:effectLst/>
                <a:latin typeface="+mn-lt"/>
                <a:ea typeface="+mn-ea"/>
                <a:cs typeface="+mn-cs"/>
              </a:rPr>
              <a:t>IDE should satisfy following requirements for the development:</a:t>
            </a:r>
          </a:p>
          <a:p>
            <a:pPr fontAlgn="base"/>
            <a:r>
              <a:rPr lang="en-US" sz="1200" b="0" i="0" kern="1200" dirty="0" smtClean="0">
                <a:solidFill>
                  <a:schemeClr val="tx1"/>
                </a:solidFill>
                <a:effectLst/>
                <a:latin typeface="+mn-lt"/>
                <a:ea typeface="+mn-ea"/>
                <a:cs typeface="+mn-cs"/>
              </a:rPr>
              <a:t>It should be able to validate JavaScript code for errors and warnings</a:t>
            </a:r>
          </a:p>
          <a:p>
            <a:pPr fontAlgn="base"/>
            <a:r>
              <a:rPr lang="en-US" sz="1200" b="0" i="0" kern="1200" dirty="0" smtClean="0">
                <a:solidFill>
                  <a:schemeClr val="tx1"/>
                </a:solidFill>
                <a:effectLst/>
                <a:latin typeface="+mn-lt"/>
                <a:ea typeface="+mn-ea"/>
                <a:cs typeface="+mn-cs"/>
              </a:rPr>
              <a:t>It should have </a:t>
            </a:r>
            <a:r>
              <a:rPr lang="en-US" sz="1200" b="0" i="0" kern="1200" dirty="0" err="1" smtClean="0">
                <a:solidFill>
                  <a:schemeClr val="tx1"/>
                </a:solidFill>
                <a:effectLst/>
                <a:latin typeface="+mn-lt"/>
                <a:ea typeface="+mn-ea"/>
                <a:cs typeface="+mn-cs"/>
              </a:rPr>
              <a:t>autoComplete</a:t>
            </a:r>
            <a:r>
              <a:rPr lang="en-US" sz="1200" b="0" i="0" kern="1200" dirty="0" smtClean="0">
                <a:solidFill>
                  <a:schemeClr val="tx1"/>
                </a:solidFill>
                <a:effectLst/>
                <a:latin typeface="+mn-lt"/>
                <a:ea typeface="+mn-ea"/>
                <a:cs typeface="+mn-cs"/>
              </a:rPr>
              <a:t> functionality for </a:t>
            </a:r>
            <a:r>
              <a:rPr lang="en-US" sz="1200" b="0" i="0" kern="1200" dirty="0" err="1" smtClean="0">
                <a:solidFill>
                  <a:schemeClr val="tx1"/>
                </a:solidFill>
                <a:effectLst/>
                <a:latin typeface="+mn-lt"/>
                <a:ea typeface="+mn-ea"/>
                <a:cs typeface="+mn-cs"/>
              </a:rPr>
              <a:t>ExtJS</a:t>
            </a:r>
            <a:r>
              <a:rPr lang="en-US" sz="1200" b="0" i="0" kern="1200" dirty="0" smtClean="0">
                <a:solidFill>
                  <a:schemeClr val="tx1"/>
                </a:solidFill>
                <a:effectLst/>
                <a:latin typeface="+mn-lt"/>
                <a:ea typeface="+mn-ea"/>
                <a:cs typeface="+mn-cs"/>
              </a:rPr>
              <a:t> 4 library classes and functions.</a:t>
            </a:r>
          </a:p>
          <a:p>
            <a:pPr fontAlgn="base"/>
            <a:r>
              <a:rPr lang="en-US" sz="1200" b="0" i="0" kern="1200" dirty="0" smtClean="0">
                <a:solidFill>
                  <a:schemeClr val="tx1"/>
                </a:solidFill>
                <a:effectLst/>
                <a:latin typeface="+mn-lt"/>
                <a:ea typeface="+mn-ea"/>
                <a:cs typeface="+mn-cs"/>
              </a:rPr>
              <a:t>It should be able to format JavaScript code easily to make Ext JS code readable.</a:t>
            </a:r>
          </a:p>
          <a:p>
            <a:pPr fontAlgn="base"/>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BF164A3-7165-4E0F-AA0F-DDB0EC7CBD94}" type="slidenum">
              <a:rPr lang="en-US" smtClean="0"/>
              <a:t>3</a:t>
            </a:fld>
            <a:endParaRPr lang="en-US"/>
          </a:p>
        </p:txBody>
      </p:sp>
    </p:spTree>
    <p:extLst>
      <p:ext uri="{BB962C8B-B14F-4D97-AF65-F5344CB8AC3E}">
        <p14:creationId xmlns:p14="http://schemas.microsoft.com/office/powerpoint/2010/main" val="886732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Sencha</a:t>
            </a:r>
            <a:r>
              <a:rPr lang="en-US" dirty="0" smtClean="0"/>
              <a:t> Platform for Web Application Lifecycle Management</a:t>
            </a:r>
          </a:p>
          <a:p>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Ext JS</a:t>
            </a:r>
          </a:p>
          <a:p>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Ext JS is a desktop application development platform with cross-browser compatibility, MVC architecture, charting, and UI widgets.</a:t>
            </a:r>
          </a:p>
          <a:p>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Touch </a:t>
            </a:r>
            <a:r>
              <a:rPr lang="en-US" sz="1200" b="0" i="0" kern="1200" dirty="0" smtClean="0">
                <a:solidFill>
                  <a:schemeClr val="tx1"/>
                </a:solidFill>
                <a:effectLst/>
                <a:latin typeface="+mn-lt"/>
                <a:ea typeface="+mn-ea"/>
                <a:cs typeface="+mn-cs"/>
              </a:rPr>
              <a:t>is a mobile application development platform with over 50 built-in components, themes for every popular mobile platform, and a built-in MVC system. </a:t>
            </a:r>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Touch in the Complete package provides access to </a:t>
            </a:r>
            <a:r>
              <a:rPr lang="en-US" sz="1200" b="0" i="0" kern="1200" dirty="0" err="1" smtClean="0">
                <a:solidFill>
                  <a:schemeClr val="tx1"/>
                </a:solidFill>
                <a:effectLst/>
                <a:latin typeface="+mn-lt"/>
                <a:ea typeface="+mn-ea"/>
                <a:cs typeface="+mn-cs"/>
              </a:rPr>
              <a:t>TouchGrid</a:t>
            </a:r>
            <a:r>
              <a:rPr lang="en-US" sz="1200" b="0" i="0" kern="1200" dirty="0" smtClean="0">
                <a:solidFill>
                  <a:schemeClr val="tx1"/>
                </a:solidFill>
                <a:effectLst/>
                <a:latin typeface="+mn-lt"/>
                <a:ea typeface="+mn-ea"/>
                <a:cs typeface="+mn-cs"/>
              </a:rPr>
              <a:t> and Action Message Format (AMF).</a:t>
            </a:r>
            <a:endParaRPr lang="en-US" dirty="0" smtClean="0"/>
          </a:p>
          <a:p>
            <a:endParaRPr lang="en-US" dirty="0" smtClean="0"/>
          </a:p>
          <a:p>
            <a:r>
              <a:rPr lang="en-US" sz="1200" b="1" i="0" kern="1200" dirty="0" smtClean="0">
                <a:solidFill>
                  <a:schemeClr val="tx1"/>
                </a:solidFill>
                <a:effectLst/>
                <a:latin typeface="+mn-lt"/>
                <a:ea typeface="+mn-ea"/>
                <a:cs typeface="+mn-cs"/>
              </a:rPr>
              <a:t>Design</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platform helps you accelerate your web application development efforts with out-of-the box theming capabilities across all applications. We can help teams:</a:t>
            </a:r>
          </a:p>
          <a:p>
            <a:r>
              <a:rPr lang="en-US" sz="1200" b="0" i="0" kern="1200" dirty="0" smtClean="0">
                <a:solidFill>
                  <a:schemeClr val="tx1"/>
                </a:solidFill>
                <a:effectLst/>
                <a:latin typeface="+mn-lt"/>
                <a:ea typeface="+mn-ea"/>
                <a:cs typeface="+mn-cs"/>
              </a:rPr>
              <a:t>Design visually compelling web applications using pre-built and pre-tested components.</a:t>
            </a:r>
          </a:p>
          <a:p>
            <a:r>
              <a:rPr lang="en-US" sz="1200" b="0" i="0" kern="1200" dirty="0" smtClean="0">
                <a:solidFill>
                  <a:schemeClr val="tx1"/>
                </a:solidFill>
                <a:effectLst/>
                <a:latin typeface="+mn-lt"/>
                <a:ea typeface="+mn-ea"/>
                <a:cs typeface="+mn-cs"/>
              </a:rPr>
              <a:t>Improve agility and the overall design process with tools that make it faster and easier to mock up, style, prototype, and evaluate interface designs.</a:t>
            </a:r>
          </a:p>
          <a:p>
            <a:r>
              <a:rPr lang="en-US" sz="1200" b="0" i="0" kern="1200" dirty="0" smtClean="0">
                <a:solidFill>
                  <a:schemeClr val="tx1"/>
                </a:solidFill>
                <a:effectLst/>
                <a:latin typeface="+mn-lt"/>
                <a:ea typeface="+mn-ea"/>
                <a:cs typeface="+mn-cs"/>
              </a:rPr>
              <a:t>Enhance collaboration between line-of-business and IT teams to move apps quickly to the development phase.</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Develop</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platform offers powerful JavaScript and Java frameworks to help developers do their best work. We can help teams:</a:t>
            </a:r>
          </a:p>
          <a:p>
            <a:r>
              <a:rPr lang="en-US" sz="1200" b="0" i="0" kern="1200" dirty="0" smtClean="0">
                <a:solidFill>
                  <a:schemeClr val="tx1"/>
                </a:solidFill>
                <a:effectLst/>
                <a:latin typeface="+mn-lt"/>
                <a:ea typeface="+mn-ea"/>
                <a:cs typeface="+mn-cs"/>
              </a:rPr>
              <a:t>Build better applications faster with an enterprise-ready framework.</a:t>
            </a:r>
          </a:p>
          <a:p>
            <a:r>
              <a:rPr lang="en-US" sz="1200" b="0" i="0" kern="1200" dirty="0" smtClean="0">
                <a:solidFill>
                  <a:schemeClr val="tx1"/>
                </a:solidFill>
                <a:effectLst/>
                <a:latin typeface="+mn-lt"/>
                <a:ea typeface="+mn-ea"/>
                <a:cs typeface="+mn-cs"/>
              </a:rPr>
              <a:t>Improve development efficiency by automatically handling critical issues such as rendering and cross-browser testing.</a:t>
            </a:r>
          </a:p>
          <a:p>
            <a:r>
              <a:rPr lang="en-US" sz="1200" b="0" i="0" kern="1200" dirty="0" smtClean="0">
                <a:solidFill>
                  <a:schemeClr val="tx1"/>
                </a:solidFill>
                <a:effectLst/>
                <a:latin typeface="+mn-lt"/>
                <a:ea typeface="+mn-ea"/>
                <a:cs typeface="+mn-cs"/>
              </a:rPr>
              <a:t>Build higher quality applications with tightly integrated and well-tested libraries and components.</a:t>
            </a:r>
          </a:p>
          <a:p>
            <a:r>
              <a:rPr lang="en-US" sz="1200" b="0" i="0" kern="1200" dirty="0" smtClean="0">
                <a:solidFill>
                  <a:schemeClr val="tx1"/>
                </a:solidFill>
                <a:effectLst/>
                <a:latin typeface="+mn-lt"/>
                <a:ea typeface="+mn-ea"/>
                <a:cs typeface="+mn-cs"/>
              </a:rPr>
              <a:t>Develop once for multiple platforms and devices.</a:t>
            </a:r>
          </a:p>
          <a:p>
            <a:r>
              <a:rPr lang="en-US" sz="1200" b="0" i="0" kern="1200" dirty="0" smtClean="0">
                <a:solidFill>
                  <a:schemeClr val="tx1"/>
                </a:solidFill>
                <a:effectLst/>
                <a:latin typeface="+mn-lt"/>
                <a:ea typeface="+mn-ea"/>
                <a:cs typeface="+mn-cs"/>
              </a:rPr>
              <a:t>Code, troubleshoot, and test web applications just once for multiple device types — desktops, tablets, and smartphones.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Manage</a:t>
            </a:r>
          </a:p>
          <a:p>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offers the ideal platform for deploying, managing, securing, and analyzing your web applications. We can help IT Ops teams:</a:t>
            </a:r>
          </a:p>
          <a:p>
            <a:r>
              <a:rPr lang="en-US" sz="1200" b="0" i="0" kern="1200" dirty="0" smtClean="0">
                <a:solidFill>
                  <a:schemeClr val="tx1"/>
                </a:solidFill>
                <a:effectLst/>
                <a:latin typeface="+mn-lt"/>
                <a:ea typeface="+mn-ea"/>
                <a:cs typeface="+mn-cs"/>
              </a:rPr>
              <a:t>Seamlessly deploy web applications to mobile devices, tablets, and desktops.</a:t>
            </a:r>
          </a:p>
          <a:p>
            <a:r>
              <a:rPr lang="en-US" sz="1200" b="0" i="0" kern="1200" dirty="0" smtClean="0">
                <a:solidFill>
                  <a:schemeClr val="tx1"/>
                </a:solidFill>
                <a:effectLst/>
                <a:latin typeface="+mn-lt"/>
                <a:ea typeface="+mn-ea"/>
                <a:cs typeface="+mn-cs"/>
              </a:rPr>
              <a:t>Safeguard sensitive data by deploying apps securely.</a:t>
            </a:r>
          </a:p>
          <a:p>
            <a:r>
              <a:rPr lang="en-US" sz="1200" b="0" i="0" kern="1200" dirty="0" smtClean="0">
                <a:solidFill>
                  <a:schemeClr val="tx1"/>
                </a:solidFill>
                <a:effectLst/>
                <a:latin typeface="+mn-lt"/>
                <a:ea typeface="+mn-ea"/>
                <a:cs typeface="+mn-cs"/>
              </a:rPr>
              <a:t>Maintain user flexibility and increase IT/business collaboration.</a:t>
            </a:r>
          </a:p>
          <a:p>
            <a:r>
              <a:rPr lang="en-US" sz="1200" b="0" i="0" kern="1200" dirty="0" smtClean="0">
                <a:solidFill>
                  <a:schemeClr val="tx1"/>
                </a:solidFill>
                <a:effectLst/>
                <a:latin typeface="+mn-lt"/>
                <a:ea typeface="+mn-ea"/>
                <a:cs typeface="+mn-cs"/>
              </a:rPr>
              <a:t>Control your apps, users, and data with a centralized administration console.</a:t>
            </a:r>
          </a:p>
          <a:p>
            <a:r>
              <a:rPr lang="en-US" sz="1200" b="0" i="0" kern="1200" dirty="0" smtClean="0">
                <a:solidFill>
                  <a:schemeClr val="tx1"/>
                </a:solidFill>
                <a:effectLst/>
                <a:latin typeface="+mn-lt"/>
                <a:ea typeface="+mn-ea"/>
                <a:cs typeface="+mn-cs"/>
              </a:rPr>
              <a:t>Gain valuable insight by analyzing your apps across usage, timing, support, update, and performance parameters.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Plugins and Services</a:t>
            </a:r>
          </a:p>
          <a:p>
            <a:r>
              <a:rPr lang="en-US" sz="1200" b="0" i="0" kern="1200" dirty="0" smtClean="0">
                <a:solidFill>
                  <a:schemeClr val="tx1"/>
                </a:solidFill>
                <a:effectLst/>
                <a:latin typeface="+mn-lt"/>
                <a:ea typeface="+mn-ea"/>
                <a:cs typeface="+mn-cs"/>
              </a:rPr>
              <a:t>We provide an open platform that integrates into your current IT environment with plugins for popular IDEs, integration with backend systems such as SAP and integration with Single Sign on, LDAP and more. The </a:t>
            </a:r>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Platform is backed by expert support and services that round out the solution. Our dedicated team of engineers and consultants  provides deep technical training, customized implementation, technical support, and professional services that include:</a:t>
            </a:r>
          </a:p>
          <a:p>
            <a:r>
              <a:rPr lang="en-US" sz="1200" b="0" i="0" kern="1200" dirty="0" smtClean="0">
                <a:solidFill>
                  <a:schemeClr val="tx1"/>
                </a:solidFill>
                <a:effectLst/>
                <a:latin typeface="+mn-lt"/>
                <a:ea typeface="+mn-ea"/>
                <a:cs typeface="+mn-cs"/>
              </a:rPr>
              <a:t>Enterprise Mentoring and Architectural Planning</a:t>
            </a:r>
          </a:p>
          <a:p>
            <a:r>
              <a:rPr lang="en-US" sz="1200" b="0" i="0" kern="1200" dirty="0" smtClean="0">
                <a:solidFill>
                  <a:schemeClr val="tx1"/>
                </a:solidFill>
                <a:effectLst/>
                <a:latin typeface="+mn-lt"/>
                <a:ea typeface="+mn-ea"/>
                <a:cs typeface="+mn-cs"/>
              </a:rPr>
              <a:t>Dedicated Development Experts</a:t>
            </a:r>
          </a:p>
          <a:p>
            <a:r>
              <a:rPr lang="en-US" sz="1200" b="0" i="0" kern="1200" dirty="0" smtClean="0">
                <a:solidFill>
                  <a:schemeClr val="tx1"/>
                </a:solidFill>
                <a:effectLst/>
                <a:latin typeface="+mn-lt"/>
                <a:ea typeface="+mn-ea"/>
                <a:cs typeface="+mn-cs"/>
              </a:rPr>
              <a:t>Code Review and Best Practices Knowledge Transfer</a:t>
            </a:r>
          </a:p>
          <a:p>
            <a:r>
              <a:rPr lang="en-US" sz="1200" b="0" i="0" kern="1200" dirty="0" smtClean="0">
                <a:solidFill>
                  <a:schemeClr val="tx1"/>
                </a:solidFill>
                <a:effectLst/>
                <a:latin typeface="+mn-lt"/>
                <a:ea typeface="+mn-ea"/>
                <a:cs typeface="+mn-cs"/>
              </a:rPr>
              <a:t>Custom Component Development</a:t>
            </a:r>
          </a:p>
          <a:p>
            <a:r>
              <a:rPr lang="en-US" sz="1200" b="0" i="0" kern="1200" dirty="0" smtClean="0">
                <a:solidFill>
                  <a:schemeClr val="tx1"/>
                </a:solidFill>
                <a:effectLst/>
                <a:latin typeface="+mn-lt"/>
                <a:ea typeface="+mn-ea"/>
                <a:cs typeface="+mn-cs"/>
              </a:rPr>
              <a:t>UI/UX Design Assistance</a:t>
            </a:r>
          </a:p>
          <a:p>
            <a:endParaRPr lang="en-US" sz="1200" b="0" i="0" kern="1200" dirty="0" smtClean="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10"/>
          </p:nvPr>
        </p:nvSpPr>
        <p:spPr/>
        <p:txBody>
          <a:bodyPr/>
          <a:lstStyle/>
          <a:p>
            <a:fld id="{EBF164A3-7165-4E0F-AA0F-DDB0EC7CBD94}" type="slidenum">
              <a:rPr lang="en-US" smtClean="0"/>
              <a:t>6</a:t>
            </a:fld>
            <a:endParaRPr lang="en-US"/>
          </a:p>
        </p:txBody>
      </p:sp>
    </p:spTree>
    <p:extLst>
      <p:ext uri="{BB962C8B-B14F-4D97-AF65-F5344CB8AC3E}">
        <p14:creationId xmlns:p14="http://schemas.microsoft.com/office/powerpoint/2010/main" val="2185725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IE</a:t>
            </a:r>
            <a:r>
              <a:rPr lang="en-US" dirty="0" smtClean="0"/>
              <a:t>:</a:t>
            </a:r>
            <a:r>
              <a:rPr lang="en-US" baseline="0" dirty="0" smtClean="0"/>
              <a:t> 11</a:t>
            </a:r>
          </a:p>
          <a:p>
            <a:r>
              <a:rPr lang="en-US" b="1" baseline="0" dirty="0" smtClean="0"/>
              <a:t>Mozilla Firefox</a:t>
            </a:r>
            <a:r>
              <a:rPr lang="en-US" baseline="0" dirty="0" smtClean="0"/>
              <a:t>: 3.8</a:t>
            </a:r>
          </a:p>
          <a:p>
            <a:r>
              <a:rPr lang="en-US" b="1" baseline="0" dirty="0" smtClean="0"/>
              <a:t>Safari</a:t>
            </a:r>
            <a:r>
              <a:rPr lang="en-US" baseline="0" dirty="0" smtClean="0"/>
              <a:t>: 8</a:t>
            </a:r>
          </a:p>
          <a:p>
            <a:r>
              <a:rPr lang="en-US" b="1" baseline="0" dirty="0" smtClean="0"/>
              <a:t>Google Chrome</a:t>
            </a:r>
            <a:r>
              <a:rPr lang="en-US" baseline="0" dirty="0" smtClean="0"/>
              <a:t>: 43</a:t>
            </a:r>
          </a:p>
          <a:p>
            <a:r>
              <a:rPr lang="en-US" b="1" baseline="0" dirty="0" smtClean="0"/>
              <a:t>Opera</a:t>
            </a:r>
            <a:r>
              <a:rPr lang="en-US" baseline="0" dirty="0" smtClean="0"/>
              <a:t>: 30</a:t>
            </a:r>
          </a:p>
          <a:p>
            <a:endParaRPr lang="en-US" baseline="0" dirty="0" smtClean="0"/>
          </a:p>
          <a:p>
            <a:r>
              <a:rPr lang="en-US" sz="1200" b="1" i="0" kern="1200" dirty="0" smtClean="0">
                <a:solidFill>
                  <a:schemeClr val="tx1"/>
                </a:solidFill>
                <a:effectLst/>
                <a:latin typeface="+mn-lt"/>
                <a:ea typeface="+mn-ea"/>
                <a:cs typeface="+mn-cs"/>
              </a:rPr>
              <a:t>Note:</a:t>
            </a:r>
            <a:r>
              <a:rPr lang="en-US" sz="1200" b="0" i="0" kern="1200" dirty="0" smtClean="0">
                <a:solidFill>
                  <a:schemeClr val="tx1"/>
                </a:solidFill>
                <a:effectLst/>
                <a:latin typeface="+mn-lt"/>
                <a:ea typeface="+mn-ea"/>
                <a:cs typeface="+mn-cs"/>
              </a:rPr>
              <a:t> Ext JS 5 does not currently support mobile phones</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BF164A3-7165-4E0F-AA0F-DDB0EC7CBD94}" type="slidenum">
              <a:rPr lang="en-US" smtClean="0"/>
              <a:t>7</a:t>
            </a:fld>
            <a:endParaRPr lang="en-US"/>
          </a:p>
        </p:txBody>
      </p:sp>
    </p:spTree>
    <p:extLst>
      <p:ext uri="{BB962C8B-B14F-4D97-AF65-F5344CB8AC3E}">
        <p14:creationId xmlns:p14="http://schemas.microsoft.com/office/powerpoint/2010/main" val="3156752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License(s):	</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GNU General Public License v3.0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GNU General Public License v3.0 is the standard license for the GNU General Public License v3.0 base license</a:t>
            </a: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http://www.sencha.com/legal/</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E:\Software Center\Framework\ext-5.1.0</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r>
              <a:rPr lang="en-US" sz="1200" b="1" i="0" kern="1200" dirty="0" smtClean="0">
                <a:solidFill>
                  <a:schemeClr val="tx1"/>
                </a:solidFill>
                <a:effectLst/>
                <a:latin typeface="+mn-lt"/>
                <a:ea typeface="+mn-ea"/>
                <a:cs typeface="+mn-cs"/>
              </a:rPr>
              <a:t>Installing </a:t>
            </a:r>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Ext JS</a:t>
            </a:r>
          </a:p>
          <a:p>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Ext JS is a desktop application development platform with cross-browser compatibility, MVC architecture, charting, and UI widgets.</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Installing </a:t>
            </a:r>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Touch</a:t>
            </a:r>
          </a:p>
          <a:p>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Touch is a mobile application development platform with over 50 built-in components, themes for every popular mobile platform, and a built-in MVC system. </a:t>
            </a:r>
            <a:r>
              <a:rPr lang="en-US" sz="1200" b="0" i="0" kern="1200" dirty="0" err="1" smtClean="0">
                <a:solidFill>
                  <a:schemeClr val="tx1"/>
                </a:solidFill>
                <a:effectLst/>
                <a:latin typeface="+mn-lt"/>
                <a:ea typeface="+mn-ea"/>
                <a:cs typeface="+mn-cs"/>
              </a:rPr>
              <a:t>Sencha</a:t>
            </a:r>
            <a:r>
              <a:rPr lang="en-US" sz="1200" b="0" i="0" kern="1200" dirty="0" smtClean="0">
                <a:solidFill>
                  <a:schemeClr val="tx1"/>
                </a:solidFill>
                <a:effectLst/>
                <a:latin typeface="+mn-lt"/>
                <a:ea typeface="+mn-ea"/>
                <a:cs typeface="+mn-cs"/>
              </a:rPr>
              <a:t> Touch in the Complete package provides access to </a:t>
            </a:r>
            <a:r>
              <a:rPr lang="en-US" sz="1200" b="0" i="0" kern="1200" dirty="0" err="1" smtClean="0">
                <a:solidFill>
                  <a:schemeClr val="tx1"/>
                </a:solidFill>
                <a:effectLst/>
                <a:latin typeface="+mn-lt"/>
                <a:ea typeface="+mn-ea"/>
                <a:cs typeface="+mn-cs"/>
              </a:rPr>
              <a:t>TouchGrid</a:t>
            </a:r>
            <a:r>
              <a:rPr lang="en-US" sz="1200" b="0" i="0" kern="1200" dirty="0" smtClean="0">
                <a:solidFill>
                  <a:schemeClr val="tx1"/>
                </a:solidFill>
                <a:effectLst/>
                <a:latin typeface="+mn-lt"/>
                <a:ea typeface="+mn-ea"/>
                <a:cs typeface="+mn-cs"/>
              </a:rPr>
              <a:t> and Action Message Format (AMF).</a:t>
            </a:r>
          </a:p>
          <a:p>
            <a:r>
              <a:rPr lang="en-US" sz="1200" b="0" i="0" kern="1200" dirty="0" smtClean="0">
                <a:solidFill>
                  <a:schemeClr val="tx1"/>
                </a:solidFill>
                <a:effectLst/>
                <a:latin typeface="+mn-lt"/>
                <a:ea typeface="+mn-ea"/>
                <a:cs typeface="+mn-cs"/>
              </a:rPr>
              <a:t>	a. Create the starting file structure by changing directory: </a:t>
            </a:r>
            <a:r>
              <a:rPr lang="en-US" dirty="0" err="1" smtClean="0"/>
              <a:t>sencha</a:t>
            </a:r>
            <a:r>
              <a:rPr lang="en-US" dirty="0" smtClean="0"/>
              <a:t> generate app </a:t>
            </a:r>
            <a:r>
              <a:rPr lang="en-US" dirty="0" err="1" smtClean="0"/>
              <a:t>MyApp</a:t>
            </a:r>
            <a:r>
              <a:rPr lang="en-US" dirty="0" smtClean="0"/>
              <a:t> ../</a:t>
            </a:r>
            <a:r>
              <a:rPr lang="en-US" dirty="0" err="1" smtClean="0"/>
              <a:t>MyApp</a:t>
            </a:r>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You cannot include </a:t>
            </a:r>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Ext JS or </a:t>
            </a:r>
            <a:r>
              <a:rPr lang="en-US" sz="1200" b="1" i="0" kern="1200" dirty="0" err="1" smtClean="0">
                <a:solidFill>
                  <a:schemeClr val="tx1"/>
                </a:solidFill>
                <a:effectLst/>
                <a:latin typeface="+mn-lt"/>
                <a:ea typeface="+mn-ea"/>
                <a:cs typeface="+mn-cs"/>
              </a:rPr>
              <a:t>Sencha</a:t>
            </a:r>
            <a:r>
              <a:rPr lang="en-US" sz="1200" b="1" i="0" kern="1200" dirty="0" smtClean="0">
                <a:solidFill>
                  <a:schemeClr val="tx1"/>
                </a:solidFill>
                <a:effectLst/>
                <a:latin typeface="+mn-lt"/>
                <a:ea typeface="+mn-ea"/>
                <a:cs typeface="+mn-cs"/>
              </a:rPr>
              <a:t> GXT in a closed source distribution under this license.</a:t>
            </a:r>
            <a:endParaRPr lang="en-US" b="0" dirty="0" smtClean="0"/>
          </a:p>
        </p:txBody>
      </p:sp>
      <p:sp>
        <p:nvSpPr>
          <p:cNvPr id="4" name="Slide Number Placeholder 3"/>
          <p:cNvSpPr>
            <a:spLocks noGrp="1"/>
          </p:cNvSpPr>
          <p:nvPr>
            <p:ph type="sldNum" sz="quarter" idx="10"/>
          </p:nvPr>
        </p:nvSpPr>
        <p:spPr/>
        <p:txBody>
          <a:bodyPr/>
          <a:lstStyle/>
          <a:p>
            <a:fld id="{EBF164A3-7165-4E0F-AA0F-DDB0EC7CBD94}" type="slidenum">
              <a:rPr lang="en-US" smtClean="0"/>
              <a:t>8</a:t>
            </a:fld>
            <a:endParaRPr lang="en-US"/>
          </a:p>
        </p:txBody>
      </p:sp>
    </p:spTree>
    <p:extLst>
      <p:ext uri="{BB962C8B-B14F-4D97-AF65-F5344CB8AC3E}">
        <p14:creationId xmlns:p14="http://schemas.microsoft.com/office/powerpoint/2010/main" val="1847537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32733F-F42C-440C-8E93-EE590978909A}" type="datetimeFigureOut">
              <a:rPr lang="en-US" smtClean="0"/>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81BFA-2F31-43FD-9073-EEF88FA94022}" type="slidenum">
              <a:rPr lang="en-US" smtClean="0"/>
              <a:t>‹#›</a:t>
            </a:fld>
            <a:endParaRPr lang="en-US"/>
          </a:p>
        </p:txBody>
      </p:sp>
    </p:spTree>
    <p:extLst>
      <p:ext uri="{BB962C8B-B14F-4D97-AF65-F5344CB8AC3E}">
        <p14:creationId xmlns:p14="http://schemas.microsoft.com/office/powerpoint/2010/main" val="80997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2733F-F42C-440C-8E93-EE590978909A}" type="datetimeFigureOut">
              <a:rPr lang="en-US" smtClean="0"/>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81BFA-2F31-43FD-9073-EEF88FA94022}" type="slidenum">
              <a:rPr lang="en-US" smtClean="0"/>
              <a:t>‹#›</a:t>
            </a:fld>
            <a:endParaRPr lang="en-US"/>
          </a:p>
        </p:txBody>
      </p:sp>
    </p:spTree>
    <p:extLst>
      <p:ext uri="{BB962C8B-B14F-4D97-AF65-F5344CB8AC3E}">
        <p14:creationId xmlns:p14="http://schemas.microsoft.com/office/powerpoint/2010/main" val="3363564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2733F-F42C-440C-8E93-EE590978909A}" type="datetimeFigureOut">
              <a:rPr lang="en-US" smtClean="0"/>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81BFA-2F31-43FD-9073-EEF88FA94022}" type="slidenum">
              <a:rPr lang="en-US" smtClean="0"/>
              <a:t>‹#›</a:t>
            </a:fld>
            <a:endParaRPr lang="en-US"/>
          </a:p>
        </p:txBody>
      </p:sp>
    </p:spTree>
    <p:extLst>
      <p:ext uri="{BB962C8B-B14F-4D97-AF65-F5344CB8AC3E}">
        <p14:creationId xmlns:p14="http://schemas.microsoft.com/office/powerpoint/2010/main" val="1808252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32733F-F42C-440C-8E93-EE590978909A}" type="datetimeFigureOut">
              <a:rPr lang="en-US" smtClean="0"/>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81BFA-2F31-43FD-9073-EEF88FA94022}" type="slidenum">
              <a:rPr lang="en-US" smtClean="0"/>
              <a:t>‹#›</a:t>
            </a:fld>
            <a:endParaRPr lang="en-US"/>
          </a:p>
        </p:txBody>
      </p:sp>
    </p:spTree>
    <p:extLst>
      <p:ext uri="{BB962C8B-B14F-4D97-AF65-F5344CB8AC3E}">
        <p14:creationId xmlns:p14="http://schemas.microsoft.com/office/powerpoint/2010/main" val="2361588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32733F-F42C-440C-8E93-EE590978909A}" type="datetimeFigureOut">
              <a:rPr lang="en-US" smtClean="0"/>
              <a:t>6/17/2015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381BFA-2F31-43FD-9073-EEF88FA94022}" type="slidenum">
              <a:rPr lang="en-US" smtClean="0"/>
              <a:t>‹#›</a:t>
            </a:fld>
            <a:endParaRPr lang="en-US"/>
          </a:p>
        </p:txBody>
      </p:sp>
    </p:spTree>
    <p:extLst>
      <p:ext uri="{BB962C8B-B14F-4D97-AF65-F5344CB8AC3E}">
        <p14:creationId xmlns:p14="http://schemas.microsoft.com/office/powerpoint/2010/main" val="879404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32733F-F42C-440C-8E93-EE590978909A}" type="datetimeFigureOut">
              <a:rPr lang="en-US" smtClean="0"/>
              <a:t>6/17/2015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381BFA-2F31-43FD-9073-EEF88FA94022}" type="slidenum">
              <a:rPr lang="en-US" smtClean="0"/>
              <a:t>‹#›</a:t>
            </a:fld>
            <a:endParaRPr lang="en-US"/>
          </a:p>
        </p:txBody>
      </p:sp>
    </p:spTree>
    <p:extLst>
      <p:ext uri="{BB962C8B-B14F-4D97-AF65-F5344CB8AC3E}">
        <p14:creationId xmlns:p14="http://schemas.microsoft.com/office/powerpoint/2010/main" val="4233763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32733F-F42C-440C-8E93-EE590978909A}" type="datetimeFigureOut">
              <a:rPr lang="en-US" smtClean="0"/>
              <a:t>6/17/2015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1381BFA-2F31-43FD-9073-EEF88FA94022}" type="slidenum">
              <a:rPr lang="en-US" smtClean="0"/>
              <a:t>‹#›</a:t>
            </a:fld>
            <a:endParaRPr lang="en-US"/>
          </a:p>
        </p:txBody>
      </p:sp>
    </p:spTree>
    <p:extLst>
      <p:ext uri="{BB962C8B-B14F-4D97-AF65-F5344CB8AC3E}">
        <p14:creationId xmlns:p14="http://schemas.microsoft.com/office/powerpoint/2010/main" val="456335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32733F-F42C-440C-8E93-EE590978909A}" type="datetimeFigureOut">
              <a:rPr lang="en-US" smtClean="0"/>
              <a:t>6/17/2015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1381BFA-2F31-43FD-9073-EEF88FA94022}" type="slidenum">
              <a:rPr lang="en-US" smtClean="0"/>
              <a:t>‹#›</a:t>
            </a:fld>
            <a:endParaRPr lang="en-US"/>
          </a:p>
        </p:txBody>
      </p:sp>
    </p:spTree>
    <p:extLst>
      <p:ext uri="{BB962C8B-B14F-4D97-AF65-F5344CB8AC3E}">
        <p14:creationId xmlns:p14="http://schemas.microsoft.com/office/powerpoint/2010/main" val="1368491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32733F-F42C-440C-8E93-EE590978909A}" type="datetimeFigureOut">
              <a:rPr lang="en-US" smtClean="0"/>
              <a:t>6/17/2015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1381BFA-2F31-43FD-9073-EEF88FA94022}" type="slidenum">
              <a:rPr lang="en-US" smtClean="0"/>
              <a:t>‹#›</a:t>
            </a:fld>
            <a:endParaRPr lang="en-US"/>
          </a:p>
        </p:txBody>
      </p:sp>
    </p:spTree>
    <p:extLst>
      <p:ext uri="{BB962C8B-B14F-4D97-AF65-F5344CB8AC3E}">
        <p14:creationId xmlns:p14="http://schemas.microsoft.com/office/powerpoint/2010/main" val="72480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32733F-F42C-440C-8E93-EE590978909A}" type="datetimeFigureOut">
              <a:rPr lang="en-US" smtClean="0"/>
              <a:t>6/17/2015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381BFA-2F31-43FD-9073-EEF88FA94022}" type="slidenum">
              <a:rPr lang="en-US" smtClean="0"/>
              <a:t>‹#›</a:t>
            </a:fld>
            <a:endParaRPr lang="en-US"/>
          </a:p>
        </p:txBody>
      </p:sp>
    </p:spTree>
    <p:extLst>
      <p:ext uri="{BB962C8B-B14F-4D97-AF65-F5344CB8AC3E}">
        <p14:creationId xmlns:p14="http://schemas.microsoft.com/office/powerpoint/2010/main" val="1824388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32733F-F42C-440C-8E93-EE590978909A}" type="datetimeFigureOut">
              <a:rPr lang="en-US" smtClean="0"/>
              <a:t>6/17/2015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1381BFA-2F31-43FD-9073-EEF88FA94022}" type="slidenum">
              <a:rPr lang="en-US" smtClean="0"/>
              <a:t>‹#›</a:t>
            </a:fld>
            <a:endParaRPr lang="en-US"/>
          </a:p>
        </p:txBody>
      </p:sp>
    </p:spTree>
    <p:extLst>
      <p:ext uri="{BB962C8B-B14F-4D97-AF65-F5344CB8AC3E}">
        <p14:creationId xmlns:p14="http://schemas.microsoft.com/office/powerpoint/2010/main" val="3486849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32733F-F42C-440C-8E93-EE590978909A}" type="datetimeFigureOut">
              <a:rPr lang="en-US" smtClean="0"/>
              <a:t>6/17/2015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381BFA-2F31-43FD-9073-EEF88FA94022}" type="slidenum">
              <a:rPr lang="en-US" smtClean="0"/>
              <a:t>‹#›</a:t>
            </a:fld>
            <a:endParaRPr lang="en-US"/>
          </a:p>
        </p:txBody>
      </p:sp>
    </p:spTree>
    <p:extLst>
      <p:ext uri="{BB962C8B-B14F-4D97-AF65-F5344CB8AC3E}">
        <p14:creationId xmlns:p14="http://schemas.microsoft.com/office/powerpoint/2010/main" val="2841453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www.sencha.com/legal/GP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41" y="-71919"/>
            <a:ext cx="12230141" cy="6858000"/>
          </a:xfrm>
          <a:prstGeom prst="rect">
            <a:avLst/>
          </a:prstGeom>
        </p:spPr>
      </p:pic>
      <p:sp>
        <p:nvSpPr>
          <p:cNvPr id="6" name="Title 5"/>
          <p:cNvSpPr>
            <a:spLocks noGrp="1"/>
          </p:cNvSpPr>
          <p:nvPr>
            <p:ph type="ctrTitle"/>
          </p:nvPr>
        </p:nvSpPr>
        <p:spPr>
          <a:xfrm>
            <a:off x="2128923" y="1682885"/>
            <a:ext cx="7026613" cy="826851"/>
          </a:xfrm>
        </p:spPr>
        <p:txBody>
          <a:bodyPr>
            <a:normAutofit/>
          </a:bodyPr>
          <a:lstStyle/>
          <a:p>
            <a:pPr algn="l"/>
            <a:r>
              <a:rPr lang="en-US" sz="4400" b="1" dirty="0" smtClean="0">
                <a:solidFill>
                  <a:schemeClr val="bg1"/>
                </a:solidFill>
                <a:latin typeface="Liberation Sans Narrow" panose="020B0606020202030204" pitchFamily="34" charset="0"/>
                <a:ea typeface="Segoe UI" panose="020B0502040204020203" pitchFamily="34" charset="0"/>
                <a:cs typeface="Segoe UI" panose="020B0502040204020203" pitchFamily="34" charset="0"/>
              </a:rPr>
              <a:t>Introduction to Ext JS</a:t>
            </a:r>
            <a:endParaRPr lang="en-US" sz="4400" b="1" dirty="0">
              <a:solidFill>
                <a:schemeClr val="bg1"/>
              </a:solidFill>
              <a:latin typeface="Liberation Sans Narrow" panose="020B0606020202030204" pitchFamily="34" charset="0"/>
              <a:ea typeface="Segoe UI" panose="020B0502040204020203" pitchFamily="34" charset="0"/>
              <a:cs typeface="Segoe UI" panose="020B0502040204020203" pitchFamily="34" charset="0"/>
            </a:endParaRPr>
          </a:p>
        </p:txBody>
      </p:sp>
      <p:sp>
        <p:nvSpPr>
          <p:cNvPr id="7" name="TextBox 6"/>
          <p:cNvSpPr txBox="1"/>
          <p:nvPr/>
        </p:nvSpPr>
        <p:spPr>
          <a:xfrm>
            <a:off x="2128923" y="2509736"/>
            <a:ext cx="7369325" cy="584775"/>
          </a:xfrm>
          <a:prstGeom prst="rect">
            <a:avLst/>
          </a:prstGeom>
          <a:noFill/>
        </p:spPr>
        <p:txBody>
          <a:bodyPr wrap="none" rtlCol="0">
            <a:spAutoFit/>
          </a:bodyPr>
          <a:lstStyle/>
          <a:p>
            <a:r>
              <a:rPr lang="en-US" sz="3200" dirty="0">
                <a:solidFill>
                  <a:schemeClr val="bg1"/>
                </a:solidFill>
                <a:latin typeface="Liberation Sans Narrow" panose="020B0606020202030204" pitchFamily="34" charset="0"/>
              </a:rPr>
              <a:t>An overview of the </a:t>
            </a:r>
            <a:r>
              <a:rPr lang="en-US" sz="3200" dirty="0" err="1">
                <a:solidFill>
                  <a:schemeClr val="bg1"/>
                </a:solidFill>
                <a:latin typeface="Liberation Sans Narrow" panose="020B0606020202030204" pitchFamily="34" charset="0"/>
              </a:rPr>
              <a:t>ExtJS</a:t>
            </a:r>
            <a:r>
              <a:rPr lang="en-US" sz="3200" dirty="0">
                <a:solidFill>
                  <a:schemeClr val="bg1"/>
                </a:solidFill>
                <a:latin typeface="Liberation Sans Narrow" panose="020B0606020202030204" pitchFamily="34" charset="0"/>
              </a:rPr>
              <a:t> JavaScript Framework</a:t>
            </a:r>
          </a:p>
        </p:txBody>
      </p:sp>
      <p:sp>
        <p:nvSpPr>
          <p:cNvPr id="8" name="TextBox 7"/>
          <p:cNvSpPr txBox="1"/>
          <p:nvPr/>
        </p:nvSpPr>
        <p:spPr>
          <a:xfrm>
            <a:off x="1679163" y="3514420"/>
            <a:ext cx="1470274" cy="1785104"/>
          </a:xfrm>
          <a:prstGeom prst="rect">
            <a:avLst/>
          </a:prstGeom>
          <a:noFill/>
        </p:spPr>
        <p:txBody>
          <a:bodyPr wrap="none" rtlCol="0">
            <a:spAutoFit/>
          </a:bodyPr>
          <a:lstStyle/>
          <a:p>
            <a:r>
              <a:rPr lang="en-US" sz="11000" b="1" dirty="0" smtClean="0">
                <a:solidFill>
                  <a:srgbClr val="00B0F0"/>
                </a:solidFill>
                <a:latin typeface="Liberation Sans Narrow" panose="020B0606020202030204" pitchFamily="34" charset="0"/>
                <a:ea typeface="Segoe UI" panose="020B0502040204020203" pitchFamily="34" charset="0"/>
                <a:cs typeface="Segoe UI" panose="020B0502040204020203" pitchFamily="34" charset="0"/>
              </a:rPr>
              <a:t>01</a:t>
            </a:r>
            <a:endParaRPr lang="en-US" sz="11000" b="1" dirty="0">
              <a:solidFill>
                <a:srgbClr val="00B0F0"/>
              </a:solidFill>
              <a:latin typeface="Liberation Sans Narrow" panose="020B0606020202030204" pitchFamily="34" charset="0"/>
              <a:ea typeface="Segoe UI" panose="020B0502040204020203" pitchFamily="34" charset="0"/>
              <a:cs typeface="Segoe UI" panose="020B0502040204020203" pitchFamily="34" charset="0"/>
            </a:endParaRPr>
          </a:p>
        </p:txBody>
      </p:sp>
      <p:sp>
        <p:nvSpPr>
          <p:cNvPr id="9" name="TextBox 8"/>
          <p:cNvSpPr txBox="1"/>
          <p:nvPr/>
        </p:nvSpPr>
        <p:spPr>
          <a:xfrm>
            <a:off x="9683180" y="4674741"/>
            <a:ext cx="1237839" cy="707886"/>
          </a:xfrm>
          <a:prstGeom prst="rect">
            <a:avLst/>
          </a:prstGeom>
          <a:noFill/>
        </p:spPr>
        <p:txBody>
          <a:bodyPr wrap="none" rtlCol="0">
            <a:spAutoFit/>
          </a:bodyPr>
          <a:lstStyle/>
          <a:p>
            <a:r>
              <a:rPr lang="en-US" sz="4000" dirty="0" smtClean="0">
                <a:solidFill>
                  <a:schemeClr val="bg1"/>
                </a:solidFill>
                <a:latin typeface="Liberation Sans Narrow" panose="020B0606020202030204" pitchFamily="34" charset="0"/>
              </a:rPr>
              <a:t>18.06</a:t>
            </a:r>
            <a:endParaRPr lang="en-US" sz="4000" dirty="0">
              <a:solidFill>
                <a:schemeClr val="bg1"/>
              </a:solidFill>
              <a:latin typeface="Liberation Sans Narrow" panose="020B0606020202030204" pitchFamily="34" charset="0"/>
            </a:endParaRPr>
          </a:p>
        </p:txBody>
      </p:sp>
      <p:sp>
        <p:nvSpPr>
          <p:cNvPr id="10" name="TextBox 9"/>
          <p:cNvSpPr txBox="1"/>
          <p:nvPr/>
        </p:nvSpPr>
        <p:spPr>
          <a:xfrm>
            <a:off x="9683180" y="5299524"/>
            <a:ext cx="1236236" cy="784830"/>
          </a:xfrm>
          <a:prstGeom prst="rect">
            <a:avLst/>
          </a:prstGeom>
          <a:noFill/>
        </p:spPr>
        <p:txBody>
          <a:bodyPr wrap="none" rtlCol="0">
            <a:spAutoFit/>
          </a:bodyPr>
          <a:lstStyle/>
          <a:p>
            <a:r>
              <a:rPr lang="en-US" sz="4500" b="1" dirty="0" smtClean="0">
                <a:solidFill>
                  <a:schemeClr val="bg1"/>
                </a:solidFill>
                <a:latin typeface="Liberation Sans Narrow" panose="020B0606020202030204" pitchFamily="34" charset="0"/>
              </a:rPr>
              <a:t>2015</a:t>
            </a:r>
            <a:endParaRPr lang="en-US" sz="4500" b="1" dirty="0">
              <a:solidFill>
                <a:schemeClr val="bg1"/>
              </a:solidFill>
              <a:latin typeface="Liberation Sans Narrow" panose="020B0606020202030204" pitchFamily="34" charset="0"/>
            </a:endParaRPr>
          </a:p>
        </p:txBody>
      </p:sp>
    </p:spTree>
    <p:extLst>
      <p:ext uri="{BB962C8B-B14F-4D97-AF65-F5344CB8AC3E}">
        <p14:creationId xmlns:p14="http://schemas.microsoft.com/office/powerpoint/2010/main" val="17301296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1444" y="1027906"/>
            <a:ext cx="6239410" cy="3456970"/>
          </a:xfrm>
          <a:prstGeom prst="rect">
            <a:avLst/>
          </a:prstGeom>
        </p:spPr>
      </p:pic>
      <p:sp>
        <p:nvSpPr>
          <p:cNvPr id="11" name="TextBox 10"/>
          <p:cNvSpPr txBox="1"/>
          <p:nvPr/>
        </p:nvSpPr>
        <p:spPr>
          <a:xfrm>
            <a:off x="1715784" y="4505424"/>
            <a:ext cx="3082895" cy="707886"/>
          </a:xfrm>
          <a:prstGeom prst="rect">
            <a:avLst/>
          </a:prstGeom>
          <a:noFill/>
        </p:spPr>
        <p:txBody>
          <a:bodyPr wrap="none" rtlCol="0">
            <a:spAutoFit/>
          </a:bodyPr>
          <a:lstStyle/>
          <a:p>
            <a:r>
              <a:rPr lang="en-US" sz="4000" b="1" dirty="0" err="1">
                <a:solidFill>
                  <a:schemeClr val="bg1"/>
                </a:solidFill>
                <a:latin typeface="Liberation Sans Narrow" panose="020B0606020202030204" pitchFamily="34" charset="0"/>
              </a:rPr>
              <a:t>Sencha</a:t>
            </a:r>
            <a:r>
              <a:rPr lang="en-US" sz="4000" b="1" dirty="0">
                <a:solidFill>
                  <a:schemeClr val="bg1"/>
                </a:solidFill>
                <a:latin typeface="Liberation Sans Narrow" panose="020B0606020202030204" pitchFamily="34" charset="0"/>
              </a:rPr>
              <a:t> Ext JS</a:t>
            </a:r>
          </a:p>
        </p:txBody>
      </p:sp>
      <p:sp>
        <p:nvSpPr>
          <p:cNvPr id="12" name="TextBox 11"/>
          <p:cNvSpPr txBox="1"/>
          <p:nvPr/>
        </p:nvSpPr>
        <p:spPr>
          <a:xfrm>
            <a:off x="1705510" y="5178479"/>
            <a:ext cx="8332730" cy="477054"/>
          </a:xfrm>
          <a:prstGeom prst="rect">
            <a:avLst/>
          </a:prstGeom>
          <a:noFill/>
        </p:spPr>
        <p:txBody>
          <a:bodyPr wrap="none" rtlCol="0">
            <a:spAutoFit/>
          </a:bodyPr>
          <a:lstStyle/>
          <a:p>
            <a:r>
              <a:rPr lang="en-US" sz="2500" dirty="0" smtClean="0">
                <a:solidFill>
                  <a:schemeClr val="bg1"/>
                </a:solidFill>
                <a:latin typeface="Liberation Sans Narrow" panose="020B0606020202030204" pitchFamily="34" charset="0"/>
              </a:rPr>
              <a:t>Rapidly design, develop, and manage cross-platform web applications</a:t>
            </a:r>
            <a:endParaRPr lang="en-US" sz="2500" dirty="0">
              <a:solidFill>
                <a:schemeClr val="bg1"/>
              </a:solidFill>
              <a:latin typeface="Liberation Sans Narrow" panose="020B0606020202030204" pitchFamily="34" charset="0"/>
            </a:endParaRPr>
          </a:p>
        </p:txBody>
      </p:sp>
    </p:spTree>
    <p:extLst>
      <p:ext uri="{BB962C8B-B14F-4D97-AF65-F5344CB8AC3E}">
        <p14:creationId xmlns:p14="http://schemas.microsoft.com/office/powerpoint/2010/main" val="7541408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73" y="0"/>
            <a:ext cx="12202274" cy="6858000"/>
          </a:xfrm>
          <a:noFill/>
        </p:spPr>
      </p:pic>
      <p:sp>
        <p:nvSpPr>
          <p:cNvPr id="5" name="TextBox 4"/>
          <p:cNvSpPr txBox="1"/>
          <p:nvPr/>
        </p:nvSpPr>
        <p:spPr>
          <a:xfrm>
            <a:off x="1407560" y="1259801"/>
            <a:ext cx="4124847" cy="861774"/>
          </a:xfrm>
          <a:prstGeom prst="rect">
            <a:avLst/>
          </a:prstGeom>
          <a:noFill/>
        </p:spPr>
        <p:txBody>
          <a:bodyPr wrap="none" rtlCol="0">
            <a:spAutoFit/>
          </a:bodyPr>
          <a:lstStyle/>
          <a:p>
            <a:r>
              <a:rPr lang="en-US" sz="5000" b="1" dirty="0">
                <a:solidFill>
                  <a:schemeClr val="bg1"/>
                </a:solidFill>
                <a:latin typeface="Liberation Sans Narrow" panose="020B0606020202030204" pitchFamily="34" charset="0"/>
              </a:rPr>
              <a:t>What is Ext JS?</a:t>
            </a:r>
          </a:p>
        </p:txBody>
      </p:sp>
      <p:sp>
        <p:nvSpPr>
          <p:cNvPr id="6" name="TextBox 5"/>
          <p:cNvSpPr txBox="1"/>
          <p:nvPr/>
        </p:nvSpPr>
        <p:spPr>
          <a:xfrm>
            <a:off x="1604602" y="2815120"/>
            <a:ext cx="8392154" cy="2400657"/>
          </a:xfrm>
          <a:prstGeom prst="rect">
            <a:avLst/>
          </a:prstGeom>
          <a:noFill/>
        </p:spPr>
        <p:txBody>
          <a:bodyPr wrap="square" rtlCol="0">
            <a:spAutoFit/>
          </a:bodyPr>
          <a:lstStyle/>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A pure JavaScript application Framework for building interactive web applications</a:t>
            </a:r>
            <a:r>
              <a:rPr lang="en-US" sz="2500" dirty="0" smtClean="0">
                <a:solidFill>
                  <a:schemeClr val="bg1"/>
                </a:solidFill>
                <a:latin typeface="Liberation Sans Narrow" panose="020B0606020202030204" pitchFamily="34" charset="0"/>
              </a:rPr>
              <a:t>.</a:t>
            </a:r>
            <a:endParaRPr lang="en-US" sz="2500" dirty="0">
              <a:solidFill>
                <a:schemeClr val="bg1"/>
              </a:solidFill>
              <a:latin typeface="Liberation Sans Narrow" panose="020B0606020202030204" pitchFamily="34" charset="0"/>
            </a:endParaRPr>
          </a:p>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Developed and Supported </a:t>
            </a:r>
            <a:r>
              <a:rPr lang="en-US" sz="2500" dirty="0" err="1">
                <a:solidFill>
                  <a:schemeClr val="bg1"/>
                </a:solidFill>
                <a:latin typeface="Liberation Sans Narrow" panose="020B0606020202030204" pitchFamily="34" charset="0"/>
              </a:rPr>
              <a:t>Sencha</a:t>
            </a:r>
            <a:r>
              <a:rPr lang="en-US" sz="2500" dirty="0">
                <a:solidFill>
                  <a:schemeClr val="bg1"/>
                </a:solidFill>
                <a:latin typeface="Liberation Sans Narrow" panose="020B0606020202030204" pitchFamily="34" charset="0"/>
              </a:rPr>
              <a:t> </a:t>
            </a:r>
            <a:r>
              <a:rPr lang="en-US" sz="2500" dirty="0" err="1">
                <a:solidFill>
                  <a:schemeClr val="bg1"/>
                </a:solidFill>
                <a:latin typeface="Liberation Sans Narrow" panose="020B0606020202030204" pitchFamily="34" charset="0"/>
              </a:rPr>
              <a:t>Inc</a:t>
            </a:r>
            <a:endParaRPr lang="en-US" sz="2500" dirty="0">
              <a:solidFill>
                <a:schemeClr val="bg1"/>
              </a:solidFill>
              <a:latin typeface="Liberation Sans Narrow" panose="020B0606020202030204" pitchFamily="34" charset="0"/>
            </a:endParaRPr>
          </a:p>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Using techniques such as Ajax, DHTML and DOM </a:t>
            </a:r>
            <a:r>
              <a:rPr lang="en-US" sz="2500" dirty="0" err="1" smtClean="0">
                <a:solidFill>
                  <a:schemeClr val="bg1"/>
                </a:solidFill>
                <a:latin typeface="Liberation Sans Narrow" panose="020B0606020202030204" pitchFamily="34" charset="0"/>
              </a:rPr>
              <a:t>scriptong</a:t>
            </a:r>
            <a:endParaRPr lang="en-US" sz="2500" dirty="0">
              <a:solidFill>
                <a:schemeClr val="bg1"/>
              </a:solidFill>
              <a:latin typeface="Liberation Sans Narrow" panose="020B0606020202030204" pitchFamily="34" charset="0"/>
            </a:endParaRPr>
          </a:p>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Started as extension to Yahoo's YUI</a:t>
            </a:r>
          </a:p>
          <a:p>
            <a:pPr marL="342900" indent="-342900">
              <a:buClr>
                <a:schemeClr val="bg1"/>
              </a:buClr>
              <a:buFont typeface="Wingdings 3" panose="05040102010807070707" pitchFamily="18" charset="2"/>
              <a:buChar char=""/>
            </a:pPr>
            <a:endParaRPr lang="en-US" sz="2500" dirty="0">
              <a:solidFill>
                <a:schemeClr val="bg1"/>
              </a:solidFill>
              <a:latin typeface="Liberation Sans Narrow" panose="020B0606020202030204" pitchFamily="34" charset="0"/>
            </a:endParaRPr>
          </a:p>
        </p:txBody>
      </p:sp>
      <p:sp>
        <p:nvSpPr>
          <p:cNvPr id="7" name="TextBox 6"/>
          <p:cNvSpPr txBox="1"/>
          <p:nvPr/>
        </p:nvSpPr>
        <p:spPr>
          <a:xfrm>
            <a:off x="9292314" y="3867064"/>
            <a:ext cx="1470274" cy="1785104"/>
          </a:xfrm>
          <a:prstGeom prst="rect">
            <a:avLst/>
          </a:prstGeom>
          <a:noFill/>
        </p:spPr>
        <p:txBody>
          <a:bodyPr wrap="none" rtlCol="0">
            <a:spAutoFit/>
          </a:bodyPr>
          <a:lstStyle/>
          <a:p>
            <a:r>
              <a:rPr lang="en-US" sz="11000" b="1" dirty="0" smtClean="0">
                <a:solidFill>
                  <a:srgbClr val="00B0F0"/>
                </a:solidFill>
                <a:latin typeface="Liberation Sans Narrow" panose="020B0606020202030204" pitchFamily="34" charset="0"/>
                <a:ea typeface="Segoe UI" panose="020B0502040204020203" pitchFamily="34" charset="0"/>
                <a:cs typeface="Segoe UI" panose="020B0502040204020203" pitchFamily="34" charset="0"/>
              </a:rPr>
              <a:t>01</a:t>
            </a:r>
            <a:endParaRPr lang="en-US" sz="11000" b="1" dirty="0">
              <a:solidFill>
                <a:srgbClr val="00B0F0"/>
              </a:solidFill>
              <a:latin typeface="Liberation Sans Narrow" panose="020B0606020202030204"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679635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73" y="0"/>
            <a:ext cx="12202274" cy="6858000"/>
          </a:xfrm>
          <a:noFill/>
        </p:spPr>
      </p:pic>
      <p:sp>
        <p:nvSpPr>
          <p:cNvPr id="5" name="TextBox 4"/>
          <p:cNvSpPr txBox="1"/>
          <p:nvPr/>
        </p:nvSpPr>
        <p:spPr>
          <a:xfrm>
            <a:off x="1407560" y="1259801"/>
            <a:ext cx="3366627" cy="861774"/>
          </a:xfrm>
          <a:prstGeom prst="rect">
            <a:avLst/>
          </a:prstGeom>
          <a:noFill/>
        </p:spPr>
        <p:txBody>
          <a:bodyPr wrap="none" rtlCol="0">
            <a:spAutoFit/>
          </a:bodyPr>
          <a:lstStyle/>
          <a:p>
            <a:r>
              <a:rPr lang="en-US" sz="5000" b="1" dirty="0" smtClean="0">
                <a:solidFill>
                  <a:schemeClr val="bg1"/>
                </a:solidFill>
                <a:latin typeface="Liberation Sans Narrow" panose="020B0606020202030204" pitchFamily="34" charset="0"/>
              </a:rPr>
              <a:t>Why Ext JS?</a:t>
            </a:r>
            <a:endParaRPr lang="en-US" sz="5000" b="1" dirty="0">
              <a:solidFill>
                <a:schemeClr val="bg1"/>
              </a:solidFill>
              <a:latin typeface="Liberation Sans Narrow" panose="020B0606020202030204" pitchFamily="34" charset="0"/>
            </a:endParaRPr>
          </a:p>
        </p:txBody>
      </p:sp>
      <p:sp>
        <p:nvSpPr>
          <p:cNvPr id="6" name="TextBox 5"/>
          <p:cNvSpPr txBox="1"/>
          <p:nvPr/>
        </p:nvSpPr>
        <p:spPr>
          <a:xfrm>
            <a:off x="1604601" y="2585364"/>
            <a:ext cx="8571577" cy="3170099"/>
          </a:xfrm>
          <a:prstGeom prst="rect">
            <a:avLst/>
          </a:prstGeom>
          <a:noFill/>
        </p:spPr>
        <p:txBody>
          <a:bodyPr wrap="none" rtlCol="0">
            <a:spAutoFit/>
          </a:bodyPr>
          <a:lstStyle/>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Rich, Modern UI Widgets (more than 150 user interface components</a:t>
            </a:r>
            <a:r>
              <a:rPr lang="en-US" sz="2500" dirty="0" smtClean="0">
                <a:solidFill>
                  <a:schemeClr val="bg1"/>
                </a:solidFill>
                <a:latin typeface="Liberation Sans Narrow" panose="020B0606020202030204" pitchFamily="34" charset="0"/>
              </a:rPr>
              <a:t>)</a:t>
            </a:r>
            <a:endParaRPr lang="en-US" sz="2500" dirty="0">
              <a:solidFill>
                <a:schemeClr val="bg1"/>
              </a:solidFill>
              <a:latin typeface="Liberation Sans Narrow" panose="020B0606020202030204" pitchFamily="34" charset="0"/>
            </a:endParaRPr>
          </a:p>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Fast to develop</a:t>
            </a:r>
          </a:p>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Mature library </a:t>
            </a:r>
          </a:p>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Extensible, object-oriented </a:t>
            </a:r>
            <a:r>
              <a:rPr lang="en-US" sz="2500" dirty="0" smtClean="0">
                <a:solidFill>
                  <a:schemeClr val="bg1"/>
                </a:solidFill>
                <a:latin typeface="Liberation Sans Narrow" panose="020B0606020202030204" pitchFamily="34" charset="0"/>
              </a:rPr>
              <a:t>architecture</a:t>
            </a:r>
          </a:p>
          <a:p>
            <a:pPr marL="342900"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rPr>
              <a:t>MVC</a:t>
            </a:r>
            <a:r>
              <a:rPr lang="en-US" sz="2500" dirty="0">
                <a:solidFill>
                  <a:schemeClr val="bg1"/>
                </a:solidFill>
                <a:latin typeface="Liberation Sans Narrow" panose="020B0606020202030204" pitchFamily="34" charset="0"/>
              </a:rPr>
              <a:t>, MVVM support</a:t>
            </a:r>
          </a:p>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Good documentation and community support </a:t>
            </a:r>
            <a:br>
              <a:rPr lang="en-US" sz="2500" dirty="0">
                <a:solidFill>
                  <a:schemeClr val="bg1"/>
                </a:solidFill>
                <a:latin typeface="Liberation Sans Narrow" panose="020B0606020202030204" pitchFamily="34" charset="0"/>
              </a:rPr>
            </a:br>
            <a:r>
              <a:rPr lang="en-US" sz="2500" dirty="0" smtClean="0">
                <a:solidFill>
                  <a:schemeClr val="bg1"/>
                </a:solidFill>
                <a:latin typeface="Liberation Sans Narrow" panose="020B0606020202030204" pitchFamily="34" charset="0"/>
              </a:rPr>
              <a:t>(</a:t>
            </a:r>
            <a:r>
              <a:rPr lang="en-US" sz="2500" dirty="0">
                <a:solidFill>
                  <a:schemeClr val="bg1"/>
                </a:solidFill>
                <a:latin typeface="Liberation Sans Narrow" panose="020B0606020202030204" pitchFamily="34" charset="0"/>
              </a:rPr>
              <a:t>over 1000 docs APIs)</a:t>
            </a:r>
          </a:p>
          <a:p>
            <a:pPr marL="342900" indent="-342900">
              <a:buClr>
                <a:schemeClr val="bg1"/>
              </a:buClr>
              <a:buFont typeface="Wingdings 3" panose="05040102010807070707" pitchFamily="18" charset="2"/>
              <a:buChar char=""/>
            </a:pPr>
            <a:r>
              <a:rPr lang="en-US" sz="2500" dirty="0">
                <a:solidFill>
                  <a:schemeClr val="bg1"/>
                </a:solidFill>
                <a:latin typeface="Liberation Sans Narrow" panose="020B0606020202030204" pitchFamily="34" charset="0"/>
              </a:rPr>
              <a:t>Cross Browser </a:t>
            </a:r>
            <a:r>
              <a:rPr lang="en-US" sz="2500" dirty="0" smtClean="0">
                <a:solidFill>
                  <a:schemeClr val="bg1"/>
                </a:solidFill>
                <a:latin typeface="Liberation Sans Narrow" panose="020B0606020202030204" pitchFamily="34" charset="0"/>
              </a:rPr>
              <a:t>Support</a:t>
            </a:r>
            <a:endParaRPr lang="en-US" sz="2500" dirty="0">
              <a:solidFill>
                <a:schemeClr val="bg1"/>
              </a:solidFill>
              <a:latin typeface="Liberation Sans Narrow" panose="020B0606020202030204" pitchFamily="34" charset="0"/>
            </a:endParaRPr>
          </a:p>
        </p:txBody>
      </p:sp>
      <p:sp>
        <p:nvSpPr>
          <p:cNvPr id="7" name="TextBox 6"/>
          <p:cNvSpPr txBox="1"/>
          <p:nvPr/>
        </p:nvSpPr>
        <p:spPr>
          <a:xfrm>
            <a:off x="9292314" y="3867064"/>
            <a:ext cx="1470274" cy="1785104"/>
          </a:xfrm>
          <a:prstGeom prst="rect">
            <a:avLst/>
          </a:prstGeom>
          <a:noFill/>
        </p:spPr>
        <p:txBody>
          <a:bodyPr wrap="none" rtlCol="0">
            <a:spAutoFit/>
          </a:bodyPr>
          <a:lstStyle/>
          <a:p>
            <a:r>
              <a:rPr lang="en-US" sz="11000" b="1" dirty="0" smtClean="0">
                <a:solidFill>
                  <a:srgbClr val="00B0F0"/>
                </a:solidFill>
                <a:latin typeface="Liberation Sans Narrow" panose="020B0606020202030204" pitchFamily="34" charset="0"/>
                <a:ea typeface="Segoe UI" panose="020B0502040204020203" pitchFamily="34" charset="0"/>
                <a:cs typeface="Segoe UI" panose="020B0502040204020203" pitchFamily="34" charset="0"/>
              </a:rPr>
              <a:t>01</a:t>
            </a:r>
            <a:endParaRPr lang="en-US" sz="11000" b="1" dirty="0">
              <a:solidFill>
                <a:srgbClr val="00B0F0"/>
              </a:solidFill>
              <a:latin typeface="Liberation Sans Narrow" panose="020B0606020202030204"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73657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0547"/>
            <a:ext cx="12192000" cy="6907284"/>
          </a:xfrm>
        </p:spPr>
      </p:pic>
      <p:sp>
        <p:nvSpPr>
          <p:cNvPr id="5" name="TextBox 4"/>
          <p:cNvSpPr txBox="1"/>
          <p:nvPr/>
        </p:nvSpPr>
        <p:spPr>
          <a:xfrm>
            <a:off x="1366464" y="1186326"/>
            <a:ext cx="2619910" cy="2246769"/>
          </a:xfrm>
          <a:prstGeom prst="rect">
            <a:avLst/>
          </a:prstGeom>
          <a:noFill/>
        </p:spPr>
        <p:txBody>
          <a:bodyPr wrap="square" rtlCol="0">
            <a:spAutoFit/>
          </a:bodyPr>
          <a:lstStyle/>
          <a:p>
            <a:r>
              <a:rPr lang="en-US" sz="3500" b="1" dirty="0" smtClean="0">
                <a:solidFill>
                  <a:schemeClr val="bg1"/>
                </a:solidFill>
                <a:latin typeface="Liberation Sans Narrow" panose="020B0606020202030204" pitchFamily="34" charset="0"/>
              </a:rPr>
              <a:t>2015 Ext JS Growth Statistics</a:t>
            </a:r>
          </a:p>
          <a:p>
            <a:endParaRPr lang="en-US" sz="3500" b="1" dirty="0">
              <a:solidFill>
                <a:schemeClr val="bg1"/>
              </a:solidFill>
              <a:latin typeface="Liberation Sans Narrow" panose="020B0606020202030204" pitchFamily="34" charset="0"/>
            </a:endParaRPr>
          </a:p>
        </p:txBody>
      </p:sp>
      <p:sp>
        <p:nvSpPr>
          <p:cNvPr id="6" name="TextBox 5"/>
          <p:cNvSpPr txBox="1"/>
          <p:nvPr/>
        </p:nvSpPr>
        <p:spPr>
          <a:xfrm>
            <a:off x="4676989" y="986271"/>
            <a:ext cx="2771775"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10K</a:t>
            </a:r>
            <a:endParaRPr lang="en-US" sz="8000" b="1" dirty="0">
              <a:solidFill>
                <a:schemeClr val="bg1"/>
              </a:solidFill>
              <a:latin typeface="Liberation Sans Narrow" panose="020B0606020202030204" pitchFamily="34" charset="0"/>
            </a:endParaRPr>
          </a:p>
        </p:txBody>
      </p:sp>
      <p:sp>
        <p:nvSpPr>
          <p:cNvPr id="7" name="TextBox 6"/>
          <p:cNvSpPr txBox="1"/>
          <p:nvPr/>
        </p:nvSpPr>
        <p:spPr>
          <a:xfrm>
            <a:off x="4676989" y="2207175"/>
            <a:ext cx="2845513" cy="861774"/>
          </a:xfrm>
          <a:prstGeom prst="rect">
            <a:avLst/>
          </a:prstGeom>
          <a:noFill/>
        </p:spPr>
        <p:txBody>
          <a:bodyPr wrap="square" rtlCol="0">
            <a:spAutoFit/>
          </a:bodyPr>
          <a:lstStyle/>
          <a:p>
            <a:pPr algn="ctr"/>
            <a:r>
              <a:rPr lang="en-US" sz="2500" b="1" dirty="0" smtClean="0">
                <a:solidFill>
                  <a:schemeClr val="bg1"/>
                </a:solidFill>
                <a:latin typeface="Liberation Sans Narrow" panose="020B0606020202030204" pitchFamily="34" charset="0"/>
              </a:rPr>
              <a:t>Customers worldwide</a:t>
            </a:r>
            <a:endParaRPr lang="en-US" sz="2500" b="1" dirty="0">
              <a:solidFill>
                <a:schemeClr val="bg1"/>
              </a:solidFill>
              <a:latin typeface="Liberation Sans Narrow" panose="020B0606020202030204" pitchFamily="34" charset="0"/>
            </a:endParaRPr>
          </a:p>
        </p:txBody>
      </p:sp>
      <p:sp>
        <p:nvSpPr>
          <p:cNvPr id="8" name="TextBox 7"/>
          <p:cNvSpPr txBox="1"/>
          <p:nvPr/>
        </p:nvSpPr>
        <p:spPr>
          <a:xfrm>
            <a:off x="8081884" y="883736"/>
            <a:ext cx="2764657"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60%</a:t>
            </a:r>
            <a:endParaRPr lang="en-US" sz="8000" b="1" dirty="0">
              <a:solidFill>
                <a:schemeClr val="bg1"/>
              </a:solidFill>
              <a:latin typeface="Liberation Sans Narrow" panose="020B0606020202030204" pitchFamily="34" charset="0"/>
            </a:endParaRPr>
          </a:p>
        </p:txBody>
      </p:sp>
      <p:sp>
        <p:nvSpPr>
          <p:cNvPr id="9" name="TextBox 8"/>
          <p:cNvSpPr txBox="1"/>
          <p:nvPr/>
        </p:nvSpPr>
        <p:spPr>
          <a:xfrm>
            <a:off x="8064305" y="2277403"/>
            <a:ext cx="2845513" cy="861774"/>
          </a:xfrm>
          <a:prstGeom prst="rect">
            <a:avLst/>
          </a:prstGeom>
          <a:noFill/>
        </p:spPr>
        <p:txBody>
          <a:bodyPr wrap="square" rtlCol="0">
            <a:spAutoFit/>
          </a:bodyPr>
          <a:lstStyle/>
          <a:p>
            <a:pPr algn="ctr"/>
            <a:r>
              <a:rPr lang="en-US" sz="2500" b="1" dirty="0" smtClean="0">
                <a:solidFill>
                  <a:schemeClr val="bg1"/>
                </a:solidFill>
                <a:latin typeface="Liberation Sans Narrow" panose="020B0606020202030204" pitchFamily="34" charset="0"/>
              </a:rPr>
              <a:t>Of fortune 100 companies</a:t>
            </a:r>
            <a:endParaRPr lang="en-US" sz="2500" b="1" dirty="0">
              <a:solidFill>
                <a:schemeClr val="bg1"/>
              </a:solidFill>
              <a:latin typeface="Liberation Sans Narrow" panose="020B0606020202030204" pitchFamily="34" charset="0"/>
            </a:endParaRPr>
          </a:p>
        </p:txBody>
      </p:sp>
      <p:sp>
        <p:nvSpPr>
          <p:cNvPr id="10" name="TextBox 9"/>
          <p:cNvSpPr txBox="1"/>
          <p:nvPr/>
        </p:nvSpPr>
        <p:spPr>
          <a:xfrm>
            <a:off x="1140861" y="3736549"/>
            <a:ext cx="2845513"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2M</a:t>
            </a:r>
            <a:endParaRPr lang="en-US" sz="8000" b="1" dirty="0">
              <a:solidFill>
                <a:schemeClr val="bg1"/>
              </a:solidFill>
              <a:latin typeface="Liberation Sans Narrow" panose="020B0606020202030204" pitchFamily="34" charset="0"/>
            </a:endParaRPr>
          </a:p>
        </p:txBody>
      </p:sp>
      <p:sp>
        <p:nvSpPr>
          <p:cNvPr id="11" name="TextBox 10"/>
          <p:cNvSpPr txBox="1"/>
          <p:nvPr/>
        </p:nvSpPr>
        <p:spPr>
          <a:xfrm>
            <a:off x="1140861" y="5059988"/>
            <a:ext cx="2845513" cy="861774"/>
          </a:xfrm>
          <a:prstGeom prst="rect">
            <a:avLst/>
          </a:prstGeom>
          <a:noFill/>
        </p:spPr>
        <p:txBody>
          <a:bodyPr wrap="square" rtlCol="0">
            <a:spAutoFit/>
          </a:bodyPr>
          <a:lstStyle/>
          <a:p>
            <a:pPr algn="ctr"/>
            <a:r>
              <a:rPr lang="en-US" sz="2500" b="1" dirty="0" err="1" smtClean="0">
                <a:solidFill>
                  <a:schemeClr val="bg1"/>
                </a:solidFill>
                <a:latin typeface="Liberation Sans Narrow" panose="020B0606020202030204" pitchFamily="34" charset="0"/>
              </a:rPr>
              <a:t>Sencha</a:t>
            </a:r>
            <a:r>
              <a:rPr lang="en-US" sz="2500" b="1" dirty="0" smtClean="0">
                <a:solidFill>
                  <a:schemeClr val="bg1"/>
                </a:solidFill>
                <a:latin typeface="Liberation Sans Narrow" panose="020B0606020202030204" pitchFamily="34" charset="0"/>
              </a:rPr>
              <a:t> </a:t>
            </a:r>
            <a:r>
              <a:rPr lang="en-US" sz="2500" b="1" dirty="0" err="1" smtClean="0">
                <a:solidFill>
                  <a:schemeClr val="bg1"/>
                </a:solidFill>
                <a:latin typeface="Liberation Sans Narrow" panose="020B0606020202030204" pitchFamily="34" charset="0"/>
              </a:rPr>
              <a:t>devs</a:t>
            </a:r>
            <a:r>
              <a:rPr lang="en-US" sz="2500" b="1" dirty="0" smtClean="0">
                <a:solidFill>
                  <a:schemeClr val="bg1"/>
                </a:solidFill>
                <a:latin typeface="Liberation Sans Narrow" panose="020B0606020202030204" pitchFamily="34" charset="0"/>
              </a:rPr>
              <a:t> </a:t>
            </a:r>
            <a:r>
              <a:rPr lang="en-US" sz="2500" b="1" dirty="0" err="1" smtClean="0">
                <a:solidFill>
                  <a:schemeClr val="bg1"/>
                </a:solidFill>
                <a:latin typeface="Liberation Sans Narrow" panose="020B0606020202030204" pitchFamily="34" charset="0"/>
              </a:rPr>
              <a:t>wordwide</a:t>
            </a:r>
            <a:endParaRPr lang="en-US" sz="2500" b="1" dirty="0">
              <a:solidFill>
                <a:schemeClr val="bg1"/>
              </a:solidFill>
              <a:latin typeface="Liberation Sans Narrow" panose="020B0606020202030204" pitchFamily="34" charset="0"/>
            </a:endParaRPr>
          </a:p>
        </p:txBody>
      </p:sp>
      <p:sp>
        <p:nvSpPr>
          <p:cNvPr id="12" name="TextBox 11"/>
          <p:cNvSpPr txBox="1"/>
          <p:nvPr/>
        </p:nvSpPr>
        <p:spPr>
          <a:xfrm>
            <a:off x="4603251" y="5059988"/>
            <a:ext cx="2845513" cy="477054"/>
          </a:xfrm>
          <a:prstGeom prst="rect">
            <a:avLst/>
          </a:prstGeom>
          <a:noFill/>
        </p:spPr>
        <p:txBody>
          <a:bodyPr wrap="square" rtlCol="0">
            <a:spAutoFit/>
          </a:bodyPr>
          <a:lstStyle/>
          <a:p>
            <a:pPr algn="ctr"/>
            <a:r>
              <a:rPr lang="en-US" sz="2500" b="1" dirty="0" smtClean="0">
                <a:solidFill>
                  <a:schemeClr val="bg1"/>
                </a:solidFill>
                <a:latin typeface="Liberation Sans Narrow" panose="020B0606020202030204" pitchFamily="34" charset="0"/>
              </a:rPr>
              <a:t>Product download</a:t>
            </a:r>
            <a:endParaRPr lang="en-US" sz="2500" b="1" dirty="0">
              <a:solidFill>
                <a:schemeClr val="bg1"/>
              </a:solidFill>
              <a:latin typeface="Liberation Sans Narrow" panose="020B0606020202030204" pitchFamily="34" charset="0"/>
            </a:endParaRPr>
          </a:p>
        </p:txBody>
      </p:sp>
      <p:sp>
        <p:nvSpPr>
          <p:cNvPr id="13" name="TextBox 12"/>
          <p:cNvSpPr txBox="1"/>
          <p:nvPr/>
        </p:nvSpPr>
        <p:spPr>
          <a:xfrm>
            <a:off x="4550168" y="3736548"/>
            <a:ext cx="2845513"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7.2M</a:t>
            </a:r>
            <a:endParaRPr lang="en-US" sz="8000" b="1" dirty="0">
              <a:solidFill>
                <a:schemeClr val="bg1"/>
              </a:solidFill>
              <a:latin typeface="Liberation Sans Narrow" panose="020B0606020202030204" pitchFamily="34" charset="0"/>
            </a:endParaRPr>
          </a:p>
        </p:txBody>
      </p:sp>
      <p:sp>
        <p:nvSpPr>
          <p:cNvPr id="14" name="TextBox 13"/>
          <p:cNvSpPr txBox="1"/>
          <p:nvPr/>
        </p:nvSpPr>
        <p:spPr>
          <a:xfrm>
            <a:off x="8093629" y="3736548"/>
            <a:ext cx="2845513"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7.2M</a:t>
            </a:r>
            <a:endParaRPr lang="en-US" sz="8000" b="1" dirty="0">
              <a:solidFill>
                <a:schemeClr val="bg1"/>
              </a:solidFill>
              <a:latin typeface="Liberation Sans Narrow" panose="020B0606020202030204" pitchFamily="34" charset="0"/>
            </a:endParaRPr>
          </a:p>
        </p:txBody>
      </p:sp>
      <p:sp>
        <p:nvSpPr>
          <p:cNvPr id="15" name="TextBox 14"/>
          <p:cNvSpPr txBox="1"/>
          <p:nvPr/>
        </p:nvSpPr>
        <p:spPr>
          <a:xfrm>
            <a:off x="8064304" y="5059987"/>
            <a:ext cx="2845513" cy="861774"/>
          </a:xfrm>
          <a:prstGeom prst="rect">
            <a:avLst/>
          </a:prstGeom>
          <a:noFill/>
        </p:spPr>
        <p:txBody>
          <a:bodyPr wrap="square" rtlCol="0">
            <a:spAutoFit/>
          </a:bodyPr>
          <a:lstStyle/>
          <a:p>
            <a:pPr algn="ctr"/>
            <a:r>
              <a:rPr lang="en-US" sz="2500" b="1" dirty="0" smtClean="0">
                <a:solidFill>
                  <a:schemeClr val="bg1"/>
                </a:solidFill>
                <a:latin typeface="Liberation Sans Narrow" panose="020B0606020202030204" pitchFamily="34" charset="0"/>
              </a:rPr>
              <a:t>Active forum members</a:t>
            </a:r>
            <a:endParaRPr lang="en-US" sz="2500" b="1" dirty="0">
              <a:solidFill>
                <a:schemeClr val="bg1"/>
              </a:solidFill>
              <a:latin typeface="Liberation Sans Narrow" panose="020B0606020202030204" pitchFamily="34" charset="0"/>
            </a:endParaRPr>
          </a:p>
        </p:txBody>
      </p:sp>
    </p:spTree>
    <p:extLst>
      <p:ext uri="{BB962C8B-B14F-4D97-AF65-F5344CB8AC3E}">
        <p14:creationId xmlns:p14="http://schemas.microsoft.com/office/powerpoint/2010/main" val="20415138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latin typeface="Liberation Sans Narrow" panose="020B0606020202030204" pitchFamily="34" charset="0"/>
            </a:endParaRPr>
          </a:p>
        </p:txBody>
      </p:sp>
      <p:sp>
        <p:nvSpPr>
          <p:cNvPr id="5" name="TextBox 4"/>
          <p:cNvSpPr txBox="1"/>
          <p:nvPr/>
        </p:nvSpPr>
        <p:spPr>
          <a:xfrm>
            <a:off x="1366464" y="1186326"/>
            <a:ext cx="2619910" cy="2246769"/>
          </a:xfrm>
          <a:prstGeom prst="rect">
            <a:avLst/>
          </a:prstGeom>
          <a:noFill/>
        </p:spPr>
        <p:txBody>
          <a:bodyPr wrap="square" rtlCol="0">
            <a:spAutoFit/>
          </a:bodyPr>
          <a:lstStyle/>
          <a:p>
            <a:r>
              <a:rPr lang="en-US" sz="3500" b="1" dirty="0" smtClean="0">
                <a:solidFill>
                  <a:schemeClr val="bg1"/>
                </a:solidFill>
                <a:latin typeface="Liberation Sans Narrow" panose="020B0606020202030204" pitchFamily="34" charset="0"/>
              </a:rPr>
              <a:t>2015 Ext JS Growth Statistics</a:t>
            </a:r>
          </a:p>
          <a:p>
            <a:endParaRPr lang="en-US" sz="3500" b="1" dirty="0">
              <a:solidFill>
                <a:schemeClr val="bg1"/>
              </a:solidFill>
              <a:latin typeface="Liberation Sans Narrow" panose="020B0606020202030204" pitchFamily="34" charset="0"/>
            </a:endParaRPr>
          </a:p>
        </p:txBody>
      </p:sp>
      <p:sp>
        <p:nvSpPr>
          <p:cNvPr id="6" name="TextBox 5"/>
          <p:cNvSpPr txBox="1"/>
          <p:nvPr/>
        </p:nvSpPr>
        <p:spPr>
          <a:xfrm>
            <a:off x="4676989" y="986271"/>
            <a:ext cx="2771775"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10K</a:t>
            </a:r>
            <a:endParaRPr lang="en-US" sz="8000" b="1" dirty="0">
              <a:solidFill>
                <a:schemeClr val="bg1"/>
              </a:solidFill>
              <a:latin typeface="Liberation Sans Narrow" panose="020B0606020202030204" pitchFamily="34" charset="0"/>
            </a:endParaRPr>
          </a:p>
        </p:txBody>
      </p:sp>
      <p:sp>
        <p:nvSpPr>
          <p:cNvPr id="7" name="TextBox 6"/>
          <p:cNvSpPr txBox="1"/>
          <p:nvPr/>
        </p:nvSpPr>
        <p:spPr>
          <a:xfrm>
            <a:off x="4676989" y="2207175"/>
            <a:ext cx="2845513" cy="861774"/>
          </a:xfrm>
          <a:prstGeom prst="rect">
            <a:avLst/>
          </a:prstGeom>
          <a:noFill/>
        </p:spPr>
        <p:txBody>
          <a:bodyPr wrap="square" rtlCol="0">
            <a:spAutoFit/>
          </a:bodyPr>
          <a:lstStyle/>
          <a:p>
            <a:pPr algn="ctr"/>
            <a:r>
              <a:rPr lang="en-US" sz="2500" b="1" dirty="0" smtClean="0">
                <a:solidFill>
                  <a:schemeClr val="bg1"/>
                </a:solidFill>
                <a:latin typeface="Liberation Sans Narrow" panose="020B0606020202030204" pitchFamily="34" charset="0"/>
              </a:rPr>
              <a:t>Customers worldwide</a:t>
            </a:r>
            <a:endParaRPr lang="en-US" sz="2500" b="1" dirty="0">
              <a:solidFill>
                <a:schemeClr val="bg1"/>
              </a:solidFill>
              <a:latin typeface="Liberation Sans Narrow" panose="020B0606020202030204" pitchFamily="34" charset="0"/>
            </a:endParaRPr>
          </a:p>
        </p:txBody>
      </p:sp>
      <p:sp>
        <p:nvSpPr>
          <p:cNvPr id="8" name="TextBox 7"/>
          <p:cNvSpPr txBox="1"/>
          <p:nvPr/>
        </p:nvSpPr>
        <p:spPr>
          <a:xfrm>
            <a:off x="8081884" y="883736"/>
            <a:ext cx="2764657"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60%</a:t>
            </a:r>
            <a:endParaRPr lang="en-US" sz="8000" b="1" dirty="0">
              <a:solidFill>
                <a:schemeClr val="bg1"/>
              </a:solidFill>
              <a:latin typeface="Liberation Sans Narrow" panose="020B0606020202030204" pitchFamily="34" charset="0"/>
            </a:endParaRPr>
          </a:p>
        </p:txBody>
      </p:sp>
      <p:sp>
        <p:nvSpPr>
          <p:cNvPr id="9" name="TextBox 8"/>
          <p:cNvSpPr txBox="1"/>
          <p:nvPr/>
        </p:nvSpPr>
        <p:spPr>
          <a:xfrm>
            <a:off x="8064305" y="2277403"/>
            <a:ext cx="2845513" cy="861774"/>
          </a:xfrm>
          <a:prstGeom prst="rect">
            <a:avLst/>
          </a:prstGeom>
          <a:noFill/>
        </p:spPr>
        <p:txBody>
          <a:bodyPr wrap="square" rtlCol="0">
            <a:spAutoFit/>
          </a:bodyPr>
          <a:lstStyle/>
          <a:p>
            <a:pPr algn="ctr"/>
            <a:r>
              <a:rPr lang="en-US" sz="2500" b="1" dirty="0" smtClean="0">
                <a:solidFill>
                  <a:schemeClr val="bg1"/>
                </a:solidFill>
                <a:latin typeface="Liberation Sans Narrow" panose="020B0606020202030204" pitchFamily="34" charset="0"/>
              </a:rPr>
              <a:t>Of fortune 100 companies</a:t>
            </a:r>
            <a:endParaRPr lang="en-US" sz="2500" b="1" dirty="0">
              <a:solidFill>
                <a:schemeClr val="bg1"/>
              </a:solidFill>
              <a:latin typeface="Liberation Sans Narrow" panose="020B0606020202030204" pitchFamily="34" charset="0"/>
            </a:endParaRPr>
          </a:p>
        </p:txBody>
      </p:sp>
      <p:sp>
        <p:nvSpPr>
          <p:cNvPr id="10" name="TextBox 9"/>
          <p:cNvSpPr txBox="1"/>
          <p:nvPr/>
        </p:nvSpPr>
        <p:spPr>
          <a:xfrm>
            <a:off x="1140861" y="3736549"/>
            <a:ext cx="2845513"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2M</a:t>
            </a:r>
            <a:endParaRPr lang="en-US" sz="8000" b="1" dirty="0">
              <a:solidFill>
                <a:schemeClr val="bg1"/>
              </a:solidFill>
              <a:latin typeface="Liberation Sans Narrow" panose="020B0606020202030204" pitchFamily="34" charset="0"/>
            </a:endParaRPr>
          </a:p>
        </p:txBody>
      </p:sp>
      <p:sp>
        <p:nvSpPr>
          <p:cNvPr id="11" name="TextBox 10"/>
          <p:cNvSpPr txBox="1"/>
          <p:nvPr/>
        </p:nvSpPr>
        <p:spPr>
          <a:xfrm>
            <a:off x="1140861" y="5059988"/>
            <a:ext cx="2845513" cy="861774"/>
          </a:xfrm>
          <a:prstGeom prst="rect">
            <a:avLst/>
          </a:prstGeom>
          <a:noFill/>
        </p:spPr>
        <p:txBody>
          <a:bodyPr wrap="square" rtlCol="0">
            <a:spAutoFit/>
          </a:bodyPr>
          <a:lstStyle/>
          <a:p>
            <a:pPr algn="ctr"/>
            <a:r>
              <a:rPr lang="en-US" sz="2500" b="1" dirty="0" err="1" smtClean="0">
                <a:solidFill>
                  <a:schemeClr val="bg1"/>
                </a:solidFill>
                <a:latin typeface="Liberation Sans Narrow" panose="020B0606020202030204" pitchFamily="34" charset="0"/>
              </a:rPr>
              <a:t>Sencha</a:t>
            </a:r>
            <a:r>
              <a:rPr lang="en-US" sz="2500" b="1" dirty="0" smtClean="0">
                <a:solidFill>
                  <a:schemeClr val="bg1"/>
                </a:solidFill>
                <a:latin typeface="Liberation Sans Narrow" panose="020B0606020202030204" pitchFamily="34" charset="0"/>
              </a:rPr>
              <a:t> </a:t>
            </a:r>
            <a:r>
              <a:rPr lang="en-US" sz="2500" b="1" dirty="0" err="1" smtClean="0">
                <a:solidFill>
                  <a:schemeClr val="bg1"/>
                </a:solidFill>
                <a:latin typeface="Liberation Sans Narrow" panose="020B0606020202030204" pitchFamily="34" charset="0"/>
              </a:rPr>
              <a:t>devs</a:t>
            </a:r>
            <a:r>
              <a:rPr lang="en-US" sz="2500" b="1" dirty="0" smtClean="0">
                <a:solidFill>
                  <a:schemeClr val="bg1"/>
                </a:solidFill>
                <a:latin typeface="Liberation Sans Narrow" panose="020B0606020202030204" pitchFamily="34" charset="0"/>
              </a:rPr>
              <a:t> </a:t>
            </a:r>
            <a:r>
              <a:rPr lang="en-US" sz="2500" b="1" dirty="0" err="1" smtClean="0">
                <a:solidFill>
                  <a:schemeClr val="bg1"/>
                </a:solidFill>
                <a:latin typeface="Liberation Sans Narrow" panose="020B0606020202030204" pitchFamily="34" charset="0"/>
              </a:rPr>
              <a:t>wordwide</a:t>
            </a:r>
            <a:endParaRPr lang="en-US" sz="2500" b="1" dirty="0">
              <a:solidFill>
                <a:schemeClr val="bg1"/>
              </a:solidFill>
              <a:latin typeface="Liberation Sans Narrow" panose="020B0606020202030204" pitchFamily="34" charset="0"/>
            </a:endParaRPr>
          </a:p>
        </p:txBody>
      </p:sp>
      <p:sp>
        <p:nvSpPr>
          <p:cNvPr id="12" name="TextBox 11"/>
          <p:cNvSpPr txBox="1"/>
          <p:nvPr/>
        </p:nvSpPr>
        <p:spPr>
          <a:xfrm>
            <a:off x="4603251" y="5059988"/>
            <a:ext cx="2845513" cy="477054"/>
          </a:xfrm>
          <a:prstGeom prst="rect">
            <a:avLst/>
          </a:prstGeom>
          <a:noFill/>
        </p:spPr>
        <p:txBody>
          <a:bodyPr wrap="square" rtlCol="0">
            <a:spAutoFit/>
          </a:bodyPr>
          <a:lstStyle/>
          <a:p>
            <a:pPr algn="ctr"/>
            <a:r>
              <a:rPr lang="en-US" sz="2500" b="1" dirty="0" smtClean="0">
                <a:solidFill>
                  <a:schemeClr val="bg1"/>
                </a:solidFill>
                <a:latin typeface="Liberation Sans Narrow" panose="020B0606020202030204" pitchFamily="34" charset="0"/>
              </a:rPr>
              <a:t>Product download</a:t>
            </a:r>
            <a:endParaRPr lang="en-US" sz="2500" b="1" dirty="0">
              <a:solidFill>
                <a:schemeClr val="bg1"/>
              </a:solidFill>
              <a:latin typeface="Liberation Sans Narrow" panose="020B0606020202030204" pitchFamily="34" charset="0"/>
            </a:endParaRPr>
          </a:p>
        </p:txBody>
      </p:sp>
      <p:sp>
        <p:nvSpPr>
          <p:cNvPr id="13" name="TextBox 12"/>
          <p:cNvSpPr txBox="1"/>
          <p:nvPr/>
        </p:nvSpPr>
        <p:spPr>
          <a:xfrm>
            <a:off x="4550168" y="3736548"/>
            <a:ext cx="2845513"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7.2M</a:t>
            </a:r>
            <a:endParaRPr lang="en-US" sz="8000" b="1" dirty="0">
              <a:solidFill>
                <a:schemeClr val="bg1"/>
              </a:solidFill>
              <a:latin typeface="Liberation Sans Narrow" panose="020B0606020202030204" pitchFamily="34" charset="0"/>
            </a:endParaRPr>
          </a:p>
        </p:txBody>
      </p:sp>
      <p:sp>
        <p:nvSpPr>
          <p:cNvPr id="14" name="TextBox 13"/>
          <p:cNvSpPr txBox="1"/>
          <p:nvPr/>
        </p:nvSpPr>
        <p:spPr>
          <a:xfrm>
            <a:off x="8093629" y="3736548"/>
            <a:ext cx="2845513" cy="1323439"/>
          </a:xfrm>
          <a:prstGeom prst="rect">
            <a:avLst/>
          </a:prstGeom>
          <a:noFill/>
        </p:spPr>
        <p:txBody>
          <a:bodyPr wrap="square" rtlCol="0">
            <a:spAutoFit/>
          </a:bodyPr>
          <a:lstStyle/>
          <a:p>
            <a:pPr algn="ctr"/>
            <a:r>
              <a:rPr lang="en-US" sz="8000" b="1" dirty="0" smtClean="0">
                <a:solidFill>
                  <a:schemeClr val="bg1"/>
                </a:solidFill>
                <a:latin typeface="Liberation Sans Narrow" panose="020B0606020202030204" pitchFamily="34" charset="0"/>
              </a:rPr>
              <a:t>7.2M</a:t>
            </a:r>
            <a:endParaRPr lang="en-US" sz="8000" b="1" dirty="0">
              <a:solidFill>
                <a:schemeClr val="bg1"/>
              </a:solidFill>
              <a:latin typeface="Liberation Sans Narrow" panose="020B0606020202030204" pitchFamily="34" charset="0"/>
            </a:endParaRPr>
          </a:p>
        </p:txBody>
      </p:sp>
      <p:sp>
        <p:nvSpPr>
          <p:cNvPr id="15" name="TextBox 14"/>
          <p:cNvSpPr txBox="1"/>
          <p:nvPr/>
        </p:nvSpPr>
        <p:spPr>
          <a:xfrm>
            <a:off x="8064304" y="5059987"/>
            <a:ext cx="2845513" cy="861774"/>
          </a:xfrm>
          <a:prstGeom prst="rect">
            <a:avLst/>
          </a:prstGeom>
          <a:noFill/>
        </p:spPr>
        <p:txBody>
          <a:bodyPr wrap="square" rtlCol="0">
            <a:spAutoFit/>
          </a:bodyPr>
          <a:lstStyle/>
          <a:p>
            <a:pPr algn="ctr"/>
            <a:r>
              <a:rPr lang="en-US" sz="2500" b="1" dirty="0" smtClean="0">
                <a:solidFill>
                  <a:schemeClr val="bg1"/>
                </a:solidFill>
                <a:latin typeface="Liberation Sans Narrow" panose="020B0606020202030204" pitchFamily="34" charset="0"/>
              </a:rPr>
              <a:t>Active forum members</a:t>
            </a:r>
            <a:endParaRPr lang="en-US" sz="2500" b="1" dirty="0">
              <a:solidFill>
                <a:schemeClr val="bg1"/>
              </a:solidFill>
              <a:latin typeface="Liberation Sans Narrow" panose="020B060602020203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095"/>
            <a:ext cx="12192833" cy="6857999"/>
          </a:xfrm>
          <a:prstGeom prst="rect">
            <a:avLst/>
          </a:prstGeom>
        </p:spPr>
      </p:pic>
      <p:sp>
        <p:nvSpPr>
          <p:cNvPr id="17" name="TextBox 16"/>
          <p:cNvSpPr txBox="1"/>
          <p:nvPr/>
        </p:nvSpPr>
        <p:spPr>
          <a:xfrm>
            <a:off x="8636675" y="1295548"/>
            <a:ext cx="2294507" cy="1938992"/>
          </a:xfrm>
          <a:prstGeom prst="rect">
            <a:avLst/>
          </a:prstGeom>
          <a:noFill/>
        </p:spPr>
        <p:txBody>
          <a:bodyPr wrap="square" rtlCol="0">
            <a:spAutoFit/>
          </a:bodyPr>
          <a:lstStyle/>
          <a:p>
            <a:r>
              <a:rPr lang="en-US" sz="4000" b="1" dirty="0">
                <a:solidFill>
                  <a:schemeClr val="bg1"/>
                </a:solidFill>
                <a:latin typeface="Liberation Sans Narrow" panose="020B0606020202030204" pitchFamily="34" charset="0"/>
              </a:rPr>
              <a:t>Other </a:t>
            </a:r>
            <a:r>
              <a:rPr lang="en-US" sz="4000" b="1" dirty="0" err="1">
                <a:solidFill>
                  <a:schemeClr val="bg1"/>
                </a:solidFill>
                <a:latin typeface="Liberation Sans Narrow" panose="020B0606020202030204" pitchFamily="34" charset="0"/>
              </a:rPr>
              <a:t>Sencha</a:t>
            </a:r>
            <a:r>
              <a:rPr lang="en-US" sz="4000" b="1" dirty="0">
                <a:solidFill>
                  <a:schemeClr val="bg1"/>
                </a:solidFill>
                <a:latin typeface="Liberation Sans Narrow" panose="020B0606020202030204" pitchFamily="34" charset="0"/>
              </a:rPr>
              <a:t> Products</a:t>
            </a:r>
          </a:p>
        </p:txBody>
      </p:sp>
      <p:sp>
        <p:nvSpPr>
          <p:cNvPr id="18" name="TextBox 17"/>
          <p:cNvSpPr txBox="1"/>
          <p:nvPr/>
        </p:nvSpPr>
        <p:spPr>
          <a:xfrm>
            <a:off x="1027417" y="1443225"/>
            <a:ext cx="2072636" cy="477054"/>
          </a:xfrm>
          <a:prstGeom prst="rect">
            <a:avLst/>
          </a:prstGeom>
          <a:noFill/>
        </p:spPr>
        <p:txBody>
          <a:bodyPr wrap="square" rtlCol="0">
            <a:spAutoFit/>
          </a:bodyPr>
          <a:lstStyle/>
          <a:p>
            <a:pPr algn="ctr"/>
            <a:r>
              <a:rPr lang="en-US" sz="2500" b="1" dirty="0" err="1">
                <a:solidFill>
                  <a:schemeClr val="accent4">
                    <a:lumMod val="75000"/>
                  </a:schemeClr>
                </a:solidFill>
                <a:latin typeface="Liberation Sans Narrow" panose="020B0606020202030204" pitchFamily="34" charset="0"/>
              </a:rPr>
              <a:t>Sencha</a:t>
            </a:r>
            <a:r>
              <a:rPr lang="en-US" sz="2500" b="1" dirty="0">
                <a:solidFill>
                  <a:schemeClr val="accent4">
                    <a:lumMod val="75000"/>
                  </a:schemeClr>
                </a:solidFill>
                <a:latin typeface="Liberation Sans Narrow" panose="020B0606020202030204" pitchFamily="34" charset="0"/>
              </a:rPr>
              <a:t> Touch</a:t>
            </a:r>
          </a:p>
        </p:txBody>
      </p:sp>
      <p:sp>
        <p:nvSpPr>
          <p:cNvPr id="19" name="TextBox 18"/>
          <p:cNvSpPr txBox="1"/>
          <p:nvPr/>
        </p:nvSpPr>
        <p:spPr>
          <a:xfrm>
            <a:off x="3340487" y="1295548"/>
            <a:ext cx="4056623" cy="769441"/>
          </a:xfrm>
          <a:prstGeom prst="rect">
            <a:avLst/>
          </a:prstGeom>
          <a:noFill/>
        </p:spPr>
        <p:txBody>
          <a:bodyPr wrap="square" rtlCol="0">
            <a:spAutoFit/>
          </a:bodyPr>
          <a:lstStyle/>
          <a:p>
            <a:r>
              <a:rPr lang="en-US" sz="2200" b="1" dirty="0" smtClean="0">
                <a:solidFill>
                  <a:schemeClr val="bg1"/>
                </a:solidFill>
                <a:latin typeface="Liberation Sans Narrow" panose="020B0606020202030204" pitchFamily="34" charset="0"/>
              </a:rPr>
              <a:t>Framework for building mobile application</a:t>
            </a:r>
            <a:endParaRPr lang="en-US" sz="2200" b="1" dirty="0">
              <a:solidFill>
                <a:schemeClr val="bg1"/>
              </a:solidFill>
              <a:latin typeface="Liberation Sans Narrow" panose="020B0606020202030204" pitchFamily="34" charset="0"/>
            </a:endParaRPr>
          </a:p>
        </p:txBody>
      </p:sp>
      <p:sp>
        <p:nvSpPr>
          <p:cNvPr id="20" name="TextBox 19"/>
          <p:cNvSpPr txBox="1"/>
          <p:nvPr/>
        </p:nvSpPr>
        <p:spPr>
          <a:xfrm>
            <a:off x="1077077" y="2273720"/>
            <a:ext cx="2072636" cy="477054"/>
          </a:xfrm>
          <a:prstGeom prst="rect">
            <a:avLst/>
          </a:prstGeom>
          <a:noFill/>
        </p:spPr>
        <p:txBody>
          <a:bodyPr wrap="square" rtlCol="0">
            <a:spAutoFit/>
          </a:bodyPr>
          <a:lstStyle/>
          <a:p>
            <a:pPr algn="ctr"/>
            <a:r>
              <a:rPr lang="en-US" sz="2500" b="1" dirty="0" smtClean="0">
                <a:solidFill>
                  <a:schemeClr val="accent4">
                    <a:lumMod val="75000"/>
                  </a:schemeClr>
                </a:solidFill>
                <a:latin typeface="Liberation Sans Narrow" panose="020B0606020202030204" pitchFamily="34" charset="0"/>
              </a:rPr>
              <a:t>Sencha.io</a:t>
            </a:r>
            <a:endParaRPr lang="en-US" sz="2500" b="1" dirty="0">
              <a:solidFill>
                <a:schemeClr val="accent4">
                  <a:lumMod val="75000"/>
                </a:schemeClr>
              </a:solidFill>
              <a:latin typeface="Liberation Sans Narrow" panose="020B0606020202030204" pitchFamily="34" charset="0"/>
            </a:endParaRPr>
          </a:p>
        </p:txBody>
      </p:sp>
      <p:sp>
        <p:nvSpPr>
          <p:cNvPr id="21" name="TextBox 20"/>
          <p:cNvSpPr txBox="1"/>
          <p:nvPr/>
        </p:nvSpPr>
        <p:spPr>
          <a:xfrm>
            <a:off x="3318402" y="2321247"/>
            <a:ext cx="4056623" cy="430887"/>
          </a:xfrm>
          <a:prstGeom prst="rect">
            <a:avLst/>
          </a:prstGeom>
          <a:noFill/>
        </p:spPr>
        <p:txBody>
          <a:bodyPr wrap="square" rtlCol="0">
            <a:spAutoFit/>
          </a:bodyPr>
          <a:lstStyle/>
          <a:p>
            <a:r>
              <a:rPr lang="en-US" sz="2200" b="1" dirty="0">
                <a:solidFill>
                  <a:schemeClr val="bg1"/>
                </a:solidFill>
                <a:latin typeface="Liberation Sans Narrow" panose="020B0606020202030204" pitchFamily="34" charset="0"/>
              </a:rPr>
              <a:t>C</a:t>
            </a:r>
            <a:r>
              <a:rPr lang="en-US" sz="2200" b="1" dirty="0" smtClean="0">
                <a:solidFill>
                  <a:schemeClr val="bg1"/>
                </a:solidFill>
                <a:latin typeface="Liberation Sans Narrow" panose="020B0606020202030204" pitchFamily="34" charset="0"/>
              </a:rPr>
              <a:t>loud services for mobile</a:t>
            </a:r>
            <a:endParaRPr lang="en-US" sz="2200" b="1" dirty="0">
              <a:solidFill>
                <a:schemeClr val="bg1"/>
              </a:solidFill>
              <a:latin typeface="Liberation Sans Narrow" panose="020B0606020202030204" pitchFamily="34" charset="0"/>
            </a:endParaRPr>
          </a:p>
        </p:txBody>
      </p:sp>
      <p:sp>
        <p:nvSpPr>
          <p:cNvPr id="22" name="TextBox 21"/>
          <p:cNvSpPr txBox="1"/>
          <p:nvPr/>
        </p:nvSpPr>
        <p:spPr>
          <a:xfrm>
            <a:off x="1025707" y="3147019"/>
            <a:ext cx="2072636" cy="477054"/>
          </a:xfrm>
          <a:prstGeom prst="rect">
            <a:avLst/>
          </a:prstGeom>
          <a:noFill/>
        </p:spPr>
        <p:txBody>
          <a:bodyPr wrap="square" rtlCol="0">
            <a:spAutoFit/>
          </a:bodyPr>
          <a:lstStyle/>
          <a:p>
            <a:pPr algn="ctr"/>
            <a:r>
              <a:rPr lang="en-US" sz="2500" b="1" dirty="0" smtClean="0">
                <a:solidFill>
                  <a:schemeClr val="accent4">
                    <a:lumMod val="75000"/>
                  </a:schemeClr>
                </a:solidFill>
                <a:latin typeface="Liberation Sans Narrow" panose="020B0606020202030204" pitchFamily="34" charset="0"/>
              </a:rPr>
              <a:t>Ext Designer</a:t>
            </a:r>
            <a:endParaRPr lang="en-US" sz="2500" b="1" dirty="0">
              <a:solidFill>
                <a:schemeClr val="accent4">
                  <a:lumMod val="75000"/>
                </a:schemeClr>
              </a:solidFill>
              <a:latin typeface="Liberation Sans Narrow" panose="020B0606020202030204" pitchFamily="34" charset="0"/>
            </a:endParaRPr>
          </a:p>
        </p:txBody>
      </p:sp>
      <p:sp>
        <p:nvSpPr>
          <p:cNvPr id="23" name="TextBox 22"/>
          <p:cNvSpPr txBox="1"/>
          <p:nvPr/>
        </p:nvSpPr>
        <p:spPr>
          <a:xfrm>
            <a:off x="3339045" y="3153406"/>
            <a:ext cx="4056623" cy="430887"/>
          </a:xfrm>
          <a:prstGeom prst="rect">
            <a:avLst/>
          </a:prstGeom>
          <a:noFill/>
        </p:spPr>
        <p:txBody>
          <a:bodyPr wrap="square" rtlCol="0">
            <a:spAutoFit/>
          </a:bodyPr>
          <a:lstStyle/>
          <a:p>
            <a:r>
              <a:rPr lang="en-US" sz="2200" b="1" dirty="0" err="1">
                <a:solidFill>
                  <a:schemeClr val="bg1"/>
                </a:solidFill>
                <a:latin typeface="Liberation Sans Narrow" panose="020B0606020202030204" pitchFamily="34" charset="0"/>
              </a:rPr>
              <a:t>W</a:t>
            </a:r>
            <a:r>
              <a:rPr lang="en-US" sz="2200" b="1" dirty="0" err="1" smtClean="0">
                <a:solidFill>
                  <a:schemeClr val="bg1"/>
                </a:solidFill>
                <a:latin typeface="Liberation Sans Narrow" panose="020B0606020202030204" pitchFamily="34" charset="0"/>
              </a:rPr>
              <a:t>ysiwig</a:t>
            </a:r>
            <a:r>
              <a:rPr lang="en-US" sz="2200" b="1" dirty="0" smtClean="0">
                <a:solidFill>
                  <a:schemeClr val="bg1"/>
                </a:solidFill>
                <a:latin typeface="Liberation Sans Narrow" panose="020B0606020202030204" pitchFamily="34" charset="0"/>
              </a:rPr>
              <a:t> tool for </a:t>
            </a:r>
            <a:r>
              <a:rPr lang="en-US" sz="2200" b="1" dirty="0" err="1" smtClean="0">
                <a:solidFill>
                  <a:schemeClr val="bg1"/>
                </a:solidFill>
                <a:latin typeface="Liberation Sans Narrow" panose="020B0606020202030204" pitchFamily="34" charset="0"/>
              </a:rPr>
              <a:t>ExtJS</a:t>
            </a:r>
            <a:endParaRPr lang="en-US" sz="2200" b="1" dirty="0">
              <a:solidFill>
                <a:schemeClr val="bg1"/>
              </a:solidFill>
              <a:latin typeface="Liberation Sans Narrow" panose="020B0606020202030204" pitchFamily="34" charset="0"/>
            </a:endParaRPr>
          </a:p>
        </p:txBody>
      </p:sp>
      <p:sp>
        <p:nvSpPr>
          <p:cNvPr id="24" name="TextBox 23"/>
          <p:cNvSpPr txBox="1"/>
          <p:nvPr/>
        </p:nvSpPr>
        <p:spPr>
          <a:xfrm>
            <a:off x="1035981" y="4873079"/>
            <a:ext cx="2072636" cy="477054"/>
          </a:xfrm>
          <a:prstGeom prst="rect">
            <a:avLst/>
          </a:prstGeom>
          <a:noFill/>
        </p:spPr>
        <p:txBody>
          <a:bodyPr wrap="square" rtlCol="0">
            <a:spAutoFit/>
          </a:bodyPr>
          <a:lstStyle/>
          <a:p>
            <a:pPr algn="ctr"/>
            <a:r>
              <a:rPr lang="en-US" sz="2500" b="1" dirty="0" smtClean="0">
                <a:solidFill>
                  <a:schemeClr val="accent4">
                    <a:lumMod val="75000"/>
                  </a:schemeClr>
                </a:solidFill>
                <a:latin typeface="Liberation Sans Narrow" panose="020B0606020202030204" pitchFamily="34" charset="0"/>
              </a:rPr>
              <a:t>Ext GWT</a:t>
            </a:r>
            <a:endParaRPr lang="en-US" sz="2500" b="1" dirty="0">
              <a:solidFill>
                <a:schemeClr val="accent4">
                  <a:lumMod val="75000"/>
                </a:schemeClr>
              </a:solidFill>
              <a:latin typeface="Liberation Sans Narrow" panose="020B0606020202030204" pitchFamily="34" charset="0"/>
            </a:endParaRPr>
          </a:p>
        </p:txBody>
      </p:sp>
      <p:sp>
        <p:nvSpPr>
          <p:cNvPr id="25" name="TextBox 24"/>
          <p:cNvSpPr txBox="1"/>
          <p:nvPr/>
        </p:nvSpPr>
        <p:spPr>
          <a:xfrm>
            <a:off x="3349051" y="4725402"/>
            <a:ext cx="4056623" cy="769441"/>
          </a:xfrm>
          <a:prstGeom prst="rect">
            <a:avLst/>
          </a:prstGeom>
          <a:noFill/>
        </p:spPr>
        <p:txBody>
          <a:bodyPr wrap="square" rtlCol="0">
            <a:spAutoFit/>
          </a:bodyPr>
          <a:lstStyle/>
          <a:p>
            <a:r>
              <a:rPr lang="en-US" sz="2200" b="1" dirty="0" smtClean="0">
                <a:solidFill>
                  <a:schemeClr val="bg1"/>
                </a:solidFill>
                <a:latin typeface="Liberation Sans Narrow" panose="020B0606020202030204" pitchFamily="34" charset="0"/>
              </a:rPr>
              <a:t>Ext controls available for Google Web Toolkit</a:t>
            </a:r>
            <a:endParaRPr lang="en-US" sz="2200" b="1" dirty="0">
              <a:solidFill>
                <a:schemeClr val="bg1"/>
              </a:solidFill>
              <a:latin typeface="Liberation Sans Narrow" panose="020B0606020202030204" pitchFamily="34" charset="0"/>
            </a:endParaRPr>
          </a:p>
        </p:txBody>
      </p:sp>
      <p:sp>
        <p:nvSpPr>
          <p:cNvPr id="26" name="TextBox 25"/>
          <p:cNvSpPr txBox="1"/>
          <p:nvPr/>
        </p:nvSpPr>
        <p:spPr>
          <a:xfrm>
            <a:off x="1023713" y="4011305"/>
            <a:ext cx="2074630" cy="400110"/>
          </a:xfrm>
          <a:prstGeom prst="rect">
            <a:avLst/>
          </a:prstGeom>
          <a:noFill/>
        </p:spPr>
        <p:txBody>
          <a:bodyPr wrap="square" rtlCol="0">
            <a:spAutoFit/>
          </a:bodyPr>
          <a:lstStyle/>
          <a:p>
            <a:pPr algn="ctr"/>
            <a:r>
              <a:rPr lang="en-US" sz="2000" b="1" dirty="0" err="1" smtClean="0">
                <a:solidFill>
                  <a:schemeClr val="accent4">
                    <a:lumMod val="75000"/>
                  </a:schemeClr>
                </a:solidFill>
                <a:latin typeface="Liberation Sans Narrow" panose="020B0606020202030204" pitchFamily="34" charset="0"/>
              </a:rPr>
              <a:t>Sencha</a:t>
            </a:r>
            <a:r>
              <a:rPr lang="en-US" sz="2000" b="1" dirty="0" smtClean="0">
                <a:solidFill>
                  <a:schemeClr val="accent4">
                    <a:lumMod val="75000"/>
                  </a:schemeClr>
                </a:solidFill>
                <a:latin typeface="Liberation Sans Narrow" panose="020B0606020202030204" pitchFamily="34" charset="0"/>
              </a:rPr>
              <a:t> Animation</a:t>
            </a:r>
            <a:endParaRPr lang="en-US" sz="2000" b="1" dirty="0">
              <a:solidFill>
                <a:schemeClr val="accent4">
                  <a:lumMod val="75000"/>
                </a:schemeClr>
              </a:solidFill>
              <a:latin typeface="Liberation Sans Narrow" panose="020B0606020202030204" pitchFamily="34" charset="0"/>
            </a:endParaRPr>
          </a:p>
        </p:txBody>
      </p:sp>
      <p:sp>
        <p:nvSpPr>
          <p:cNvPr id="27" name="TextBox 26"/>
          <p:cNvSpPr txBox="1"/>
          <p:nvPr/>
        </p:nvSpPr>
        <p:spPr>
          <a:xfrm>
            <a:off x="3307955" y="3893191"/>
            <a:ext cx="4056623" cy="769441"/>
          </a:xfrm>
          <a:prstGeom prst="rect">
            <a:avLst/>
          </a:prstGeom>
          <a:noFill/>
        </p:spPr>
        <p:txBody>
          <a:bodyPr wrap="square" rtlCol="0">
            <a:spAutoFit/>
          </a:bodyPr>
          <a:lstStyle/>
          <a:p>
            <a:r>
              <a:rPr lang="en-US" sz="2200" b="1" dirty="0">
                <a:solidFill>
                  <a:schemeClr val="bg1"/>
                </a:solidFill>
                <a:latin typeface="Liberation Sans Narrow" panose="020B0606020202030204" pitchFamily="34" charset="0"/>
              </a:rPr>
              <a:t>T</a:t>
            </a:r>
            <a:r>
              <a:rPr lang="en-US" sz="2200" b="1" dirty="0" smtClean="0">
                <a:solidFill>
                  <a:schemeClr val="bg1"/>
                </a:solidFill>
                <a:latin typeface="Liberation Sans Narrow" panose="020B0606020202030204" pitchFamily="34" charset="0"/>
              </a:rPr>
              <a:t>ool for designing CSS3 animations</a:t>
            </a:r>
            <a:endParaRPr lang="en-US" sz="2200" b="1" dirty="0">
              <a:solidFill>
                <a:schemeClr val="bg1"/>
              </a:solidFill>
              <a:latin typeface="Liberation Sans Narrow" panose="020B0606020202030204" pitchFamily="34" charset="0"/>
            </a:endParaRPr>
          </a:p>
        </p:txBody>
      </p:sp>
      <p:sp>
        <p:nvSpPr>
          <p:cNvPr id="28" name="TextBox 27"/>
          <p:cNvSpPr txBox="1"/>
          <p:nvPr/>
        </p:nvSpPr>
        <p:spPr>
          <a:xfrm>
            <a:off x="8536543" y="3961759"/>
            <a:ext cx="816249" cy="369332"/>
          </a:xfrm>
          <a:prstGeom prst="rect">
            <a:avLst/>
          </a:prstGeom>
          <a:noFill/>
        </p:spPr>
        <p:txBody>
          <a:bodyPr wrap="none" rtlCol="0">
            <a:spAutoFit/>
          </a:bodyPr>
          <a:lstStyle/>
          <a:p>
            <a:r>
              <a:rPr lang="en-US" b="1" dirty="0" smtClean="0">
                <a:solidFill>
                  <a:schemeClr val="bg1"/>
                </a:solidFill>
                <a:latin typeface="Liberation Sans Narrow" panose="020B0606020202030204" pitchFamily="34" charset="0"/>
              </a:rPr>
              <a:t>Design</a:t>
            </a:r>
            <a:endParaRPr lang="en-US" b="1" dirty="0">
              <a:solidFill>
                <a:schemeClr val="bg1"/>
              </a:solidFill>
              <a:latin typeface="Liberation Sans Narrow" panose="020B0606020202030204" pitchFamily="34" charset="0"/>
            </a:endParaRPr>
          </a:p>
        </p:txBody>
      </p:sp>
      <p:sp>
        <p:nvSpPr>
          <p:cNvPr id="29" name="TextBox 28"/>
          <p:cNvSpPr txBox="1"/>
          <p:nvPr/>
        </p:nvSpPr>
        <p:spPr>
          <a:xfrm>
            <a:off x="9652881" y="4003608"/>
            <a:ext cx="922047" cy="369332"/>
          </a:xfrm>
          <a:prstGeom prst="rect">
            <a:avLst/>
          </a:prstGeom>
          <a:noFill/>
        </p:spPr>
        <p:txBody>
          <a:bodyPr wrap="none" rtlCol="0">
            <a:spAutoFit/>
          </a:bodyPr>
          <a:lstStyle/>
          <a:p>
            <a:r>
              <a:rPr lang="en-US" b="1" dirty="0" smtClean="0">
                <a:solidFill>
                  <a:schemeClr val="bg1"/>
                </a:solidFill>
                <a:latin typeface="Liberation Sans Narrow" panose="020B0606020202030204" pitchFamily="34" charset="0"/>
              </a:rPr>
              <a:t>Develop</a:t>
            </a:r>
            <a:endParaRPr lang="en-US" b="1" dirty="0">
              <a:solidFill>
                <a:schemeClr val="bg1"/>
              </a:solidFill>
              <a:latin typeface="Liberation Sans Narrow" panose="020B0606020202030204" pitchFamily="34" charset="0"/>
            </a:endParaRPr>
          </a:p>
        </p:txBody>
      </p:sp>
      <p:sp>
        <p:nvSpPr>
          <p:cNvPr id="30" name="TextBox 29"/>
          <p:cNvSpPr txBox="1"/>
          <p:nvPr/>
        </p:nvSpPr>
        <p:spPr>
          <a:xfrm>
            <a:off x="8499673" y="5074116"/>
            <a:ext cx="889987" cy="369332"/>
          </a:xfrm>
          <a:prstGeom prst="rect">
            <a:avLst/>
          </a:prstGeom>
          <a:noFill/>
        </p:spPr>
        <p:txBody>
          <a:bodyPr wrap="none" rtlCol="0">
            <a:spAutoFit/>
          </a:bodyPr>
          <a:lstStyle/>
          <a:p>
            <a:r>
              <a:rPr lang="en-US" b="1" dirty="0" smtClean="0">
                <a:solidFill>
                  <a:schemeClr val="bg1"/>
                </a:solidFill>
                <a:latin typeface="Liberation Sans Narrow" panose="020B0606020202030204" pitchFamily="34" charset="0"/>
              </a:rPr>
              <a:t>Manage</a:t>
            </a:r>
            <a:endParaRPr lang="en-US" b="1" dirty="0">
              <a:solidFill>
                <a:schemeClr val="bg1"/>
              </a:solidFill>
              <a:latin typeface="Liberation Sans Narrow" panose="020B0606020202030204" pitchFamily="34" charset="0"/>
            </a:endParaRPr>
          </a:p>
        </p:txBody>
      </p:sp>
      <p:sp>
        <p:nvSpPr>
          <p:cNvPr id="31" name="TextBox 30"/>
          <p:cNvSpPr txBox="1"/>
          <p:nvPr/>
        </p:nvSpPr>
        <p:spPr>
          <a:xfrm>
            <a:off x="9568950" y="4957234"/>
            <a:ext cx="1285437" cy="646331"/>
          </a:xfrm>
          <a:prstGeom prst="rect">
            <a:avLst/>
          </a:prstGeom>
          <a:noFill/>
        </p:spPr>
        <p:txBody>
          <a:bodyPr wrap="square" rtlCol="0">
            <a:spAutoFit/>
          </a:bodyPr>
          <a:lstStyle/>
          <a:p>
            <a:r>
              <a:rPr lang="en-US" b="1" dirty="0" smtClean="0">
                <a:solidFill>
                  <a:schemeClr val="bg1"/>
                </a:solidFill>
                <a:latin typeface="Liberation Sans Narrow" panose="020B0606020202030204" pitchFamily="34" charset="0"/>
              </a:rPr>
              <a:t>Plugins &amp; Services</a:t>
            </a:r>
            <a:endParaRPr lang="en-US" b="1" dirty="0">
              <a:solidFill>
                <a:schemeClr val="bg1"/>
              </a:solidFill>
              <a:latin typeface="Liberation Sans Narrow" panose="020B0606020202030204" pitchFamily="34" charset="0"/>
            </a:endParaRPr>
          </a:p>
        </p:txBody>
      </p:sp>
    </p:spTree>
    <p:extLst>
      <p:ext uri="{BB962C8B-B14F-4D97-AF65-F5344CB8AC3E}">
        <p14:creationId xmlns:p14="http://schemas.microsoft.com/office/powerpoint/2010/main" val="19370009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5" name="TextBox 4"/>
          <p:cNvSpPr txBox="1"/>
          <p:nvPr/>
        </p:nvSpPr>
        <p:spPr>
          <a:xfrm>
            <a:off x="3234267" y="1337733"/>
            <a:ext cx="5965095" cy="861774"/>
          </a:xfrm>
          <a:prstGeom prst="rect">
            <a:avLst/>
          </a:prstGeom>
          <a:noFill/>
        </p:spPr>
        <p:txBody>
          <a:bodyPr wrap="none" rtlCol="0">
            <a:spAutoFit/>
          </a:bodyPr>
          <a:lstStyle/>
          <a:p>
            <a:r>
              <a:rPr lang="en-US" sz="5000" b="1" dirty="0" smtClean="0">
                <a:solidFill>
                  <a:schemeClr val="bg1"/>
                </a:solidFill>
                <a:latin typeface="Liberation Sans Narrow" panose="020B0606020202030204" pitchFamily="34" charset="0"/>
              </a:rPr>
              <a:t>Support major browser</a:t>
            </a:r>
            <a:endParaRPr lang="en-US" sz="5000" b="1" dirty="0">
              <a:solidFill>
                <a:schemeClr val="bg1"/>
              </a:solidFill>
              <a:latin typeface="Liberation Sans Narrow" panose="020B060602020203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42067" y="3461953"/>
            <a:ext cx="922866" cy="92286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06434" y="3556000"/>
            <a:ext cx="770467" cy="77046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94501" y="3496730"/>
            <a:ext cx="804233" cy="804233"/>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08353" y="5113969"/>
            <a:ext cx="749249" cy="749249"/>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320754" y="5122436"/>
            <a:ext cx="749845" cy="783465"/>
          </a:xfrm>
          <a:prstGeom prst="rect">
            <a:avLst/>
          </a:prstGeom>
        </p:spPr>
      </p:pic>
      <p:sp>
        <p:nvSpPr>
          <p:cNvPr id="13" name="TextBox 12"/>
          <p:cNvSpPr txBox="1"/>
          <p:nvPr/>
        </p:nvSpPr>
        <p:spPr>
          <a:xfrm>
            <a:off x="6901824" y="3614974"/>
            <a:ext cx="543739" cy="553998"/>
          </a:xfrm>
          <a:prstGeom prst="rect">
            <a:avLst/>
          </a:prstGeom>
          <a:noFill/>
        </p:spPr>
        <p:txBody>
          <a:bodyPr wrap="none" rtlCol="0">
            <a:spAutoFit/>
          </a:bodyPr>
          <a:lstStyle/>
          <a:p>
            <a:r>
              <a:rPr lang="en-US" sz="3000" b="1" dirty="0" smtClean="0">
                <a:solidFill>
                  <a:srgbClr val="0070C0"/>
                </a:solidFill>
                <a:latin typeface="Liberation Sans Narrow" panose="020B0606020202030204" pitchFamily="34" charset="0"/>
              </a:rPr>
              <a:t>6+</a:t>
            </a:r>
          </a:p>
        </p:txBody>
      </p:sp>
      <p:sp>
        <p:nvSpPr>
          <p:cNvPr id="14" name="TextBox 13"/>
          <p:cNvSpPr txBox="1"/>
          <p:nvPr/>
        </p:nvSpPr>
        <p:spPr>
          <a:xfrm>
            <a:off x="850852" y="5102884"/>
            <a:ext cx="1848648" cy="861774"/>
          </a:xfrm>
          <a:prstGeom prst="rect">
            <a:avLst/>
          </a:prstGeom>
          <a:noFill/>
        </p:spPr>
        <p:txBody>
          <a:bodyPr wrap="none" rtlCol="0">
            <a:spAutoFit/>
          </a:bodyPr>
          <a:lstStyle/>
          <a:p>
            <a:pPr algn="r"/>
            <a:r>
              <a:rPr lang="en-US" sz="2500" b="1" dirty="0" smtClean="0">
                <a:solidFill>
                  <a:schemeClr val="accent4">
                    <a:lumMod val="75000"/>
                  </a:schemeClr>
                </a:solidFill>
                <a:latin typeface="Liberation Sans Narrow" panose="020B0606020202030204" pitchFamily="34" charset="0"/>
              </a:rPr>
              <a:t>Chrome</a:t>
            </a:r>
          </a:p>
          <a:p>
            <a:pPr algn="r"/>
            <a:r>
              <a:rPr lang="en-US" sz="2500" b="1" dirty="0" smtClean="0">
                <a:solidFill>
                  <a:schemeClr val="accent4">
                    <a:lumMod val="75000"/>
                  </a:schemeClr>
                </a:solidFill>
                <a:latin typeface="Liberation Sans Narrow" panose="020B0606020202030204" pitchFamily="34" charset="0"/>
              </a:rPr>
              <a:t>Android 4.1+</a:t>
            </a:r>
          </a:p>
        </p:txBody>
      </p:sp>
      <p:sp>
        <p:nvSpPr>
          <p:cNvPr id="15" name="TextBox 14"/>
          <p:cNvSpPr txBox="1"/>
          <p:nvPr/>
        </p:nvSpPr>
        <p:spPr>
          <a:xfrm>
            <a:off x="6248233" y="5219980"/>
            <a:ext cx="718466" cy="553998"/>
          </a:xfrm>
          <a:prstGeom prst="rect">
            <a:avLst/>
          </a:prstGeom>
          <a:noFill/>
        </p:spPr>
        <p:txBody>
          <a:bodyPr wrap="none" rtlCol="0">
            <a:spAutoFit/>
          </a:bodyPr>
          <a:lstStyle/>
          <a:p>
            <a:r>
              <a:rPr lang="en-US" sz="3000" b="1" dirty="0" smtClean="0">
                <a:solidFill>
                  <a:srgbClr val="FF0000"/>
                </a:solidFill>
                <a:latin typeface="Liberation Sans Narrow" panose="020B0606020202030204" pitchFamily="34" charset="0"/>
              </a:rPr>
              <a:t>12+</a:t>
            </a:r>
          </a:p>
        </p:txBody>
      </p:sp>
      <p:sp>
        <p:nvSpPr>
          <p:cNvPr id="16" name="TextBox 15"/>
          <p:cNvSpPr txBox="1"/>
          <p:nvPr/>
        </p:nvSpPr>
        <p:spPr>
          <a:xfrm>
            <a:off x="1264315" y="3525070"/>
            <a:ext cx="806631" cy="477054"/>
          </a:xfrm>
          <a:prstGeom prst="rect">
            <a:avLst/>
          </a:prstGeom>
          <a:noFill/>
        </p:spPr>
        <p:txBody>
          <a:bodyPr wrap="none" rtlCol="0">
            <a:spAutoFit/>
          </a:bodyPr>
          <a:lstStyle/>
          <a:p>
            <a:r>
              <a:rPr lang="en-US" sz="2500" baseline="0" dirty="0" smtClean="0">
                <a:solidFill>
                  <a:srgbClr val="0070C0"/>
                </a:solidFill>
                <a:latin typeface="Liberation Sans Narrow" panose="020B0606020202030204" pitchFamily="34" charset="0"/>
              </a:rPr>
              <a:t>IE 8+</a:t>
            </a:r>
            <a:endParaRPr lang="en-US" sz="2500" baseline="0" dirty="0" smtClean="0">
              <a:solidFill>
                <a:srgbClr val="0070C0"/>
              </a:solidFill>
              <a:latin typeface="Liberation Sans Narrow" panose="020B0606020202030204" pitchFamily="34" charset="0"/>
            </a:endParaRPr>
          </a:p>
        </p:txBody>
      </p:sp>
      <p:sp>
        <p:nvSpPr>
          <p:cNvPr id="17" name="TextBox 16"/>
          <p:cNvSpPr txBox="1"/>
          <p:nvPr/>
        </p:nvSpPr>
        <p:spPr>
          <a:xfrm>
            <a:off x="225569" y="3991583"/>
            <a:ext cx="1845377" cy="477054"/>
          </a:xfrm>
          <a:prstGeom prst="rect">
            <a:avLst/>
          </a:prstGeom>
          <a:noFill/>
        </p:spPr>
        <p:txBody>
          <a:bodyPr wrap="none" rtlCol="0">
            <a:spAutoFit/>
          </a:bodyPr>
          <a:lstStyle/>
          <a:p>
            <a:r>
              <a:rPr lang="en-US" sz="2500" baseline="0" dirty="0" smtClean="0">
                <a:solidFill>
                  <a:srgbClr val="0070C0"/>
                </a:solidFill>
                <a:latin typeface="Liberation Sans Narrow" panose="020B0606020202030204" pitchFamily="34" charset="0"/>
              </a:rPr>
              <a:t>IE 10+ / Win 8</a:t>
            </a:r>
            <a:endParaRPr lang="en-US" sz="2500" baseline="0" dirty="0" smtClean="0">
              <a:solidFill>
                <a:srgbClr val="0070C0"/>
              </a:solidFill>
              <a:latin typeface="Liberation Sans Narrow" panose="020B0606020202030204" pitchFamily="34" charset="0"/>
            </a:endParaRPr>
          </a:p>
        </p:txBody>
      </p:sp>
      <p:sp>
        <p:nvSpPr>
          <p:cNvPr id="19" name="TextBox 18"/>
          <p:cNvSpPr txBox="1"/>
          <p:nvPr/>
        </p:nvSpPr>
        <p:spPr>
          <a:xfrm>
            <a:off x="8487784" y="4230110"/>
            <a:ext cx="2228495" cy="861774"/>
          </a:xfrm>
          <a:prstGeom prst="rect">
            <a:avLst/>
          </a:prstGeom>
          <a:noFill/>
        </p:spPr>
        <p:txBody>
          <a:bodyPr wrap="none" rtlCol="0">
            <a:spAutoFit/>
          </a:bodyPr>
          <a:lstStyle/>
          <a:p>
            <a:r>
              <a:rPr lang="en-US" sz="5000" b="1" dirty="0" smtClean="0">
                <a:solidFill>
                  <a:schemeClr val="bg1"/>
                </a:solidFill>
                <a:latin typeface="Liberation Sans Narrow" panose="020B0606020202030204" pitchFamily="34" charset="0"/>
              </a:rPr>
              <a:t>Ext JS 5</a:t>
            </a:r>
            <a:endParaRPr lang="en-US" sz="5000" b="1" dirty="0">
              <a:solidFill>
                <a:schemeClr val="bg1"/>
              </a:solidFill>
              <a:latin typeface="Liberation Sans Narrow" panose="020B0606020202030204" pitchFamily="34" charset="0"/>
            </a:endParaRPr>
          </a:p>
        </p:txBody>
      </p:sp>
    </p:spTree>
    <p:extLst>
      <p:ext uri="{BB962C8B-B14F-4D97-AF65-F5344CB8AC3E}">
        <p14:creationId xmlns:p14="http://schemas.microsoft.com/office/powerpoint/2010/main" val="917766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273" y="0"/>
            <a:ext cx="12202274" cy="6858000"/>
          </a:xfrm>
          <a:noFill/>
        </p:spPr>
      </p:pic>
      <p:sp>
        <p:nvSpPr>
          <p:cNvPr id="5" name="TextBox 4"/>
          <p:cNvSpPr txBox="1"/>
          <p:nvPr/>
        </p:nvSpPr>
        <p:spPr>
          <a:xfrm>
            <a:off x="1407560" y="1259801"/>
            <a:ext cx="4793300" cy="861774"/>
          </a:xfrm>
          <a:prstGeom prst="rect">
            <a:avLst/>
          </a:prstGeom>
          <a:noFill/>
        </p:spPr>
        <p:txBody>
          <a:bodyPr wrap="none" rtlCol="0">
            <a:spAutoFit/>
          </a:bodyPr>
          <a:lstStyle/>
          <a:p>
            <a:r>
              <a:rPr lang="en-US" sz="5000" b="1" dirty="0" smtClean="0">
                <a:solidFill>
                  <a:schemeClr val="bg1"/>
                </a:solidFill>
                <a:latin typeface="Liberation Sans Narrow" panose="020B0606020202030204" pitchFamily="34" charset="0"/>
              </a:rPr>
              <a:t>How do we begin?</a:t>
            </a:r>
            <a:endParaRPr lang="en-US" sz="5000" b="1" dirty="0">
              <a:solidFill>
                <a:schemeClr val="bg1"/>
              </a:solidFill>
              <a:latin typeface="Liberation Sans Narrow" panose="020B0606020202030204" pitchFamily="34" charset="0"/>
            </a:endParaRPr>
          </a:p>
        </p:txBody>
      </p:sp>
      <p:sp>
        <p:nvSpPr>
          <p:cNvPr id="6" name="TextBox 5"/>
          <p:cNvSpPr txBox="1"/>
          <p:nvPr/>
        </p:nvSpPr>
        <p:spPr>
          <a:xfrm>
            <a:off x="1604601" y="2585364"/>
            <a:ext cx="6524607" cy="861774"/>
          </a:xfrm>
          <a:prstGeom prst="rect">
            <a:avLst/>
          </a:prstGeom>
          <a:noFill/>
        </p:spPr>
        <p:txBody>
          <a:bodyPr wrap="none" rtlCol="0">
            <a:spAutoFit/>
          </a:bodyPr>
          <a:lstStyle/>
          <a:p>
            <a:pPr marL="342900"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hlinkClick r:id="rId4"/>
              </a:rPr>
              <a:t>Download</a:t>
            </a:r>
            <a:r>
              <a:rPr lang="en-US" sz="2500" dirty="0" smtClean="0">
                <a:solidFill>
                  <a:schemeClr val="bg1"/>
                </a:solidFill>
                <a:latin typeface="Liberation Sans Narrow" panose="020B0606020202030204" pitchFamily="34" charset="0"/>
              </a:rPr>
              <a:t> GPL version of </a:t>
            </a:r>
            <a:r>
              <a:rPr lang="en-US" sz="2500" dirty="0" err="1" smtClean="0">
                <a:solidFill>
                  <a:schemeClr val="bg1"/>
                </a:solidFill>
                <a:latin typeface="Liberation Sans Narrow" panose="020B0606020202030204" pitchFamily="34" charset="0"/>
              </a:rPr>
              <a:t>Sencha</a:t>
            </a:r>
            <a:r>
              <a:rPr lang="en-US" sz="2500" dirty="0" smtClean="0">
                <a:solidFill>
                  <a:schemeClr val="bg1"/>
                </a:solidFill>
                <a:latin typeface="Liberation Sans Narrow" panose="020B0606020202030204" pitchFamily="34" charset="0"/>
              </a:rPr>
              <a:t> Ext JS 5.1 library</a:t>
            </a:r>
          </a:p>
          <a:p>
            <a:pPr marL="342900" indent="-342900">
              <a:buClr>
                <a:schemeClr val="bg1"/>
              </a:buClr>
              <a:buFont typeface="Wingdings 3" panose="05040102010807070707" pitchFamily="18" charset="2"/>
              <a:buChar char=""/>
            </a:pPr>
            <a:r>
              <a:rPr lang="en-US" sz="2500" dirty="0" smtClean="0">
                <a:solidFill>
                  <a:schemeClr val="bg1"/>
                </a:solidFill>
                <a:latin typeface="Liberation Sans Narrow" panose="020B0606020202030204" pitchFamily="34" charset="0"/>
              </a:rPr>
              <a:t>Unzip using any file compression utility</a:t>
            </a:r>
            <a:endParaRPr lang="en-US" sz="2500" dirty="0">
              <a:solidFill>
                <a:schemeClr val="bg1"/>
              </a:solidFill>
              <a:latin typeface="Liberation Sans Narrow" panose="020B0606020202030204" pitchFamily="34" charset="0"/>
            </a:endParaRPr>
          </a:p>
        </p:txBody>
      </p:sp>
      <p:sp>
        <p:nvSpPr>
          <p:cNvPr id="7" name="TextBox 6"/>
          <p:cNvSpPr txBox="1"/>
          <p:nvPr/>
        </p:nvSpPr>
        <p:spPr>
          <a:xfrm>
            <a:off x="9292314" y="3867064"/>
            <a:ext cx="1470274" cy="1785104"/>
          </a:xfrm>
          <a:prstGeom prst="rect">
            <a:avLst/>
          </a:prstGeom>
          <a:noFill/>
        </p:spPr>
        <p:txBody>
          <a:bodyPr wrap="none" rtlCol="0">
            <a:spAutoFit/>
          </a:bodyPr>
          <a:lstStyle/>
          <a:p>
            <a:r>
              <a:rPr lang="en-US" sz="11000" b="1" dirty="0" smtClean="0">
                <a:solidFill>
                  <a:srgbClr val="00B0F0"/>
                </a:solidFill>
                <a:latin typeface="Liberation Sans Narrow" panose="020B0606020202030204" pitchFamily="34" charset="0"/>
                <a:ea typeface="Segoe UI" panose="020B0502040204020203" pitchFamily="34" charset="0"/>
                <a:cs typeface="Segoe UI" panose="020B0502040204020203" pitchFamily="34" charset="0"/>
              </a:rPr>
              <a:t>01</a:t>
            </a:r>
            <a:endParaRPr lang="en-US" sz="11000" b="1" dirty="0">
              <a:solidFill>
                <a:srgbClr val="00B0F0"/>
              </a:solidFill>
              <a:latin typeface="Liberation Sans Narrow" panose="020B0606020202030204"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3837251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826</Words>
  <Application>Microsoft Office PowerPoint</Application>
  <PresentationFormat>Widescreen</PresentationFormat>
  <Paragraphs>144</Paragraphs>
  <Slides>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Liberation Sans Narrow</vt:lpstr>
      <vt:lpstr>Segoe UI</vt:lpstr>
      <vt:lpstr>Wingdings 3</vt:lpstr>
      <vt:lpstr>Office Theme</vt:lpstr>
      <vt:lpstr>Introduction to Ext JS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yh</dc:title>
  <dc:creator>Ho Minh Chung</dc:creator>
  <cp:lastModifiedBy>Ho Minh Chung</cp:lastModifiedBy>
  <cp:revision>24</cp:revision>
  <dcterms:created xsi:type="dcterms:W3CDTF">2015-06-17T10:49:55Z</dcterms:created>
  <dcterms:modified xsi:type="dcterms:W3CDTF">2015-06-17T14:22:47Z</dcterms:modified>
</cp:coreProperties>
</file>