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1" r:id="rId2"/>
    <p:sldId id="283" r:id="rId3"/>
    <p:sldId id="282" r:id="rId4"/>
    <p:sldId id="284" r:id="rId5"/>
    <p:sldId id="256" r:id="rId6"/>
    <p:sldId id="260" r:id="rId7"/>
    <p:sldId id="257" r:id="rId8"/>
    <p:sldId id="258" r:id="rId9"/>
    <p:sldId id="259" r:id="rId10"/>
    <p:sldId id="262" r:id="rId11"/>
    <p:sldId id="261" r:id="rId12"/>
    <p:sldId id="277" r:id="rId13"/>
    <p:sldId id="278" r:id="rId14"/>
    <p:sldId id="279" r:id="rId15"/>
    <p:sldId id="280" r:id="rId16"/>
    <p:sldId id="263" r:id="rId17"/>
    <p:sldId id="265" r:id="rId18"/>
    <p:sldId id="269"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926" autoAdjust="0"/>
    <p:restoredTop sz="75352" autoAdjust="0"/>
  </p:normalViewPr>
  <p:slideViewPr>
    <p:cSldViewPr snapToGrid="0">
      <p:cViewPr varScale="1">
        <p:scale>
          <a:sx n="55" d="100"/>
          <a:sy n="55" d="100"/>
        </p:scale>
        <p:origin x="-109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pPr/>
              <a:t>6/20/2015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pPr/>
              <a:t>‹#›</a:t>
            </a:fld>
            <a:endParaRPr lang="en-US"/>
          </a:p>
        </p:txBody>
      </p:sp>
    </p:spTree>
    <p:extLst>
      <p:ext uri="{BB962C8B-B14F-4D97-AF65-F5344CB8AC3E}">
        <p14:creationId xmlns:p14="http://schemas.microsoft.com/office/powerpoint/2010/main" xmlns=""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_View_ViewMod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5</a:t>
            </a:fld>
            <a:endParaRPr lang="en-US"/>
          </a:p>
        </p:txBody>
      </p:sp>
    </p:spTree>
    <p:extLst>
      <p:ext uri="{BB962C8B-B14F-4D97-AF65-F5344CB8AC3E}">
        <p14:creationId xmlns:p14="http://schemas.microsoft.com/office/powerpoint/2010/main" xmlns="" val="290208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http://dev.sencha.com/ext/5.1.0/examples/themes/index.html</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16</a:t>
            </a:fld>
            <a:endParaRPr lang="en-US"/>
          </a:p>
        </p:txBody>
      </p:sp>
    </p:spTree>
    <p:extLst>
      <p:ext uri="{BB962C8B-B14F-4D97-AF65-F5344CB8AC3E}">
        <p14:creationId xmlns:p14="http://schemas.microsoft.com/office/powerpoint/2010/main" xmlns="" val="184753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17</a:t>
            </a:fld>
            <a:endParaRPr lang="en-US"/>
          </a:p>
        </p:txBody>
      </p:sp>
    </p:spTree>
    <p:extLst>
      <p:ext uri="{BB962C8B-B14F-4D97-AF65-F5344CB8AC3E}">
        <p14:creationId xmlns:p14="http://schemas.microsoft.com/office/powerpoint/2010/main" xmlns="" val="184753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https://fiddle.sencha.com/#fiddle/3l1</a:t>
            </a:r>
          </a:p>
          <a:p>
            <a:r>
              <a:rPr lang="en-US" smtClean="0"/>
              <a:t>http://www.extjs-tutorial.com/extjs/inheritance-in-extjs</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18</a:t>
            </a:fld>
            <a:endParaRPr lang="en-US"/>
          </a:p>
        </p:txBody>
      </p:sp>
    </p:spTree>
    <p:extLst>
      <p:ext uri="{BB962C8B-B14F-4D97-AF65-F5344CB8AC3E}">
        <p14:creationId xmlns:p14="http://schemas.microsoft.com/office/powerpoint/2010/main" xmlns="" val="184753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19</a:t>
            </a:fld>
            <a:endParaRPr lang="en-US"/>
          </a:p>
        </p:txBody>
      </p:sp>
    </p:spTree>
    <p:extLst>
      <p:ext uri="{BB962C8B-B14F-4D97-AF65-F5344CB8AC3E}">
        <p14:creationId xmlns:p14="http://schemas.microsoft.com/office/powerpoint/2010/main" xmlns="" val="184753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6</a:t>
            </a:fld>
            <a:endParaRPr lang="en-US"/>
          </a:p>
        </p:txBody>
      </p:sp>
    </p:spTree>
    <p:extLst>
      <p:ext uri="{BB962C8B-B14F-4D97-AF65-F5344CB8AC3E}">
        <p14:creationId xmlns:p14="http://schemas.microsoft.com/office/powerpoint/2010/main" xmlns="" val="190458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jQuery, prototype, or a new </a:t>
            </a:r>
            <a:r>
              <a:rPr lang="en-US" sz="1200" b="0" i="0" kern="1200" dirty="0" err="1" smtClean="0">
                <a:solidFill>
                  <a:schemeClr val="tx1"/>
                </a:solidFill>
                <a:effectLst/>
                <a:latin typeface="+mn-lt"/>
                <a:ea typeface="+mn-ea"/>
                <a:cs typeface="+mn-cs"/>
              </a:rPr>
              <a:t>ext</a:t>
            </a:r>
            <a:r>
              <a:rPr lang="en-US" sz="1200" b="0" i="0" kern="1200" dirty="0" smtClean="0">
                <a:solidFill>
                  <a:schemeClr val="tx1"/>
                </a:solidFill>
                <a:effectLst/>
                <a:latin typeface="+mn-lt"/>
                <a:ea typeface="+mn-ea"/>
                <a:cs typeface="+mn-cs"/>
              </a:rPr>
              <a: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F164A3-7165-4E0F-AA0F-DDB0EC7CBD94}" type="slidenum">
              <a:rPr lang="en-US" smtClean="0"/>
              <a:pPr/>
              <a:t>7</a:t>
            </a:fld>
            <a:endParaRPr lang="en-US"/>
          </a:p>
        </p:txBody>
      </p:sp>
    </p:spTree>
    <p:extLst>
      <p:ext uri="{BB962C8B-B14F-4D97-AF65-F5344CB8AC3E}">
        <p14:creationId xmlns:p14="http://schemas.microsoft.com/office/powerpoint/2010/main" xmlns="" val="88673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1" dirty="0" err="1" smtClean="0">
                <a:solidFill>
                  <a:srgbClr val="000000"/>
                </a:solidFill>
                <a:latin typeface="Arial" pitchFamily="34" charset="0"/>
              </a:rPr>
              <a:t>ExtJS</a:t>
            </a:r>
            <a:r>
              <a:rPr lang="en-US" sz="2700" b="1" dirty="0" smtClean="0">
                <a:solidFill>
                  <a:srgbClr val="000000"/>
                </a:solidFill>
                <a:latin typeface="Arial" pitchFamily="34" charset="0"/>
              </a:rPr>
              <a:t> 4.0 </a:t>
            </a:r>
            <a:r>
              <a:rPr lang="en-US" sz="2700" dirty="0" smtClean="0">
                <a:solidFill>
                  <a:srgbClr val="000000"/>
                </a:solidFill>
                <a:latin typeface="Arial" pitchFamily="34" charset="0"/>
              </a:rPr>
              <a:t>was released around April 2011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Ext JS 5.0 </a:t>
            </a:r>
            <a:r>
              <a:rPr lang="en-US" sz="1200" b="0" i="0" kern="1200" dirty="0" smtClean="0">
                <a:solidFill>
                  <a:schemeClr val="tx1"/>
                </a:solidFill>
                <a:latin typeface="+mn-lt"/>
                <a:ea typeface="+mn-ea"/>
                <a:cs typeface="+mn-cs"/>
              </a:rPr>
              <a:t>was released on June 2, 2014 : using a single code base, a Model View </a:t>
            </a:r>
            <a:r>
              <a:rPr lang="en-US" sz="1200" b="0" i="0" kern="1200" dirty="0" err="1" smtClean="0">
                <a:solidFill>
                  <a:schemeClr val="tx1"/>
                </a:solidFill>
                <a:latin typeface="+mn-lt"/>
                <a:ea typeface="+mn-ea"/>
                <a:cs typeface="+mn-cs"/>
              </a:rPr>
              <a:t>ViewModel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Model View ViewModel"/>
              </a:rPr>
              <a:t>MVVM</a:t>
            </a:r>
            <a:r>
              <a:rPr lang="en-US" sz="1200" b="0" i="0" kern="1200" dirty="0" smtClean="0">
                <a:solidFill>
                  <a:schemeClr val="tx1"/>
                </a:solidFill>
                <a:latin typeface="+mn-lt"/>
                <a:ea typeface="+mn-ea"/>
                <a:cs typeface="+mn-cs"/>
              </a:rPr>
              <a:t>) architecture, two-way data binding, responsive layouts, and other component upgrades with support for adding widgets inside a grid cell for data visualization and big data analytics</a:t>
            </a:r>
            <a:endParaRPr lang="en-US" sz="2700" dirty="0" smtClean="0">
              <a:solidFill>
                <a:srgbClr val="000000"/>
              </a:solidFill>
              <a:latin typeface="Arial" pitchFamily="34" charset="0"/>
            </a:endParaRPr>
          </a:p>
          <a:p>
            <a:r>
              <a:rPr lang="en-US" sz="1200" b="1" dirty="0" err="1" smtClean="0">
                <a:solidFill>
                  <a:srgbClr val="000000"/>
                </a:solidFill>
                <a:latin typeface="Arial" pitchFamily="34" charset="0"/>
              </a:rPr>
              <a:t>ExtJS</a:t>
            </a:r>
            <a:r>
              <a:rPr lang="en-US" sz="1200" b="1" dirty="0" smtClean="0">
                <a:solidFill>
                  <a:srgbClr val="000000"/>
                </a:solidFill>
                <a:latin typeface="Arial" pitchFamily="34" charset="0"/>
              </a:rPr>
              <a:t> </a:t>
            </a:r>
            <a:r>
              <a:rPr lang="en-US" sz="1200" b="1" i="0" kern="1200" dirty="0" smtClean="0">
                <a:solidFill>
                  <a:schemeClr val="tx1"/>
                </a:solidFill>
                <a:latin typeface="+mn-lt"/>
                <a:ea typeface="+mn-ea"/>
                <a:cs typeface="+mn-cs"/>
              </a:rPr>
              <a:t>5.1.0</a:t>
            </a:r>
            <a:r>
              <a:rPr lang="en-US" sz="1200" b="0" i="0" kern="1200" dirty="0" smtClean="0">
                <a:solidFill>
                  <a:schemeClr val="tx1"/>
                </a:solidFill>
                <a:latin typeface="+mn-lt"/>
                <a:ea typeface="+mn-ea"/>
                <a:cs typeface="+mn-cs"/>
              </a:rPr>
              <a:t> / November 2014</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10</a:t>
            </a:fld>
            <a:endParaRPr lang="en-US"/>
          </a:p>
        </p:txBody>
      </p:sp>
    </p:spTree>
    <p:extLst>
      <p:ext uri="{BB962C8B-B14F-4D97-AF65-F5344CB8AC3E}">
        <p14:creationId xmlns:p14="http://schemas.microsoft.com/office/powerpoint/2010/main" xmlns="" val="218572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11</a:t>
            </a:fld>
            <a:endParaRPr lang="en-US"/>
          </a:p>
        </p:txBody>
      </p:sp>
    </p:spTree>
    <p:extLst>
      <p:ext uri="{BB962C8B-B14F-4D97-AF65-F5344CB8AC3E}">
        <p14:creationId xmlns:p14="http://schemas.microsoft.com/office/powerpoint/2010/main" xmlns="" val="315675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1" smtClean="0"/>
              <a:t>Không phô trương JavaScript</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pPr/>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pPr/>
              <a:t>6/20/2015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pPr/>
              <a:t>6/20/2015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pPr/>
              <a:t>6/20/2015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pPr/>
              <a:t>6/20/2015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pPr/>
              <a:t>‹#›</a:t>
            </a:fld>
            <a:endParaRPr lang="en-US"/>
          </a:p>
        </p:txBody>
      </p:sp>
    </p:spTree>
    <p:extLst>
      <p:ext uri="{BB962C8B-B14F-4D97-AF65-F5344CB8AC3E}">
        <p14:creationId xmlns:p14="http://schemas.microsoft.com/office/powerpoint/2010/main" xmlns=""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sencha.com/legal/GP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7999"/>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4836695"/>
            <a:ext cx="12192000" cy="2021305"/>
          </a:xfrm>
        </p:spPr>
      </p:pic>
      <p:sp>
        <p:nvSpPr>
          <p:cNvPr id="8" name="TextBox 7"/>
          <p:cNvSpPr txBox="1"/>
          <p:nvPr/>
        </p:nvSpPr>
        <p:spPr>
          <a:xfrm>
            <a:off x="0" y="3641582"/>
            <a:ext cx="12191999" cy="1107996"/>
          </a:xfrm>
          <a:prstGeom prst="rect">
            <a:avLst/>
          </a:prstGeom>
          <a:noFill/>
        </p:spPr>
        <p:txBody>
          <a:bodyPr wrap="square" rtlCol="0">
            <a:spAutoFit/>
          </a:bodyPr>
          <a:lstStyle/>
          <a:p>
            <a:pPr algn="ctr"/>
            <a:r>
              <a:rPr lang="en-US" sz="6600" b="1" dirty="0" smtClean="0">
                <a:solidFill>
                  <a:schemeClr val="bg1"/>
                </a:solidFill>
                <a:latin typeface="Liberation Sans Narrow"/>
              </a:rPr>
              <a:t>Introduction to Ext JS</a:t>
            </a:r>
            <a:endParaRPr lang="en-US" sz="6600" b="1" dirty="0">
              <a:solidFill>
                <a:schemeClr val="bg1"/>
              </a:solidFill>
              <a:latin typeface="Liberation Sans Narrow"/>
            </a:endParaRPr>
          </a:p>
        </p:txBody>
      </p:sp>
      <p:sp>
        <p:nvSpPr>
          <p:cNvPr id="9" name="TextBox 8"/>
          <p:cNvSpPr txBox="1"/>
          <p:nvPr/>
        </p:nvSpPr>
        <p:spPr>
          <a:xfrm>
            <a:off x="1" y="4951562"/>
            <a:ext cx="12192000" cy="1323439"/>
          </a:xfrm>
          <a:prstGeom prst="rect">
            <a:avLst/>
          </a:prstGeom>
          <a:noFill/>
        </p:spPr>
        <p:txBody>
          <a:bodyPr wrap="square" rtlCol="0">
            <a:spAutoFit/>
          </a:bodyPr>
          <a:lstStyle/>
          <a:p>
            <a:pPr algn="ctr"/>
            <a:r>
              <a:rPr lang="en-US" sz="4000" b="1" dirty="0" smtClean="0">
                <a:solidFill>
                  <a:schemeClr val="bg1"/>
                </a:solidFill>
                <a:latin typeface="Liberation Sans Narrow"/>
              </a:rPr>
              <a:t>An overview of the </a:t>
            </a:r>
            <a:r>
              <a:rPr lang="en-US" sz="4000" b="1" dirty="0" err="1" smtClean="0">
                <a:solidFill>
                  <a:schemeClr val="bg1"/>
                </a:solidFill>
                <a:latin typeface="Liberation Sans Narrow"/>
              </a:rPr>
              <a:t>ExtJS</a:t>
            </a:r>
            <a:r>
              <a:rPr lang="en-US" sz="4000" b="1" dirty="0" smtClean="0">
                <a:solidFill>
                  <a:schemeClr val="bg1"/>
                </a:solidFill>
                <a:latin typeface="Liberation Sans Narrow"/>
              </a:rPr>
              <a:t> </a:t>
            </a:r>
            <a:endParaRPr lang="en-US" sz="4000" b="1" dirty="0" smtClean="0">
              <a:solidFill>
                <a:schemeClr val="bg1"/>
              </a:solidFill>
              <a:latin typeface="Liberation Sans Narrow"/>
            </a:endParaRPr>
          </a:p>
          <a:p>
            <a:pPr algn="ctr"/>
            <a:r>
              <a:rPr lang="en-US" sz="4000" b="1" dirty="0" smtClean="0">
                <a:solidFill>
                  <a:schemeClr val="bg1"/>
                </a:solidFill>
                <a:latin typeface="Liberation Sans Narrow"/>
              </a:rPr>
              <a:t>JavaScript </a:t>
            </a:r>
            <a:r>
              <a:rPr lang="en-US" sz="4000" b="1" dirty="0" smtClean="0">
                <a:solidFill>
                  <a:schemeClr val="bg1"/>
                </a:solidFill>
                <a:latin typeface="Liberation Sans Narrow"/>
              </a:rPr>
              <a:t>Framework</a:t>
            </a:r>
            <a:endParaRPr lang="en-US" sz="4000" b="1" dirty="0">
              <a:solidFill>
                <a:schemeClr val="bg1"/>
              </a:solidFill>
              <a:latin typeface="Liberation Sans Narr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Liberation Sans Narrow" panose="020B0606020202030204" pitchFamily="34" charset="0"/>
            </a:endParaRPr>
          </a:p>
        </p:txBody>
      </p:sp>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095"/>
            <a:ext cx="12192833" cy="6857999"/>
          </a:xfrm>
          <a:prstGeom prst="rect">
            <a:avLst/>
          </a:prstGeom>
        </p:spPr>
      </p:pic>
      <p:sp>
        <p:nvSpPr>
          <p:cNvPr id="17" name="TextBox 16"/>
          <p:cNvSpPr txBox="1"/>
          <p:nvPr/>
        </p:nvSpPr>
        <p:spPr>
          <a:xfrm>
            <a:off x="8636675" y="1295548"/>
            <a:ext cx="2294507" cy="1938992"/>
          </a:xfrm>
          <a:prstGeom prst="rect">
            <a:avLst/>
          </a:prstGeom>
          <a:noFill/>
        </p:spPr>
        <p:txBody>
          <a:bodyPr wrap="square" rtlCol="0">
            <a:spAutoFit/>
          </a:bodyPr>
          <a:lstStyle/>
          <a:p>
            <a:r>
              <a:rPr lang="en-US" sz="4000" b="1" dirty="0">
                <a:solidFill>
                  <a:schemeClr val="bg1"/>
                </a:solidFill>
                <a:latin typeface="Liberation Sans Narrow" panose="020B0606020202030204" pitchFamily="34" charset="0"/>
              </a:rPr>
              <a:t>Other </a:t>
            </a:r>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Products</a:t>
            </a:r>
          </a:p>
        </p:txBody>
      </p:sp>
      <p:sp>
        <p:nvSpPr>
          <p:cNvPr id="18" name="TextBox 17"/>
          <p:cNvSpPr txBox="1"/>
          <p:nvPr/>
        </p:nvSpPr>
        <p:spPr>
          <a:xfrm>
            <a:off x="1027417" y="1443225"/>
            <a:ext cx="2072636" cy="477054"/>
          </a:xfrm>
          <a:prstGeom prst="rect">
            <a:avLst/>
          </a:prstGeom>
          <a:noFill/>
        </p:spPr>
        <p:txBody>
          <a:bodyPr wrap="square" rtlCol="0">
            <a:spAutoFit/>
          </a:bodyPr>
          <a:lstStyle/>
          <a:p>
            <a:pPr algn="ctr"/>
            <a:r>
              <a:rPr lang="en-US" sz="2500" b="1" dirty="0" err="1">
                <a:solidFill>
                  <a:schemeClr val="accent4">
                    <a:lumMod val="75000"/>
                  </a:schemeClr>
                </a:solidFill>
                <a:latin typeface="Liberation Sans Narrow" panose="020B0606020202030204" pitchFamily="34" charset="0"/>
              </a:rPr>
              <a:t>Sencha</a:t>
            </a:r>
            <a:r>
              <a:rPr lang="en-US" sz="2500" b="1" dirty="0">
                <a:solidFill>
                  <a:schemeClr val="accent4">
                    <a:lumMod val="75000"/>
                  </a:schemeClr>
                </a:solidFill>
                <a:latin typeface="Liberation Sans Narrow" panose="020B0606020202030204" pitchFamily="34" charset="0"/>
              </a:rPr>
              <a:t> Touch</a:t>
            </a:r>
          </a:p>
        </p:txBody>
      </p:sp>
      <p:sp>
        <p:nvSpPr>
          <p:cNvPr id="19" name="TextBox 18"/>
          <p:cNvSpPr txBox="1"/>
          <p:nvPr/>
        </p:nvSpPr>
        <p:spPr>
          <a:xfrm>
            <a:off x="3340487" y="1295548"/>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Framework for building mobile application</a:t>
            </a:r>
            <a:endParaRPr lang="en-US" sz="2200" b="1" dirty="0">
              <a:solidFill>
                <a:schemeClr val="bg1"/>
              </a:solidFill>
              <a:latin typeface="Liberation Sans Narrow" panose="020B0606020202030204" pitchFamily="34" charset="0"/>
            </a:endParaRPr>
          </a:p>
        </p:txBody>
      </p:sp>
      <p:sp>
        <p:nvSpPr>
          <p:cNvPr id="20" name="TextBox 19"/>
          <p:cNvSpPr txBox="1"/>
          <p:nvPr/>
        </p:nvSpPr>
        <p:spPr>
          <a:xfrm>
            <a:off x="1077077" y="2273720"/>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Sencha.io</a:t>
            </a:r>
            <a:endParaRPr lang="en-US" sz="2500" b="1" dirty="0">
              <a:solidFill>
                <a:schemeClr val="accent4">
                  <a:lumMod val="75000"/>
                </a:schemeClr>
              </a:solidFill>
              <a:latin typeface="Liberation Sans Narrow" panose="020B0606020202030204" pitchFamily="34" charset="0"/>
            </a:endParaRPr>
          </a:p>
        </p:txBody>
      </p:sp>
      <p:sp>
        <p:nvSpPr>
          <p:cNvPr id="21" name="TextBox 20"/>
          <p:cNvSpPr txBox="1"/>
          <p:nvPr/>
        </p:nvSpPr>
        <p:spPr>
          <a:xfrm>
            <a:off x="3318402" y="2321247"/>
            <a:ext cx="4056623" cy="430887"/>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C</a:t>
            </a:r>
            <a:r>
              <a:rPr lang="en-US" sz="2200" b="1" dirty="0" smtClean="0">
                <a:solidFill>
                  <a:schemeClr val="bg1"/>
                </a:solidFill>
                <a:latin typeface="Liberation Sans Narrow" panose="020B0606020202030204" pitchFamily="34" charset="0"/>
              </a:rPr>
              <a:t>loud services for mobile</a:t>
            </a:r>
            <a:endParaRPr lang="en-US" sz="2200" b="1" dirty="0">
              <a:solidFill>
                <a:schemeClr val="bg1"/>
              </a:solidFill>
              <a:latin typeface="Liberation Sans Narrow" panose="020B0606020202030204" pitchFamily="34" charset="0"/>
            </a:endParaRPr>
          </a:p>
        </p:txBody>
      </p:sp>
      <p:sp>
        <p:nvSpPr>
          <p:cNvPr id="22" name="TextBox 21"/>
          <p:cNvSpPr txBox="1"/>
          <p:nvPr/>
        </p:nvSpPr>
        <p:spPr>
          <a:xfrm>
            <a:off x="1025707" y="314701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Designer</a:t>
            </a:r>
            <a:endParaRPr lang="en-US" sz="2500" b="1" dirty="0">
              <a:solidFill>
                <a:schemeClr val="accent4">
                  <a:lumMod val="75000"/>
                </a:schemeClr>
              </a:solidFill>
              <a:latin typeface="Liberation Sans Narrow" panose="020B0606020202030204" pitchFamily="34" charset="0"/>
            </a:endParaRPr>
          </a:p>
        </p:txBody>
      </p:sp>
      <p:sp>
        <p:nvSpPr>
          <p:cNvPr id="23" name="TextBox 22"/>
          <p:cNvSpPr txBox="1"/>
          <p:nvPr/>
        </p:nvSpPr>
        <p:spPr>
          <a:xfrm>
            <a:off x="3339045" y="3153406"/>
            <a:ext cx="4056623" cy="430887"/>
          </a:xfrm>
          <a:prstGeom prst="rect">
            <a:avLst/>
          </a:prstGeom>
          <a:noFill/>
        </p:spPr>
        <p:txBody>
          <a:bodyPr wrap="square" rtlCol="0">
            <a:spAutoFit/>
          </a:bodyPr>
          <a:lstStyle/>
          <a:p>
            <a:r>
              <a:rPr lang="en-US" sz="2200" b="1" dirty="0" err="1">
                <a:solidFill>
                  <a:schemeClr val="bg1"/>
                </a:solidFill>
                <a:latin typeface="Liberation Sans Narrow" panose="020B0606020202030204" pitchFamily="34" charset="0"/>
              </a:rPr>
              <a:t>W</a:t>
            </a:r>
            <a:r>
              <a:rPr lang="en-US" sz="2200" b="1" dirty="0" err="1" smtClean="0">
                <a:solidFill>
                  <a:schemeClr val="bg1"/>
                </a:solidFill>
                <a:latin typeface="Liberation Sans Narrow" panose="020B0606020202030204" pitchFamily="34" charset="0"/>
              </a:rPr>
              <a:t>ysiwig</a:t>
            </a:r>
            <a:r>
              <a:rPr lang="en-US" sz="2200" b="1" dirty="0" smtClean="0">
                <a:solidFill>
                  <a:schemeClr val="bg1"/>
                </a:solidFill>
                <a:latin typeface="Liberation Sans Narrow" panose="020B0606020202030204" pitchFamily="34" charset="0"/>
              </a:rPr>
              <a:t> tool for </a:t>
            </a:r>
            <a:r>
              <a:rPr lang="en-US" sz="2200" b="1" dirty="0" err="1" smtClean="0">
                <a:solidFill>
                  <a:schemeClr val="bg1"/>
                </a:solidFill>
                <a:latin typeface="Liberation Sans Narrow" panose="020B0606020202030204" pitchFamily="34" charset="0"/>
              </a:rPr>
              <a:t>ExtJS</a:t>
            </a:r>
            <a:endParaRPr lang="en-US" sz="2200" b="1" dirty="0">
              <a:solidFill>
                <a:schemeClr val="bg1"/>
              </a:solidFill>
              <a:latin typeface="Liberation Sans Narrow" panose="020B0606020202030204" pitchFamily="34" charset="0"/>
            </a:endParaRPr>
          </a:p>
        </p:txBody>
      </p:sp>
      <p:sp>
        <p:nvSpPr>
          <p:cNvPr id="24" name="TextBox 23"/>
          <p:cNvSpPr txBox="1"/>
          <p:nvPr/>
        </p:nvSpPr>
        <p:spPr>
          <a:xfrm>
            <a:off x="1035981" y="487307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GWT</a:t>
            </a:r>
            <a:endParaRPr lang="en-US" sz="2500" b="1" dirty="0">
              <a:solidFill>
                <a:schemeClr val="accent4">
                  <a:lumMod val="75000"/>
                </a:schemeClr>
              </a:solidFill>
              <a:latin typeface="Liberation Sans Narrow" panose="020B0606020202030204" pitchFamily="34" charset="0"/>
            </a:endParaRPr>
          </a:p>
        </p:txBody>
      </p:sp>
      <p:sp>
        <p:nvSpPr>
          <p:cNvPr id="25" name="TextBox 24"/>
          <p:cNvSpPr txBox="1"/>
          <p:nvPr/>
        </p:nvSpPr>
        <p:spPr>
          <a:xfrm>
            <a:off x="3349051" y="4725402"/>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Ext controls available for Google Web Toolkit</a:t>
            </a:r>
            <a:endParaRPr lang="en-US" sz="2200" b="1" dirty="0">
              <a:solidFill>
                <a:schemeClr val="bg1"/>
              </a:solidFill>
              <a:latin typeface="Liberation Sans Narrow" panose="020B0606020202030204" pitchFamily="34" charset="0"/>
            </a:endParaRPr>
          </a:p>
        </p:txBody>
      </p:sp>
      <p:sp>
        <p:nvSpPr>
          <p:cNvPr id="26" name="TextBox 25"/>
          <p:cNvSpPr txBox="1"/>
          <p:nvPr/>
        </p:nvSpPr>
        <p:spPr>
          <a:xfrm>
            <a:off x="1023713" y="4011305"/>
            <a:ext cx="2074630" cy="400110"/>
          </a:xfrm>
          <a:prstGeom prst="rect">
            <a:avLst/>
          </a:prstGeom>
          <a:noFill/>
        </p:spPr>
        <p:txBody>
          <a:bodyPr wrap="square" rtlCol="0">
            <a:spAutoFit/>
          </a:bodyPr>
          <a:lstStyle/>
          <a:p>
            <a:pPr algn="ctr"/>
            <a:r>
              <a:rPr lang="en-US" sz="2000" b="1" dirty="0" err="1" smtClean="0">
                <a:solidFill>
                  <a:schemeClr val="accent4">
                    <a:lumMod val="75000"/>
                  </a:schemeClr>
                </a:solidFill>
                <a:latin typeface="Liberation Sans Narrow" panose="020B0606020202030204" pitchFamily="34" charset="0"/>
              </a:rPr>
              <a:t>Sencha</a:t>
            </a:r>
            <a:r>
              <a:rPr lang="en-US" sz="2000" b="1" dirty="0" smtClean="0">
                <a:solidFill>
                  <a:schemeClr val="accent4">
                    <a:lumMod val="75000"/>
                  </a:schemeClr>
                </a:solidFill>
                <a:latin typeface="Liberation Sans Narrow" panose="020B0606020202030204" pitchFamily="34" charset="0"/>
              </a:rPr>
              <a:t> Animation</a:t>
            </a:r>
            <a:endParaRPr lang="en-US" sz="2000" b="1" dirty="0">
              <a:solidFill>
                <a:schemeClr val="accent4">
                  <a:lumMod val="75000"/>
                </a:schemeClr>
              </a:solidFill>
              <a:latin typeface="Liberation Sans Narrow" panose="020B0606020202030204" pitchFamily="34" charset="0"/>
            </a:endParaRPr>
          </a:p>
        </p:txBody>
      </p:sp>
      <p:sp>
        <p:nvSpPr>
          <p:cNvPr id="27" name="TextBox 26"/>
          <p:cNvSpPr txBox="1"/>
          <p:nvPr/>
        </p:nvSpPr>
        <p:spPr>
          <a:xfrm>
            <a:off x="3307955" y="3893191"/>
            <a:ext cx="4056623" cy="769441"/>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T</a:t>
            </a:r>
            <a:r>
              <a:rPr lang="en-US" sz="2200" b="1" dirty="0" smtClean="0">
                <a:solidFill>
                  <a:schemeClr val="bg1"/>
                </a:solidFill>
                <a:latin typeface="Liberation Sans Narrow" panose="020B0606020202030204" pitchFamily="34" charset="0"/>
              </a:rPr>
              <a:t>ool for designing CSS3 animations</a:t>
            </a:r>
            <a:endParaRPr lang="en-US" sz="2200" b="1" dirty="0">
              <a:solidFill>
                <a:schemeClr val="bg1"/>
              </a:solidFill>
              <a:latin typeface="Liberation Sans Narrow" panose="020B0606020202030204" pitchFamily="34" charset="0"/>
            </a:endParaRPr>
          </a:p>
        </p:txBody>
      </p:sp>
      <p:sp>
        <p:nvSpPr>
          <p:cNvPr id="28" name="TextBox 27"/>
          <p:cNvSpPr txBox="1"/>
          <p:nvPr/>
        </p:nvSpPr>
        <p:spPr>
          <a:xfrm>
            <a:off x="8536543" y="3961759"/>
            <a:ext cx="816249"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Design</a:t>
            </a:r>
            <a:endParaRPr lang="en-US" b="1" dirty="0">
              <a:solidFill>
                <a:schemeClr val="bg1"/>
              </a:solidFill>
              <a:latin typeface="Liberation Sans Narrow" panose="020B0606020202030204" pitchFamily="34" charset="0"/>
            </a:endParaRPr>
          </a:p>
        </p:txBody>
      </p:sp>
      <p:sp>
        <p:nvSpPr>
          <p:cNvPr id="29" name="TextBox 28"/>
          <p:cNvSpPr txBox="1"/>
          <p:nvPr/>
        </p:nvSpPr>
        <p:spPr>
          <a:xfrm>
            <a:off x="9652881" y="4003608"/>
            <a:ext cx="92204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Develop</a:t>
            </a:r>
            <a:endParaRPr lang="en-US" b="1" dirty="0">
              <a:solidFill>
                <a:schemeClr val="bg1"/>
              </a:solidFill>
              <a:latin typeface="Liberation Sans Narrow" panose="020B0606020202030204" pitchFamily="34" charset="0"/>
            </a:endParaRPr>
          </a:p>
        </p:txBody>
      </p:sp>
      <p:sp>
        <p:nvSpPr>
          <p:cNvPr id="30" name="TextBox 29"/>
          <p:cNvSpPr txBox="1"/>
          <p:nvPr/>
        </p:nvSpPr>
        <p:spPr>
          <a:xfrm>
            <a:off x="8499673" y="5074116"/>
            <a:ext cx="88998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Manage</a:t>
            </a:r>
            <a:endParaRPr lang="en-US" b="1" dirty="0">
              <a:solidFill>
                <a:schemeClr val="bg1"/>
              </a:solidFill>
              <a:latin typeface="Liberation Sans Narrow" panose="020B0606020202030204" pitchFamily="34" charset="0"/>
            </a:endParaRPr>
          </a:p>
        </p:txBody>
      </p:sp>
      <p:sp>
        <p:nvSpPr>
          <p:cNvPr id="31" name="TextBox 30"/>
          <p:cNvSpPr txBox="1"/>
          <p:nvPr/>
        </p:nvSpPr>
        <p:spPr>
          <a:xfrm>
            <a:off x="9568950" y="4957234"/>
            <a:ext cx="1285437" cy="646331"/>
          </a:xfrm>
          <a:prstGeom prst="rect">
            <a:avLst/>
          </a:prstGeom>
          <a:noFill/>
        </p:spPr>
        <p:txBody>
          <a:bodyPr wrap="square" rtlCol="0">
            <a:spAutoFit/>
          </a:bodyPr>
          <a:lstStyle/>
          <a:p>
            <a:r>
              <a:rPr lang="en-US" b="1" dirty="0" smtClean="0">
                <a:solidFill>
                  <a:schemeClr val="bg1"/>
                </a:solidFill>
                <a:latin typeface="Liberation Sans Narrow" panose="020B0606020202030204" pitchFamily="34" charset="0"/>
              </a:rPr>
              <a:t>Plugins &amp; Services</a:t>
            </a:r>
            <a:endParaRPr lang="en-US"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1937000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p:spPr>
      </p:pic>
      <p:sp>
        <p:nvSpPr>
          <p:cNvPr id="5" name="TextBox 4"/>
          <p:cNvSpPr txBox="1"/>
          <p:nvPr/>
        </p:nvSpPr>
        <p:spPr>
          <a:xfrm>
            <a:off x="3234267" y="1337733"/>
            <a:ext cx="59650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Support major browser</a:t>
            </a:r>
            <a:endParaRPr lang="en-US" sz="5000" b="1" dirty="0">
              <a:solidFill>
                <a:schemeClr val="bg1"/>
              </a:solidFill>
              <a:latin typeface="Liberation Sans Narrow" panose="020B0606020202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42067" y="3461953"/>
            <a:ext cx="922866" cy="9228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106434" y="3556000"/>
            <a:ext cx="770467" cy="7704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994501" y="3496730"/>
            <a:ext cx="804233" cy="80423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908353" y="5113969"/>
            <a:ext cx="749249" cy="74924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320754" y="5122436"/>
            <a:ext cx="749845" cy="783465"/>
          </a:xfrm>
          <a:prstGeom prst="rect">
            <a:avLst/>
          </a:prstGeom>
        </p:spPr>
      </p:pic>
      <p:sp>
        <p:nvSpPr>
          <p:cNvPr id="13" name="TextBox 12"/>
          <p:cNvSpPr txBox="1"/>
          <p:nvPr/>
        </p:nvSpPr>
        <p:spPr>
          <a:xfrm>
            <a:off x="6901824" y="3614974"/>
            <a:ext cx="543739" cy="553998"/>
          </a:xfrm>
          <a:prstGeom prst="rect">
            <a:avLst/>
          </a:prstGeom>
          <a:noFill/>
        </p:spPr>
        <p:txBody>
          <a:bodyPr wrap="none" rtlCol="0">
            <a:spAutoFit/>
          </a:bodyPr>
          <a:lstStyle/>
          <a:p>
            <a:r>
              <a:rPr lang="en-US" sz="3000" b="1" dirty="0" smtClean="0">
                <a:solidFill>
                  <a:srgbClr val="0070C0"/>
                </a:solidFill>
                <a:latin typeface="Liberation Sans Narrow" panose="020B0606020202030204" pitchFamily="34" charset="0"/>
              </a:rPr>
              <a:t>6+</a:t>
            </a:r>
          </a:p>
        </p:txBody>
      </p:sp>
      <p:sp>
        <p:nvSpPr>
          <p:cNvPr id="14" name="TextBox 13"/>
          <p:cNvSpPr txBox="1"/>
          <p:nvPr/>
        </p:nvSpPr>
        <p:spPr>
          <a:xfrm>
            <a:off x="850852" y="5102884"/>
            <a:ext cx="1848648" cy="861774"/>
          </a:xfrm>
          <a:prstGeom prst="rect">
            <a:avLst/>
          </a:prstGeom>
          <a:noFill/>
        </p:spPr>
        <p:txBody>
          <a:bodyPr wrap="none" rtlCol="0">
            <a:spAutoFit/>
          </a:bodyPr>
          <a:lstStyle/>
          <a:p>
            <a:pPr algn="r"/>
            <a:r>
              <a:rPr lang="en-US" sz="2500" b="1" dirty="0" smtClean="0">
                <a:solidFill>
                  <a:schemeClr val="accent4">
                    <a:lumMod val="75000"/>
                  </a:schemeClr>
                </a:solidFill>
                <a:latin typeface="Liberation Sans Narrow" panose="020B0606020202030204" pitchFamily="34" charset="0"/>
              </a:rPr>
              <a:t>Chrome</a:t>
            </a:r>
          </a:p>
          <a:p>
            <a:pPr algn="r"/>
            <a:r>
              <a:rPr lang="en-US" sz="2500" b="1" dirty="0" smtClean="0">
                <a:solidFill>
                  <a:schemeClr val="accent4">
                    <a:lumMod val="75000"/>
                  </a:schemeClr>
                </a:solidFill>
                <a:latin typeface="Liberation Sans Narrow" panose="020B0606020202030204" pitchFamily="34" charset="0"/>
              </a:rPr>
              <a:t>Android 4.1+</a:t>
            </a:r>
          </a:p>
        </p:txBody>
      </p:sp>
      <p:sp>
        <p:nvSpPr>
          <p:cNvPr id="15" name="TextBox 14"/>
          <p:cNvSpPr txBox="1"/>
          <p:nvPr/>
        </p:nvSpPr>
        <p:spPr>
          <a:xfrm>
            <a:off x="6248233" y="5219980"/>
            <a:ext cx="718466" cy="553998"/>
          </a:xfrm>
          <a:prstGeom prst="rect">
            <a:avLst/>
          </a:prstGeom>
          <a:noFill/>
        </p:spPr>
        <p:txBody>
          <a:bodyPr wrap="none" rtlCol="0">
            <a:spAutoFit/>
          </a:bodyPr>
          <a:lstStyle/>
          <a:p>
            <a:r>
              <a:rPr lang="en-US" sz="3000" b="1" dirty="0" smtClean="0">
                <a:solidFill>
                  <a:srgbClr val="FF0000"/>
                </a:solidFill>
                <a:latin typeface="Liberation Sans Narrow" panose="020B0606020202030204" pitchFamily="34" charset="0"/>
              </a:rPr>
              <a:t>12+</a:t>
            </a:r>
          </a:p>
        </p:txBody>
      </p:sp>
      <p:sp>
        <p:nvSpPr>
          <p:cNvPr id="16" name="TextBox 15"/>
          <p:cNvSpPr txBox="1"/>
          <p:nvPr/>
        </p:nvSpPr>
        <p:spPr>
          <a:xfrm>
            <a:off x="1264315" y="3525070"/>
            <a:ext cx="806631"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8+</a:t>
            </a:r>
          </a:p>
        </p:txBody>
      </p:sp>
      <p:sp>
        <p:nvSpPr>
          <p:cNvPr id="17" name="TextBox 16"/>
          <p:cNvSpPr txBox="1"/>
          <p:nvPr/>
        </p:nvSpPr>
        <p:spPr>
          <a:xfrm>
            <a:off x="225569" y="3991583"/>
            <a:ext cx="1845377"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10+ / Win 8</a:t>
            </a:r>
          </a:p>
        </p:txBody>
      </p:sp>
      <p:sp>
        <p:nvSpPr>
          <p:cNvPr id="19" name="TextBox 18"/>
          <p:cNvSpPr txBox="1"/>
          <p:nvPr/>
        </p:nvSpPr>
        <p:spPr>
          <a:xfrm>
            <a:off x="8487784" y="4230110"/>
            <a:ext cx="22284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Ext JS 5</a:t>
            </a:r>
            <a:endParaRPr lang="en-US" sz="50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917766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pic>
        <p:nvPicPr>
          <p:cNvPr id="4" name="Content Placeholder 3" descr="themes.jpeg"/>
          <p:cNvPicPr>
            <a:picLocks noGrp="1" noChangeAspect="1"/>
          </p:cNvPicPr>
          <p:nvPr>
            <p:ph idx="1"/>
          </p:nvPr>
        </p:nvPicPr>
        <p:blipFill>
          <a:blip r:embed="rId3"/>
          <a:stretch>
            <a:fillRect/>
          </a:stretch>
        </p:blipFill>
        <p:spPr>
          <a:xfrm>
            <a:off x="2865131" y="1825625"/>
            <a:ext cx="6461737"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Web Desktop</a:t>
            </a:r>
            <a:endParaRPr lang="en-US" dirty="0"/>
          </a:p>
        </p:txBody>
      </p:sp>
      <p:pic>
        <p:nvPicPr>
          <p:cNvPr id="6" name="Content Placeholder 5" descr="screencapture-dev-sencha-com-ext-5-1-0-examples-desktop-index-html-1434601068664.png"/>
          <p:cNvPicPr>
            <a:picLocks noGrp="1" noChangeAspect="1"/>
          </p:cNvPicPr>
          <p:nvPr>
            <p:ph idx="1"/>
          </p:nvPr>
        </p:nvPicPr>
        <p:blipFill>
          <a:blip r:embed="rId3"/>
          <a:stretch>
            <a:fillRect/>
          </a:stretch>
        </p:blipFill>
        <p:spPr>
          <a:xfrm>
            <a:off x="1544753" y="1825625"/>
            <a:ext cx="9102493"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Responsive</a:t>
            </a:r>
            <a:endParaRPr lang="en-US" dirty="0"/>
          </a:p>
        </p:txBody>
      </p:sp>
      <p:pic>
        <p:nvPicPr>
          <p:cNvPr id="5" name="Content Placeholder 4" descr="screencapture-dev-sencha-com-ext-5-1-0-examples-responsive-app-index-html-1434601205609.png"/>
          <p:cNvPicPr>
            <a:picLocks noGrp="1" noChangeAspect="1"/>
          </p:cNvPicPr>
          <p:nvPr>
            <p:ph idx="1"/>
          </p:nvPr>
        </p:nvPicPr>
        <p:blipFill>
          <a:blip r:embed="rId3"/>
          <a:stretch>
            <a:fillRect/>
          </a:stretch>
        </p:blipFill>
        <p:spPr>
          <a:xfrm>
            <a:off x="4633950" y="1825625"/>
            <a:ext cx="2924099" cy="43513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 JS Themes</a:t>
            </a:r>
            <a:endParaRPr lang="en-US" dirty="0"/>
          </a:p>
        </p:txBody>
      </p:sp>
      <p:pic>
        <p:nvPicPr>
          <p:cNvPr id="6" name="Content Placeholder 5" descr="screencapture-dev-sencha-com-ext-5-1-0-examples-themes-index-html-1434601317990.png"/>
          <p:cNvPicPr>
            <a:picLocks noGrp="1" noChangeAspect="1"/>
          </p:cNvPicPr>
          <p:nvPr>
            <p:ph idx="1"/>
          </p:nvPr>
        </p:nvPicPr>
        <p:blipFill>
          <a:blip r:embed="rId3" cstate="print"/>
          <a:stretch>
            <a:fillRect/>
          </a:stretch>
        </p:blipFill>
        <p:spPr>
          <a:xfrm>
            <a:off x="4326974" y="1825625"/>
            <a:ext cx="3538052" cy="435133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4793300"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How do we begin?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01621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hlinkClick r:id="rId4"/>
              </a:rPr>
              <a:t>Download</a:t>
            </a:r>
            <a:r>
              <a:rPr lang="en-US" sz="2500" dirty="0" smtClean="0">
                <a:solidFill>
                  <a:schemeClr val="bg1"/>
                </a:solidFill>
                <a:latin typeface="Liberation Sans Narrow" panose="020B0606020202030204" pitchFamily="34" charset="0"/>
              </a:rPr>
              <a:t> GPL version of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Ext JS 5.1 library(Download and Install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a:t>
            </a:r>
            <a:r>
              <a:rPr lang="en-US" sz="2500" dirty="0" err="1" smtClean="0">
                <a:solidFill>
                  <a:schemeClr val="bg1"/>
                </a:solidFill>
                <a:latin typeface="Liberation Sans Narrow" panose="020B0606020202030204" pitchFamily="34" charset="0"/>
              </a:rPr>
              <a:t>Cmd</a:t>
            </a:r>
            <a:r>
              <a:rPr lang="en-US" sz="2500" dirty="0" smtClean="0">
                <a:solidFill>
                  <a:schemeClr val="bg1"/>
                </a:solidFill>
                <a:latin typeface="Liberation Sans Narrow" panose="020B0606020202030204" pitchFamily="34" charset="0"/>
              </a:rPr>
              <a:t>)</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Unzip using any file compression utility</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from your </a:t>
            </a:r>
            <a:r>
              <a:rPr lang="en-US" sz="2500" dirty="0" err="1" smtClean="0">
                <a:solidFill>
                  <a:schemeClr val="bg1"/>
                </a:solidFill>
                <a:latin typeface="Liberation Sans Narrow" panose="020B0606020202030204" pitchFamily="34" charset="0"/>
              </a:rPr>
              <a:t>webserver</a:t>
            </a:r>
            <a:r>
              <a:rPr lang="en-US" sz="2500" dirty="0" smtClean="0">
                <a:solidFill>
                  <a:schemeClr val="bg1"/>
                </a:solidFill>
                <a:latin typeface="Liberation Sans Narrow" panose="020B0606020202030204" pitchFamily="34" charset="0"/>
              </a:rPr>
              <a:t> root directory: </a:t>
            </a:r>
            <a:br>
              <a:rPr lang="en-US" sz="2500" dirty="0" smtClean="0">
                <a:solidFill>
                  <a:schemeClr val="bg1"/>
                </a:solidFill>
                <a:latin typeface="Liberation Sans Narrow" panose="020B0606020202030204" pitchFamily="34" charset="0"/>
              </a:rPr>
            </a:br>
            <a:r>
              <a:rPr lang="en-US" sz="2000" dirty="0" err="1" smtClean="0">
                <a:latin typeface="Liberation Sans Narrow"/>
              </a:rPr>
              <a:t>sencha</a:t>
            </a:r>
            <a:r>
              <a:rPr lang="en-US" sz="2000" dirty="0" smtClean="0">
                <a:latin typeface="Liberation Sans Narrow"/>
              </a:rPr>
              <a:t> -</a:t>
            </a:r>
            <a:r>
              <a:rPr lang="en-US" sz="2000" dirty="0" err="1" smtClean="0">
                <a:latin typeface="Liberation Sans Narrow"/>
              </a:rPr>
              <a:t>sdk</a:t>
            </a:r>
            <a:r>
              <a:rPr lang="en-US" sz="2000" dirty="0" smtClean="0">
                <a:latin typeface="Liberation Sans Narrow"/>
              </a:rPr>
              <a:t> /path/to/framework generate app </a:t>
            </a:r>
            <a:r>
              <a:rPr lang="en-US" sz="2000" dirty="0" err="1" smtClean="0">
                <a:latin typeface="Liberation Sans Narrow"/>
              </a:rPr>
              <a:t>MyApp</a:t>
            </a:r>
            <a:r>
              <a:rPr lang="en-US" sz="2000" dirty="0" smtClean="0">
                <a:latin typeface="Liberation Sans Narrow"/>
              </a:rPr>
              <a:t> my-app </a:t>
            </a:r>
            <a:r>
              <a:rPr lang="en-US" sz="2000" dirty="0" err="1" smtClean="0">
                <a:latin typeface="Liberation Sans Narrow"/>
              </a:rPr>
              <a:t>cd</a:t>
            </a:r>
            <a:r>
              <a:rPr lang="en-US" sz="2000" dirty="0" smtClean="0">
                <a:latin typeface="Liberation Sans Narrow"/>
              </a:rPr>
              <a:t> app </a:t>
            </a:r>
            <a:r>
              <a:rPr lang="en-US" sz="2000" dirty="0" err="1" smtClean="0">
                <a:latin typeface="Liberation Sans Narrow"/>
              </a:rPr>
              <a:t>sencha</a:t>
            </a:r>
            <a:r>
              <a:rPr lang="en-US" sz="2000" dirty="0" smtClean="0">
                <a:latin typeface="Liberation Sans Narrow"/>
              </a:rPr>
              <a:t> app watch</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Now navigate to http://localhost:1841 or your native </a:t>
            </a:r>
            <a:r>
              <a:rPr lang="en-US" sz="2500" dirty="0" err="1" smtClean="0">
                <a:solidFill>
                  <a:schemeClr val="bg1"/>
                </a:solidFill>
                <a:latin typeface="Liberation Sans Narrow" panose="020B0606020202030204" pitchFamily="34" charset="0"/>
              </a:rPr>
              <a:t>localhost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83725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4458272"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API Overview </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170099"/>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Support Libraries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DOM selection/manipulation</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Events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Utilities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AJAX</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Layouts and Containers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Forms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Data Stores</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83725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8797601"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Sample – DOM Manipulation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3108543"/>
          </a:xfrm>
          <a:prstGeom prst="rect">
            <a:avLst/>
          </a:prstGeom>
          <a:noFill/>
        </p:spPr>
        <p:txBody>
          <a:bodyPr wrap="square" rtlCol="0">
            <a:spAutoFit/>
          </a:bodyPr>
          <a:lstStyle/>
          <a:p>
            <a:r>
              <a:rPr lang="en-US" sz="2800" b="1" dirty="0" smtClean="0">
                <a:solidFill>
                  <a:schemeClr val="bg1"/>
                </a:solidFill>
                <a:latin typeface="Liberation Sans Narrow" panose="020B0606020202030204" pitchFamily="34" charset="0"/>
              </a:rPr>
              <a:t>DOM Manipulation</a:t>
            </a:r>
          </a:p>
          <a:p>
            <a:r>
              <a:rPr lang="en-US" sz="2800" b="1" dirty="0" smtClean="0">
                <a:solidFill>
                  <a:schemeClr val="bg1"/>
                </a:solidFill>
                <a:latin typeface="Liberation Sans Narrow" panose="020B0606020202030204" pitchFamily="34" charset="0"/>
              </a:rPr>
              <a:t>Event</a:t>
            </a:r>
          </a:p>
          <a:p>
            <a:r>
              <a:rPr lang="en-US" sz="2800" b="1" dirty="0" smtClean="0">
                <a:solidFill>
                  <a:schemeClr val="bg1"/>
                </a:solidFill>
                <a:latin typeface="Liberation Sans Narrow" panose="020B0606020202030204" pitchFamily="34" charset="0"/>
              </a:rPr>
              <a:t>AJAX</a:t>
            </a:r>
          </a:p>
          <a:p>
            <a:r>
              <a:rPr lang="en-US" sz="2800" b="1" dirty="0" smtClean="0">
                <a:solidFill>
                  <a:schemeClr val="bg1"/>
                </a:solidFill>
                <a:latin typeface="Liberation Sans Narrow" panose="020B0606020202030204" pitchFamily="34" charset="0"/>
              </a:rPr>
              <a:t>Inheritance</a:t>
            </a:r>
          </a:p>
          <a:p>
            <a:endParaRPr lang="en-US" sz="2800" b="1" dirty="0" smtClean="0">
              <a:solidFill>
                <a:schemeClr val="bg1"/>
              </a:solidFill>
              <a:latin typeface="Liberation Sans Narrow" panose="020B0606020202030204" pitchFamily="34" charset="0"/>
            </a:endParaRPr>
          </a:p>
          <a:p>
            <a:endParaRPr lang="en-US" sz="2800" b="1" dirty="0" smtClean="0">
              <a:solidFill>
                <a:schemeClr val="bg1"/>
              </a:solidFill>
              <a:latin typeface="Liberation Sans Narrow" panose="020B0606020202030204" pitchFamily="34" charset="0"/>
            </a:endParaRPr>
          </a:p>
          <a:p>
            <a:endParaRPr lang="en-US" sz="2800" b="1"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83725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3983398" cy="861774"/>
          </a:xfrm>
          <a:prstGeom prst="rect">
            <a:avLst/>
          </a:prstGeom>
          <a:noFill/>
        </p:spPr>
        <p:txBody>
          <a:bodyPr wrap="none" rtlCol="0">
            <a:spAutoFit/>
          </a:bodyPr>
          <a:lstStyle/>
          <a:p>
            <a:r>
              <a:rPr lang="en-US" sz="5000" b="1" dirty="0" err="1" smtClean="0">
                <a:solidFill>
                  <a:schemeClr val="bg1"/>
                </a:solidFill>
                <a:latin typeface="Liberation Sans Narrow" panose="020B0606020202030204" pitchFamily="34" charset="0"/>
              </a:rPr>
              <a:t>ExtJS</a:t>
            </a:r>
            <a:r>
              <a:rPr lang="en-US" sz="5000" b="1" dirty="0" smtClean="0">
                <a:solidFill>
                  <a:schemeClr val="bg1"/>
                </a:solidFill>
                <a:latin typeface="Liberation Sans Narrow" panose="020B0606020202030204" pitchFamily="34" charset="0"/>
              </a:rPr>
              <a:t> - View</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954107"/>
          </a:xfrm>
          <a:prstGeom prst="rect">
            <a:avLst/>
          </a:prstGeom>
          <a:noFill/>
        </p:spPr>
        <p:txBody>
          <a:bodyPr wrap="square" rtlCol="0">
            <a:spAutoFit/>
          </a:bodyPr>
          <a:lstStyle/>
          <a:p>
            <a:r>
              <a:rPr lang="en-US" sz="2800" dirty="0" smtClean="0"/>
              <a:t>https://docs.sencha.com/extjs/5.1/5.1.1-apidocs/#!/api/Ext.data.Store</a:t>
            </a:r>
            <a:endParaRPr lang="en-US" sz="2800" dirty="0"/>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8372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7999"/>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3248527"/>
            <a:ext cx="12192000" cy="360947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05327" y="336884"/>
            <a:ext cx="364715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What is Ext JS?</a:t>
            </a:r>
            <a:endParaRPr lang="en-US" sz="3600" b="1" dirty="0">
              <a:solidFill>
                <a:schemeClr val="bg1"/>
              </a:solidFill>
              <a:latin typeface="Liberation Sans Narrow" panose="020B0606020202030204" pitchFamily="34" charset="0"/>
            </a:endParaRPr>
          </a:p>
        </p:txBody>
      </p:sp>
      <p:sp>
        <p:nvSpPr>
          <p:cNvPr id="9" name="TextBox 8"/>
          <p:cNvSpPr txBox="1"/>
          <p:nvPr/>
        </p:nvSpPr>
        <p:spPr>
          <a:xfrm>
            <a:off x="534926" y="1486652"/>
            <a:ext cx="11231504" cy="2400657"/>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A pure JavaScript application Framework for building interactive web applications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Developed and Supported </a:t>
            </a:r>
            <a:r>
              <a:rPr lang="en-US" sz="2500" dirty="0" err="1">
                <a:solidFill>
                  <a:schemeClr val="bg1"/>
                </a:solidFill>
                <a:latin typeface="Liberation Sans Narrow" panose="020B0606020202030204" pitchFamily="34" charset="0"/>
              </a:rPr>
              <a:t>Sencha</a:t>
            </a:r>
            <a:r>
              <a:rPr lang="en-US" sz="2500" dirty="0">
                <a:solidFill>
                  <a:schemeClr val="bg1"/>
                </a:solidFill>
                <a:latin typeface="Liberation Sans Narrow" panose="020B0606020202030204" pitchFamily="34" charset="0"/>
              </a:rPr>
              <a:t> </a:t>
            </a:r>
            <a:r>
              <a:rPr lang="en-US" sz="2500" dirty="0" err="1">
                <a:solidFill>
                  <a:schemeClr val="bg1"/>
                </a:solidFill>
                <a:latin typeface="Liberation Sans Narrow" panose="020B0606020202030204" pitchFamily="34" charset="0"/>
              </a:rPr>
              <a:t>Inc</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Using techniques such as Ajax, DHTML and DOM </a:t>
            </a:r>
            <a:r>
              <a:rPr lang="en-US" sz="2500" dirty="0" err="1" smtClean="0">
                <a:solidFill>
                  <a:schemeClr val="bg1"/>
                </a:solidFill>
                <a:latin typeface="Liberation Sans Narrow" panose="020B0606020202030204" pitchFamily="34" charset="0"/>
              </a:rPr>
              <a:t>scriptong</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5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05327" y="336884"/>
            <a:ext cx="2980303"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Why Ext JS?</a:t>
            </a:r>
            <a:endParaRPr lang="en-US" sz="3600" b="1" dirty="0">
              <a:solidFill>
                <a:schemeClr val="bg1"/>
              </a:solidFill>
              <a:latin typeface="Liberation Sans Narrow" panose="020B0606020202030204" pitchFamily="34" charset="0"/>
            </a:endParaRPr>
          </a:p>
        </p:txBody>
      </p:sp>
      <p:sp>
        <p:nvSpPr>
          <p:cNvPr id="10" name="TextBox 9"/>
          <p:cNvSpPr txBox="1"/>
          <p:nvPr/>
        </p:nvSpPr>
        <p:spPr>
          <a:xfrm>
            <a:off x="379562" y="1604513"/>
            <a:ext cx="11812438" cy="3170099"/>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Rich, Modern UI Widgets (more than 150 user interface components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Extensible, object-oriented </a:t>
            </a:r>
            <a:r>
              <a:rPr lang="en-US" sz="25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MVC</a:t>
            </a:r>
            <a:r>
              <a:rPr lang="en-US" sz="25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Good documentation and community support </a:t>
            </a:r>
            <a:br>
              <a:rPr lang="en-US" sz="2500" dirty="0">
                <a:solidFill>
                  <a:schemeClr val="bg1"/>
                </a:solidFill>
                <a:latin typeface="Liberation Sans Narrow" panose="020B0606020202030204" pitchFamily="34" charset="0"/>
              </a:rPr>
            </a:br>
            <a:r>
              <a:rPr lang="en-US" sz="2500" dirty="0" smtClean="0">
                <a:solidFill>
                  <a:schemeClr val="bg1"/>
                </a:solidFill>
                <a:latin typeface="Liberation Sans Narrow" panose="020B0606020202030204" pitchFamily="34" charset="0"/>
              </a:rPr>
              <a:t>(</a:t>
            </a:r>
            <a:r>
              <a:rPr lang="en-US" sz="25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Cross Browser </a:t>
            </a:r>
            <a:r>
              <a:rPr lang="en-US" sz="2500" dirty="0" smtClean="0">
                <a:solidFill>
                  <a:schemeClr val="bg1"/>
                </a:solidFill>
                <a:latin typeface="Liberation Sans Narrow" panose="020B0606020202030204" pitchFamily="34" charset="0"/>
              </a:rPr>
              <a:t>Support</a:t>
            </a:r>
            <a:endParaRPr lang="en-US" sz="25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141" y="-71919"/>
            <a:ext cx="12230141" cy="6858000"/>
          </a:xfrm>
          <a:prstGeom prst="rect">
            <a:avLst/>
          </a:prstGeom>
        </p:spPr>
      </p:pic>
      <p:sp>
        <p:nvSpPr>
          <p:cNvPr id="6" name="Title 5"/>
          <p:cNvSpPr>
            <a:spLocks noGrp="1"/>
          </p:cNvSpPr>
          <p:nvPr>
            <p:ph type="ctrTitle"/>
          </p:nvPr>
        </p:nvSpPr>
        <p:spPr>
          <a:xfrm>
            <a:off x="2128923" y="1682885"/>
            <a:ext cx="7026613" cy="826851"/>
          </a:xfrm>
        </p:spPr>
        <p:txBody>
          <a:bodyPr>
            <a:normAutofit/>
          </a:bodyPr>
          <a:lstStyle/>
          <a:p>
            <a:pPr algn="l"/>
            <a:r>
              <a:rPr lang="en-US" sz="4400" b="1" dirty="0" smtClean="0">
                <a:solidFill>
                  <a:schemeClr val="bg1"/>
                </a:solidFill>
                <a:latin typeface="Liberation Sans Narrow" panose="020B0606020202030204" pitchFamily="34" charset="0"/>
                <a:ea typeface="Segoe UI" panose="020B0502040204020203" pitchFamily="34" charset="0"/>
                <a:cs typeface="Segoe UI" panose="020B0502040204020203" pitchFamily="34" charset="0"/>
              </a:rPr>
              <a:t>Introduction to Ext JS</a:t>
            </a:r>
            <a:endParaRPr lang="en-US" sz="4400" b="1" dirty="0">
              <a:solidFill>
                <a:schemeClr val="bg1"/>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7" name="TextBox 6"/>
          <p:cNvSpPr txBox="1"/>
          <p:nvPr/>
        </p:nvSpPr>
        <p:spPr>
          <a:xfrm>
            <a:off x="2128923" y="2509736"/>
            <a:ext cx="7369325" cy="584775"/>
          </a:xfrm>
          <a:prstGeom prst="rect">
            <a:avLst/>
          </a:prstGeom>
          <a:noFill/>
        </p:spPr>
        <p:txBody>
          <a:bodyPr wrap="none" rtlCol="0">
            <a:spAutoFit/>
          </a:bodyPr>
          <a:lstStyle/>
          <a:p>
            <a:r>
              <a:rPr lang="en-US" sz="3200" dirty="0">
                <a:solidFill>
                  <a:schemeClr val="bg1"/>
                </a:solidFill>
                <a:latin typeface="Liberation Sans Narrow" panose="020B0606020202030204" pitchFamily="34" charset="0"/>
              </a:rPr>
              <a:t>An overview of the </a:t>
            </a:r>
            <a:r>
              <a:rPr lang="en-US" sz="3200" dirty="0" err="1">
                <a:solidFill>
                  <a:schemeClr val="bg1"/>
                </a:solidFill>
                <a:latin typeface="Liberation Sans Narrow" panose="020B0606020202030204" pitchFamily="34" charset="0"/>
              </a:rPr>
              <a:t>ExtJS</a:t>
            </a:r>
            <a:r>
              <a:rPr lang="en-US" sz="3200" dirty="0">
                <a:solidFill>
                  <a:schemeClr val="bg1"/>
                </a:solidFill>
                <a:latin typeface="Liberation Sans Narrow" panose="020B0606020202030204" pitchFamily="34" charset="0"/>
              </a:rPr>
              <a:t> JavaScript Framework</a:t>
            </a:r>
          </a:p>
        </p:txBody>
      </p:sp>
      <p:sp>
        <p:nvSpPr>
          <p:cNvPr id="8" name="TextBox 7"/>
          <p:cNvSpPr txBox="1"/>
          <p:nvPr/>
        </p:nvSpPr>
        <p:spPr>
          <a:xfrm>
            <a:off x="1679163" y="3514420"/>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9" name="TextBox 8"/>
          <p:cNvSpPr txBox="1"/>
          <p:nvPr/>
        </p:nvSpPr>
        <p:spPr>
          <a:xfrm>
            <a:off x="9683180" y="4674741"/>
            <a:ext cx="1237839" cy="707886"/>
          </a:xfrm>
          <a:prstGeom prst="rect">
            <a:avLst/>
          </a:prstGeom>
          <a:noFill/>
        </p:spPr>
        <p:txBody>
          <a:bodyPr wrap="none" rtlCol="0">
            <a:spAutoFit/>
          </a:bodyPr>
          <a:lstStyle/>
          <a:p>
            <a:r>
              <a:rPr lang="en-US" sz="4000" dirty="0" smtClean="0">
                <a:solidFill>
                  <a:schemeClr val="bg1"/>
                </a:solidFill>
                <a:latin typeface="Liberation Sans Narrow" panose="020B0606020202030204" pitchFamily="34" charset="0"/>
              </a:rPr>
              <a:t>18.06</a:t>
            </a:r>
            <a:endParaRPr lang="en-US" sz="4000" dirty="0">
              <a:solidFill>
                <a:schemeClr val="bg1"/>
              </a:solidFill>
              <a:latin typeface="Liberation Sans Narrow" panose="020B0606020202030204" pitchFamily="34" charset="0"/>
            </a:endParaRPr>
          </a:p>
        </p:txBody>
      </p:sp>
      <p:sp>
        <p:nvSpPr>
          <p:cNvPr id="10" name="TextBox 9"/>
          <p:cNvSpPr txBox="1"/>
          <p:nvPr/>
        </p:nvSpPr>
        <p:spPr>
          <a:xfrm>
            <a:off x="9683180" y="5299524"/>
            <a:ext cx="1236236" cy="784830"/>
          </a:xfrm>
          <a:prstGeom prst="rect">
            <a:avLst/>
          </a:prstGeom>
          <a:noFill/>
        </p:spPr>
        <p:txBody>
          <a:bodyPr wrap="none" rtlCol="0">
            <a:spAutoFit/>
          </a:bodyPr>
          <a:lstStyle/>
          <a:p>
            <a:r>
              <a:rPr lang="en-US" sz="4500" b="1" dirty="0" smtClean="0">
                <a:solidFill>
                  <a:schemeClr val="bg1"/>
                </a:solidFill>
                <a:latin typeface="Liberation Sans Narrow" panose="020B0606020202030204" pitchFamily="34" charset="0"/>
              </a:rPr>
              <a:t>2015</a:t>
            </a:r>
            <a:endParaRPr lang="en-US" sz="4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1730129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61444" y="1027906"/>
            <a:ext cx="6239410" cy="3456970"/>
          </a:xfrm>
          <a:prstGeom prst="rect">
            <a:avLst/>
          </a:prstGeom>
        </p:spPr>
      </p:pic>
      <p:sp>
        <p:nvSpPr>
          <p:cNvPr id="11" name="TextBox 10"/>
          <p:cNvSpPr txBox="1"/>
          <p:nvPr/>
        </p:nvSpPr>
        <p:spPr>
          <a:xfrm>
            <a:off x="1715784" y="4505424"/>
            <a:ext cx="3082895" cy="707886"/>
          </a:xfrm>
          <a:prstGeom prst="rect">
            <a:avLst/>
          </a:prstGeom>
          <a:noFill/>
        </p:spPr>
        <p:txBody>
          <a:bodyPr wrap="none" rtlCol="0">
            <a:spAutoFit/>
          </a:bodyPr>
          <a:lstStyle/>
          <a:p>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Ext JS</a:t>
            </a:r>
          </a:p>
        </p:txBody>
      </p:sp>
      <p:sp>
        <p:nvSpPr>
          <p:cNvPr id="12" name="TextBox 11"/>
          <p:cNvSpPr txBox="1"/>
          <p:nvPr/>
        </p:nvSpPr>
        <p:spPr>
          <a:xfrm>
            <a:off x="1705510" y="5178479"/>
            <a:ext cx="8332730" cy="477054"/>
          </a:xfrm>
          <a:prstGeom prst="rect">
            <a:avLst/>
          </a:prstGeom>
          <a:noFill/>
        </p:spPr>
        <p:txBody>
          <a:bodyPr wrap="none" rtlCol="0">
            <a:spAutoFit/>
          </a:bodyPr>
          <a:lstStyle/>
          <a:p>
            <a:r>
              <a:rPr lang="en-US" sz="2500" dirty="0" smtClean="0">
                <a:solidFill>
                  <a:schemeClr val="bg1"/>
                </a:solidFill>
                <a:latin typeface="Liberation Sans Narrow" panose="020B0606020202030204" pitchFamily="34" charset="0"/>
              </a:rPr>
              <a:t>Rapidly design, develop, and manage cross-platform web applications</a:t>
            </a:r>
            <a:endParaRPr lang="en-US" sz="25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75414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4124847"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What is Ext JS?</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2" y="2815120"/>
            <a:ext cx="8392154" cy="2400657"/>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A pure JavaScript application Framework for building interactive web applications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Developed and Supported </a:t>
            </a:r>
            <a:r>
              <a:rPr lang="en-US" sz="2500" dirty="0" err="1">
                <a:solidFill>
                  <a:schemeClr val="bg1"/>
                </a:solidFill>
                <a:latin typeface="Liberation Sans Narrow" panose="020B0606020202030204" pitchFamily="34" charset="0"/>
              </a:rPr>
              <a:t>Sencha</a:t>
            </a:r>
            <a:r>
              <a:rPr lang="en-US" sz="2500" dirty="0">
                <a:solidFill>
                  <a:schemeClr val="bg1"/>
                </a:solidFill>
                <a:latin typeface="Liberation Sans Narrow" panose="020B0606020202030204" pitchFamily="34" charset="0"/>
              </a:rPr>
              <a:t> </a:t>
            </a:r>
            <a:r>
              <a:rPr lang="en-US" sz="2500" dirty="0" err="1">
                <a:solidFill>
                  <a:schemeClr val="bg1"/>
                </a:solidFill>
                <a:latin typeface="Liberation Sans Narrow" panose="020B0606020202030204" pitchFamily="34" charset="0"/>
              </a:rPr>
              <a:t>Inc</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Using techniques such as Ajax, DHTML and DOM </a:t>
            </a:r>
            <a:r>
              <a:rPr lang="en-US" sz="2500" dirty="0" err="1" smtClean="0">
                <a:solidFill>
                  <a:schemeClr val="bg1"/>
                </a:solidFill>
                <a:latin typeface="Liberation Sans Narrow" panose="020B0606020202030204" pitchFamily="34" charset="0"/>
              </a:rPr>
              <a:t>scriptong</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76796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273" y="0"/>
            <a:ext cx="12202274" cy="6858000"/>
          </a:xfrm>
          <a:noFill/>
        </p:spPr>
      </p:pic>
      <p:sp>
        <p:nvSpPr>
          <p:cNvPr id="5" name="TextBox 4"/>
          <p:cNvSpPr txBox="1"/>
          <p:nvPr/>
        </p:nvSpPr>
        <p:spPr>
          <a:xfrm>
            <a:off x="1407560" y="1259801"/>
            <a:ext cx="3366627"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Why Ext JS?</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571577" cy="3170099"/>
          </a:xfrm>
          <a:prstGeom prst="rect">
            <a:avLst/>
          </a:prstGeom>
          <a:noFill/>
        </p:spPr>
        <p:txBody>
          <a:bodyPr wrap="non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Rich, Modern UI Widgets (more than 150 user interface components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Extensible, object-oriented </a:t>
            </a:r>
            <a:r>
              <a:rPr lang="en-US" sz="25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MVC</a:t>
            </a:r>
            <a:r>
              <a:rPr lang="en-US" sz="25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Good documentation and community support </a:t>
            </a:r>
            <a:br>
              <a:rPr lang="en-US" sz="2500" dirty="0">
                <a:solidFill>
                  <a:schemeClr val="bg1"/>
                </a:solidFill>
                <a:latin typeface="Liberation Sans Narrow" panose="020B0606020202030204" pitchFamily="34" charset="0"/>
              </a:rPr>
            </a:br>
            <a:r>
              <a:rPr lang="en-US" sz="2500" dirty="0" smtClean="0">
                <a:solidFill>
                  <a:schemeClr val="bg1"/>
                </a:solidFill>
                <a:latin typeface="Liberation Sans Narrow" panose="020B0606020202030204" pitchFamily="34" charset="0"/>
              </a:rPr>
              <a:t>(</a:t>
            </a:r>
            <a:r>
              <a:rPr lang="en-US" sz="25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Cross Browser </a:t>
            </a:r>
            <a:r>
              <a:rPr lang="en-US" sz="2500" dirty="0" smtClean="0">
                <a:solidFill>
                  <a:schemeClr val="bg1"/>
                </a:solidFill>
                <a:latin typeface="Liberation Sans Narrow" panose="020B0606020202030204" pitchFamily="34" charset="0"/>
              </a:rPr>
              <a:t>Support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173657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20547"/>
            <a:ext cx="12192000" cy="6907284"/>
          </a:xfrm>
        </p:spPr>
      </p:pic>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xmlns="" val="2041513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1043</Words>
  <Application>Microsoft Office PowerPoint</Application>
  <PresentationFormat>Custom</PresentationFormat>
  <Paragraphs>220</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Introduction to Ext JS</vt:lpstr>
      <vt:lpstr>Slide 6</vt:lpstr>
      <vt:lpstr>Slide 7</vt:lpstr>
      <vt:lpstr>Slide 8</vt:lpstr>
      <vt:lpstr>Slide 9</vt:lpstr>
      <vt:lpstr>Slide 10</vt:lpstr>
      <vt:lpstr>Slide 11</vt:lpstr>
      <vt:lpstr>Containers</vt:lpstr>
      <vt:lpstr>Extjs Web Desktop</vt:lpstr>
      <vt:lpstr>Extjs Responsive</vt:lpstr>
      <vt:lpstr>Ext JS Themes</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cminhho</cp:lastModifiedBy>
  <cp:revision>55</cp:revision>
  <dcterms:created xsi:type="dcterms:W3CDTF">2015-06-17T10:49:55Z</dcterms:created>
  <dcterms:modified xsi:type="dcterms:W3CDTF">2015-06-20T20:00:46Z</dcterms:modified>
</cp:coreProperties>
</file>