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12192000" cy="6858000"/>
  <p:embeddedFontLst>
    <p:embeddedFont>
      <p:font typeface="Tahom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guide id="3" pos="3132">
          <p15:clr>
            <a:srgbClr val="747775"/>
          </p15:clr>
        </p15:guide>
        <p15:guide id="4" pos="6732">
          <p15:clr>
            <a:srgbClr val="747775"/>
          </p15:clr>
        </p15:guide>
        <p15:guide id="5" pos="165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B29BE5-0F0B-4E2C-AF56-BE5B63199E3D}">
  <a:tblStyle styleId="{3BB29BE5-0F0B-4E2C-AF56-BE5B63199E3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 pos="3132"/>
        <p:guide pos="6732"/>
        <p:guide pos="165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Tahoma-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Tahom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20" name="Shape 20"/>
        <p:cNvGrpSpPr/>
        <p:nvPr/>
      </p:nvGrpSpPr>
      <p:grpSpPr>
        <a:xfrm>
          <a:off x="0" y="0"/>
          <a:ext cx="0" cy="0"/>
          <a:chOff x="0" y="0"/>
          <a:chExt cx="0" cy="0"/>
        </a:xfrm>
      </p:grpSpPr>
      <p:sp>
        <p:nvSpPr>
          <p:cNvPr id="21" name="Google Shape;21;p2"/>
          <p:cNvSpPr/>
          <p:nvPr/>
        </p:nvSpPr>
        <p:spPr>
          <a:xfrm>
            <a:off x="9370948" y="0"/>
            <a:ext cx="1219200" cy="6858000"/>
          </a:xfrm>
          <a:custGeom>
            <a:rect b="b" l="l" r="r" t="t"/>
            <a:pathLst>
              <a:path extrusionOk="0" h="6858000" w="1219200">
                <a:moveTo>
                  <a:pt x="0" y="0"/>
                </a:moveTo>
                <a:lnTo>
                  <a:pt x="1219200" y="6857999"/>
                </a:lnTo>
              </a:path>
            </a:pathLst>
          </a:custGeom>
          <a:noFill/>
          <a:ln cap="flat" cmpd="sng" w="9525">
            <a:solidFill>
              <a:srgbClr val="BEBEB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 name="Google Shape;22;p2"/>
          <p:cNvSpPr/>
          <p:nvPr/>
        </p:nvSpPr>
        <p:spPr>
          <a:xfrm>
            <a:off x="7425308" y="3681348"/>
            <a:ext cx="4763770" cy="3176905"/>
          </a:xfrm>
          <a:custGeom>
            <a:rect b="b" l="l" r="r" t="t"/>
            <a:pathLst>
              <a:path extrusionOk="0" h="3176904" w="4763770">
                <a:moveTo>
                  <a:pt x="4763516" y="0"/>
                </a:moveTo>
                <a:lnTo>
                  <a:pt x="0" y="317665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 name="Google Shape;23;p2"/>
          <p:cNvSpPr/>
          <p:nvPr/>
        </p:nvSpPr>
        <p:spPr>
          <a:xfrm>
            <a:off x="9181464" y="0"/>
            <a:ext cx="3007360" cy="6858000"/>
          </a:xfrm>
          <a:custGeom>
            <a:rect b="b" l="l" r="r" t="t"/>
            <a:pathLst>
              <a:path extrusionOk="0" h="6858000" w="3007359">
                <a:moveTo>
                  <a:pt x="3007359" y="0"/>
                </a:moveTo>
                <a:lnTo>
                  <a:pt x="2043054" y="0"/>
                </a:lnTo>
                <a:lnTo>
                  <a:pt x="0" y="6858000"/>
                </a:lnTo>
                <a:lnTo>
                  <a:pt x="3007359" y="6858000"/>
                </a:lnTo>
                <a:lnTo>
                  <a:pt x="3007359" y="0"/>
                </a:lnTo>
                <a:close/>
              </a:path>
            </a:pathLst>
          </a:custGeom>
          <a:solidFill>
            <a:srgbClr val="90C225">
              <a:alpha val="2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 name="Google Shape;24;p2"/>
          <p:cNvSpPr/>
          <p:nvPr/>
        </p:nvSpPr>
        <p:spPr>
          <a:xfrm>
            <a:off x="9604984" y="0"/>
            <a:ext cx="2587625" cy="6858000"/>
          </a:xfrm>
          <a:custGeom>
            <a:rect b="b" l="l" r="r" t="t"/>
            <a:pathLst>
              <a:path extrusionOk="0" h="6858000" w="2587625">
                <a:moveTo>
                  <a:pt x="2587015" y="0"/>
                </a:moveTo>
                <a:lnTo>
                  <a:pt x="0" y="0"/>
                </a:lnTo>
                <a:lnTo>
                  <a:pt x="1207922" y="6858000"/>
                </a:lnTo>
                <a:lnTo>
                  <a:pt x="2587015" y="6858000"/>
                </a:lnTo>
                <a:lnTo>
                  <a:pt x="2587015" y="0"/>
                </a:lnTo>
                <a:close/>
              </a:path>
            </a:pathLst>
          </a:custGeom>
          <a:solidFill>
            <a:srgbClr val="90C225">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5" name="Google Shape;25;p2"/>
          <p:cNvSpPr/>
          <p:nvPr/>
        </p:nvSpPr>
        <p:spPr>
          <a:xfrm>
            <a:off x="8932290" y="3048000"/>
            <a:ext cx="3260090" cy="3810000"/>
          </a:xfrm>
          <a:custGeom>
            <a:rect b="b" l="l" r="r" t="t"/>
            <a:pathLst>
              <a:path extrusionOk="0" h="3810000" w="3260090">
                <a:moveTo>
                  <a:pt x="3259708" y="0"/>
                </a:moveTo>
                <a:lnTo>
                  <a:pt x="0" y="3809999"/>
                </a:lnTo>
                <a:lnTo>
                  <a:pt x="3259708" y="3809999"/>
                </a:lnTo>
                <a:lnTo>
                  <a:pt x="3259708" y="0"/>
                </a:lnTo>
                <a:close/>
              </a:path>
            </a:pathLst>
          </a:custGeom>
          <a:solidFill>
            <a:srgbClr val="539F20">
              <a:alpha val="71764"/>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 name="Google Shape;26;p2"/>
          <p:cNvSpPr/>
          <p:nvPr/>
        </p:nvSpPr>
        <p:spPr>
          <a:xfrm>
            <a:off x="9337561" y="0"/>
            <a:ext cx="2851785" cy="6858000"/>
          </a:xfrm>
          <a:custGeom>
            <a:rect b="b" l="l" r="r" t="t"/>
            <a:pathLst>
              <a:path extrusionOk="0" h="6858000" w="2851784">
                <a:moveTo>
                  <a:pt x="2851263" y="0"/>
                </a:moveTo>
                <a:lnTo>
                  <a:pt x="0" y="0"/>
                </a:lnTo>
                <a:lnTo>
                  <a:pt x="2467723" y="6858000"/>
                </a:lnTo>
                <a:lnTo>
                  <a:pt x="2851263" y="6858000"/>
                </a:lnTo>
                <a:lnTo>
                  <a:pt x="2851263" y="0"/>
                </a:lnTo>
                <a:close/>
              </a:path>
            </a:pathLst>
          </a:custGeom>
          <a:solidFill>
            <a:srgbClr val="3E7818">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 name="Google Shape;27;p2"/>
          <p:cNvSpPr/>
          <p:nvPr/>
        </p:nvSpPr>
        <p:spPr>
          <a:xfrm>
            <a:off x="10898758" y="0"/>
            <a:ext cx="1290320" cy="6858000"/>
          </a:xfrm>
          <a:custGeom>
            <a:rect b="b" l="l" r="r" t="t"/>
            <a:pathLst>
              <a:path extrusionOk="0" h="6858000" w="1290320">
                <a:moveTo>
                  <a:pt x="1290066" y="0"/>
                </a:moveTo>
                <a:lnTo>
                  <a:pt x="1018419" y="0"/>
                </a:lnTo>
                <a:lnTo>
                  <a:pt x="0" y="6858000"/>
                </a:lnTo>
                <a:lnTo>
                  <a:pt x="1290066" y="6858000"/>
                </a:lnTo>
                <a:lnTo>
                  <a:pt x="1290066" y="0"/>
                </a:lnTo>
                <a:close/>
              </a:path>
            </a:pathLst>
          </a:custGeom>
          <a:solidFill>
            <a:srgbClr val="C0E374">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 name="Google Shape;28;p2"/>
          <p:cNvSpPr/>
          <p:nvPr/>
        </p:nvSpPr>
        <p:spPr>
          <a:xfrm>
            <a:off x="10940392" y="0"/>
            <a:ext cx="1249045" cy="6858000"/>
          </a:xfrm>
          <a:custGeom>
            <a:rect b="b" l="l" r="r" t="t"/>
            <a:pathLst>
              <a:path extrusionOk="0" h="6858000" w="1249045">
                <a:moveTo>
                  <a:pt x="1248432" y="0"/>
                </a:moveTo>
                <a:lnTo>
                  <a:pt x="0" y="0"/>
                </a:lnTo>
                <a:lnTo>
                  <a:pt x="1107970" y="6858000"/>
                </a:lnTo>
                <a:lnTo>
                  <a:pt x="1248432" y="6858000"/>
                </a:lnTo>
                <a:lnTo>
                  <a:pt x="1248432" y="0"/>
                </a:lnTo>
                <a:close/>
              </a:path>
            </a:pathLst>
          </a:custGeom>
          <a:solidFill>
            <a:srgbClr val="90C225">
              <a:alpha val="6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 name="Google Shape;29;p2"/>
          <p:cNvSpPr/>
          <p:nvPr/>
        </p:nvSpPr>
        <p:spPr>
          <a:xfrm>
            <a:off x="10371708" y="3589909"/>
            <a:ext cx="1817370" cy="3268345"/>
          </a:xfrm>
          <a:custGeom>
            <a:rect b="b" l="l" r="r" t="t"/>
            <a:pathLst>
              <a:path extrusionOk="0" h="3268345" w="1817370">
                <a:moveTo>
                  <a:pt x="1817116" y="0"/>
                </a:moveTo>
                <a:lnTo>
                  <a:pt x="0" y="3268090"/>
                </a:lnTo>
                <a:lnTo>
                  <a:pt x="1817116" y="3268090"/>
                </a:lnTo>
                <a:lnTo>
                  <a:pt x="1817116" y="0"/>
                </a:lnTo>
                <a:close/>
              </a:path>
            </a:pathLst>
          </a:custGeom>
          <a:solidFill>
            <a:srgbClr val="90C225">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 name="Google Shape;30;p2"/>
          <p:cNvSpPr/>
          <p:nvPr/>
        </p:nvSpPr>
        <p:spPr>
          <a:xfrm>
            <a:off x="0" y="4013200"/>
            <a:ext cx="448945" cy="2844800"/>
          </a:xfrm>
          <a:custGeom>
            <a:rect b="b" l="l" r="r" t="t"/>
            <a:pathLst>
              <a:path extrusionOk="0" h="2844800" w="448945">
                <a:moveTo>
                  <a:pt x="0" y="0"/>
                </a:moveTo>
                <a:lnTo>
                  <a:pt x="0" y="2844799"/>
                </a:lnTo>
                <a:lnTo>
                  <a:pt x="448729" y="2844799"/>
                </a:lnTo>
                <a:lnTo>
                  <a:pt x="0" y="0"/>
                </a:lnTo>
                <a:close/>
              </a:path>
            </a:pathLst>
          </a:custGeom>
          <a:solidFill>
            <a:srgbClr val="90C225">
              <a:alpha val="8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1" name="Google Shape;31;p2"/>
          <p:cNvPicPr preferRelativeResize="0"/>
          <p:nvPr/>
        </p:nvPicPr>
        <p:blipFill rotWithShape="1">
          <a:blip r:embed="rId2">
            <a:alphaModFix/>
          </a:blip>
          <a:srcRect b="0" l="0" r="0" t="0"/>
          <a:stretch/>
        </p:blipFill>
        <p:spPr>
          <a:xfrm>
            <a:off x="10866246" y="5532246"/>
            <a:ext cx="1325752" cy="1325752"/>
          </a:xfrm>
          <a:prstGeom prst="rect">
            <a:avLst/>
          </a:prstGeom>
          <a:noFill/>
          <a:ln>
            <a:noFill/>
          </a:ln>
        </p:spPr>
      </p:pic>
      <p:sp>
        <p:nvSpPr>
          <p:cNvPr id="32" name="Google Shape;32;p2"/>
          <p:cNvSpPr txBox="1"/>
          <p:nvPr>
            <p:ph type="title"/>
          </p:nvPr>
        </p:nvSpPr>
        <p:spPr>
          <a:xfrm>
            <a:off x="642010" y="-23622"/>
            <a:ext cx="8019897" cy="10788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100">
                <a:solidFill>
                  <a:srgbClr val="20202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
          <p:cNvSpPr txBox="1"/>
          <p:nvPr>
            <p:ph idx="1" type="body"/>
          </p:nvPr>
        </p:nvSpPr>
        <p:spPr>
          <a:xfrm>
            <a:off x="373481" y="1267516"/>
            <a:ext cx="11431905" cy="35852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900">
                <a:solidFill>
                  <a:srgbClr val="202020"/>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7" name="Shape 37"/>
        <p:cNvGrpSpPr/>
        <p:nvPr/>
      </p:nvGrpSpPr>
      <p:grpSpPr>
        <a:xfrm>
          <a:off x="0" y="0"/>
          <a:ext cx="0" cy="0"/>
          <a:chOff x="0" y="0"/>
          <a:chExt cx="0" cy="0"/>
        </a:xfrm>
      </p:grpSpPr>
      <p:sp>
        <p:nvSpPr>
          <p:cNvPr id="38" name="Google Shape;38;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41" name="Shape 41"/>
        <p:cNvGrpSpPr/>
        <p:nvPr/>
      </p:nvGrpSpPr>
      <p:grpSpPr>
        <a:xfrm>
          <a:off x="0" y="0"/>
          <a:ext cx="0" cy="0"/>
          <a:chOff x="0" y="0"/>
          <a:chExt cx="0" cy="0"/>
        </a:xfrm>
      </p:grpSpPr>
      <p:sp>
        <p:nvSpPr>
          <p:cNvPr id="42" name="Google Shape;42;p4"/>
          <p:cNvSpPr/>
          <p:nvPr/>
        </p:nvSpPr>
        <p:spPr>
          <a:xfrm>
            <a:off x="9370948" y="0"/>
            <a:ext cx="1219200" cy="6858000"/>
          </a:xfrm>
          <a:custGeom>
            <a:rect b="b" l="l" r="r" t="t"/>
            <a:pathLst>
              <a:path extrusionOk="0" h="6858000" w="1219200">
                <a:moveTo>
                  <a:pt x="0" y="0"/>
                </a:moveTo>
                <a:lnTo>
                  <a:pt x="1219200" y="6857999"/>
                </a:lnTo>
              </a:path>
            </a:pathLst>
          </a:custGeom>
          <a:noFill/>
          <a:ln cap="flat" cmpd="sng" w="9525">
            <a:solidFill>
              <a:srgbClr val="BEBEB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3" name="Google Shape;43;p4"/>
          <p:cNvSpPr/>
          <p:nvPr/>
        </p:nvSpPr>
        <p:spPr>
          <a:xfrm>
            <a:off x="7425308" y="3681348"/>
            <a:ext cx="4763770" cy="3176905"/>
          </a:xfrm>
          <a:custGeom>
            <a:rect b="b" l="l" r="r" t="t"/>
            <a:pathLst>
              <a:path extrusionOk="0" h="3176904" w="4763770">
                <a:moveTo>
                  <a:pt x="4763516" y="0"/>
                </a:moveTo>
                <a:lnTo>
                  <a:pt x="0" y="317665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4" name="Google Shape;44;p4"/>
          <p:cNvSpPr/>
          <p:nvPr/>
        </p:nvSpPr>
        <p:spPr>
          <a:xfrm>
            <a:off x="9181464" y="0"/>
            <a:ext cx="3007360" cy="6858000"/>
          </a:xfrm>
          <a:custGeom>
            <a:rect b="b" l="l" r="r" t="t"/>
            <a:pathLst>
              <a:path extrusionOk="0" h="6858000" w="3007359">
                <a:moveTo>
                  <a:pt x="3007359" y="0"/>
                </a:moveTo>
                <a:lnTo>
                  <a:pt x="2043054" y="0"/>
                </a:lnTo>
                <a:lnTo>
                  <a:pt x="0" y="6858000"/>
                </a:lnTo>
                <a:lnTo>
                  <a:pt x="3007359" y="6858000"/>
                </a:lnTo>
                <a:lnTo>
                  <a:pt x="3007359" y="0"/>
                </a:lnTo>
                <a:close/>
              </a:path>
            </a:pathLst>
          </a:custGeom>
          <a:solidFill>
            <a:srgbClr val="90C225">
              <a:alpha val="2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5" name="Google Shape;45;p4"/>
          <p:cNvSpPr/>
          <p:nvPr/>
        </p:nvSpPr>
        <p:spPr>
          <a:xfrm>
            <a:off x="9604984" y="0"/>
            <a:ext cx="2587625" cy="6858000"/>
          </a:xfrm>
          <a:custGeom>
            <a:rect b="b" l="l" r="r" t="t"/>
            <a:pathLst>
              <a:path extrusionOk="0" h="6858000" w="2587625">
                <a:moveTo>
                  <a:pt x="2587015" y="0"/>
                </a:moveTo>
                <a:lnTo>
                  <a:pt x="0" y="0"/>
                </a:lnTo>
                <a:lnTo>
                  <a:pt x="1207922" y="6858000"/>
                </a:lnTo>
                <a:lnTo>
                  <a:pt x="2587015" y="6858000"/>
                </a:lnTo>
                <a:lnTo>
                  <a:pt x="2587015" y="0"/>
                </a:lnTo>
                <a:close/>
              </a:path>
            </a:pathLst>
          </a:custGeom>
          <a:solidFill>
            <a:srgbClr val="90C225">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 name="Google Shape;46;p4"/>
          <p:cNvSpPr/>
          <p:nvPr/>
        </p:nvSpPr>
        <p:spPr>
          <a:xfrm>
            <a:off x="8932290" y="3048000"/>
            <a:ext cx="3260090" cy="3810000"/>
          </a:xfrm>
          <a:custGeom>
            <a:rect b="b" l="l" r="r" t="t"/>
            <a:pathLst>
              <a:path extrusionOk="0" h="3810000" w="3260090">
                <a:moveTo>
                  <a:pt x="3259708" y="0"/>
                </a:moveTo>
                <a:lnTo>
                  <a:pt x="0" y="3809999"/>
                </a:lnTo>
                <a:lnTo>
                  <a:pt x="3259708" y="3809999"/>
                </a:lnTo>
                <a:lnTo>
                  <a:pt x="3259708" y="0"/>
                </a:lnTo>
                <a:close/>
              </a:path>
            </a:pathLst>
          </a:custGeom>
          <a:solidFill>
            <a:srgbClr val="539F20">
              <a:alpha val="71764"/>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7" name="Google Shape;47;p4"/>
          <p:cNvSpPr/>
          <p:nvPr/>
        </p:nvSpPr>
        <p:spPr>
          <a:xfrm>
            <a:off x="9337561" y="0"/>
            <a:ext cx="2851785" cy="6858000"/>
          </a:xfrm>
          <a:custGeom>
            <a:rect b="b" l="l" r="r" t="t"/>
            <a:pathLst>
              <a:path extrusionOk="0" h="6858000" w="2851784">
                <a:moveTo>
                  <a:pt x="2851263" y="0"/>
                </a:moveTo>
                <a:lnTo>
                  <a:pt x="0" y="0"/>
                </a:lnTo>
                <a:lnTo>
                  <a:pt x="2467723" y="6858000"/>
                </a:lnTo>
                <a:lnTo>
                  <a:pt x="2851263" y="6858000"/>
                </a:lnTo>
                <a:lnTo>
                  <a:pt x="2851263" y="0"/>
                </a:lnTo>
                <a:close/>
              </a:path>
            </a:pathLst>
          </a:custGeom>
          <a:solidFill>
            <a:srgbClr val="3E7818">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 name="Google Shape;48;p4"/>
          <p:cNvSpPr/>
          <p:nvPr/>
        </p:nvSpPr>
        <p:spPr>
          <a:xfrm>
            <a:off x="10898758" y="0"/>
            <a:ext cx="1290320" cy="6858000"/>
          </a:xfrm>
          <a:custGeom>
            <a:rect b="b" l="l" r="r" t="t"/>
            <a:pathLst>
              <a:path extrusionOk="0" h="6858000" w="1290320">
                <a:moveTo>
                  <a:pt x="1290066" y="0"/>
                </a:moveTo>
                <a:lnTo>
                  <a:pt x="1018419" y="0"/>
                </a:lnTo>
                <a:lnTo>
                  <a:pt x="0" y="6858000"/>
                </a:lnTo>
                <a:lnTo>
                  <a:pt x="1290066" y="6858000"/>
                </a:lnTo>
                <a:lnTo>
                  <a:pt x="1290066" y="0"/>
                </a:lnTo>
                <a:close/>
              </a:path>
            </a:pathLst>
          </a:custGeom>
          <a:solidFill>
            <a:srgbClr val="C0E374">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 name="Google Shape;49;p4"/>
          <p:cNvSpPr/>
          <p:nvPr/>
        </p:nvSpPr>
        <p:spPr>
          <a:xfrm>
            <a:off x="10940392" y="0"/>
            <a:ext cx="1249045" cy="6858000"/>
          </a:xfrm>
          <a:custGeom>
            <a:rect b="b" l="l" r="r" t="t"/>
            <a:pathLst>
              <a:path extrusionOk="0" h="6858000" w="1249045">
                <a:moveTo>
                  <a:pt x="1248432" y="0"/>
                </a:moveTo>
                <a:lnTo>
                  <a:pt x="0" y="0"/>
                </a:lnTo>
                <a:lnTo>
                  <a:pt x="1107970" y="6858000"/>
                </a:lnTo>
                <a:lnTo>
                  <a:pt x="1248432" y="6858000"/>
                </a:lnTo>
                <a:lnTo>
                  <a:pt x="1248432" y="0"/>
                </a:lnTo>
                <a:close/>
              </a:path>
            </a:pathLst>
          </a:custGeom>
          <a:solidFill>
            <a:srgbClr val="90C225">
              <a:alpha val="6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0" name="Google Shape;50;p4"/>
          <p:cNvSpPr/>
          <p:nvPr/>
        </p:nvSpPr>
        <p:spPr>
          <a:xfrm>
            <a:off x="10371708" y="3589909"/>
            <a:ext cx="1817370" cy="3268345"/>
          </a:xfrm>
          <a:custGeom>
            <a:rect b="b" l="l" r="r" t="t"/>
            <a:pathLst>
              <a:path extrusionOk="0" h="3268345" w="1817370">
                <a:moveTo>
                  <a:pt x="1817116" y="0"/>
                </a:moveTo>
                <a:lnTo>
                  <a:pt x="0" y="3268090"/>
                </a:lnTo>
                <a:lnTo>
                  <a:pt x="1817116" y="3268090"/>
                </a:lnTo>
                <a:lnTo>
                  <a:pt x="1817116" y="0"/>
                </a:lnTo>
                <a:close/>
              </a:path>
            </a:pathLst>
          </a:custGeom>
          <a:solidFill>
            <a:srgbClr val="90C225">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 name="Google Shape;51;p4"/>
          <p:cNvSpPr/>
          <p:nvPr/>
        </p:nvSpPr>
        <p:spPr>
          <a:xfrm>
            <a:off x="0" y="4013200"/>
            <a:ext cx="448945" cy="2844800"/>
          </a:xfrm>
          <a:custGeom>
            <a:rect b="b" l="l" r="r" t="t"/>
            <a:pathLst>
              <a:path extrusionOk="0" h="2844800" w="448945">
                <a:moveTo>
                  <a:pt x="0" y="0"/>
                </a:moveTo>
                <a:lnTo>
                  <a:pt x="0" y="2844799"/>
                </a:lnTo>
                <a:lnTo>
                  <a:pt x="448729" y="2844799"/>
                </a:lnTo>
                <a:lnTo>
                  <a:pt x="0" y="0"/>
                </a:lnTo>
                <a:close/>
              </a:path>
            </a:pathLst>
          </a:custGeom>
          <a:solidFill>
            <a:srgbClr val="90C225">
              <a:alpha val="8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 name="Google Shape;52;p4"/>
          <p:cNvSpPr txBox="1"/>
          <p:nvPr>
            <p:ph type="title"/>
          </p:nvPr>
        </p:nvSpPr>
        <p:spPr>
          <a:xfrm>
            <a:off x="642010" y="-23622"/>
            <a:ext cx="8019897" cy="10788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100">
                <a:solidFill>
                  <a:srgbClr val="20202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56" name="Shape 56"/>
        <p:cNvGrpSpPr/>
        <p:nvPr/>
      </p:nvGrpSpPr>
      <p:grpSpPr>
        <a:xfrm>
          <a:off x="0" y="0"/>
          <a:ext cx="0" cy="0"/>
          <a:chOff x="0" y="0"/>
          <a:chExt cx="0" cy="0"/>
        </a:xfrm>
      </p:grpSpPr>
      <p:sp>
        <p:nvSpPr>
          <p:cNvPr id="57" name="Google Shape;57;p5"/>
          <p:cNvSpPr/>
          <p:nvPr/>
        </p:nvSpPr>
        <p:spPr>
          <a:xfrm>
            <a:off x="9370948" y="0"/>
            <a:ext cx="1219200" cy="6858000"/>
          </a:xfrm>
          <a:custGeom>
            <a:rect b="b" l="l" r="r" t="t"/>
            <a:pathLst>
              <a:path extrusionOk="0" h="6858000" w="1219200">
                <a:moveTo>
                  <a:pt x="0" y="0"/>
                </a:moveTo>
                <a:lnTo>
                  <a:pt x="1219200" y="6857999"/>
                </a:lnTo>
              </a:path>
            </a:pathLst>
          </a:custGeom>
          <a:noFill/>
          <a:ln cap="flat" cmpd="sng" w="9525">
            <a:solidFill>
              <a:srgbClr val="BEBEB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 name="Google Shape;58;p5"/>
          <p:cNvSpPr/>
          <p:nvPr/>
        </p:nvSpPr>
        <p:spPr>
          <a:xfrm>
            <a:off x="7425308" y="3681348"/>
            <a:ext cx="4763770" cy="3176905"/>
          </a:xfrm>
          <a:custGeom>
            <a:rect b="b" l="l" r="r" t="t"/>
            <a:pathLst>
              <a:path extrusionOk="0" h="3176904" w="4763770">
                <a:moveTo>
                  <a:pt x="4763516" y="0"/>
                </a:moveTo>
                <a:lnTo>
                  <a:pt x="0" y="317665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 name="Google Shape;59;p5"/>
          <p:cNvSpPr/>
          <p:nvPr/>
        </p:nvSpPr>
        <p:spPr>
          <a:xfrm>
            <a:off x="9181464" y="0"/>
            <a:ext cx="3007360" cy="6858000"/>
          </a:xfrm>
          <a:custGeom>
            <a:rect b="b" l="l" r="r" t="t"/>
            <a:pathLst>
              <a:path extrusionOk="0" h="6858000" w="3007359">
                <a:moveTo>
                  <a:pt x="3007359" y="0"/>
                </a:moveTo>
                <a:lnTo>
                  <a:pt x="2043054" y="0"/>
                </a:lnTo>
                <a:lnTo>
                  <a:pt x="0" y="6858000"/>
                </a:lnTo>
                <a:lnTo>
                  <a:pt x="3007359" y="6858000"/>
                </a:lnTo>
                <a:lnTo>
                  <a:pt x="3007359" y="0"/>
                </a:lnTo>
                <a:close/>
              </a:path>
            </a:pathLst>
          </a:custGeom>
          <a:solidFill>
            <a:srgbClr val="90C225">
              <a:alpha val="2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0" name="Google Shape;60;p5"/>
          <p:cNvSpPr/>
          <p:nvPr/>
        </p:nvSpPr>
        <p:spPr>
          <a:xfrm>
            <a:off x="9604984" y="0"/>
            <a:ext cx="2587625" cy="6858000"/>
          </a:xfrm>
          <a:custGeom>
            <a:rect b="b" l="l" r="r" t="t"/>
            <a:pathLst>
              <a:path extrusionOk="0" h="6858000" w="2587625">
                <a:moveTo>
                  <a:pt x="2587015" y="0"/>
                </a:moveTo>
                <a:lnTo>
                  <a:pt x="0" y="0"/>
                </a:lnTo>
                <a:lnTo>
                  <a:pt x="1207922" y="6858000"/>
                </a:lnTo>
                <a:lnTo>
                  <a:pt x="2587015" y="6858000"/>
                </a:lnTo>
                <a:lnTo>
                  <a:pt x="2587015" y="0"/>
                </a:lnTo>
                <a:close/>
              </a:path>
            </a:pathLst>
          </a:custGeom>
          <a:solidFill>
            <a:srgbClr val="90C225">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1" name="Google Shape;61;p5"/>
          <p:cNvSpPr/>
          <p:nvPr/>
        </p:nvSpPr>
        <p:spPr>
          <a:xfrm>
            <a:off x="8932290" y="3048000"/>
            <a:ext cx="3260090" cy="3810000"/>
          </a:xfrm>
          <a:custGeom>
            <a:rect b="b" l="l" r="r" t="t"/>
            <a:pathLst>
              <a:path extrusionOk="0" h="3810000" w="3260090">
                <a:moveTo>
                  <a:pt x="3259708" y="0"/>
                </a:moveTo>
                <a:lnTo>
                  <a:pt x="0" y="3809999"/>
                </a:lnTo>
                <a:lnTo>
                  <a:pt x="3259708" y="3809999"/>
                </a:lnTo>
                <a:lnTo>
                  <a:pt x="3259708" y="0"/>
                </a:lnTo>
                <a:close/>
              </a:path>
            </a:pathLst>
          </a:custGeom>
          <a:solidFill>
            <a:srgbClr val="539F20">
              <a:alpha val="71764"/>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 name="Google Shape;62;p5"/>
          <p:cNvSpPr/>
          <p:nvPr/>
        </p:nvSpPr>
        <p:spPr>
          <a:xfrm>
            <a:off x="9337561" y="0"/>
            <a:ext cx="2851785" cy="6858000"/>
          </a:xfrm>
          <a:custGeom>
            <a:rect b="b" l="l" r="r" t="t"/>
            <a:pathLst>
              <a:path extrusionOk="0" h="6858000" w="2851784">
                <a:moveTo>
                  <a:pt x="2851263" y="0"/>
                </a:moveTo>
                <a:lnTo>
                  <a:pt x="0" y="0"/>
                </a:lnTo>
                <a:lnTo>
                  <a:pt x="2467723" y="6858000"/>
                </a:lnTo>
                <a:lnTo>
                  <a:pt x="2851263" y="6858000"/>
                </a:lnTo>
                <a:lnTo>
                  <a:pt x="2851263" y="0"/>
                </a:lnTo>
                <a:close/>
              </a:path>
            </a:pathLst>
          </a:custGeom>
          <a:solidFill>
            <a:srgbClr val="3E7818">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3" name="Google Shape;63;p5"/>
          <p:cNvSpPr/>
          <p:nvPr/>
        </p:nvSpPr>
        <p:spPr>
          <a:xfrm>
            <a:off x="10898758" y="0"/>
            <a:ext cx="1290320" cy="6858000"/>
          </a:xfrm>
          <a:custGeom>
            <a:rect b="b" l="l" r="r" t="t"/>
            <a:pathLst>
              <a:path extrusionOk="0" h="6858000" w="1290320">
                <a:moveTo>
                  <a:pt x="1290066" y="0"/>
                </a:moveTo>
                <a:lnTo>
                  <a:pt x="1018419" y="0"/>
                </a:lnTo>
                <a:lnTo>
                  <a:pt x="0" y="6858000"/>
                </a:lnTo>
                <a:lnTo>
                  <a:pt x="1290066" y="6858000"/>
                </a:lnTo>
                <a:lnTo>
                  <a:pt x="1290066" y="0"/>
                </a:lnTo>
                <a:close/>
              </a:path>
            </a:pathLst>
          </a:custGeom>
          <a:solidFill>
            <a:srgbClr val="C0E374">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 name="Google Shape;64;p5"/>
          <p:cNvSpPr/>
          <p:nvPr/>
        </p:nvSpPr>
        <p:spPr>
          <a:xfrm>
            <a:off x="10940392" y="0"/>
            <a:ext cx="1249045" cy="6858000"/>
          </a:xfrm>
          <a:custGeom>
            <a:rect b="b" l="l" r="r" t="t"/>
            <a:pathLst>
              <a:path extrusionOk="0" h="6858000" w="1249045">
                <a:moveTo>
                  <a:pt x="1248432" y="0"/>
                </a:moveTo>
                <a:lnTo>
                  <a:pt x="0" y="0"/>
                </a:lnTo>
                <a:lnTo>
                  <a:pt x="1107970" y="6858000"/>
                </a:lnTo>
                <a:lnTo>
                  <a:pt x="1248432" y="6858000"/>
                </a:lnTo>
                <a:lnTo>
                  <a:pt x="1248432" y="0"/>
                </a:lnTo>
                <a:close/>
              </a:path>
            </a:pathLst>
          </a:custGeom>
          <a:solidFill>
            <a:srgbClr val="90C225">
              <a:alpha val="6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 name="Google Shape;65;p5"/>
          <p:cNvSpPr/>
          <p:nvPr/>
        </p:nvSpPr>
        <p:spPr>
          <a:xfrm>
            <a:off x="10371708" y="3589909"/>
            <a:ext cx="1817370" cy="3268345"/>
          </a:xfrm>
          <a:custGeom>
            <a:rect b="b" l="l" r="r" t="t"/>
            <a:pathLst>
              <a:path extrusionOk="0" h="3268345" w="1817370">
                <a:moveTo>
                  <a:pt x="1817116" y="0"/>
                </a:moveTo>
                <a:lnTo>
                  <a:pt x="0" y="3268090"/>
                </a:lnTo>
                <a:lnTo>
                  <a:pt x="1817116" y="3268090"/>
                </a:lnTo>
                <a:lnTo>
                  <a:pt x="1817116" y="0"/>
                </a:lnTo>
                <a:close/>
              </a:path>
            </a:pathLst>
          </a:custGeom>
          <a:solidFill>
            <a:srgbClr val="90C225">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6" name="Google Shape;66;p5"/>
          <p:cNvSpPr/>
          <p:nvPr/>
        </p:nvSpPr>
        <p:spPr>
          <a:xfrm>
            <a:off x="0" y="0"/>
            <a:ext cx="842644" cy="5666740"/>
          </a:xfrm>
          <a:custGeom>
            <a:rect b="b" l="l" r="r" t="t"/>
            <a:pathLst>
              <a:path extrusionOk="0" h="5666740" w="842644">
                <a:moveTo>
                  <a:pt x="842594" y="0"/>
                </a:moveTo>
                <a:lnTo>
                  <a:pt x="0" y="0"/>
                </a:lnTo>
                <a:lnTo>
                  <a:pt x="0" y="5666155"/>
                </a:lnTo>
                <a:lnTo>
                  <a:pt x="842594" y="0"/>
                </a:lnTo>
                <a:close/>
              </a:path>
            </a:pathLst>
          </a:custGeom>
          <a:solidFill>
            <a:srgbClr val="90C225">
              <a:alpha val="8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7" name="Google Shape;67;p5"/>
          <p:cNvPicPr preferRelativeResize="0"/>
          <p:nvPr/>
        </p:nvPicPr>
        <p:blipFill rotWithShape="1">
          <a:blip r:embed="rId2">
            <a:alphaModFix/>
          </a:blip>
          <a:srcRect b="0" l="0" r="0" t="0"/>
          <a:stretch/>
        </p:blipFill>
        <p:spPr>
          <a:xfrm>
            <a:off x="9885553" y="4551552"/>
            <a:ext cx="2306447" cy="2306445"/>
          </a:xfrm>
          <a:prstGeom prst="rect">
            <a:avLst/>
          </a:prstGeom>
          <a:noFill/>
          <a:ln>
            <a:noFill/>
          </a:ln>
        </p:spPr>
      </p:pic>
      <p:pic>
        <p:nvPicPr>
          <p:cNvPr id="68" name="Google Shape;68;p5"/>
          <p:cNvPicPr preferRelativeResize="0"/>
          <p:nvPr/>
        </p:nvPicPr>
        <p:blipFill rotWithShape="1">
          <a:blip r:embed="rId3">
            <a:alphaModFix/>
          </a:blip>
          <a:srcRect b="0" l="0" r="0" t="0"/>
          <a:stretch/>
        </p:blipFill>
        <p:spPr>
          <a:xfrm>
            <a:off x="525" y="669923"/>
            <a:ext cx="6188074" cy="6188073"/>
          </a:xfrm>
          <a:prstGeom prst="rect">
            <a:avLst/>
          </a:prstGeom>
          <a:noFill/>
          <a:ln>
            <a:noFill/>
          </a:ln>
        </p:spPr>
      </p:pic>
      <p:sp>
        <p:nvSpPr>
          <p:cNvPr id="69" name="Google Shape;69;p5"/>
          <p:cNvSpPr txBox="1"/>
          <p:nvPr>
            <p:ph type="ctrTitle"/>
          </p:nvPr>
        </p:nvSpPr>
        <p:spPr>
          <a:xfrm>
            <a:off x="7237856" y="2130298"/>
            <a:ext cx="2966084" cy="70231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100">
                <a:solidFill>
                  <a:srgbClr val="20202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900">
                <a:solidFill>
                  <a:srgbClr val="202020"/>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4" name="Shape 74"/>
        <p:cNvGrpSpPr/>
        <p:nvPr/>
      </p:nvGrpSpPr>
      <p:grpSpPr>
        <a:xfrm>
          <a:off x="0" y="0"/>
          <a:ext cx="0" cy="0"/>
          <a:chOff x="0" y="0"/>
          <a:chExt cx="0" cy="0"/>
        </a:xfrm>
      </p:grpSpPr>
      <p:sp>
        <p:nvSpPr>
          <p:cNvPr id="75" name="Google Shape;75;p6"/>
          <p:cNvSpPr txBox="1"/>
          <p:nvPr>
            <p:ph type="title"/>
          </p:nvPr>
        </p:nvSpPr>
        <p:spPr>
          <a:xfrm>
            <a:off x="642010" y="-23622"/>
            <a:ext cx="8019897" cy="10788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100">
                <a:solidFill>
                  <a:srgbClr val="20202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0948" y="0"/>
            <a:ext cx="1219200" cy="6858000"/>
          </a:xfrm>
          <a:custGeom>
            <a:rect b="b" l="l" r="r" t="t"/>
            <a:pathLst>
              <a:path extrusionOk="0" h="6858000" w="1219200">
                <a:moveTo>
                  <a:pt x="0" y="0"/>
                </a:moveTo>
                <a:lnTo>
                  <a:pt x="1219200" y="6857999"/>
                </a:lnTo>
              </a:path>
            </a:pathLst>
          </a:custGeom>
          <a:noFill/>
          <a:ln cap="flat" cmpd="sng" w="9525">
            <a:solidFill>
              <a:srgbClr val="BEBEB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
          <p:cNvSpPr/>
          <p:nvPr/>
        </p:nvSpPr>
        <p:spPr>
          <a:xfrm>
            <a:off x="7425308" y="3681348"/>
            <a:ext cx="4763770" cy="3176905"/>
          </a:xfrm>
          <a:custGeom>
            <a:rect b="b" l="l" r="r" t="t"/>
            <a:pathLst>
              <a:path extrusionOk="0" h="3176904" w="4763770">
                <a:moveTo>
                  <a:pt x="4763516" y="0"/>
                </a:moveTo>
                <a:lnTo>
                  <a:pt x="0" y="317665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
          <p:cNvSpPr/>
          <p:nvPr/>
        </p:nvSpPr>
        <p:spPr>
          <a:xfrm>
            <a:off x="9181464" y="0"/>
            <a:ext cx="3007360" cy="6858000"/>
          </a:xfrm>
          <a:custGeom>
            <a:rect b="b" l="l" r="r" t="t"/>
            <a:pathLst>
              <a:path extrusionOk="0" h="6858000" w="3007359">
                <a:moveTo>
                  <a:pt x="3007359" y="0"/>
                </a:moveTo>
                <a:lnTo>
                  <a:pt x="2043054" y="0"/>
                </a:lnTo>
                <a:lnTo>
                  <a:pt x="0" y="6858000"/>
                </a:lnTo>
                <a:lnTo>
                  <a:pt x="3007359" y="6858000"/>
                </a:lnTo>
                <a:lnTo>
                  <a:pt x="3007359" y="0"/>
                </a:lnTo>
                <a:close/>
              </a:path>
            </a:pathLst>
          </a:custGeom>
          <a:solidFill>
            <a:srgbClr val="90C225">
              <a:alpha val="2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
          <p:cNvSpPr/>
          <p:nvPr/>
        </p:nvSpPr>
        <p:spPr>
          <a:xfrm>
            <a:off x="9604984" y="0"/>
            <a:ext cx="2587625" cy="6858000"/>
          </a:xfrm>
          <a:custGeom>
            <a:rect b="b" l="l" r="r" t="t"/>
            <a:pathLst>
              <a:path extrusionOk="0" h="6858000" w="2587625">
                <a:moveTo>
                  <a:pt x="2587015" y="0"/>
                </a:moveTo>
                <a:lnTo>
                  <a:pt x="0" y="0"/>
                </a:lnTo>
                <a:lnTo>
                  <a:pt x="1207922" y="6858000"/>
                </a:lnTo>
                <a:lnTo>
                  <a:pt x="2587015" y="6858000"/>
                </a:lnTo>
                <a:lnTo>
                  <a:pt x="2587015" y="0"/>
                </a:lnTo>
                <a:close/>
              </a:path>
            </a:pathLst>
          </a:custGeom>
          <a:solidFill>
            <a:srgbClr val="90C225">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 name="Google Shape;10;p1"/>
          <p:cNvSpPr/>
          <p:nvPr/>
        </p:nvSpPr>
        <p:spPr>
          <a:xfrm>
            <a:off x="8932290" y="3048000"/>
            <a:ext cx="3260090" cy="3810000"/>
          </a:xfrm>
          <a:custGeom>
            <a:rect b="b" l="l" r="r" t="t"/>
            <a:pathLst>
              <a:path extrusionOk="0" h="3810000" w="3260090">
                <a:moveTo>
                  <a:pt x="3259708" y="0"/>
                </a:moveTo>
                <a:lnTo>
                  <a:pt x="0" y="3809999"/>
                </a:lnTo>
                <a:lnTo>
                  <a:pt x="3259708" y="3809999"/>
                </a:lnTo>
                <a:lnTo>
                  <a:pt x="3259708" y="0"/>
                </a:lnTo>
                <a:close/>
              </a:path>
            </a:pathLst>
          </a:custGeom>
          <a:solidFill>
            <a:srgbClr val="539F20">
              <a:alpha val="71764"/>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
          <p:cNvSpPr/>
          <p:nvPr/>
        </p:nvSpPr>
        <p:spPr>
          <a:xfrm>
            <a:off x="9337561" y="0"/>
            <a:ext cx="2851785" cy="6858000"/>
          </a:xfrm>
          <a:custGeom>
            <a:rect b="b" l="l" r="r" t="t"/>
            <a:pathLst>
              <a:path extrusionOk="0" h="6858000" w="2851784">
                <a:moveTo>
                  <a:pt x="2851263" y="0"/>
                </a:moveTo>
                <a:lnTo>
                  <a:pt x="0" y="0"/>
                </a:lnTo>
                <a:lnTo>
                  <a:pt x="2467723" y="6858000"/>
                </a:lnTo>
                <a:lnTo>
                  <a:pt x="2851263" y="6858000"/>
                </a:lnTo>
                <a:lnTo>
                  <a:pt x="2851263" y="0"/>
                </a:lnTo>
                <a:close/>
              </a:path>
            </a:pathLst>
          </a:custGeom>
          <a:solidFill>
            <a:srgbClr val="3E7818">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
          <p:cNvSpPr/>
          <p:nvPr/>
        </p:nvSpPr>
        <p:spPr>
          <a:xfrm>
            <a:off x="10898758" y="0"/>
            <a:ext cx="1290320" cy="6858000"/>
          </a:xfrm>
          <a:custGeom>
            <a:rect b="b" l="l" r="r" t="t"/>
            <a:pathLst>
              <a:path extrusionOk="0" h="6858000" w="1290320">
                <a:moveTo>
                  <a:pt x="1290066" y="0"/>
                </a:moveTo>
                <a:lnTo>
                  <a:pt x="1018419" y="0"/>
                </a:lnTo>
                <a:lnTo>
                  <a:pt x="0" y="6858000"/>
                </a:lnTo>
                <a:lnTo>
                  <a:pt x="1290066" y="6858000"/>
                </a:lnTo>
                <a:lnTo>
                  <a:pt x="1290066" y="0"/>
                </a:lnTo>
                <a:close/>
              </a:path>
            </a:pathLst>
          </a:custGeom>
          <a:solidFill>
            <a:srgbClr val="C0E374">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
          <p:cNvSpPr/>
          <p:nvPr/>
        </p:nvSpPr>
        <p:spPr>
          <a:xfrm>
            <a:off x="10940392" y="0"/>
            <a:ext cx="1249045" cy="6858000"/>
          </a:xfrm>
          <a:custGeom>
            <a:rect b="b" l="l" r="r" t="t"/>
            <a:pathLst>
              <a:path extrusionOk="0" h="6858000" w="1249045">
                <a:moveTo>
                  <a:pt x="1248432" y="0"/>
                </a:moveTo>
                <a:lnTo>
                  <a:pt x="0" y="0"/>
                </a:lnTo>
                <a:lnTo>
                  <a:pt x="1107970" y="6858000"/>
                </a:lnTo>
                <a:lnTo>
                  <a:pt x="1248432" y="6858000"/>
                </a:lnTo>
                <a:lnTo>
                  <a:pt x="1248432" y="0"/>
                </a:lnTo>
                <a:close/>
              </a:path>
            </a:pathLst>
          </a:custGeom>
          <a:solidFill>
            <a:srgbClr val="90C225">
              <a:alpha val="6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
          <p:cNvSpPr/>
          <p:nvPr/>
        </p:nvSpPr>
        <p:spPr>
          <a:xfrm>
            <a:off x="10371708" y="3589909"/>
            <a:ext cx="1817370" cy="3268345"/>
          </a:xfrm>
          <a:custGeom>
            <a:rect b="b" l="l" r="r" t="t"/>
            <a:pathLst>
              <a:path extrusionOk="0" h="3268345" w="1817370">
                <a:moveTo>
                  <a:pt x="1817116" y="0"/>
                </a:moveTo>
                <a:lnTo>
                  <a:pt x="0" y="3268090"/>
                </a:lnTo>
                <a:lnTo>
                  <a:pt x="1817116" y="3268090"/>
                </a:lnTo>
                <a:lnTo>
                  <a:pt x="1817116" y="0"/>
                </a:lnTo>
                <a:close/>
              </a:path>
            </a:pathLst>
          </a:custGeom>
          <a:solidFill>
            <a:srgbClr val="90C225">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
          <p:cNvSpPr txBox="1"/>
          <p:nvPr>
            <p:ph type="title"/>
          </p:nvPr>
        </p:nvSpPr>
        <p:spPr>
          <a:xfrm>
            <a:off x="642010" y="-23622"/>
            <a:ext cx="8019897" cy="107886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3100" u="none" cap="none" strike="noStrike">
                <a:solidFill>
                  <a:srgbClr val="20202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
          <p:cNvSpPr txBox="1"/>
          <p:nvPr>
            <p:ph idx="1" type="body"/>
          </p:nvPr>
        </p:nvSpPr>
        <p:spPr>
          <a:xfrm>
            <a:off x="373481" y="1267516"/>
            <a:ext cx="11431905" cy="35852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900" u="none" cap="none" strike="noStrike">
                <a:solidFill>
                  <a:srgbClr val="202020"/>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7" name="Google Shape;17;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 name="Shape 84"/>
        <p:cNvGrpSpPr/>
        <p:nvPr/>
      </p:nvGrpSpPr>
      <p:grpSpPr>
        <a:xfrm>
          <a:off x="0" y="0"/>
          <a:ext cx="0" cy="0"/>
          <a:chOff x="0" y="0"/>
          <a:chExt cx="0" cy="0"/>
        </a:xfrm>
      </p:grpSpPr>
      <p:grpSp>
        <p:nvGrpSpPr>
          <p:cNvPr id="85" name="Google Shape;85;p7"/>
          <p:cNvGrpSpPr/>
          <p:nvPr/>
        </p:nvGrpSpPr>
        <p:grpSpPr>
          <a:xfrm>
            <a:off x="14469264" y="1484223"/>
            <a:ext cx="1525173" cy="2936463"/>
            <a:chOff x="7425308" y="0"/>
            <a:chExt cx="4767072" cy="6858254"/>
          </a:xfrm>
        </p:grpSpPr>
        <p:sp>
          <p:nvSpPr>
            <p:cNvPr id="86" name="Google Shape;86;p7"/>
            <p:cNvSpPr/>
            <p:nvPr/>
          </p:nvSpPr>
          <p:spPr>
            <a:xfrm>
              <a:off x="9370948" y="0"/>
              <a:ext cx="1219200" cy="6858000"/>
            </a:xfrm>
            <a:custGeom>
              <a:rect b="b" l="l" r="r" t="t"/>
              <a:pathLst>
                <a:path extrusionOk="0" h="6858000" w="1219200">
                  <a:moveTo>
                    <a:pt x="0" y="0"/>
                  </a:moveTo>
                  <a:lnTo>
                    <a:pt x="1219200" y="6857999"/>
                  </a:lnTo>
                </a:path>
              </a:pathLst>
            </a:custGeom>
            <a:noFill/>
            <a:ln cap="flat" cmpd="sng" w="9525">
              <a:solidFill>
                <a:srgbClr val="BEBEB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7" name="Google Shape;87;p7"/>
            <p:cNvSpPr/>
            <p:nvPr/>
          </p:nvSpPr>
          <p:spPr>
            <a:xfrm>
              <a:off x="7425308" y="3681348"/>
              <a:ext cx="4763770" cy="3176905"/>
            </a:xfrm>
            <a:custGeom>
              <a:rect b="b" l="l" r="r" t="t"/>
              <a:pathLst>
                <a:path extrusionOk="0" h="3176904" w="4763770">
                  <a:moveTo>
                    <a:pt x="4763516" y="0"/>
                  </a:moveTo>
                  <a:lnTo>
                    <a:pt x="0" y="3176650"/>
                  </a:lnTo>
                </a:path>
              </a:pathLst>
            </a:custGeom>
            <a:noFill/>
            <a:ln cap="flat" cmpd="sng" w="9525">
              <a:solidFill>
                <a:srgbClr val="D9D9D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8" name="Google Shape;88;p7"/>
            <p:cNvSpPr/>
            <p:nvPr/>
          </p:nvSpPr>
          <p:spPr>
            <a:xfrm>
              <a:off x="9181464" y="0"/>
              <a:ext cx="3007360" cy="6858000"/>
            </a:xfrm>
            <a:custGeom>
              <a:rect b="b" l="l" r="r" t="t"/>
              <a:pathLst>
                <a:path extrusionOk="0" h="6858000" w="3007359">
                  <a:moveTo>
                    <a:pt x="3007359" y="0"/>
                  </a:moveTo>
                  <a:lnTo>
                    <a:pt x="2043054" y="0"/>
                  </a:lnTo>
                  <a:lnTo>
                    <a:pt x="0" y="6858000"/>
                  </a:lnTo>
                  <a:lnTo>
                    <a:pt x="3007359" y="6858000"/>
                  </a:lnTo>
                  <a:lnTo>
                    <a:pt x="3007359" y="0"/>
                  </a:lnTo>
                  <a:close/>
                </a:path>
              </a:pathLst>
            </a:custGeom>
            <a:solidFill>
              <a:srgbClr val="90C225">
                <a:alpha val="2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9" name="Google Shape;89;p7"/>
            <p:cNvSpPr/>
            <p:nvPr/>
          </p:nvSpPr>
          <p:spPr>
            <a:xfrm>
              <a:off x="8932290" y="3048000"/>
              <a:ext cx="3260090" cy="3810000"/>
            </a:xfrm>
            <a:custGeom>
              <a:rect b="b" l="l" r="r" t="t"/>
              <a:pathLst>
                <a:path extrusionOk="0" h="3810000" w="3260090">
                  <a:moveTo>
                    <a:pt x="3259708" y="0"/>
                  </a:moveTo>
                  <a:lnTo>
                    <a:pt x="0" y="3809999"/>
                  </a:lnTo>
                  <a:lnTo>
                    <a:pt x="3259708" y="3809999"/>
                  </a:lnTo>
                  <a:lnTo>
                    <a:pt x="3259708" y="0"/>
                  </a:lnTo>
                  <a:close/>
                </a:path>
              </a:pathLst>
            </a:custGeom>
            <a:solidFill>
              <a:srgbClr val="539F20">
                <a:alpha val="71764"/>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0" name="Google Shape;90;p7"/>
            <p:cNvSpPr/>
            <p:nvPr/>
          </p:nvSpPr>
          <p:spPr>
            <a:xfrm>
              <a:off x="10898758" y="0"/>
              <a:ext cx="1290320" cy="6858000"/>
            </a:xfrm>
            <a:custGeom>
              <a:rect b="b" l="l" r="r" t="t"/>
              <a:pathLst>
                <a:path extrusionOk="0" h="6858000" w="1290320">
                  <a:moveTo>
                    <a:pt x="1290066" y="0"/>
                  </a:moveTo>
                  <a:lnTo>
                    <a:pt x="1018419" y="0"/>
                  </a:lnTo>
                  <a:lnTo>
                    <a:pt x="0" y="6858000"/>
                  </a:lnTo>
                  <a:lnTo>
                    <a:pt x="1290066" y="6858000"/>
                  </a:lnTo>
                  <a:lnTo>
                    <a:pt x="1290066" y="0"/>
                  </a:lnTo>
                  <a:close/>
                </a:path>
              </a:pathLst>
            </a:custGeom>
            <a:solidFill>
              <a:srgbClr val="C0E374">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1" name="Google Shape;91;p7"/>
            <p:cNvSpPr/>
            <p:nvPr/>
          </p:nvSpPr>
          <p:spPr>
            <a:xfrm>
              <a:off x="10371708" y="3589909"/>
              <a:ext cx="1817370" cy="3268345"/>
            </a:xfrm>
            <a:custGeom>
              <a:rect b="b" l="l" r="r" t="t"/>
              <a:pathLst>
                <a:path extrusionOk="0" h="3268345" w="1817370">
                  <a:moveTo>
                    <a:pt x="1817116" y="0"/>
                  </a:moveTo>
                  <a:lnTo>
                    <a:pt x="0" y="3268090"/>
                  </a:lnTo>
                  <a:lnTo>
                    <a:pt x="1817116" y="3268090"/>
                  </a:lnTo>
                  <a:lnTo>
                    <a:pt x="1817116" y="0"/>
                  </a:lnTo>
                  <a:close/>
                </a:path>
              </a:pathLst>
            </a:custGeom>
            <a:solidFill>
              <a:srgbClr val="90C225">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92" name="Google Shape;92;p7"/>
          <p:cNvSpPr/>
          <p:nvPr/>
        </p:nvSpPr>
        <p:spPr>
          <a:xfrm>
            <a:off x="-233152" y="98823"/>
            <a:ext cx="842644" cy="5666740"/>
          </a:xfrm>
          <a:custGeom>
            <a:rect b="b" l="l" r="r" t="t"/>
            <a:pathLst>
              <a:path extrusionOk="0" h="5666740" w="842644">
                <a:moveTo>
                  <a:pt x="842594" y="0"/>
                </a:moveTo>
                <a:lnTo>
                  <a:pt x="0" y="0"/>
                </a:lnTo>
                <a:lnTo>
                  <a:pt x="0" y="5666155"/>
                </a:lnTo>
                <a:lnTo>
                  <a:pt x="842594" y="0"/>
                </a:lnTo>
                <a:close/>
              </a:path>
            </a:pathLst>
          </a:custGeom>
          <a:solidFill>
            <a:srgbClr val="FF0000">
              <a:alpha val="8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93" name="Google Shape;93;p7"/>
          <p:cNvPicPr preferRelativeResize="0"/>
          <p:nvPr/>
        </p:nvPicPr>
        <p:blipFill rotWithShape="1">
          <a:blip r:embed="rId3">
            <a:alphaModFix/>
          </a:blip>
          <a:srcRect b="0" l="0" r="0" t="0"/>
          <a:stretch/>
        </p:blipFill>
        <p:spPr>
          <a:xfrm>
            <a:off x="9367776" y="2789269"/>
            <a:ext cx="2824223" cy="4068728"/>
          </a:xfrm>
          <a:prstGeom prst="rect">
            <a:avLst/>
          </a:prstGeom>
          <a:noFill/>
          <a:ln>
            <a:noFill/>
          </a:ln>
        </p:spPr>
      </p:pic>
      <p:sp>
        <p:nvSpPr>
          <p:cNvPr id="94" name="Google Shape;94;p7"/>
          <p:cNvSpPr txBox="1"/>
          <p:nvPr>
            <p:ph type="title"/>
          </p:nvPr>
        </p:nvSpPr>
        <p:spPr>
          <a:xfrm>
            <a:off x="1091818" y="174055"/>
            <a:ext cx="8275958" cy="1632626"/>
          </a:xfrm>
          <a:prstGeom prst="rect">
            <a:avLst/>
          </a:prstGeom>
          <a:noFill/>
          <a:ln>
            <a:noFill/>
          </a:ln>
        </p:spPr>
        <p:txBody>
          <a:bodyPr anchorCtr="0" anchor="t" bIns="0" lIns="0" spcFirstLastPara="1" rIns="0" wrap="square" tIns="80625">
            <a:spAutoFit/>
          </a:bodyPr>
          <a:lstStyle/>
          <a:p>
            <a:pPr indent="0" lvl="0" marL="12065" marR="5080" rtl="0" algn="ctr">
              <a:lnSpc>
                <a:spcPct val="89800"/>
              </a:lnSpc>
              <a:spcBef>
                <a:spcPts val="0"/>
              </a:spcBef>
              <a:spcAft>
                <a:spcPts val="0"/>
              </a:spcAft>
              <a:buNone/>
            </a:pPr>
            <a:r>
              <a:rPr b="1" lang="en-US" sz="2800">
                <a:latin typeface="Tahoma"/>
                <a:ea typeface="Tahoma"/>
                <a:cs typeface="Tahoma"/>
                <a:sym typeface="Tahoma"/>
              </a:rPr>
              <a:t>Automating Classification of Audio-Visual Content and Rating for Regulation and Personal Use </a:t>
            </a:r>
            <a:br>
              <a:rPr lang="en-US" sz="2800">
                <a:latin typeface="Tahoma"/>
                <a:ea typeface="Tahoma"/>
                <a:cs typeface="Tahoma"/>
                <a:sym typeface="Tahoma"/>
              </a:rPr>
            </a:br>
            <a:endParaRPr sz="2800">
              <a:latin typeface="Tahoma"/>
              <a:ea typeface="Tahoma"/>
              <a:cs typeface="Tahoma"/>
              <a:sym typeface="Tahoma"/>
            </a:endParaRPr>
          </a:p>
        </p:txBody>
      </p:sp>
      <p:grpSp>
        <p:nvGrpSpPr>
          <p:cNvPr id="95" name="Google Shape;95;p7"/>
          <p:cNvGrpSpPr/>
          <p:nvPr/>
        </p:nvGrpSpPr>
        <p:grpSpPr>
          <a:xfrm>
            <a:off x="6404433" y="1484556"/>
            <a:ext cx="2908441" cy="4915610"/>
            <a:chOff x="210998" y="632"/>
            <a:chExt cx="2908441" cy="4915610"/>
          </a:xfrm>
        </p:grpSpPr>
        <p:sp>
          <p:nvSpPr>
            <p:cNvPr id="96" name="Google Shape;96;p7"/>
            <p:cNvSpPr/>
            <p:nvPr/>
          </p:nvSpPr>
          <p:spPr>
            <a:xfrm>
              <a:off x="210998" y="632"/>
              <a:ext cx="830983" cy="415491"/>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txBox="1"/>
            <p:nvPr/>
          </p:nvSpPr>
          <p:spPr>
            <a:xfrm>
              <a:off x="223167" y="12801"/>
              <a:ext cx="806645" cy="391153"/>
            </a:xfrm>
            <a:prstGeom prst="rect">
              <a:avLst/>
            </a:prstGeom>
            <a:noFill/>
            <a:ln>
              <a:noFill/>
            </a:ln>
          </p:spPr>
          <p:txBody>
            <a:bodyPr anchorCtr="0" anchor="ctr" bIns="13950" lIns="20950" spcFirstLastPara="1" rIns="20950" wrap="square" tIns="13950">
              <a:noAutofit/>
            </a:bodyPr>
            <a:lstStyle/>
            <a:p>
              <a:pPr indent="0" lvl="0" marL="0" rtl="0" algn="ctr">
                <a:lnSpc>
                  <a:spcPct val="90000"/>
                </a:lnSpc>
                <a:spcBef>
                  <a:spcPts val="0"/>
                </a:spcBef>
                <a:spcAft>
                  <a:spcPts val="0"/>
                </a:spcAft>
                <a:buClr>
                  <a:schemeClr val="lt1"/>
                </a:buClr>
                <a:buSzPts val="1100"/>
                <a:buFont typeface="Tahoma"/>
                <a:buNone/>
              </a:pPr>
              <a:r>
                <a:rPr lang="en-US" sz="1100">
                  <a:solidFill>
                    <a:schemeClr val="lt1"/>
                  </a:solidFill>
                  <a:latin typeface="Tahoma"/>
                  <a:ea typeface="Tahoma"/>
                  <a:cs typeface="Tahoma"/>
                  <a:sym typeface="Tahoma"/>
                </a:rPr>
                <a:t>DSC-PT-10</a:t>
              </a:r>
              <a:endParaRPr/>
            </a:p>
          </p:txBody>
        </p:sp>
        <p:sp>
          <p:nvSpPr>
            <p:cNvPr id="98" name="Google Shape;98;p7"/>
            <p:cNvSpPr/>
            <p:nvPr/>
          </p:nvSpPr>
          <p:spPr>
            <a:xfrm>
              <a:off x="1249727" y="632"/>
              <a:ext cx="830983" cy="415491"/>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txBox="1"/>
            <p:nvPr/>
          </p:nvSpPr>
          <p:spPr>
            <a:xfrm>
              <a:off x="1261896" y="12801"/>
              <a:ext cx="806645" cy="391153"/>
            </a:xfrm>
            <a:prstGeom prst="rect">
              <a:avLst/>
            </a:prstGeom>
            <a:noFill/>
            <a:ln>
              <a:noFill/>
            </a:ln>
          </p:spPr>
          <p:txBody>
            <a:bodyPr anchorCtr="0" anchor="ctr" bIns="13950" lIns="20950" spcFirstLastPara="1" rIns="20950" wrap="square" tIns="13950">
              <a:noAutofit/>
            </a:bodyPr>
            <a:lstStyle/>
            <a:p>
              <a:pPr indent="0" lvl="0" marL="0" rtl="0" algn="ctr">
                <a:lnSpc>
                  <a:spcPct val="90000"/>
                </a:lnSpc>
                <a:spcBef>
                  <a:spcPts val="0"/>
                </a:spcBef>
                <a:spcAft>
                  <a:spcPts val="0"/>
                </a:spcAft>
                <a:buClr>
                  <a:schemeClr val="lt1"/>
                </a:buClr>
                <a:buSzPts val="1100"/>
                <a:buFont typeface="Tahoma"/>
                <a:buNone/>
              </a:pPr>
              <a:r>
                <a:rPr lang="en-US" sz="1100">
                  <a:solidFill>
                    <a:schemeClr val="lt1"/>
                  </a:solidFill>
                  <a:latin typeface="Tahoma"/>
                  <a:ea typeface="Tahoma"/>
                  <a:cs typeface="Tahoma"/>
                  <a:sym typeface="Tahoma"/>
                </a:rPr>
                <a:t>Authors:</a:t>
              </a:r>
              <a:endParaRPr sz="1100">
                <a:solidFill>
                  <a:schemeClr val="lt1"/>
                </a:solidFill>
                <a:latin typeface="Tahoma"/>
                <a:ea typeface="Tahoma"/>
                <a:cs typeface="Tahoma"/>
                <a:sym typeface="Tahoma"/>
              </a:endParaRPr>
            </a:p>
          </p:txBody>
        </p:sp>
        <p:sp>
          <p:nvSpPr>
            <p:cNvPr id="100" name="Google Shape;100;p7"/>
            <p:cNvSpPr/>
            <p:nvPr/>
          </p:nvSpPr>
          <p:spPr>
            <a:xfrm>
              <a:off x="1287105" y="416124"/>
              <a:ext cx="91440" cy="454568"/>
            </a:xfrm>
            <a:custGeom>
              <a:rect b="b" l="l" r="r" t="t"/>
              <a:pathLst>
                <a:path extrusionOk="0" h="120000" w="120000">
                  <a:moveTo>
                    <a:pt x="60000" y="0"/>
                  </a:moveTo>
                  <a:lnTo>
                    <a:pt x="60000" y="120000"/>
                  </a:lnTo>
                  <a:lnTo>
                    <a:pt x="169052" y="120000"/>
                  </a:lnTo>
                </a:path>
              </a:pathLst>
            </a:custGeom>
            <a:noFill/>
            <a:ln cap="flat" cmpd="sng" w="25400">
              <a:solidFill>
                <a:srgbClr val="3B6495"/>
              </a:solidFill>
              <a:prstDash val="solid"/>
              <a:round/>
              <a:headEnd len="sm" w="sm" type="none"/>
              <a:tailEnd len="sm" w="sm" type="none"/>
            </a:ln>
          </p:spPr>
        </p:sp>
        <p:sp>
          <p:nvSpPr>
            <p:cNvPr id="101" name="Google Shape;101;p7"/>
            <p:cNvSpPr/>
            <p:nvPr/>
          </p:nvSpPr>
          <p:spPr>
            <a:xfrm>
              <a:off x="1415924" y="519997"/>
              <a:ext cx="1334266" cy="701391"/>
            </a:xfrm>
            <a:prstGeom prst="roundRect">
              <a:avLst>
                <a:gd fmla="val 10000" name="adj"/>
              </a:avLst>
            </a:prstGeom>
            <a:solidFill>
              <a:schemeClr val="accent2">
                <a:alpha val="89803"/>
              </a:schemeClr>
            </a:solidFill>
            <a:ln cap="flat" cmpd="sng" w="9525">
              <a:solidFill>
                <a:schemeClr val="accent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txBox="1"/>
            <p:nvPr/>
          </p:nvSpPr>
          <p:spPr>
            <a:xfrm>
              <a:off x="1436467" y="540540"/>
              <a:ext cx="1293180" cy="660305"/>
            </a:xfrm>
            <a:prstGeom prst="rect">
              <a:avLst/>
            </a:prstGeom>
            <a:noFill/>
            <a:ln>
              <a:noFill/>
            </a:ln>
          </p:spPr>
          <p:txBody>
            <a:bodyPr anchorCtr="0" anchor="ctr" bIns="13950" lIns="20950" spcFirstLastPara="1" rIns="20950" wrap="square" tIns="13950">
              <a:noAutofit/>
            </a:bodyPr>
            <a:lstStyle/>
            <a:p>
              <a:pPr indent="0" lvl="0" marL="0" rtl="0" algn="ctr">
                <a:lnSpc>
                  <a:spcPct val="90000"/>
                </a:lnSpc>
                <a:spcBef>
                  <a:spcPts val="0"/>
                </a:spcBef>
                <a:spcAft>
                  <a:spcPts val="0"/>
                </a:spcAft>
                <a:buSzPts val="1100"/>
                <a:buFont typeface="Tahoma"/>
                <a:buNone/>
              </a:pPr>
              <a:r>
                <a:rPr lang="en-US" sz="1100">
                  <a:latin typeface="Tahoma"/>
                  <a:ea typeface="Tahoma"/>
                  <a:cs typeface="Tahoma"/>
                  <a:sym typeface="Tahoma"/>
                </a:rPr>
                <a:t>Gibson Ngetich</a:t>
              </a:r>
              <a:endParaRPr sz="1100">
                <a:latin typeface="Tahoma"/>
                <a:ea typeface="Tahoma"/>
                <a:cs typeface="Tahoma"/>
                <a:sym typeface="Tahoma"/>
              </a:endParaRPr>
            </a:p>
          </p:txBody>
        </p:sp>
        <p:sp>
          <p:nvSpPr>
            <p:cNvPr id="103" name="Google Shape;103;p7"/>
            <p:cNvSpPr/>
            <p:nvPr/>
          </p:nvSpPr>
          <p:spPr>
            <a:xfrm>
              <a:off x="1287105" y="416124"/>
              <a:ext cx="91440" cy="1236453"/>
            </a:xfrm>
            <a:custGeom>
              <a:rect b="b" l="l" r="r" t="t"/>
              <a:pathLst>
                <a:path extrusionOk="0" h="120000" w="120000">
                  <a:moveTo>
                    <a:pt x="60000" y="0"/>
                  </a:moveTo>
                  <a:lnTo>
                    <a:pt x="60000" y="120000"/>
                  </a:lnTo>
                  <a:lnTo>
                    <a:pt x="169052" y="120000"/>
                  </a:lnTo>
                </a:path>
              </a:pathLst>
            </a:custGeom>
            <a:noFill/>
            <a:ln cap="flat" cmpd="sng" w="25400">
              <a:solidFill>
                <a:srgbClr val="3B6495"/>
              </a:solidFill>
              <a:prstDash val="solid"/>
              <a:round/>
              <a:headEnd len="sm" w="sm" type="none"/>
              <a:tailEnd len="sm" w="sm" type="none"/>
            </a:ln>
          </p:spPr>
        </p:sp>
        <p:sp>
          <p:nvSpPr>
            <p:cNvPr id="104" name="Google Shape;104;p7"/>
            <p:cNvSpPr/>
            <p:nvPr/>
          </p:nvSpPr>
          <p:spPr>
            <a:xfrm>
              <a:off x="1415924" y="1325261"/>
              <a:ext cx="1239055" cy="654632"/>
            </a:xfrm>
            <a:prstGeom prst="roundRect">
              <a:avLst>
                <a:gd fmla="val 10000" name="adj"/>
              </a:avLst>
            </a:prstGeom>
            <a:solidFill>
              <a:schemeClr val="accent1">
                <a:alpha val="89803"/>
              </a:schemeClr>
            </a:solidFill>
            <a:ln cap="flat" cmpd="sng" w="9525">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txBox="1"/>
            <p:nvPr/>
          </p:nvSpPr>
          <p:spPr>
            <a:xfrm>
              <a:off x="1435098" y="1344435"/>
              <a:ext cx="1200707" cy="616284"/>
            </a:xfrm>
            <a:prstGeom prst="rect">
              <a:avLst/>
            </a:prstGeom>
            <a:noFill/>
            <a:ln>
              <a:noFill/>
            </a:ln>
          </p:spPr>
          <p:txBody>
            <a:bodyPr anchorCtr="0" anchor="ctr" bIns="13950" lIns="20950" spcFirstLastPara="1" rIns="20950" wrap="square" tIns="13950">
              <a:noAutofit/>
            </a:bodyPr>
            <a:lstStyle/>
            <a:p>
              <a:pPr indent="0" lvl="0" marL="0" rtl="0" algn="ctr">
                <a:lnSpc>
                  <a:spcPct val="90000"/>
                </a:lnSpc>
                <a:spcBef>
                  <a:spcPts val="0"/>
                </a:spcBef>
                <a:spcAft>
                  <a:spcPts val="0"/>
                </a:spcAft>
                <a:buSzPts val="1100"/>
                <a:buFont typeface="Tahoma"/>
                <a:buNone/>
              </a:pPr>
              <a:r>
                <a:rPr lang="en-US" sz="1100">
                  <a:latin typeface="Tahoma"/>
                  <a:ea typeface="Tahoma"/>
                  <a:cs typeface="Tahoma"/>
                  <a:sym typeface="Tahoma"/>
                </a:rPr>
                <a:t>Cindy Minyade</a:t>
              </a:r>
              <a:endParaRPr sz="1100">
                <a:latin typeface="Tahoma"/>
                <a:ea typeface="Tahoma"/>
                <a:cs typeface="Tahoma"/>
                <a:sym typeface="Tahoma"/>
              </a:endParaRPr>
            </a:p>
          </p:txBody>
        </p:sp>
        <p:sp>
          <p:nvSpPr>
            <p:cNvPr id="106" name="Google Shape;106;p7"/>
            <p:cNvSpPr/>
            <p:nvPr/>
          </p:nvSpPr>
          <p:spPr>
            <a:xfrm>
              <a:off x="1287105" y="416124"/>
              <a:ext cx="91440" cy="2013194"/>
            </a:xfrm>
            <a:custGeom>
              <a:rect b="b" l="l" r="r" t="t"/>
              <a:pathLst>
                <a:path extrusionOk="0" h="120000" w="120000">
                  <a:moveTo>
                    <a:pt x="60000" y="0"/>
                  </a:moveTo>
                  <a:lnTo>
                    <a:pt x="60000" y="120000"/>
                  </a:lnTo>
                  <a:lnTo>
                    <a:pt x="169052" y="120000"/>
                  </a:lnTo>
                </a:path>
              </a:pathLst>
            </a:custGeom>
            <a:noFill/>
            <a:ln cap="flat" cmpd="sng" w="25400">
              <a:solidFill>
                <a:srgbClr val="3B6495"/>
              </a:solidFill>
              <a:prstDash val="solid"/>
              <a:round/>
              <a:headEnd len="sm" w="sm" type="none"/>
              <a:tailEnd len="sm" w="sm" type="none"/>
            </a:ln>
          </p:spPr>
        </p:sp>
        <p:sp>
          <p:nvSpPr>
            <p:cNvPr id="107" name="Google Shape;107;p7"/>
            <p:cNvSpPr/>
            <p:nvPr/>
          </p:nvSpPr>
          <p:spPr>
            <a:xfrm>
              <a:off x="1415924" y="2083766"/>
              <a:ext cx="1257490" cy="691103"/>
            </a:xfrm>
            <a:prstGeom prst="roundRect">
              <a:avLst>
                <a:gd fmla="val 10000" name="adj"/>
              </a:avLst>
            </a:prstGeom>
            <a:solidFill>
              <a:srgbClr val="E36C09">
                <a:alpha val="89803"/>
              </a:srgbClr>
            </a:solidFill>
            <a:ln cap="flat" cmpd="sng" w="9525">
              <a:solidFill>
                <a:srgbClr val="FFFF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txBox="1"/>
            <p:nvPr/>
          </p:nvSpPr>
          <p:spPr>
            <a:xfrm>
              <a:off x="1436166" y="2104008"/>
              <a:ext cx="1217006" cy="650619"/>
            </a:xfrm>
            <a:prstGeom prst="rect">
              <a:avLst/>
            </a:prstGeom>
            <a:noFill/>
            <a:ln>
              <a:noFill/>
            </a:ln>
          </p:spPr>
          <p:txBody>
            <a:bodyPr anchorCtr="0" anchor="ctr" bIns="13950" lIns="20950" spcFirstLastPara="1" rIns="20950" wrap="square" tIns="13950">
              <a:noAutofit/>
            </a:bodyPr>
            <a:lstStyle/>
            <a:p>
              <a:pPr indent="0" lvl="0" marL="0" rtl="0" algn="ctr">
                <a:lnSpc>
                  <a:spcPct val="90000"/>
                </a:lnSpc>
                <a:spcBef>
                  <a:spcPts val="0"/>
                </a:spcBef>
                <a:spcAft>
                  <a:spcPts val="0"/>
                </a:spcAft>
                <a:buSzPts val="1100"/>
                <a:buFont typeface="Tahoma"/>
                <a:buNone/>
              </a:pPr>
              <a:r>
                <a:rPr lang="en-US" sz="1100">
                  <a:latin typeface="Tahoma"/>
                  <a:ea typeface="Tahoma"/>
                  <a:cs typeface="Tahoma"/>
                  <a:sym typeface="Tahoma"/>
                </a:rPr>
                <a:t>Ayaya Vincent</a:t>
              </a:r>
              <a:endParaRPr sz="1100">
                <a:latin typeface="Tahoma"/>
                <a:ea typeface="Tahoma"/>
                <a:cs typeface="Tahoma"/>
                <a:sym typeface="Tahoma"/>
              </a:endParaRPr>
            </a:p>
          </p:txBody>
        </p:sp>
        <p:sp>
          <p:nvSpPr>
            <p:cNvPr id="109" name="Google Shape;109;p7"/>
            <p:cNvSpPr/>
            <p:nvPr/>
          </p:nvSpPr>
          <p:spPr>
            <a:xfrm>
              <a:off x="1287105" y="416124"/>
              <a:ext cx="91440" cy="2773242"/>
            </a:xfrm>
            <a:custGeom>
              <a:rect b="b" l="l" r="r" t="t"/>
              <a:pathLst>
                <a:path extrusionOk="0" h="120000" w="120000">
                  <a:moveTo>
                    <a:pt x="60000" y="0"/>
                  </a:moveTo>
                  <a:lnTo>
                    <a:pt x="60000" y="120000"/>
                  </a:lnTo>
                  <a:lnTo>
                    <a:pt x="169052" y="120000"/>
                  </a:lnTo>
                </a:path>
              </a:pathLst>
            </a:custGeom>
            <a:noFill/>
            <a:ln cap="flat" cmpd="sng" w="25400">
              <a:solidFill>
                <a:srgbClr val="3B6495"/>
              </a:solidFill>
              <a:prstDash val="solid"/>
              <a:round/>
              <a:headEnd len="sm" w="sm" type="none"/>
              <a:tailEnd len="sm" w="sm" type="none"/>
            </a:ln>
          </p:spPr>
        </p:sp>
        <p:sp>
          <p:nvSpPr>
            <p:cNvPr id="110" name="Google Shape;110;p7"/>
            <p:cNvSpPr/>
            <p:nvPr/>
          </p:nvSpPr>
          <p:spPr>
            <a:xfrm>
              <a:off x="1415924" y="2878743"/>
              <a:ext cx="1117739" cy="621247"/>
            </a:xfrm>
            <a:prstGeom prst="roundRect">
              <a:avLst>
                <a:gd fmla="val 10000" name="adj"/>
              </a:avLst>
            </a:prstGeom>
            <a:solidFill>
              <a:srgbClr val="953734">
                <a:alpha val="89803"/>
              </a:srgbClr>
            </a:solidFill>
            <a:ln cap="flat" cmpd="sng" w="9525">
              <a:solidFill>
                <a:srgbClr val="FFFF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txBox="1"/>
            <p:nvPr/>
          </p:nvSpPr>
          <p:spPr>
            <a:xfrm>
              <a:off x="1434120" y="2896939"/>
              <a:ext cx="1081347" cy="584855"/>
            </a:xfrm>
            <a:prstGeom prst="rect">
              <a:avLst/>
            </a:prstGeom>
            <a:noFill/>
            <a:ln>
              <a:noFill/>
            </a:ln>
          </p:spPr>
          <p:txBody>
            <a:bodyPr anchorCtr="0" anchor="ctr" bIns="13950" lIns="20950" spcFirstLastPara="1" rIns="20950" wrap="square" tIns="13950">
              <a:noAutofit/>
            </a:bodyPr>
            <a:lstStyle/>
            <a:p>
              <a:pPr indent="0" lvl="0" marL="0" rtl="0" algn="ctr">
                <a:lnSpc>
                  <a:spcPct val="90000"/>
                </a:lnSpc>
                <a:spcBef>
                  <a:spcPts val="0"/>
                </a:spcBef>
                <a:spcAft>
                  <a:spcPts val="0"/>
                </a:spcAft>
                <a:buSzPts val="1100"/>
                <a:buFont typeface="Tahoma"/>
                <a:buNone/>
              </a:pPr>
              <a:r>
                <a:rPr lang="en-US" sz="1100">
                  <a:latin typeface="Tahoma"/>
                  <a:ea typeface="Tahoma"/>
                  <a:cs typeface="Tahoma"/>
                  <a:sym typeface="Tahoma"/>
                </a:rPr>
                <a:t>Maryan Daud</a:t>
              </a:r>
              <a:endParaRPr sz="1100">
                <a:latin typeface="Tahoma"/>
                <a:ea typeface="Tahoma"/>
                <a:cs typeface="Tahoma"/>
                <a:sym typeface="Tahoma"/>
              </a:endParaRPr>
            </a:p>
          </p:txBody>
        </p:sp>
        <p:sp>
          <p:nvSpPr>
            <p:cNvPr id="112" name="Google Shape;112;p7"/>
            <p:cNvSpPr/>
            <p:nvPr/>
          </p:nvSpPr>
          <p:spPr>
            <a:xfrm>
              <a:off x="1287105" y="416124"/>
              <a:ext cx="91440" cy="3489866"/>
            </a:xfrm>
            <a:custGeom>
              <a:rect b="b" l="l" r="r" t="t"/>
              <a:pathLst>
                <a:path extrusionOk="0" h="120000" w="120000">
                  <a:moveTo>
                    <a:pt x="60000" y="0"/>
                  </a:moveTo>
                  <a:lnTo>
                    <a:pt x="60000" y="120000"/>
                  </a:lnTo>
                  <a:lnTo>
                    <a:pt x="169052" y="120000"/>
                  </a:lnTo>
                </a:path>
              </a:pathLst>
            </a:custGeom>
            <a:noFill/>
            <a:ln cap="flat" cmpd="sng" w="25400">
              <a:solidFill>
                <a:srgbClr val="3B6495"/>
              </a:solidFill>
              <a:prstDash val="solid"/>
              <a:round/>
              <a:headEnd len="sm" w="sm" type="none"/>
              <a:tailEnd len="sm" w="sm" type="none"/>
            </a:ln>
          </p:spPr>
        </p:sp>
        <p:sp>
          <p:nvSpPr>
            <p:cNvPr id="113" name="Google Shape;113;p7"/>
            <p:cNvSpPr/>
            <p:nvPr/>
          </p:nvSpPr>
          <p:spPr>
            <a:xfrm>
              <a:off x="1415924" y="3603863"/>
              <a:ext cx="1083342" cy="604253"/>
            </a:xfrm>
            <a:prstGeom prst="roundRect">
              <a:avLst>
                <a:gd fmla="val 10000" name="adj"/>
              </a:avLst>
            </a:prstGeom>
            <a:solidFill>
              <a:srgbClr val="76923C">
                <a:alpha val="89803"/>
              </a:srgbClr>
            </a:solidFill>
            <a:ln cap="flat" cmpd="sng" w="9525">
              <a:solidFill>
                <a:srgbClr val="E36C09"/>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txBox="1"/>
            <p:nvPr/>
          </p:nvSpPr>
          <p:spPr>
            <a:xfrm>
              <a:off x="1433622" y="3621561"/>
              <a:ext cx="1047946" cy="568857"/>
            </a:xfrm>
            <a:prstGeom prst="rect">
              <a:avLst/>
            </a:prstGeom>
            <a:noFill/>
            <a:ln>
              <a:noFill/>
            </a:ln>
          </p:spPr>
          <p:txBody>
            <a:bodyPr anchorCtr="0" anchor="ctr" bIns="13950" lIns="20950" spcFirstLastPara="1" rIns="20950" wrap="square" tIns="13950">
              <a:noAutofit/>
            </a:bodyPr>
            <a:lstStyle/>
            <a:p>
              <a:pPr indent="0" lvl="0" marL="0" rtl="0" algn="ctr">
                <a:lnSpc>
                  <a:spcPct val="90000"/>
                </a:lnSpc>
                <a:spcBef>
                  <a:spcPts val="0"/>
                </a:spcBef>
                <a:spcAft>
                  <a:spcPts val="0"/>
                </a:spcAft>
                <a:buSzPts val="1100"/>
                <a:buFont typeface="Tahoma"/>
                <a:buNone/>
              </a:pPr>
              <a:r>
                <a:rPr lang="en-US" sz="1100">
                  <a:latin typeface="Tahoma"/>
                  <a:ea typeface="Tahoma"/>
                  <a:cs typeface="Tahoma"/>
                  <a:sym typeface="Tahoma"/>
                </a:rPr>
                <a:t>Edwin Korir</a:t>
              </a:r>
              <a:endParaRPr sz="1100">
                <a:latin typeface="Tahoma"/>
                <a:ea typeface="Tahoma"/>
                <a:cs typeface="Tahoma"/>
                <a:sym typeface="Tahoma"/>
              </a:endParaRPr>
            </a:p>
          </p:txBody>
        </p:sp>
        <p:sp>
          <p:nvSpPr>
            <p:cNvPr id="115" name="Google Shape;115;p7"/>
            <p:cNvSpPr/>
            <p:nvPr/>
          </p:nvSpPr>
          <p:spPr>
            <a:xfrm>
              <a:off x="1287105" y="416124"/>
              <a:ext cx="91440" cy="4197992"/>
            </a:xfrm>
            <a:custGeom>
              <a:rect b="b" l="l" r="r" t="t"/>
              <a:pathLst>
                <a:path extrusionOk="0" h="120000" w="120000">
                  <a:moveTo>
                    <a:pt x="60000" y="0"/>
                  </a:moveTo>
                  <a:lnTo>
                    <a:pt x="60000" y="120000"/>
                  </a:lnTo>
                  <a:lnTo>
                    <a:pt x="169052" y="120000"/>
                  </a:lnTo>
                </a:path>
              </a:pathLst>
            </a:custGeom>
            <a:noFill/>
            <a:ln cap="flat" cmpd="sng" w="25400">
              <a:solidFill>
                <a:srgbClr val="3B6495"/>
              </a:solidFill>
              <a:prstDash val="solid"/>
              <a:round/>
              <a:headEnd len="sm" w="sm" type="none"/>
              <a:tailEnd len="sm" w="sm" type="none"/>
            </a:ln>
          </p:spPr>
        </p:sp>
        <p:sp>
          <p:nvSpPr>
            <p:cNvPr id="116" name="Google Shape;116;p7"/>
            <p:cNvSpPr/>
            <p:nvPr/>
          </p:nvSpPr>
          <p:spPr>
            <a:xfrm>
              <a:off x="1415924" y="4311989"/>
              <a:ext cx="1081375" cy="604253"/>
            </a:xfrm>
            <a:prstGeom prst="roundRect">
              <a:avLst>
                <a:gd fmla="val 10000" name="adj"/>
              </a:avLst>
            </a:prstGeom>
            <a:solidFill>
              <a:schemeClr val="accent5">
                <a:alpha val="89803"/>
              </a:schemeClr>
            </a:solidFill>
            <a:ln cap="flat" cmpd="sng" w="9525">
              <a:solidFill>
                <a:srgbClr val="5F497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txBox="1"/>
            <p:nvPr/>
          </p:nvSpPr>
          <p:spPr>
            <a:xfrm>
              <a:off x="1433622" y="4329687"/>
              <a:ext cx="1045979" cy="568857"/>
            </a:xfrm>
            <a:prstGeom prst="rect">
              <a:avLst/>
            </a:prstGeom>
            <a:noFill/>
            <a:ln>
              <a:noFill/>
            </a:ln>
          </p:spPr>
          <p:txBody>
            <a:bodyPr anchorCtr="0" anchor="ctr" bIns="13950" lIns="20950" spcFirstLastPara="1" rIns="20950" wrap="square" tIns="13950">
              <a:noAutofit/>
            </a:bodyPr>
            <a:lstStyle/>
            <a:p>
              <a:pPr indent="0" lvl="0" marL="0" rtl="0" algn="ctr">
                <a:lnSpc>
                  <a:spcPct val="90000"/>
                </a:lnSpc>
                <a:spcBef>
                  <a:spcPts val="0"/>
                </a:spcBef>
                <a:spcAft>
                  <a:spcPts val="0"/>
                </a:spcAft>
                <a:buSzPts val="1100"/>
                <a:buFont typeface="Tahoma"/>
                <a:buNone/>
              </a:pPr>
              <a:r>
                <a:rPr lang="en-US" sz="1100">
                  <a:latin typeface="Tahoma"/>
                  <a:ea typeface="Tahoma"/>
                  <a:cs typeface="Tahoma"/>
                  <a:sym typeface="Tahoma"/>
                </a:rPr>
                <a:t>Margaret Njoroge</a:t>
              </a:r>
              <a:endParaRPr sz="1100">
                <a:latin typeface="Tahoma"/>
                <a:ea typeface="Tahoma"/>
                <a:cs typeface="Tahoma"/>
                <a:sym typeface="Tahoma"/>
              </a:endParaRPr>
            </a:p>
          </p:txBody>
        </p:sp>
        <p:sp>
          <p:nvSpPr>
            <p:cNvPr id="118" name="Google Shape;118;p7"/>
            <p:cNvSpPr/>
            <p:nvPr/>
          </p:nvSpPr>
          <p:spPr>
            <a:xfrm>
              <a:off x="2288456" y="632"/>
              <a:ext cx="830983" cy="415491"/>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txBox="1"/>
            <p:nvPr/>
          </p:nvSpPr>
          <p:spPr>
            <a:xfrm>
              <a:off x="2300625" y="12801"/>
              <a:ext cx="806645" cy="391153"/>
            </a:xfrm>
            <a:prstGeom prst="rect">
              <a:avLst/>
            </a:prstGeom>
            <a:noFill/>
            <a:ln>
              <a:noFill/>
            </a:ln>
          </p:spPr>
          <p:txBody>
            <a:bodyPr anchorCtr="0" anchor="ctr" bIns="12700" lIns="19050" spcFirstLastPara="1" rIns="19050" wrap="square" tIns="12700">
              <a:noAutofit/>
            </a:bodyPr>
            <a:lstStyle/>
            <a:p>
              <a:pPr indent="0" lvl="0" marL="0" rtl="0" algn="ctr">
                <a:lnSpc>
                  <a:spcPct val="90000"/>
                </a:lnSpc>
                <a:spcBef>
                  <a:spcPts val="0"/>
                </a:spcBef>
                <a:spcAft>
                  <a:spcPts val="0"/>
                </a:spcAft>
                <a:buClr>
                  <a:schemeClr val="lt1"/>
                </a:buClr>
                <a:buSzPts val="1000"/>
                <a:buFont typeface="Tahoma"/>
                <a:buNone/>
              </a:pPr>
              <a:r>
                <a:rPr lang="en-US" sz="1000">
                  <a:solidFill>
                    <a:schemeClr val="lt1"/>
                  </a:solidFill>
                  <a:latin typeface="Tahoma"/>
                  <a:ea typeface="Tahoma"/>
                  <a:cs typeface="Tahoma"/>
                  <a:sym typeface="Tahoma"/>
                </a:rPr>
                <a:t>July 25</a:t>
              </a:r>
              <a:r>
                <a:rPr baseline="30000" lang="en-US" sz="1000">
                  <a:solidFill>
                    <a:schemeClr val="lt1"/>
                  </a:solidFill>
                  <a:latin typeface="Tahoma"/>
                  <a:ea typeface="Tahoma"/>
                  <a:cs typeface="Tahoma"/>
                  <a:sym typeface="Tahoma"/>
                </a:rPr>
                <a:t>th</a:t>
              </a:r>
              <a:r>
                <a:rPr lang="en-US" sz="1000">
                  <a:solidFill>
                    <a:schemeClr val="lt1"/>
                  </a:solidFill>
                  <a:latin typeface="Tahoma"/>
                  <a:ea typeface="Tahoma"/>
                  <a:cs typeface="Tahoma"/>
                  <a:sym typeface="Tahoma"/>
                </a:rPr>
                <a:t>, 2025</a:t>
              </a:r>
              <a:endParaRPr sz="1000">
                <a:solidFill>
                  <a:schemeClr val="lt1"/>
                </a:solidFill>
                <a:latin typeface="Tahoma"/>
                <a:ea typeface="Tahoma"/>
                <a:cs typeface="Tahoma"/>
                <a:sym typeface="Tahoma"/>
              </a:endParaRPr>
            </a:p>
          </p:txBody>
        </p:sp>
      </p:grpSp>
      <p:pic>
        <p:nvPicPr>
          <p:cNvPr descr="Film age ratings explained: how to tell if a film's suitable for your child  | MadeForMums" id="120" name="Google Shape;120;p7"/>
          <p:cNvPicPr preferRelativeResize="0"/>
          <p:nvPr/>
        </p:nvPicPr>
        <p:blipFill rotWithShape="1">
          <a:blip r:embed="rId4">
            <a:alphaModFix/>
          </a:blip>
          <a:srcRect b="0" l="0" r="0" t="0"/>
          <a:stretch/>
        </p:blipFill>
        <p:spPr>
          <a:xfrm>
            <a:off x="9867437" y="17758"/>
            <a:ext cx="2129131" cy="2533965"/>
          </a:xfrm>
          <a:prstGeom prst="rect">
            <a:avLst/>
          </a:prstGeom>
          <a:noFill/>
          <a:ln>
            <a:noFill/>
          </a:ln>
        </p:spPr>
      </p:pic>
      <p:grpSp>
        <p:nvGrpSpPr>
          <p:cNvPr id="121" name="Google Shape;121;p7"/>
          <p:cNvGrpSpPr/>
          <p:nvPr/>
        </p:nvGrpSpPr>
        <p:grpSpPr>
          <a:xfrm>
            <a:off x="615794" y="2027632"/>
            <a:ext cx="5404596" cy="4157382"/>
            <a:chOff x="0" y="379746"/>
            <a:chExt cx="5404596" cy="4157382"/>
          </a:xfrm>
        </p:grpSpPr>
        <p:sp>
          <p:nvSpPr>
            <p:cNvPr id="122" name="Google Shape;122;p7"/>
            <p:cNvSpPr/>
            <p:nvPr/>
          </p:nvSpPr>
          <p:spPr>
            <a:xfrm>
              <a:off x="3350850" y="3206766"/>
              <a:ext cx="2053746" cy="1330362"/>
            </a:xfrm>
            <a:prstGeom prst="roundRect">
              <a:avLst>
                <a:gd fmla="val 10000" name="adj"/>
              </a:avLst>
            </a:prstGeom>
            <a:solidFill>
              <a:srgbClr val="FFC000"/>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txBox="1"/>
            <p:nvPr/>
          </p:nvSpPr>
          <p:spPr>
            <a:xfrm>
              <a:off x="3996198" y="3568581"/>
              <a:ext cx="1379174" cy="939323"/>
            </a:xfrm>
            <a:prstGeom prst="rect">
              <a:avLst/>
            </a:prstGeom>
            <a:noFill/>
            <a:ln>
              <a:noFill/>
            </a:ln>
          </p:spPr>
          <p:txBody>
            <a:bodyPr anchorCtr="0" anchor="t" bIns="60950" lIns="60950" spcFirstLastPara="1" rIns="60950" wrap="square" tIns="60950">
              <a:noAutofit/>
            </a:bodyPr>
            <a:lstStyle/>
            <a:p>
              <a:pPr indent="-114300" lvl="1" marL="114300" rtl="0" algn="l">
                <a:lnSpc>
                  <a:spcPct val="90000"/>
                </a:lnSpc>
                <a:spcBef>
                  <a:spcPts val="0"/>
                </a:spcBef>
                <a:spcAft>
                  <a:spcPts val="0"/>
                </a:spcAft>
                <a:buSzPts val="1200"/>
                <a:buFont typeface="Arial"/>
                <a:buChar char="•"/>
              </a:pPr>
              <a:r>
                <a:rPr lang="en-US" sz="1200">
                  <a:latin typeface="Calibri"/>
                  <a:ea typeface="Calibri"/>
                  <a:cs typeface="Calibri"/>
                  <a:sym typeface="Calibri"/>
                </a:rPr>
                <a:t>Consumer Advisory Index</a:t>
              </a:r>
              <a:endParaRPr/>
            </a:p>
          </p:txBody>
        </p:sp>
        <p:sp>
          <p:nvSpPr>
            <p:cNvPr id="124" name="Google Shape;124;p7"/>
            <p:cNvSpPr/>
            <p:nvPr/>
          </p:nvSpPr>
          <p:spPr>
            <a:xfrm>
              <a:off x="0" y="3206766"/>
              <a:ext cx="2053746" cy="1330362"/>
            </a:xfrm>
            <a:prstGeom prst="roundRect">
              <a:avLst>
                <a:gd fmla="val 10000" name="adj"/>
              </a:avLst>
            </a:prstGeom>
            <a:solidFill>
              <a:schemeClr val="accent3">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txBox="1"/>
            <p:nvPr/>
          </p:nvSpPr>
          <p:spPr>
            <a:xfrm>
              <a:off x="29224" y="3568581"/>
              <a:ext cx="1379174" cy="939323"/>
            </a:xfrm>
            <a:prstGeom prst="rect">
              <a:avLst/>
            </a:prstGeom>
            <a:noFill/>
            <a:ln>
              <a:noFill/>
            </a:ln>
          </p:spPr>
          <p:txBody>
            <a:bodyPr anchorCtr="0" anchor="t" bIns="60950" lIns="60950" spcFirstLastPara="1" rIns="60950" wrap="square" tIns="60950">
              <a:noAutofit/>
            </a:bodyPr>
            <a:lstStyle/>
            <a:p>
              <a:pPr indent="-114300" lvl="1" marL="114300" rtl="0" algn="l">
                <a:lnSpc>
                  <a:spcPct val="90000"/>
                </a:lnSpc>
                <a:spcBef>
                  <a:spcPts val="0"/>
                </a:spcBef>
                <a:spcAft>
                  <a:spcPts val="0"/>
                </a:spcAft>
                <a:buSzPts val="1200"/>
                <a:buFont typeface="Arial"/>
                <a:buChar char="•"/>
              </a:pPr>
              <a:r>
                <a:rPr lang="en-US" sz="1200">
                  <a:latin typeface="Calibri"/>
                  <a:ea typeface="Calibri"/>
                  <a:cs typeface="Calibri"/>
                  <a:sym typeface="Calibri"/>
                </a:rPr>
                <a:t>Rating</a:t>
              </a:r>
              <a:endParaRPr/>
            </a:p>
          </p:txBody>
        </p:sp>
        <p:sp>
          <p:nvSpPr>
            <p:cNvPr id="126" name="Google Shape;126;p7"/>
            <p:cNvSpPr/>
            <p:nvPr/>
          </p:nvSpPr>
          <p:spPr>
            <a:xfrm>
              <a:off x="3350850" y="379746"/>
              <a:ext cx="2053746" cy="1330362"/>
            </a:xfrm>
            <a:prstGeom prst="roundRect">
              <a:avLst>
                <a:gd fmla="val 10000" name="adj"/>
              </a:avLst>
            </a:prstGeom>
            <a:solidFill>
              <a:schemeClr val="accent6">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txBox="1"/>
            <p:nvPr/>
          </p:nvSpPr>
          <p:spPr>
            <a:xfrm>
              <a:off x="3996198" y="408970"/>
              <a:ext cx="1379174" cy="939323"/>
            </a:xfrm>
            <a:prstGeom prst="rect">
              <a:avLst/>
            </a:prstGeom>
            <a:noFill/>
            <a:ln>
              <a:noFill/>
            </a:ln>
          </p:spPr>
          <p:txBody>
            <a:bodyPr anchorCtr="0" anchor="t" bIns="60950" lIns="60950" spcFirstLastPara="1" rIns="60950" wrap="square" tIns="60950">
              <a:noAutofit/>
            </a:bodyPr>
            <a:lstStyle/>
            <a:p>
              <a:pPr indent="-114300" lvl="1" marL="114300" rtl="0" algn="l">
                <a:lnSpc>
                  <a:spcPct val="90000"/>
                </a:lnSpc>
                <a:spcBef>
                  <a:spcPts val="0"/>
                </a:spcBef>
                <a:spcAft>
                  <a:spcPts val="0"/>
                </a:spcAft>
                <a:buSzPts val="1200"/>
                <a:buFont typeface="Tahoma"/>
                <a:buChar char="•"/>
              </a:pPr>
              <a:r>
                <a:rPr lang="en-US" sz="1200">
                  <a:latin typeface="Tahoma"/>
                  <a:ea typeface="Tahoma"/>
                  <a:cs typeface="Tahoma"/>
                  <a:sym typeface="Tahoma"/>
                </a:rPr>
                <a:t>Age Appropriateness</a:t>
              </a:r>
              <a:endParaRPr/>
            </a:p>
          </p:txBody>
        </p:sp>
        <p:sp>
          <p:nvSpPr>
            <p:cNvPr id="128" name="Google Shape;128;p7"/>
            <p:cNvSpPr/>
            <p:nvPr/>
          </p:nvSpPr>
          <p:spPr>
            <a:xfrm>
              <a:off x="150190" y="456522"/>
              <a:ext cx="2053746" cy="1330362"/>
            </a:xfrm>
            <a:prstGeom prst="roundRect">
              <a:avLst>
                <a:gd fmla="val 10000" name="adj"/>
              </a:avLst>
            </a:prstGeom>
            <a:solidFill>
              <a:srgbClr val="FF0000">
                <a:alpha val="89803"/>
              </a:srgb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txBox="1"/>
            <p:nvPr/>
          </p:nvSpPr>
          <p:spPr>
            <a:xfrm>
              <a:off x="179414" y="485746"/>
              <a:ext cx="1379174" cy="939323"/>
            </a:xfrm>
            <a:prstGeom prst="rect">
              <a:avLst/>
            </a:prstGeom>
            <a:noFill/>
            <a:ln>
              <a:noFill/>
            </a:ln>
          </p:spPr>
          <p:txBody>
            <a:bodyPr anchorCtr="0" anchor="t" bIns="45700" lIns="45700" spcFirstLastPara="1" rIns="45700" wrap="square" tIns="45700">
              <a:noAutofit/>
            </a:bodyPr>
            <a:lstStyle/>
            <a:p>
              <a:pPr indent="-114300" lvl="1" marL="114300" rtl="0" algn="l">
                <a:lnSpc>
                  <a:spcPct val="90000"/>
                </a:lnSpc>
                <a:spcBef>
                  <a:spcPts val="0"/>
                </a:spcBef>
                <a:spcAft>
                  <a:spcPts val="0"/>
                </a:spcAft>
                <a:buSzPts val="1200"/>
                <a:buFont typeface="Tahoma"/>
                <a:buChar char="•"/>
              </a:pPr>
              <a:r>
                <a:rPr lang="en-US" sz="1200">
                  <a:latin typeface="Tahoma"/>
                  <a:ea typeface="Tahoma"/>
                  <a:cs typeface="Tahoma"/>
                  <a:sym typeface="Tahoma"/>
                </a:rPr>
                <a:t>Classifiable Elements</a:t>
              </a:r>
              <a:endParaRPr/>
            </a:p>
          </p:txBody>
        </p:sp>
        <p:sp>
          <p:nvSpPr>
            <p:cNvPr id="130" name="Google Shape;130;p7"/>
            <p:cNvSpPr/>
            <p:nvPr/>
          </p:nvSpPr>
          <p:spPr>
            <a:xfrm>
              <a:off x="860578" y="616717"/>
              <a:ext cx="1800146" cy="1800146"/>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rgbClr val="FF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txBox="1"/>
            <p:nvPr/>
          </p:nvSpPr>
          <p:spPr>
            <a:xfrm>
              <a:off x="1387829" y="1143968"/>
              <a:ext cx="1272895" cy="1272895"/>
            </a:xfrm>
            <a:prstGeom prst="rect">
              <a:avLst/>
            </a:prstGeom>
            <a:noFill/>
            <a:ln>
              <a:noFill/>
            </a:ln>
          </p:spPr>
          <p:txBody>
            <a:bodyPr anchorCtr="0" anchor="ctr" bIns="177800" lIns="177800" spcFirstLastPara="1" rIns="177800" wrap="square" tIns="177800">
              <a:noAutofit/>
            </a:bodyPr>
            <a:lstStyle/>
            <a:p>
              <a:pPr indent="0" lvl="0" marL="0" rtl="0" algn="ctr">
                <a:lnSpc>
                  <a:spcPct val="90000"/>
                </a:lnSpc>
                <a:spcBef>
                  <a:spcPts val="0"/>
                </a:spcBef>
                <a:spcAft>
                  <a:spcPts val="0"/>
                </a:spcAft>
                <a:buClr>
                  <a:schemeClr val="lt1"/>
                </a:buClr>
                <a:buSzPts val="2500"/>
                <a:buFont typeface="Tahoma"/>
                <a:buNone/>
              </a:pPr>
              <a:r>
                <a:rPr lang="en-US" sz="2500">
                  <a:solidFill>
                    <a:schemeClr val="lt1"/>
                  </a:solidFill>
                  <a:latin typeface="Tahoma"/>
                  <a:ea typeface="Tahoma"/>
                  <a:cs typeface="Tahoma"/>
                  <a:sym typeface="Tahoma"/>
                </a:rPr>
                <a:t>Horror</a:t>
              </a:r>
              <a:endParaRPr/>
            </a:p>
          </p:txBody>
        </p:sp>
        <p:sp>
          <p:nvSpPr>
            <p:cNvPr id="132" name="Google Shape;132;p7"/>
            <p:cNvSpPr/>
            <p:nvPr/>
          </p:nvSpPr>
          <p:spPr>
            <a:xfrm rot="5400000">
              <a:off x="2743872" y="616717"/>
              <a:ext cx="1800146" cy="1800146"/>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txBox="1"/>
            <p:nvPr/>
          </p:nvSpPr>
          <p:spPr>
            <a:xfrm>
              <a:off x="2743872" y="1143968"/>
              <a:ext cx="1272895" cy="1272895"/>
            </a:xfrm>
            <a:prstGeom prst="rect">
              <a:avLst/>
            </a:prstGeom>
            <a:noFill/>
            <a:ln>
              <a:noFill/>
            </a:ln>
          </p:spPr>
          <p:txBody>
            <a:bodyPr anchorCtr="0" anchor="ctr" bIns="177800" lIns="177800" spcFirstLastPara="1" rIns="177800" wrap="square" tIns="177800">
              <a:noAutofit/>
            </a:bodyPr>
            <a:lstStyle/>
            <a:p>
              <a:pPr indent="0" lvl="0" marL="0" rtl="0" algn="ctr">
                <a:lnSpc>
                  <a:spcPct val="90000"/>
                </a:lnSpc>
                <a:spcBef>
                  <a:spcPts val="0"/>
                </a:spcBef>
                <a:spcAft>
                  <a:spcPts val="0"/>
                </a:spcAft>
                <a:buClr>
                  <a:schemeClr val="lt1"/>
                </a:buClr>
                <a:buSzPts val="2500"/>
                <a:buFont typeface="Tahoma"/>
                <a:buNone/>
              </a:pPr>
              <a:r>
                <a:rPr lang="en-US" sz="2500">
                  <a:solidFill>
                    <a:schemeClr val="lt1"/>
                  </a:solidFill>
                  <a:latin typeface="Tahoma"/>
                  <a:ea typeface="Tahoma"/>
                  <a:cs typeface="Tahoma"/>
                  <a:sym typeface="Tahoma"/>
                </a:rPr>
                <a:t>16</a:t>
              </a:r>
              <a:endParaRPr/>
            </a:p>
          </p:txBody>
        </p:sp>
        <p:sp>
          <p:nvSpPr>
            <p:cNvPr id="134" name="Google Shape;134;p7"/>
            <p:cNvSpPr/>
            <p:nvPr/>
          </p:nvSpPr>
          <p:spPr>
            <a:xfrm rot="10800000">
              <a:off x="2743872" y="2500011"/>
              <a:ext cx="1800146" cy="1800146"/>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txBox="1"/>
            <p:nvPr/>
          </p:nvSpPr>
          <p:spPr>
            <a:xfrm>
              <a:off x="2743872" y="2500011"/>
              <a:ext cx="1272895" cy="1272895"/>
            </a:xfrm>
            <a:prstGeom prst="rect">
              <a:avLst/>
            </a:prstGeom>
            <a:noFill/>
            <a:ln>
              <a:noFill/>
            </a:ln>
          </p:spPr>
          <p:txBody>
            <a:bodyPr anchorCtr="0" anchor="ctr" bIns="142225" lIns="142225" spcFirstLastPara="1" rIns="142225" wrap="square" tIns="142225">
              <a:noAutofit/>
            </a:bodyPr>
            <a:lstStyle/>
            <a:p>
              <a:pPr indent="0" lvl="0" marL="0" rtl="0" algn="ctr">
                <a:lnSpc>
                  <a:spcPct val="90000"/>
                </a:lnSpc>
                <a:spcBef>
                  <a:spcPts val="0"/>
                </a:spcBef>
                <a:spcAft>
                  <a:spcPts val="0"/>
                </a:spcAft>
                <a:buClr>
                  <a:schemeClr val="lt1"/>
                </a:buClr>
                <a:buSzPts val="2000"/>
                <a:buFont typeface="Tahoma"/>
                <a:buNone/>
              </a:pPr>
              <a:r>
                <a:rPr lang="en-US" sz="2000">
                  <a:solidFill>
                    <a:schemeClr val="lt1"/>
                  </a:solidFill>
                  <a:latin typeface="Tahoma"/>
                  <a:ea typeface="Tahoma"/>
                  <a:cs typeface="Tahoma"/>
                  <a:sym typeface="Tahoma"/>
                </a:rPr>
                <a:t>Ohc</a:t>
              </a:r>
              <a:endParaRPr sz="2000">
                <a:solidFill>
                  <a:schemeClr val="lt1"/>
                </a:solidFill>
                <a:latin typeface="Tahoma"/>
                <a:ea typeface="Tahoma"/>
                <a:cs typeface="Tahoma"/>
                <a:sym typeface="Tahoma"/>
              </a:endParaRPr>
            </a:p>
          </p:txBody>
        </p:sp>
        <p:sp>
          <p:nvSpPr>
            <p:cNvPr id="136" name="Google Shape;136;p7"/>
            <p:cNvSpPr/>
            <p:nvPr/>
          </p:nvSpPr>
          <p:spPr>
            <a:xfrm rot="-5400000">
              <a:off x="860578" y="2500011"/>
              <a:ext cx="1800146" cy="1800146"/>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txBox="1"/>
            <p:nvPr/>
          </p:nvSpPr>
          <p:spPr>
            <a:xfrm>
              <a:off x="1387829" y="2500011"/>
              <a:ext cx="1272895" cy="1272895"/>
            </a:xfrm>
            <a:prstGeom prst="rect">
              <a:avLst/>
            </a:prstGeom>
            <a:noFill/>
            <a:ln>
              <a:noFill/>
            </a:ln>
          </p:spPr>
          <p:txBody>
            <a:bodyPr anchorCtr="0" anchor="ctr" bIns="177800" lIns="177800" spcFirstLastPara="1" rIns="177800" wrap="square" tIns="177800">
              <a:noAutofit/>
            </a:bodyPr>
            <a:lstStyle/>
            <a:p>
              <a:pPr indent="0" lvl="0" marL="0" rtl="0" algn="ctr">
                <a:lnSpc>
                  <a:spcPct val="90000"/>
                </a:lnSpc>
                <a:spcBef>
                  <a:spcPts val="0"/>
                </a:spcBef>
                <a:spcAft>
                  <a:spcPts val="0"/>
                </a:spcAft>
                <a:buClr>
                  <a:schemeClr val="lt1"/>
                </a:buClr>
                <a:buSzPts val="2500"/>
                <a:buFont typeface="Tahoma"/>
                <a:buNone/>
              </a:pPr>
              <a:r>
                <a:rPr lang="en-US" sz="2500">
                  <a:solidFill>
                    <a:schemeClr val="lt1"/>
                  </a:solidFill>
                  <a:latin typeface="Tahoma"/>
                  <a:ea typeface="Tahoma"/>
                  <a:cs typeface="Tahoma"/>
                  <a:sym typeface="Tahoma"/>
                </a:rPr>
                <a:t>GE</a:t>
              </a:r>
              <a:endParaRPr/>
            </a:p>
          </p:txBody>
        </p:sp>
        <p:sp>
          <p:nvSpPr>
            <p:cNvPr id="138" name="Google Shape;138;p7"/>
            <p:cNvSpPr/>
            <p:nvPr/>
          </p:nvSpPr>
          <p:spPr>
            <a:xfrm>
              <a:off x="2391534" y="2084273"/>
              <a:ext cx="621528" cy="540459"/>
            </a:xfrm>
            <a:custGeom>
              <a:rect b="b" l="l" r="r" t="t"/>
              <a:pathLst>
                <a:path extrusionOk="0" h="120000" w="120000">
                  <a:moveTo>
                    <a:pt x="6522" y="60000"/>
                  </a:moveTo>
                  <a:lnTo>
                    <a:pt x="6522" y="60000"/>
                  </a:lnTo>
                  <a:cubicBezTo>
                    <a:pt x="6522" y="34374"/>
                    <a:pt x="25367" y="12492"/>
                    <a:pt x="51107" y="8231"/>
                  </a:cubicBezTo>
                  <a:cubicBezTo>
                    <a:pt x="76848" y="3970"/>
                    <a:pt x="101961" y="18574"/>
                    <a:pt x="110521" y="42783"/>
                  </a:cubicBezTo>
                  <a:lnTo>
                    <a:pt x="116427" y="42783"/>
                  </a:lnTo>
                  <a:lnTo>
                    <a:pt x="106957" y="60000"/>
                  </a:lnTo>
                  <a:lnTo>
                    <a:pt x="90340" y="42783"/>
                  </a:lnTo>
                  <a:lnTo>
                    <a:pt x="95921" y="42783"/>
                  </a:lnTo>
                  <a:lnTo>
                    <a:pt x="95921" y="42783"/>
                  </a:lnTo>
                  <a:cubicBezTo>
                    <a:pt x="87358" y="27416"/>
                    <a:pt x="68572" y="19475"/>
                    <a:pt x="50448" y="23561"/>
                  </a:cubicBezTo>
                  <a:cubicBezTo>
                    <a:pt x="32324" y="27648"/>
                    <a:pt x="19565" y="42702"/>
                    <a:pt x="19565" y="60000"/>
                  </a:cubicBezTo>
                  <a:close/>
                </a:path>
              </a:pathLst>
            </a:custGeom>
            <a:solidFill>
              <a:srgbClr val="B1C0D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rot="10800000">
              <a:off x="2391534" y="2292142"/>
              <a:ext cx="621528" cy="540459"/>
            </a:xfrm>
            <a:custGeom>
              <a:rect b="b" l="l" r="r" t="t"/>
              <a:pathLst>
                <a:path extrusionOk="0" h="120000" w="120000">
                  <a:moveTo>
                    <a:pt x="6522" y="60000"/>
                  </a:moveTo>
                  <a:lnTo>
                    <a:pt x="6522" y="60000"/>
                  </a:lnTo>
                  <a:cubicBezTo>
                    <a:pt x="6522" y="34374"/>
                    <a:pt x="25367" y="12492"/>
                    <a:pt x="51107" y="8231"/>
                  </a:cubicBezTo>
                  <a:cubicBezTo>
                    <a:pt x="76848" y="3970"/>
                    <a:pt x="101961" y="18574"/>
                    <a:pt x="110521" y="42783"/>
                  </a:cubicBezTo>
                  <a:lnTo>
                    <a:pt x="116427" y="42783"/>
                  </a:lnTo>
                  <a:lnTo>
                    <a:pt x="106957" y="60000"/>
                  </a:lnTo>
                  <a:lnTo>
                    <a:pt x="90340" y="42783"/>
                  </a:lnTo>
                  <a:lnTo>
                    <a:pt x="95921" y="42783"/>
                  </a:lnTo>
                  <a:lnTo>
                    <a:pt x="95921" y="42783"/>
                  </a:lnTo>
                  <a:cubicBezTo>
                    <a:pt x="87358" y="27416"/>
                    <a:pt x="68572" y="19475"/>
                    <a:pt x="50448" y="23561"/>
                  </a:cubicBezTo>
                  <a:cubicBezTo>
                    <a:pt x="32324" y="27648"/>
                    <a:pt x="19565" y="42702"/>
                    <a:pt x="19565" y="60000"/>
                  </a:cubicBezTo>
                  <a:close/>
                </a:path>
              </a:pathLst>
            </a:custGeom>
            <a:solidFill>
              <a:srgbClr val="B1C0D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6"/>
          <p:cNvSpPr txBox="1"/>
          <p:nvPr/>
        </p:nvSpPr>
        <p:spPr>
          <a:xfrm>
            <a:off x="3200400" y="128397"/>
            <a:ext cx="3980560" cy="489236"/>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3100">
                <a:solidFill>
                  <a:srgbClr val="202020"/>
                </a:solidFill>
                <a:latin typeface="Tahoma"/>
                <a:ea typeface="Tahoma"/>
                <a:cs typeface="Tahoma"/>
                <a:sym typeface="Tahoma"/>
              </a:rPr>
              <a:t>CONCLUSION</a:t>
            </a:r>
            <a:endParaRPr b="1" sz="3100">
              <a:latin typeface="Tahoma"/>
              <a:ea typeface="Tahoma"/>
              <a:cs typeface="Tahoma"/>
              <a:sym typeface="Tahoma"/>
            </a:endParaRPr>
          </a:p>
        </p:txBody>
      </p:sp>
      <p:grpSp>
        <p:nvGrpSpPr>
          <p:cNvPr id="244" name="Google Shape;244;p16"/>
          <p:cNvGrpSpPr/>
          <p:nvPr/>
        </p:nvGrpSpPr>
        <p:grpSpPr>
          <a:xfrm>
            <a:off x="781527" y="1420283"/>
            <a:ext cx="9276323" cy="4177849"/>
            <a:chOff x="400527" y="700617"/>
            <a:chExt cx="9276323" cy="4177849"/>
          </a:xfrm>
        </p:grpSpPr>
        <p:sp>
          <p:nvSpPr>
            <p:cNvPr id="245" name="Google Shape;245;p16"/>
            <p:cNvSpPr/>
            <p:nvPr/>
          </p:nvSpPr>
          <p:spPr>
            <a:xfrm rot="5400000">
              <a:off x="678748" y="1864708"/>
              <a:ext cx="1050131" cy="1195537"/>
            </a:xfrm>
            <a:prstGeom prst="bentUpArrow">
              <a:avLst>
                <a:gd fmla="val 32840" name="adj1"/>
                <a:gd fmla="val 25000" name="adj2"/>
                <a:gd fmla="val 35780" name="adj3"/>
              </a:avLst>
            </a:prstGeom>
            <a:solidFill>
              <a:srgbClr val="C0CCE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
            <p:cNvSpPr/>
            <p:nvPr/>
          </p:nvSpPr>
          <p:spPr>
            <a:xfrm>
              <a:off x="400527" y="700617"/>
              <a:ext cx="1767802" cy="1237404"/>
            </a:xfrm>
            <a:prstGeom prst="roundRect">
              <a:avLst>
                <a:gd fmla="val 16670" name="adj"/>
              </a:avLst>
            </a:prstGeom>
            <a:solidFill>
              <a:srgbClr val="FF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
            <p:cNvSpPr txBox="1"/>
            <p:nvPr/>
          </p:nvSpPr>
          <p:spPr>
            <a:xfrm>
              <a:off x="460943" y="761033"/>
              <a:ext cx="1646970" cy="1116572"/>
            </a:xfrm>
            <a:prstGeom prst="rect">
              <a:avLst/>
            </a:prstGeom>
            <a:noFill/>
            <a:ln>
              <a:noFill/>
            </a:ln>
          </p:spPr>
          <p:txBody>
            <a:bodyPr anchorCtr="0" anchor="ctr" bIns="106675" lIns="106675" spcFirstLastPara="1" rIns="106675" wrap="square" tIns="106675">
              <a:noAutofit/>
            </a:bodyPr>
            <a:lstStyle/>
            <a:p>
              <a:pPr indent="0" lvl="0" marL="0" rtl="0" algn="ctr">
                <a:lnSpc>
                  <a:spcPct val="90000"/>
                </a:lnSpc>
                <a:spcBef>
                  <a:spcPts val="0"/>
                </a:spcBef>
                <a:spcAft>
                  <a:spcPts val="0"/>
                </a:spcAft>
                <a:buClr>
                  <a:schemeClr val="lt1"/>
                </a:buClr>
                <a:buSzPts val="2800"/>
                <a:buFont typeface="Tahoma"/>
                <a:buNone/>
              </a:pPr>
              <a:r>
                <a:rPr lang="en-US" sz="2800">
                  <a:solidFill>
                    <a:schemeClr val="lt1"/>
                  </a:solidFill>
                  <a:latin typeface="Tahoma"/>
                  <a:ea typeface="Tahoma"/>
                  <a:cs typeface="Tahoma"/>
                  <a:sym typeface="Tahoma"/>
                </a:rPr>
                <a:t>1.</a:t>
              </a:r>
              <a:endParaRPr/>
            </a:p>
          </p:txBody>
        </p:sp>
        <p:sp>
          <p:nvSpPr>
            <p:cNvPr id="248" name="Google Shape;248;p16"/>
            <p:cNvSpPr/>
            <p:nvPr/>
          </p:nvSpPr>
          <p:spPr>
            <a:xfrm>
              <a:off x="2242916" y="806010"/>
              <a:ext cx="5621294" cy="1000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txBox="1"/>
            <p:nvPr/>
          </p:nvSpPr>
          <p:spPr>
            <a:xfrm>
              <a:off x="2242916" y="806010"/>
              <a:ext cx="5621294" cy="1000125"/>
            </a:xfrm>
            <a:prstGeom prst="rect">
              <a:avLst/>
            </a:prstGeom>
            <a:noFill/>
            <a:ln>
              <a:noFill/>
            </a:ln>
          </p:spPr>
          <p:txBody>
            <a:bodyPr anchorCtr="0" anchor="ctr" bIns="76200" lIns="76200" spcFirstLastPara="1" rIns="76200" wrap="square" tIns="76200">
              <a:noAutofit/>
            </a:bodyPr>
            <a:lstStyle/>
            <a:p>
              <a:pPr indent="-228600" lvl="1" marL="228600" rtl="0" algn="just">
                <a:lnSpc>
                  <a:spcPct val="90000"/>
                </a:lnSpc>
                <a:spcBef>
                  <a:spcPts val="0"/>
                </a:spcBef>
                <a:spcAft>
                  <a:spcPts val="0"/>
                </a:spcAft>
                <a:buSzPts val="2000"/>
                <a:buFont typeface="Tahoma"/>
                <a:buChar char="•"/>
              </a:pPr>
              <a:r>
                <a:rPr lang="en-US" sz="2000">
                  <a:latin typeface="Tahoma"/>
                  <a:ea typeface="Tahoma"/>
                  <a:cs typeface="Tahoma"/>
                  <a:sym typeface="Tahoma"/>
                </a:rPr>
                <a:t>Built a machine learning model to classify films based on age-appropriateness using the regulators' guidelines</a:t>
              </a:r>
              <a:endParaRPr sz="2000"/>
            </a:p>
          </p:txBody>
        </p:sp>
        <p:sp>
          <p:nvSpPr>
            <p:cNvPr id="250" name="Google Shape;250;p16"/>
            <p:cNvSpPr/>
            <p:nvPr/>
          </p:nvSpPr>
          <p:spPr>
            <a:xfrm rot="5400000">
              <a:off x="2976991" y="3254722"/>
              <a:ext cx="1050131" cy="1195537"/>
            </a:xfrm>
            <a:prstGeom prst="bentUpArrow">
              <a:avLst>
                <a:gd fmla="val 32840" name="adj1"/>
                <a:gd fmla="val 25000" name="adj2"/>
                <a:gd fmla="val 35780" name="adj3"/>
              </a:avLst>
            </a:prstGeom>
            <a:solidFill>
              <a:srgbClr val="C0CCE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2698770" y="2090631"/>
              <a:ext cx="1767802" cy="1237404"/>
            </a:xfrm>
            <a:prstGeom prst="roundRect">
              <a:avLst>
                <a:gd fmla="val 1667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txBox="1"/>
            <p:nvPr/>
          </p:nvSpPr>
          <p:spPr>
            <a:xfrm>
              <a:off x="2759186" y="2151047"/>
              <a:ext cx="1646970" cy="1116572"/>
            </a:xfrm>
            <a:prstGeom prst="rect">
              <a:avLst/>
            </a:prstGeom>
            <a:noFill/>
            <a:ln>
              <a:noFill/>
            </a:ln>
          </p:spPr>
          <p:txBody>
            <a:bodyPr anchorCtr="0" anchor="ctr" bIns="106675" lIns="106675" spcFirstLastPara="1" rIns="106675" wrap="square" tIns="106675">
              <a:noAutofit/>
            </a:bodyPr>
            <a:lstStyle/>
            <a:p>
              <a:pPr indent="0" lvl="0" marL="0" rtl="0" algn="ctr">
                <a:lnSpc>
                  <a:spcPct val="90000"/>
                </a:lnSpc>
                <a:spcBef>
                  <a:spcPts val="0"/>
                </a:spcBef>
                <a:spcAft>
                  <a:spcPts val="0"/>
                </a:spcAft>
                <a:buClr>
                  <a:schemeClr val="lt1"/>
                </a:buClr>
                <a:buSzPts val="2800"/>
                <a:buFont typeface="Tahoma"/>
                <a:buNone/>
              </a:pPr>
              <a:r>
                <a:rPr lang="en-US" sz="2800">
                  <a:solidFill>
                    <a:schemeClr val="lt1"/>
                  </a:solidFill>
                  <a:latin typeface="Tahoma"/>
                  <a:ea typeface="Tahoma"/>
                  <a:cs typeface="Tahoma"/>
                  <a:sym typeface="Tahoma"/>
                </a:rPr>
                <a:t>2.</a:t>
              </a:r>
              <a:endParaRPr/>
            </a:p>
          </p:txBody>
        </p:sp>
        <p:sp>
          <p:nvSpPr>
            <p:cNvPr id="253" name="Google Shape;253;p16"/>
            <p:cNvSpPr/>
            <p:nvPr/>
          </p:nvSpPr>
          <p:spPr>
            <a:xfrm>
              <a:off x="4542759" y="2209275"/>
              <a:ext cx="3942168" cy="1000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txBox="1"/>
            <p:nvPr/>
          </p:nvSpPr>
          <p:spPr>
            <a:xfrm>
              <a:off x="4542759" y="2209275"/>
              <a:ext cx="3942168" cy="1000125"/>
            </a:xfrm>
            <a:prstGeom prst="rect">
              <a:avLst/>
            </a:prstGeom>
            <a:noFill/>
            <a:ln>
              <a:noFill/>
            </a:ln>
          </p:spPr>
          <p:txBody>
            <a:bodyPr anchorCtr="0" anchor="ctr" bIns="76200" lIns="76200" spcFirstLastPara="1" rIns="76200" wrap="square" tIns="76200">
              <a:noAutofit/>
            </a:bodyPr>
            <a:lstStyle/>
            <a:p>
              <a:pPr indent="-228600" lvl="1" marL="228600" rtl="0" algn="just">
                <a:lnSpc>
                  <a:spcPct val="90000"/>
                </a:lnSpc>
                <a:spcBef>
                  <a:spcPts val="0"/>
                </a:spcBef>
                <a:spcAft>
                  <a:spcPts val="0"/>
                </a:spcAft>
                <a:buSzPts val="2000"/>
                <a:buFont typeface="Arial"/>
                <a:buChar char="•"/>
              </a:pPr>
              <a:r>
                <a:rPr lang="en-US" sz="2000">
                  <a:latin typeface="Tahoma"/>
                  <a:ea typeface="Tahoma"/>
                  <a:cs typeface="Tahoma"/>
                  <a:sym typeface="Tahoma"/>
                </a:rPr>
                <a:t>XGBoost</a:t>
              </a:r>
              <a:r>
                <a:rPr lang="en-US" sz="2000">
                  <a:latin typeface="Tahoma"/>
                  <a:ea typeface="Tahoma"/>
                  <a:cs typeface="Tahoma"/>
                  <a:sym typeface="Tahoma"/>
                </a:rPr>
                <a:t> classifier performed best (Accuracy: </a:t>
              </a:r>
              <a:r>
                <a:rPr b="1" lang="en-US" sz="2000">
                  <a:latin typeface="Tahoma"/>
                  <a:ea typeface="Tahoma"/>
                  <a:cs typeface="Tahoma"/>
                  <a:sym typeface="Tahoma"/>
                </a:rPr>
                <a:t>0.77</a:t>
              </a:r>
              <a:r>
                <a:rPr lang="en-US" sz="2000">
                  <a:latin typeface="Tahoma"/>
                  <a:ea typeface="Tahoma"/>
                  <a:cs typeface="Tahoma"/>
                  <a:sym typeface="Tahoma"/>
                </a:rPr>
                <a:t>, F1: </a:t>
              </a:r>
              <a:r>
                <a:rPr b="1" lang="en-US" sz="2000">
                  <a:latin typeface="Tahoma"/>
                  <a:ea typeface="Tahoma"/>
                  <a:cs typeface="Tahoma"/>
                  <a:sym typeface="Tahoma"/>
                </a:rPr>
                <a:t>0.76</a:t>
              </a:r>
              <a:r>
                <a:rPr lang="en-US" sz="2000">
                  <a:latin typeface="Tahoma"/>
                  <a:ea typeface="Tahoma"/>
                  <a:cs typeface="Tahoma"/>
                  <a:sym typeface="Tahoma"/>
                </a:rPr>
                <a:t>).</a:t>
              </a:r>
              <a:endParaRPr sz="2000"/>
            </a:p>
          </p:txBody>
        </p:sp>
        <p:sp>
          <p:nvSpPr>
            <p:cNvPr id="255" name="Google Shape;255;p16"/>
            <p:cNvSpPr/>
            <p:nvPr/>
          </p:nvSpPr>
          <p:spPr>
            <a:xfrm>
              <a:off x="4170667" y="3641062"/>
              <a:ext cx="1767802" cy="1237404"/>
            </a:xfrm>
            <a:prstGeom prst="roundRect">
              <a:avLst>
                <a:gd fmla="val 16670" name="adj"/>
              </a:avLst>
            </a:prstGeom>
            <a:solidFill>
              <a:srgbClr val="00B05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txBox="1"/>
            <p:nvPr/>
          </p:nvSpPr>
          <p:spPr>
            <a:xfrm>
              <a:off x="4231083" y="3701478"/>
              <a:ext cx="1646970" cy="1116572"/>
            </a:xfrm>
            <a:prstGeom prst="rect">
              <a:avLst/>
            </a:prstGeom>
            <a:noFill/>
            <a:ln>
              <a:noFill/>
            </a:ln>
          </p:spPr>
          <p:txBody>
            <a:bodyPr anchorCtr="0" anchor="ctr" bIns="194300" lIns="194300" spcFirstLastPara="1" rIns="194300" wrap="square" tIns="194300">
              <a:noAutofit/>
            </a:bodyPr>
            <a:lstStyle/>
            <a:p>
              <a:pPr indent="0" lvl="0" marL="0" rtl="0" algn="ctr">
                <a:lnSpc>
                  <a:spcPct val="90000"/>
                </a:lnSpc>
                <a:spcBef>
                  <a:spcPts val="0"/>
                </a:spcBef>
                <a:spcAft>
                  <a:spcPts val="0"/>
                </a:spcAft>
                <a:buClr>
                  <a:schemeClr val="lt1"/>
                </a:buClr>
                <a:buSzPts val="5100"/>
                <a:buFont typeface="Arial"/>
                <a:buNone/>
              </a:pPr>
              <a:r>
                <a:rPr lang="en-US" sz="5100">
                  <a:solidFill>
                    <a:schemeClr val="lt1"/>
                  </a:solidFill>
                  <a:latin typeface="Calibri"/>
                  <a:ea typeface="Calibri"/>
                  <a:cs typeface="Calibri"/>
                  <a:sym typeface="Calibri"/>
                </a:rPr>
                <a:t>3.</a:t>
              </a:r>
              <a:endParaRPr/>
            </a:p>
          </p:txBody>
        </p:sp>
        <p:sp>
          <p:nvSpPr>
            <p:cNvPr id="257" name="Google Shape;257;p16"/>
            <p:cNvSpPr/>
            <p:nvPr/>
          </p:nvSpPr>
          <p:spPr>
            <a:xfrm>
              <a:off x="5938471" y="3598659"/>
              <a:ext cx="3738379" cy="1000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txBox="1"/>
            <p:nvPr/>
          </p:nvSpPr>
          <p:spPr>
            <a:xfrm>
              <a:off x="5938471" y="3598659"/>
              <a:ext cx="3738379" cy="1000125"/>
            </a:xfrm>
            <a:prstGeom prst="rect">
              <a:avLst/>
            </a:prstGeom>
            <a:noFill/>
            <a:ln>
              <a:noFill/>
            </a:ln>
          </p:spPr>
          <p:txBody>
            <a:bodyPr anchorCtr="0" anchor="ctr" bIns="68575" lIns="68575" spcFirstLastPara="1" rIns="68575" wrap="square" tIns="68575">
              <a:noAutofit/>
            </a:bodyPr>
            <a:lstStyle/>
            <a:p>
              <a:pPr indent="-171450" lvl="1" marL="171450" rtl="0" algn="just">
                <a:lnSpc>
                  <a:spcPct val="90000"/>
                </a:lnSpc>
                <a:spcBef>
                  <a:spcPts val="0"/>
                </a:spcBef>
                <a:spcAft>
                  <a:spcPts val="0"/>
                </a:spcAft>
                <a:buSzPts val="1800"/>
                <a:buFont typeface="Tahoma"/>
                <a:buChar char="•"/>
              </a:pPr>
              <a:r>
                <a:rPr lang="en-US" sz="1800">
                  <a:latin typeface="Tahoma"/>
                  <a:ea typeface="Tahoma"/>
                  <a:cs typeface="Tahoma"/>
                  <a:sym typeface="Tahoma"/>
                </a:rPr>
                <a:t>Text features like synopses and justifications were key in improving prediction.</a:t>
              </a:r>
              <a:endParaRPr sz="1800"/>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nvSpPr>
        <p:spPr>
          <a:xfrm>
            <a:off x="3200400" y="128397"/>
            <a:ext cx="3980560" cy="489236"/>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3100">
                <a:solidFill>
                  <a:srgbClr val="202020"/>
                </a:solidFill>
                <a:latin typeface="Tahoma"/>
                <a:ea typeface="Tahoma"/>
                <a:cs typeface="Tahoma"/>
                <a:sym typeface="Tahoma"/>
              </a:rPr>
              <a:t>CONCLUSION</a:t>
            </a:r>
            <a:endParaRPr b="1" sz="3100">
              <a:latin typeface="Tahoma"/>
              <a:ea typeface="Tahoma"/>
              <a:cs typeface="Tahoma"/>
              <a:sym typeface="Tahoma"/>
            </a:endParaRPr>
          </a:p>
        </p:txBody>
      </p:sp>
      <p:grpSp>
        <p:nvGrpSpPr>
          <p:cNvPr id="264" name="Google Shape;264;p17"/>
          <p:cNvGrpSpPr/>
          <p:nvPr/>
        </p:nvGrpSpPr>
        <p:grpSpPr>
          <a:xfrm>
            <a:off x="781527" y="1420283"/>
            <a:ext cx="9276872" cy="4177849"/>
            <a:chOff x="400527" y="700617"/>
            <a:chExt cx="9276872" cy="4177849"/>
          </a:xfrm>
        </p:grpSpPr>
        <p:sp>
          <p:nvSpPr>
            <p:cNvPr id="265" name="Google Shape;265;p17"/>
            <p:cNvSpPr/>
            <p:nvPr/>
          </p:nvSpPr>
          <p:spPr>
            <a:xfrm rot="5400000">
              <a:off x="678748" y="1864708"/>
              <a:ext cx="1050131" cy="1195537"/>
            </a:xfrm>
            <a:prstGeom prst="bentUpArrow">
              <a:avLst>
                <a:gd fmla="val 32840" name="adj1"/>
                <a:gd fmla="val 25000" name="adj2"/>
                <a:gd fmla="val 35780" name="adj3"/>
              </a:avLst>
            </a:prstGeom>
            <a:solidFill>
              <a:srgbClr val="C0CCE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400527" y="700617"/>
              <a:ext cx="1767802" cy="1237404"/>
            </a:xfrm>
            <a:prstGeom prst="roundRect">
              <a:avLst>
                <a:gd fmla="val 16670" name="adj"/>
              </a:avLst>
            </a:prstGeom>
            <a:solidFill>
              <a:srgbClr val="FF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txBox="1"/>
            <p:nvPr/>
          </p:nvSpPr>
          <p:spPr>
            <a:xfrm>
              <a:off x="460943" y="761033"/>
              <a:ext cx="1646970" cy="1116572"/>
            </a:xfrm>
            <a:prstGeom prst="rect">
              <a:avLst/>
            </a:prstGeom>
            <a:noFill/>
            <a:ln>
              <a:noFill/>
            </a:ln>
          </p:spPr>
          <p:txBody>
            <a:bodyPr anchorCtr="0" anchor="ctr" bIns="106675" lIns="106675" spcFirstLastPara="1" rIns="106675" wrap="square" tIns="106675">
              <a:noAutofit/>
            </a:bodyPr>
            <a:lstStyle/>
            <a:p>
              <a:pPr indent="0" lvl="0" marL="0" rtl="0" algn="ctr">
                <a:lnSpc>
                  <a:spcPct val="90000"/>
                </a:lnSpc>
                <a:spcBef>
                  <a:spcPts val="0"/>
                </a:spcBef>
                <a:spcAft>
                  <a:spcPts val="0"/>
                </a:spcAft>
                <a:buClr>
                  <a:schemeClr val="lt1"/>
                </a:buClr>
                <a:buSzPts val="2800"/>
                <a:buFont typeface="Tahoma"/>
                <a:buNone/>
              </a:pPr>
              <a:r>
                <a:rPr lang="en-US" sz="2800">
                  <a:solidFill>
                    <a:schemeClr val="lt1"/>
                  </a:solidFill>
                  <a:latin typeface="Tahoma"/>
                  <a:ea typeface="Tahoma"/>
                  <a:cs typeface="Tahoma"/>
                  <a:sym typeface="Tahoma"/>
                </a:rPr>
                <a:t>4.</a:t>
              </a:r>
              <a:endParaRPr/>
            </a:p>
          </p:txBody>
        </p:sp>
        <p:sp>
          <p:nvSpPr>
            <p:cNvPr id="268" name="Google Shape;268;p17"/>
            <p:cNvSpPr/>
            <p:nvPr/>
          </p:nvSpPr>
          <p:spPr>
            <a:xfrm>
              <a:off x="2242916" y="806010"/>
              <a:ext cx="5621294" cy="1000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txBox="1"/>
            <p:nvPr/>
          </p:nvSpPr>
          <p:spPr>
            <a:xfrm>
              <a:off x="2242916" y="806010"/>
              <a:ext cx="5621294" cy="1000125"/>
            </a:xfrm>
            <a:prstGeom prst="rect">
              <a:avLst/>
            </a:prstGeom>
            <a:noFill/>
            <a:ln>
              <a:noFill/>
            </a:ln>
          </p:spPr>
          <p:txBody>
            <a:bodyPr anchorCtr="0" anchor="ctr" bIns="76200" lIns="76200" spcFirstLastPara="1" rIns="76200" wrap="square" tIns="76200">
              <a:noAutofit/>
            </a:bodyPr>
            <a:lstStyle/>
            <a:p>
              <a:pPr indent="-228600" lvl="1" marL="228600" rtl="0" algn="just">
                <a:lnSpc>
                  <a:spcPct val="90000"/>
                </a:lnSpc>
                <a:spcBef>
                  <a:spcPts val="0"/>
                </a:spcBef>
                <a:spcAft>
                  <a:spcPts val="0"/>
                </a:spcAft>
                <a:buSzPts val="2000"/>
                <a:buFont typeface="Tahoma"/>
                <a:buChar char="•"/>
              </a:pPr>
              <a:r>
                <a:rPr lang="en-US" sz="2000">
                  <a:latin typeface="Tahoma"/>
                  <a:ea typeface="Tahoma"/>
                  <a:cs typeface="Tahoma"/>
                  <a:sym typeface="Tahoma"/>
                </a:rPr>
                <a:t>BEDA revealed rating patterns across genres, platforms, and countries</a:t>
              </a:r>
              <a:endParaRPr sz="2000"/>
            </a:p>
          </p:txBody>
        </p:sp>
        <p:sp>
          <p:nvSpPr>
            <p:cNvPr id="270" name="Google Shape;270;p17"/>
            <p:cNvSpPr/>
            <p:nvPr/>
          </p:nvSpPr>
          <p:spPr>
            <a:xfrm rot="5400000">
              <a:off x="3272678" y="3254722"/>
              <a:ext cx="1050131" cy="1195537"/>
            </a:xfrm>
            <a:prstGeom prst="bentUpArrow">
              <a:avLst>
                <a:gd fmla="val 32840" name="adj1"/>
                <a:gd fmla="val 25000" name="adj2"/>
                <a:gd fmla="val 35780" name="adj3"/>
              </a:avLst>
            </a:prstGeom>
            <a:solidFill>
              <a:srgbClr val="C0CCE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2438394" y="2090631"/>
              <a:ext cx="1767802" cy="1237404"/>
            </a:xfrm>
            <a:prstGeom prst="roundRect">
              <a:avLst>
                <a:gd fmla="val 1667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txBox="1"/>
            <p:nvPr/>
          </p:nvSpPr>
          <p:spPr>
            <a:xfrm>
              <a:off x="2498810" y="2151047"/>
              <a:ext cx="1646970" cy="1116572"/>
            </a:xfrm>
            <a:prstGeom prst="rect">
              <a:avLst/>
            </a:prstGeom>
            <a:noFill/>
            <a:ln>
              <a:noFill/>
            </a:ln>
          </p:spPr>
          <p:txBody>
            <a:bodyPr anchorCtr="0" anchor="ctr" bIns="106675" lIns="106675" spcFirstLastPara="1" rIns="106675" wrap="square" tIns="106675">
              <a:noAutofit/>
            </a:bodyPr>
            <a:lstStyle/>
            <a:p>
              <a:pPr indent="0" lvl="0" marL="0" rtl="0" algn="ctr">
                <a:lnSpc>
                  <a:spcPct val="90000"/>
                </a:lnSpc>
                <a:spcBef>
                  <a:spcPts val="0"/>
                </a:spcBef>
                <a:spcAft>
                  <a:spcPts val="0"/>
                </a:spcAft>
                <a:buClr>
                  <a:schemeClr val="lt1"/>
                </a:buClr>
                <a:buSzPts val="2800"/>
                <a:buFont typeface="Tahoma"/>
                <a:buNone/>
              </a:pPr>
              <a:r>
                <a:rPr lang="en-US" sz="2800">
                  <a:solidFill>
                    <a:schemeClr val="lt1"/>
                  </a:solidFill>
                  <a:latin typeface="Tahoma"/>
                  <a:ea typeface="Tahoma"/>
                  <a:cs typeface="Tahoma"/>
                  <a:sym typeface="Tahoma"/>
                </a:rPr>
                <a:t>5.</a:t>
              </a:r>
              <a:endParaRPr/>
            </a:p>
          </p:txBody>
        </p:sp>
        <p:sp>
          <p:nvSpPr>
            <p:cNvPr id="273" name="Google Shape;273;p17"/>
            <p:cNvSpPr/>
            <p:nvPr/>
          </p:nvSpPr>
          <p:spPr>
            <a:xfrm>
              <a:off x="4264689" y="2209275"/>
              <a:ext cx="5412710" cy="1000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txBox="1"/>
            <p:nvPr/>
          </p:nvSpPr>
          <p:spPr>
            <a:xfrm>
              <a:off x="4264689" y="2209275"/>
              <a:ext cx="5412710" cy="1000125"/>
            </a:xfrm>
            <a:prstGeom prst="rect">
              <a:avLst/>
            </a:prstGeom>
            <a:noFill/>
            <a:ln>
              <a:noFill/>
            </a:ln>
          </p:spPr>
          <p:txBody>
            <a:bodyPr anchorCtr="0" anchor="ctr" bIns="76200" lIns="76200" spcFirstLastPara="1" rIns="76200" wrap="square" tIns="76200">
              <a:noAutofit/>
            </a:bodyPr>
            <a:lstStyle/>
            <a:p>
              <a:pPr indent="-228600" lvl="1" marL="228600" rtl="0" algn="just">
                <a:lnSpc>
                  <a:spcPct val="90000"/>
                </a:lnSpc>
                <a:spcBef>
                  <a:spcPts val="0"/>
                </a:spcBef>
                <a:spcAft>
                  <a:spcPts val="0"/>
                </a:spcAft>
                <a:buSzPts val="2000"/>
                <a:buFont typeface="Arial"/>
                <a:buChar char="•"/>
              </a:pPr>
              <a:r>
                <a:rPr lang="en-US" sz="2000">
                  <a:latin typeface="Tahoma"/>
                  <a:ea typeface="Tahoma"/>
                  <a:cs typeface="Tahoma"/>
                  <a:sym typeface="Tahoma"/>
                </a:rPr>
                <a:t>The solution supports regulators, parents, and content platforms in faster, scalable, and objective classification.</a:t>
              </a:r>
              <a:endParaRPr sz="2000"/>
            </a:p>
          </p:txBody>
        </p:sp>
        <p:sp>
          <p:nvSpPr>
            <p:cNvPr id="275" name="Google Shape;275;p17"/>
            <p:cNvSpPr/>
            <p:nvPr/>
          </p:nvSpPr>
          <p:spPr>
            <a:xfrm>
              <a:off x="4170667" y="3641062"/>
              <a:ext cx="1767802" cy="1237404"/>
            </a:xfrm>
            <a:prstGeom prst="roundRect">
              <a:avLst>
                <a:gd fmla="val 16670" name="adj"/>
              </a:avLst>
            </a:prstGeom>
            <a:solidFill>
              <a:srgbClr val="00B05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txBox="1"/>
            <p:nvPr/>
          </p:nvSpPr>
          <p:spPr>
            <a:xfrm>
              <a:off x="4231083" y="3701478"/>
              <a:ext cx="1646970" cy="1116572"/>
            </a:xfrm>
            <a:prstGeom prst="rect">
              <a:avLst/>
            </a:prstGeom>
            <a:noFill/>
            <a:ln>
              <a:noFill/>
            </a:ln>
          </p:spPr>
          <p:txBody>
            <a:bodyPr anchorCtr="0" anchor="ctr" bIns="194300" lIns="194300" spcFirstLastPara="1" rIns="194300" wrap="square" tIns="194300">
              <a:noAutofit/>
            </a:bodyPr>
            <a:lstStyle/>
            <a:p>
              <a:pPr indent="0" lvl="0" marL="0" rtl="0" algn="ctr">
                <a:lnSpc>
                  <a:spcPct val="90000"/>
                </a:lnSpc>
                <a:spcBef>
                  <a:spcPts val="0"/>
                </a:spcBef>
                <a:spcAft>
                  <a:spcPts val="0"/>
                </a:spcAft>
                <a:buClr>
                  <a:schemeClr val="lt1"/>
                </a:buClr>
                <a:buSzPts val="5100"/>
                <a:buFont typeface="Arial"/>
                <a:buNone/>
              </a:pPr>
              <a:r>
                <a:rPr lang="en-US" sz="5100">
                  <a:solidFill>
                    <a:schemeClr val="lt1"/>
                  </a:solidFill>
                  <a:latin typeface="Calibri"/>
                  <a:ea typeface="Calibri"/>
                  <a:cs typeface="Calibri"/>
                  <a:sym typeface="Calibri"/>
                </a:rPr>
                <a:t>6.</a:t>
              </a:r>
              <a:endParaRPr/>
            </a:p>
          </p:txBody>
        </p:sp>
        <p:sp>
          <p:nvSpPr>
            <p:cNvPr id="277" name="Google Shape;277;p17"/>
            <p:cNvSpPr/>
            <p:nvPr/>
          </p:nvSpPr>
          <p:spPr>
            <a:xfrm>
              <a:off x="5938471" y="3598659"/>
              <a:ext cx="3738379" cy="10001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txBox="1"/>
            <p:nvPr/>
          </p:nvSpPr>
          <p:spPr>
            <a:xfrm>
              <a:off x="5938471" y="3598659"/>
              <a:ext cx="3738379" cy="1000125"/>
            </a:xfrm>
            <a:prstGeom prst="rect">
              <a:avLst/>
            </a:prstGeom>
            <a:noFill/>
            <a:ln>
              <a:noFill/>
            </a:ln>
          </p:spPr>
          <p:txBody>
            <a:bodyPr anchorCtr="0" anchor="ctr" bIns="68575" lIns="68575" spcFirstLastPara="1" rIns="68575" wrap="square" tIns="68575">
              <a:noAutofit/>
            </a:bodyPr>
            <a:lstStyle/>
            <a:p>
              <a:pPr indent="-171450" lvl="1" marL="171450" rtl="0" algn="just">
                <a:lnSpc>
                  <a:spcPct val="90000"/>
                </a:lnSpc>
                <a:spcBef>
                  <a:spcPts val="0"/>
                </a:spcBef>
                <a:spcAft>
                  <a:spcPts val="0"/>
                </a:spcAft>
                <a:buSzPts val="1800"/>
                <a:buFont typeface="Tahoma"/>
                <a:buChar char="•"/>
              </a:pPr>
              <a:r>
                <a:rPr lang="en-US" sz="1800">
                  <a:latin typeface="Tahoma"/>
                  <a:ea typeface="Tahoma"/>
                  <a:cs typeface="Tahoma"/>
                  <a:sym typeface="Tahoma"/>
                </a:rPr>
                <a:t>The solution can assist the regulator on time taken to classify content.</a:t>
              </a:r>
              <a:endParaRPr sz="1800"/>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8"/>
          <p:cNvSpPr txBox="1"/>
          <p:nvPr/>
        </p:nvSpPr>
        <p:spPr>
          <a:xfrm>
            <a:off x="2362200" y="304800"/>
            <a:ext cx="7162800" cy="92333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i="0" lang="en-US" sz="3500" u="none" cap="none" strike="noStrike">
                <a:solidFill>
                  <a:schemeClr val="dk1"/>
                </a:solidFill>
                <a:latin typeface="Tahoma"/>
                <a:ea typeface="Tahoma"/>
                <a:cs typeface="Tahoma"/>
                <a:sym typeface="Tahoma"/>
              </a:rPr>
              <a:t>Project Challenges</a:t>
            </a:r>
            <a:endParaRPr/>
          </a:p>
          <a:p>
            <a:pPr indent="0" lvl="0" marL="0" rtl="0" algn="l">
              <a:spcBef>
                <a:spcPts val="0"/>
              </a:spcBef>
              <a:spcAft>
                <a:spcPts val="0"/>
              </a:spcAft>
              <a:buNone/>
            </a:pPr>
            <a:r>
              <a:t/>
            </a:r>
            <a:endParaRPr sz="1800"/>
          </a:p>
        </p:txBody>
      </p:sp>
      <p:grpSp>
        <p:nvGrpSpPr>
          <p:cNvPr id="284" name="Google Shape;284;p18"/>
          <p:cNvGrpSpPr/>
          <p:nvPr/>
        </p:nvGrpSpPr>
        <p:grpSpPr>
          <a:xfrm>
            <a:off x="1066800" y="991557"/>
            <a:ext cx="8128000" cy="5416751"/>
            <a:chOff x="0" y="957"/>
            <a:chExt cx="8128000" cy="5416751"/>
          </a:xfrm>
        </p:grpSpPr>
        <p:sp>
          <p:nvSpPr>
            <p:cNvPr id="285" name="Google Shape;285;p18"/>
            <p:cNvSpPr/>
            <p:nvPr/>
          </p:nvSpPr>
          <p:spPr>
            <a:xfrm>
              <a:off x="0" y="4078917"/>
              <a:ext cx="8128000" cy="1338791"/>
            </a:xfrm>
            <a:prstGeom prst="rect">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txBox="1"/>
            <p:nvPr/>
          </p:nvSpPr>
          <p:spPr>
            <a:xfrm>
              <a:off x="0" y="4078917"/>
              <a:ext cx="8128000" cy="722947"/>
            </a:xfrm>
            <a:prstGeom prst="rect">
              <a:avLst/>
            </a:prstGeom>
            <a:noFill/>
            <a:ln>
              <a:noFill/>
            </a:ln>
          </p:spPr>
          <p:txBody>
            <a:bodyPr anchorCtr="0" anchor="ctr" bIns="142225" lIns="142225" spcFirstLastPara="1" rIns="142225" wrap="square" tIns="142225">
              <a:noAutofit/>
            </a:bodyPr>
            <a:lstStyle/>
            <a:p>
              <a:pPr indent="0" lvl="0" marL="0" rtl="0" algn="just">
                <a:lnSpc>
                  <a:spcPct val="90000"/>
                </a:lnSpc>
                <a:spcBef>
                  <a:spcPts val="0"/>
                </a:spcBef>
                <a:spcAft>
                  <a:spcPts val="0"/>
                </a:spcAft>
                <a:buClr>
                  <a:schemeClr val="dk1"/>
                </a:buClr>
                <a:buSzPts val="2000"/>
                <a:buFont typeface="Tahoma"/>
                <a:buNone/>
              </a:pPr>
              <a:r>
                <a:rPr b="1" i="0" lang="en-US" sz="2000" u="none" cap="none" strike="noStrike">
                  <a:solidFill>
                    <a:schemeClr val="dk1"/>
                  </a:solidFill>
                  <a:latin typeface="Tahoma"/>
                  <a:ea typeface="Tahoma"/>
                  <a:cs typeface="Tahoma"/>
                  <a:sym typeface="Tahoma"/>
                </a:rPr>
                <a:t>Text Feature Complexity</a:t>
              </a:r>
              <a:r>
                <a:rPr b="0" i="0" lang="en-US" sz="2000" u="none" cap="none" strike="noStrike">
                  <a:solidFill>
                    <a:schemeClr val="dk1"/>
                  </a:solidFill>
                  <a:latin typeface="Tahoma"/>
                  <a:ea typeface="Tahoma"/>
                  <a:cs typeface="Tahoma"/>
                  <a:sym typeface="Tahoma"/>
                </a:rPr>
                <a:t>: High-dimensional TF-IDF features from SYNOPSIS increased model complexity.</a:t>
              </a:r>
              <a:endParaRPr sz="2000">
                <a:solidFill>
                  <a:schemeClr val="lt1"/>
                </a:solidFill>
              </a:endParaRPr>
            </a:p>
          </p:txBody>
        </p:sp>
        <p:sp>
          <p:nvSpPr>
            <p:cNvPr id="287" name="Google Shape;287;p18"/>
            <p:cNvSpPr/>
            <p:nvPr/>
          </p:nvSpPr>
          <p:spPr>
            <a:xfrm>
              <a:off x="0" y="4775089"/>
              <a:ext cx="8128000" cy="615844"/>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txBox="1"/>
            <p:nvPr/>
          </p:nvSpPr>
          <p:spPr>
            <a:xfrm>
              <a:off x="0" y="4775089"/>
              <a:ext cx="8128000" cy="615844"/>
            </a:xfrm>
            <a:prstGeom prst="rect">
              <a:avLst/>
            </a:prstGeom>
            <a:noFill/>
            <a:ln>
              <a:noFill/>
            </a:ln>
          </p:spPr>
          <p:txBody>
            <a:bodyPr anchorCtr="0" anchor="ctr" bIns="24125" lIns="135125" spcFirstLastPara="1" rIns="135125" wrap="square" tIns="24125">
              <a:noAutofit/>
            </a:bodyPr>
            <a:lstStyle/>
            <a:p>
              <a:pPr indent="0" lvl="0" marL="0" rtl="0" algn="ctr">
                <a:lnSpc>
                  <a:spcPct val="90000"/>
                </a:lnSpc>
                <a:spcBef>
                  <a:spcPts val="0"/>
                </a:spcBef>
                <a:spcAft>
                  <a:spcPts val="0"/>
                </a:spcAft>
                <a:buClr>
                  <a:schemeClr val="dk1"/>
                </a:buClr>
                <a:buSzPts val="1900"/>
                <a:buFont typeface="Tahoma"/>
                <a:buNone/>
              </a:pPr>
              <a:r>
                <a:rPr b="1" i="0" lang="en-US" sz="1900" u="none" cap="none" strike="noStrike">
                  <a:solidFill>
                    <a:schemeClr val="dk1"/>
                  </a:solidFill>
                  <a:latin typeface="Tahoma"/>
                  <a:ea typeface="Tahoma"/>
                  <a:cs typeface="Tahoma"/>
                  <a:sym typeface="Tahoma"/>
                </a:rPr>
                <a:t>Evaluation Limitation</a:t>
              </a:r>
              <a:r>
                <a:rPr b="0" i="0" lang="en-US" sz="1900" u="none" cap="none" strike="noStrike">
                  <a:solidFill>
                    <a:schemeClr val="dk1"/>
                  </a:solidFill>
                  <a:latin typeface="Tahoma"/>
                  <a:ea typeface="Tahoma"/>
                  <a:cs typeface="Tahoma"/>
                  <a:sym typeface="Tahoma"/>
                </a:rPr>
                <a:t>: Low support for rare classes affected confusion matrix reliability</a:t>
              </a:r>
              <a:endParaRPr sz="1900"/>
            </a:p>
          </p:txBody>
        </p:sp>
        <p:sp>
          <p:nvSpPr>
            <p:cNvPr id="289" name="Google Shape;289;p18"/>
            <p:cNvSpPr/>
            <p:nvPr/>
          </p:nvSpPr>
          <p:spPr>
            <a:xfrm rot="10800000">
              <a:off x="0" y="2039937"/>
              <a:ext cx="8128000" cy="2059061"/>
            </a:xfrm>
            <a:prstGeom prst="upArrowCallout">
              <a:avLst>
                <a:gd fmla="val 25000" name="adj1"/>
                <a:gd fmla="val 25000" name="adj2"/>
                <a:gd fmla="val 25000" name="adj3"/>
                <a:gd fmla="val 64977" name="adj4"/>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
            <p:cNvSpPr txBox="1"/>
            <p:nvPr/>
          </p:nvSpPr>
          <p:spPr>
            <a:xfrm>
              <a:off x="0" y="2039937"/>
              <a:ext cx="8128000" cy="722730"/>
            </a:xfrm>
            <a:prstGeom prst="rect">
              <a:avLst/>
            </a:prstGeom>
            <a:noFill/>
            <a:ln>
              <a:noFill/>
            </a:ln>
          </p:spPr>
          <p:txBody>
            <a:bodyPr anchorCtr="0" anchor="ctr" bIns="142225" lIns="142225" spcFirstLastPara="1" rIns="142225" wrap="square" tIns="142225">
              <a:noAutofit/>
            </a:bodyPr>
            <a:lstStyle/>
            <a:p>
              <a:pPr indent="0" lvl="0" marL="0" rtl="0" algn="just">
                <a:lnSpc>
                  <a:spcPct val="90000"/>
                </a:lnSpc>
                <a:spcBef>
                  <a:spcPts val="0"/>
                </a:spcBef>
                <a:spcAft>
                  <a:spcPts val="0"/>
                </a:spcAft>
                <a:buClr>
                  <a:schemeClr val="dk1"/>
                </a:buClr>
                <a:buSzPts val="2000"/>
                <a:buFont typeface="Tahoma"/>
                <a:buNone/>
              </a:pPr>
              <a:r>
                <a:rPr b="1" i="0" lang="en-US" sz="2000" u="none" cap="none" strike="noStrike">
                  <a:solidFill>
                    <a:schemeClr val="dk1"/>
                  </a:solidFill>
                  <a:latin typeface="Tahoma"/>
                  <a:ea typeface="Tahoma"/>
                  <a:cs typeface="Tahoma"/>
                  <a:sym typeface="Tahoma"/>
                </a:rPr>
                <a:t>Class Imbalance</a:t>
              </a:r>
              <a:r>
                <a:rPr b="0" i="0" lang="en-US" sz="2000" u="none" cap="none" strike="noStrike">
                  <a:solidFill>
                    <a:schemeClr val="dk1"/>
                  </a:solidFill>
                  <a:latin typeface="Tahoma"/>
                  <a:ea typeface="Tahoma"/>
                  <a:cs typeface="Tahoma"/>
                  <a:sym typeface="Tahoma"/>
                </a:rPr>
                <a:t>: Rare ratings like 'R' had very few samples, hurting model recall</a:t>
              </a:r>
              <a:r>
                <a:rPr b="0" i="0" lang="en-US" sz="1600" u="none" cap="none" strike="noStrike">
                  <a:solidFill>
                    <a:schemeClr val="dk1"/>
                  </a:solidFill>
                  <a:latin typeface="Tahoma"/>
                  <a:ea typeface="Tahoma"/>
                  <a:cs typeface="Tahoma"/>
                  <a:sym typeface="Tahoma"/>
                </a:rPr>
                <a:t>.</a:t>
              </a:r>
              <a:endParaRPr sz="1600">
                <a:solidFill>
                  <a:schemeClr val="lt1"/>
                </a:solidFill>
              </a:endParaRPr>
            </a:p>
          </p:txBody>
        </p:sp>
        <p:sp>
          <p:nvSpPr>
            <p:cNvPr id="291" name="Google Shape;291;p18"/>
            <p:cNvSpPr/>
            <p:nvPr/>
          </p:nvSpPr>
          <p:spPr>
            <a:xfrm>
              <a:off x="0" y="2762668"/>
              <a:ext cx="8128000" cy="615659"/>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
            <p:cNvSpPr txBox="1"/>
            <p:nvPr/>
          </p:nvSpPr>
          <p:spPr>
            <a:xfrm>
              <a:off x="0" y="2762668"/>
              <a:ext cx="8128000" cy="615659"/>
            </a:xfrm>
            <a:prstGeom prst="rect">
              <a:avLst/>
            </a:prstGeom>
            <a:noFill/>
            <a:ln>
              <a:noFill/>
            </a:ln>
          </p:spPr>
          <p:txBody>
            <a:bodyPr anchorCtr="0" anchor="ctr" bIns="25400" lIns="142225" spcFirstLastPara="1" rIns="142225" wrap="square" tIns="25400">
              <a:noAutofit/>
            </a:bodyPr>
            <a:lstStyle/>
            <a:p>
              <a:pPr indent="0" lvl="0" marL="0" rtl="0" algn="just">
                <a:lnSpc>
                  <a:spcPct val="90000"/>
                </a:lnSpc>
                <a:spcBef>
                  <a:spcPts val="0"/>
                </a:spcBef>
                <a:spcAft>
                  <a:spcPts val="0"/>
                </a:spcAft>
                <a:buClr>
                  <a:schemeClr val="dk1"/>
                </a:buClr>
                <a:buSzPts val="2000"/>
                <a:buFont typeface="Tahoma"/>
                <a:buNone/>
              </a:pPr>
              <a:r>
                <a:rPr b="1" i="0" lang="en-US" sz="2000" u="none" cap="none" strike="noStrike">
                  <a:solidFill>
                    <a:schemeClr val="dk1"/>
                  </a:solidFill>
                  <a:latin typeface="Tahoma"/>
                  <a:ea typeface="Tahoma"/>
                  <a:cs typeface="Tahoma"/>
                  <a:sym typeface="Tahoma"/>
                </a:rPr>
                <a:t>Similar Class Overlap</a:t>
              </a:r>
              <a:r>
                <a:rPr b="0" i="0" lang="en-US" sz="2000" u="none" cap="none" strike="noStrike">
                  <a:solidFill>
                    <a:schemeClr val="dk1"/>
                  </a:solidFill>
                  <a:latin typeface="Tahoma"/>
                  <a:ea typeface="Tahoma"/>
                  <a:cs typeface="Tahoma"/>
                  <a:sym typeface="Tahoma"/>
                </a:rPr>
                <a:t>: Models confused PG, 16, and 18 due to feature similarity.</a:t>
              </a:r>
              <a:endParaRPr sz="2000"/>
            </a:p>
          </p:txBody>
        </p:sp>
        <p:sp>
          <p:nvSpPr>
            <p:cNvPr id="293" name="Google Shape;293;p18"/>
            <p:cNvSpPr/>
            <p:nvPr/>
          </p:nvSpPr>
          <p:spPr>
            <a:xfrm rot="10800000">
              <a:off x="0" y="957"/>
              <a:ext cx="8128000" cy="2059061"/>
            </a:xfrm>
            <a:prstGeom prst="upArrowCallout">
              <a:avLst>
                <a:gd fmla="val 25000" name="adj1"/>
                <a:gd fmla="val 25000" name="adj2"/>
                <a:gd fmla="val 25000" name="adj3"/>
                <a:gd fmla="val 64977" name="adj4"/>
              </a:avLst>
            </a:prstGeom>
            <a:solidFill>
              <a:srgbClr val="0070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
            <p:cNvSpPr txBox="1"/>
            <p:nvPr/>
          </p:nvSpPr>
          <p:spPr>
            <a:xfrm>
              <a:off x="0" y="957"/>
              <a:ext cx="8128000" cy="722730"/>
            </a:xfrm>
            <a:prstGeom prst="rect">
              <a:avLst/>
            </a:prstGeom>
            <a:noFill/>
            <a:ln>
              <a:noFill/>
            </a:ln>
          </p:spPr>
          <p:txBody>
            <a:bodyPr anchorCtr="0" anchor="ctr" bIns="142225" lIns="142225" spcFirstLastPara="1" rIns="142225" wrap="square" tIns="142225">
              <a:noAutofit/>
            </a:bodyPr>
            <a:lstStyle/>
            <a:p>
              <a:pPr indent="0" lvl="0" marL="0" rtl="0" algn="l">
                <a:lnSpc>
                  <a:spcPct val="90000"/>
                </a:lnSpc>
                <a:spcBef>
                  <a:spcPts val="0"/>
                </a:spcBef>
                <a:spcAft>
                  <a:spcPts val="0"/>
                </a:spcAft>
                <a:buClr>
                  <a:schemeClr val="dk1"/>
                </a:buClr>
                <a:buSzPts val="2000"/>
                <a:buFont typeface="Tahoma"/>
                <a:buNone/>
              </a:pPr>
              <a:r>
                <a:rPr b="1" i="0" lang="en-US" sz="2000" u="none" cap="none" strike="noStrike">
                  <a:solidFill>
                    <a:schemeClr val="dk1"/>
                  </a:solidFill>
                  <a:latin typeface="Tahoma"/>
                  <a:ea typeface="Tahoma"/>
                  <a:cs typeface="Tahoma"/>
                  <a:sym typeface="Tahoma"/>
                </a:rPr>
                <a:t>Missing Data</a:t>
              </a:r>
              <a:r>
                <a:rPr b="0" i="0" lang="en-US" sz="2000" u="none" cap="none" strike="noStrike">
                  <a:solidFill>
                    <a:schemeClr val="dk1"/>
                  </a:solidFill>
                  <a:latin typeface="Tahoma"/>
                  <a:ea typeface="Tahoma"/>
                  <a:cs typeface="Tahoma"/>
                  <a:sym typeface="Tahoma"/>
                </a:rPr>
                <a:t>: Key columns like VENUE and CONTACT had many null values.</a:t>
              </a:r>
              <a:endParaRPr sz="2000">
                <a:solidFill>
                  <a:schemeClr val="lt1"/>
                </a:solidFill>
              </a:endParaRPr>
            </a:p>
          </p:txBody>
        </p:sp>
        <p:sp>
          <p:nvSpPr>
            <p:cNvPr id="295" name="Google Shape;295;p18"/>
            <p:cNvSpPr/>
            <p:nvPr/>
          </p:nvSpPr>
          <p:spPr>
            <a:xfrm>
              <a:off x="0" y="723688"/>
              <a:ext cx="8128000" cy="615659"/>
            </a:xfrm>
            <a:prstGeom prst="rect">
              <a:avLst/>
            </a:prstGeom>
            <a:solidFill>
              <a:srgbClr val="FF0000">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txBox="1"/>
            <p:nvPr/>
          </p:nvSpPr>
          <p:spPr>
            <a:xfrm>
              <a:off x="0" y="723688"/>
              <a:ext cx="8128000" cy="615659"/>
            </a:xfrm>
            <a:prstGeom prst="rect">
              <a:avLst/>
            </a:prstGeom>
            <a:noFill/>
            <a:ln>
              <a:noFill/>
            </a:ln>
          </p:spPr>
          <p:txBody>
            <a:bodyPr anchorCtr="0" anchor="ctr" bIns="24125" lIns="135125" spcFirstLastPara="1" rIns="135125" wrap="square" tIns="24125">
              <a:noAutofit/>
            </a:bodyPr>
            <a:lstStyle/>
            <a:p>
              <a:pPr indent="0" lvl="0" marL="0" rtl="0" algn="just">
                <a:lnSpc>
                  <a:spcPct val="90000"/>
                </a:lnSpc>
                <a:spcBef>
                  <a:spcPts val="0"/>
                </a:spcBef>
                <a:spcAft>
                  <a:spcPts val="0"/>
                </a:spcAft>
                <a:buClr>
                  <a:schemeClr val="dk1"/>
                </a:buClr>
                <a:buSzPts val="1900"/>
                <a:buFont typeface="Tahoma"/>
                <a:buNone/>
              </a:pPr>
              <a:r>
                <a:rPr b="1" i="0" lang="en-US" sz="1900" u="none" cap="none" strike="noStrike">
                  <a:solidFill>
                    <a:schemeClr val="dk1"/>
                  </a:solidFill>
                  <a:latin typeface="Tahoma"/>
                  <a:ea typeface="Tahoma"/>
                  <a:cs typeface="Tahoma"/>
                  <a:sym typeface="Tahoma"/>
                </a:rPr>
                <a:t>Data Cleaning</a:t>
              </a:r>
              <a:r>
                <a:rPr b="0" i="0" lang="en-US" sz="1900" u="none" cap="none" strike="noStrike">
                  <a:solidFill>
                    <a:schemeClr val="dk1"/>
                  </a:solidFill>
                  <a:latin typeface="Tahoma"/>
                  <a:ea typeface="Tahoma"/>
                  <a:cs typeface="Tahoma"/>
                  <a:sym typeface="Tahoma"/>
                </a:rPr>
                <a:t>: Inconsistent formats in fields like DURATION(MINS) required extensive preprocessing</a:t>
              </a:r>
              <a:endParaRPr sz="1900"/>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9"/>
          <p:cNvSpPr txBox="1"/>
          <p:nvPr>
            <p:ph type="title"/>
          </p:nvPr>
        </p:nvSpPr>
        <p:spPr>
          <a:xfrm>
            <a:off x="152400" y="15498"/>
            <a:ext cx="9035390" cy="704295"/>
          </a:xfrm>
          <a:prstGeom prst="rect">
            <a:avLst/>
          </a:prstGeom>
          <a:noFill/>
          <a:ln>
            <a:noFill/>
          </a:ln>
        </p:spPr>
        <p:txBody>
          <a:bodyPr anchorCtr="0" anchor="t" bIns="0" lIns="0" spcFirstLastPara="1" rIns="0" wrap="square" tIns="164075">
            <a:spAutoFit/>
          </a:bodyPr>
          <a:lstStyle/>
          <a:p>
            <a:pPr indent="0" lvl="0" marL="3680459" rtl="0" algn="l">
              <a:lnSpc>
                <a:spcPct val="100000"/>
              </a:lnSpc>
              <a:spcBef>
                <a:spcPts val="0"/>
              </a:spcBef>
              <a:spcAft>
                <a:spcPts val="0"/>
              </a:spcAft>
              <a:buNone/>
            </a:pPr>
            <a:r>
              <a:rPr b="1" lang="en-US" sz="3500">
                <a:latin typeface="Tahoma"/>
                <a:ea typeface="Tahoma"/>
                <a:cs typeface="Tahoma"/>
                <a:sym typeface="Tahoma"/>
              </a:rPr>
              <a:t>RECOMMENDATIONS</a:t>
            </a:r>
            <a:endParaRPr/>
          </a:p>
        </p:txBody>
      </p:sp>
      <p:sp>
        <p:nvSpPr>
          <p:cNvPr id="302" name="Google Shape;302;p19"/>
          <p:cNvSpPr/>
          <p:nvPr/>
        </p:nvSpPr>
        <p:spPr>
          <a:xfrm>
            <a:off x="6759575" y="4469638"/>
            <a:ext cx="2072639" cy="422275"/>
          </a:xfrm>
          <a:custGeom>
            <a:rect b="b" l="l" r="r" t="t"/>
            <a:pathLst>
              <a:path extrusionOk="0" h="422275" w="2072640">
                <a:moveTo>
                  <a:pt x="2072627" y="0"/>
                </a:moveTo>
                <a:lnTo>
                  <a:pt x="1964436" y="0"/>
                </a:lnTo>
                <a:lnTo>
                  <a:pt x="1146048" y="0"/>
                </a:lnTo>
                <a:lnTo>
                  <a:pt x="1066800" y="0"/>
                </a:lnTo>
                <a:lnTo>
                  <a:pt x="0" y="0"/>
                </a:lnTo>
                <a:lnTo>
                  <a:pt x="0" y="422148"/>
                </a:lnTo>
                <a:lnTo>
                  <a:pt x="1066800" y="422148"/>
                </a:lnTo>
                <a:lnTo>
                  <a:pt x="1146048" y="422148"/>
                </a:lnTo>
                <a:lnTo>
                  <a:pt x="1964436" y="422148"/>
                </a:lnTo>
                <a:lnTo>
                  <a:pt x="2072627" y="422148"/>
                </a:lnTo>
                <a:lnTo>
                  <a:pt x="2072627"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03" name="Google Shape;303;p19"/>
          <p:cNvGrpSpPr/>
          <p:nvPr/>
        </p:nvGrpSpPr>
        <p:grpSpPr>
          <a:xfrm>
            <a:off x="2032000" y="750059"/>
            <a:ext cx="8128000" cy="5357880"/>
            <a:chOff x="0" y="30393"/>
            <a:chExt cx="8128000" cy="5357880"/>
          </a:xfrm>
        </p:grpSpPr>
        <p:sp>
          <p:nvSpPr>
            <p:cNvPr id="304" name="Google Shape;304;p19"/>
            <p:cNvSpPr/>
            <p:nvPr/>
          </p:nvSpPr>
          <p:spPr>
            <a:xfrm>
              <a:off x="0" y="635553"/>
              <a:ext cx="8128000" cy="1033200"/>
            </a:xfrm>
            <a:prstGeom prst="rect">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406400" y="30393"/>
              <a:ext cx="5689599" cy="1210320"/>
            </a:xfrm>
            <a:prstGeom prst="roundRect">
              <a:avLst>
                <a:gd fmla="val 16667" name="adj"/>
              </a:avLst>
            </a:prstGeom>
            <a:solidFill>
              <a:srgbClr val="FF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txBox="1"/>
            <p:nvPr/>
          </p:nvSpPr>
          <p:spPr>
            <a:xfrm>
              <a:off x="465483" y="89476"/>
              <a:ext cx="5571433" cy="1092154"/>
            </a:xfrm>
            <a:prstGeom prst="rect">
              <a:avLst/>
            </a:prstGeom>
            <a:noFill/>
            <a:ln>
              <a:noFill/>
            </a:ln>
          </p:spPr>
          <p:txBody>
            <a:bodyPr anchorCtr="0" anchor="ctr" bIns="0" lIns="215050" spcFirstLastPara="1" rIns="215050" wrap="square" tIns="0">
              <a:noAutofit/>
            </a:bodyPr>
            <a:lstStyle/>
            <a:p>
              <a:pPr indent="0" lvl="0" marL="0" rtl="0" algn="just">
                <a:lnSpc>
                  <a:spcPct val="9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Use the ML model as a </a:t>
              </a:r>
              <a:r>
                <a:rPr b="1" i="0" lang="en-US" sz="2000" u="none" cap="none" strike="noStrike">
                  <a:solidFill>
                    <a:schemeClr val="dk1"/>
                  </a:solidFill>
                  <a:latin typeface="Tahoma"/>
                  <a:ea typeface="Tahoma"/>
                  <a:cs typeface="Tahoma"/>
                  <a:sym typeface="Tahoma"/>
                </a:rPr>
                <a:t>pre-screening tool</a:t>
              </a:r>
              <a:r>
                <a:rPr b="0" i="0" lang="en-US" sz="2000" u="none" cap="none" strike="noStrike">
                  <a:solidFill>
                    <a:schemeClr val="dk1"/>
                  </a:solidFill>
                  <a:latin typeface="Tahoma"/>
                  <a:ea typeface="Tahoma"/>
                  <a:cs typeface="Tahoma"/>
                  <a:sym typeface="Tahoma"/>
                </a:rPr>
                <a:t> for faster content review</a:t>
              </a:r>
              <a:endParaRPr sz="2000">
                <a:solidFill>
                  <a:schemeClr val="lt1"/>
                </a:solidFill>
              </a:endParaRPr>
            </a:p>
          </p:txBody>
        </p:sp>
        <p:sp>
          <p:nvSpPr>
            <p:cNvPr id="307" name="Google Shape;307;p19"/>
            <p:cNvSpPr/>
            <p:nvPr/>
          </p:nvSpPr>
          <p:spPr>
            <a:xfrm>
              <a:off x="0" y="2495313"/>
              <a:ext cx="8128000" cy="1033200"/>
            </a:xfrm>
            <a:prstGeom prst="rect">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406400" y="1890153"/>
              <a:ext cx="5689599" cy="1210320"/>
            </a:xfrm>
            <a:prstGeom prst="roundRect">
              <a:avLst>
                <a:gd fmla="val 16667" name="adj"/>
              </a:avLst>
            </a:prstGeom>
            <a:solidFill>
              <a:srgbClr val="76923C"/>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9"/>
            <p:cNvSpPr txBox="1"/>
            <p:nvPr/>
          </p:nvSpPr>
          <p:spPr>
            <a:xfrm>
              <a:off x="465483" y="1949236"/>
              <a:ext cx="5571433" cy="1092154"/>
            </a:xfrm>
            <a:prstGeom prst="rect">
              <a:avLst/>
            </a:prstGeom>
            <a:noFill/>
            <a:ln>
              <a:noFill/>
            </a:ln>
          </p:spPr>
          <p:txBody>
            <a:bodyPr anchorCtr="0" anchor="ctr" bIns="0" lIns="215050" spcFirstLastPara="1" rIns="215050" wrap="square" tIns="0">
              <a:noAutofit/>
            </a:bodyPr>
            <a:lstStyle/>
            <a:p>
              <a:pPr indent="0" lvl="0" marL="0" rtl="0" algn="just">
                <a:lnSpc>
                  <a:spcPct val="90000"/>
                </a:lnSpc>
                <a:spcBef>
                  <a:spcPts val="0"/>
                </a:spcBef>
                <a:spcAft>
                  <a:spcPts val="0"/>
                </a:spcAft>
                <a:buClr>
                  <a:schemeClr val="dk1"/>
                </a:buClr>
                <a:buSzPts val="2000"/>
                <a:buFont typeface="Tahoma"/>
                <a:buNone/>
              </a:pPr>
              <a:r>
                <a:rPr b="1" i="0" lang="en-US" sz="2000" u="none" cap="none" strike="noStrike">
                  <a:solidFill>
                    <a:schemeClr val="dk1"/>
                  </a:solidFill>
                  <a:latin typeface="Tahoma"/>
                  <a:ea typeface="Tahoma"/>
                  <a:cs typeface="Tahoma"/>
                  <a:sym typeface="Tahoma"/>
                </a:rPr>
                <a:t>Integrate API</a:t>
              </a:r>
              <a:r>
                <a:rPr b="0" i="0" lang="en-US" sz="2000" u="none" cap="none" strike="noStrike">
                  <a:solidFill>
                    <a:schemeClr val="dk1"/>
                  </a:solidFill>
                  <a:latin typeface="Tahoma"/>
                  <a:ea typeface="Tahoma"/>
                  <a:cs typeface="Tahoma"/>
                  <a:sym typeface="Tahoma"/>
                </a:rPr>
                <a:t> with the regulator or streaming platforms for real-time classification.</a:t>
              </a:r>
              <a:endParaRPr sz="2000">
                <a:solidFill>
                  <a:schemeClr val="lt1"/>
                </a:solidFill>
              </a:endParaRPr>
            </a:p>
          </p:txBody>
        </p:sp>
        <p:sp>
          <p:nvSpPr>
            <p:cNvPr id="310" name="Google Shape;310;p19"/>
            <p:cNvSpPr/>
            <p:nvPr/>
          </p:nvSpPr>
          <p:spPr>
            <a:xfrm>
              <a:off x="0" y="4355073"/>
              <a:ext cx="8128000" cy="1033200"/>
            </a:xfrm>
            <a:prstGeom prst="rect">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406400" y="3749913"/>
              <a:ext cx="5689599" cy="1210320"/>
            </a:xfrm>
            <a:prstGeom prst="roundRect">
              <a:avLst>
                <a:gd fmla="val 16667" name="adj"/>
              </a:avLst>
            </a:prstGeom>
            <a:solidFill>
              <a:srgbClr val="31859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txBox="1"/>
            <p:nvPr/>
          </p:nvSpPr>
          <p:spPr>
            <a:xfrm>
              <a:off x="465483" y="3808996"/>
              <a:ext cx="5571433" cy="1092154"/>
            </a:xfrm>
            <a:prstGeom prst="rect">
              <a:avLst/>
            </a:prstGeom>
            <a:noFill/>
            <a:ln>
              <a:noFill/>
            </a:ln>
          </p:spPr>
          <p:txBody>
            <a:bodyPr anchorCtr="0" anchor="ctr" bIns="0" lIns="215050" spcFirstLastPara="1" rIns="215050" wrap="square" tIns="0">
              <a:noAutofit/>
            </a:bodyPr>
            <a:lstStyle/>
            <a:p>
              <a:pPr indent="0" lvl="0" marL="0" rtl="0" algn="l">
                <a:lnSpc>
                  <a:spcPct val="9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Switch to </a:t>
              </a:r>
              <a:r>
                <a:rPr b="1" i="0" lang="en-US" sz="2000" u="none" cap="none" strike="noStrike">
                  <a:solidFill>
                    <a:schemeClr val="dk1"/>
                  </a:solidFill>
                  <a:latin typeface="Tahoma"/>
                  <a:ea typeface="Tahoma"/>
                  <a:cs typeface="Tahoma"/>
                  <a:sym typeface="Tahoma"/>
                </a:rPr>
                <a:t>transformer models</a:t>
              </a:r>
              <a:r>
                <a:rPr b="0" i="0" lang="en-US" sz="2000" u="none" cap="none" strike="noStrike">
                  <a:solidFill>
                    <a:schemeClr val="dk1"/>
                  </a:solidFill>
                  <a:latin typeface="Tahoma"/>
                  <a:ea typeface="Tahoma"/>
                  <a:cs typeface="Tahoma"/>
                  <a:sym typeface="Tahoma"/>
                </a:rPr>
                <a:t> (e.g., BERT) for better text analysis.</a:t>
              </a:r>
              <a:endParaRPr sz="2000">
                <a:solidFill>
                  <a:schemeClr val="lt1"/>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type="title"/>
          </p:nvPr>
        </p:nvSpPr>
        <p:spPr>
          <a:xfrm>
            <a:off x="152400" y="15498"/>
            <a:ext cx="9035390" cy="704295"/>
          </a:xfrm>
          <a:prstGeom prst="rect">
            <a:avLst/>
          </a:prstGeom>
          <a:noFill/>
          <a:ln>
            <a:noFill/>
          </a:ln>
        </p:spPr>
        <p:txBody>
          <a:bodyPr anchorCtr="0" anchor="t" bIns="0" lIns="0" spcFirstLastPara="1" rIns="0" wrap="square" tIns="164075">
            <a:spAutoFit/>
          </a:bodyPr>
          <a:lstStyle/>
          <a:p>
            <a:pPr indent="0" lvl="0" marL="3680459" rtl="0" algn="l">
              <a:lnSpc>
                <a:spcPct val="100000"/>
              </a:lnSpc>
              <a:spcBef>
                <a:spcPts val="0"/>
              </a:spcBef>
              <a:spcAft>
                <a:spcPts val="0"/>
              </a:spcAft>
              <a:buNone/>
            </a:pPr>
            <a:r>
              <a:rPr b="1" lang="en-US" sz="3500">
                <a:latin typeface="Tahoma"/>
                <a:ea typeface="Tahoma"/>
                <a:cs typeface="Tahoma"/>
                <a:sym typeface="Tahoma"/>
              </a:rPr>
              <a:t>RECOMMENDATIONS</a:t>
            </a:r>
            <a:endParaRPr/>
          </a:p>
        </p:txBody>
      </p:sp>
      <p:sp>
        <p:nvSpPr>
          <p:cNvPr id="318" name="Google Shape;318;p20"/>
          <p:cNvSpPr/>
          <p:nvPr/>
        </p:nvSpPr>
        <p:spPr>
          <a:xfrm>
            <a:off x="6759575" y="4469638"/>
            <a:ext cx="2072639" cy="422275"/>
          </a:xfrm>
          <a:custGeom>
            <a:rect b="b" l="l" r="r" t="t"/>
            <a:pathLst>
              <a:path extrusionOk="0" h="422275" w="2072640">
                <a:moveTo>
                  <a:pt x="2072627" y="0"/>
                </a:moveTo>
                <a:lnTo>
                  <a:pt x="1964436" y="0"/>
                </a:lnTo>
                <a:lnTo>
                  <a:pt x="1146048" y="0"/>
                </a:lnTo>
                <a:lnTo>
                  <a:pt x="1066800" y="0"/>
                </a:lnTo>
                <a:lnTo>
                  <a:pt x="0" y="0"/>
                </a:lnTo>
                <a:lnTo>
                  <a:pt x="0" y="422148"/>
                </a:lnTo>
                <a:lnTo>
                  <a:pt x="1066800" y="422148"/>
                </a:lnTo>
                <a:lnTo>
                  <a:pt x="1146048" y="422148"/>
                </a:lnTo>
                <a:lnTo>
                  <a:pt x="1964436" y="422148"/>
                </a:lnTo>
                <a:lnTo>
                  <a:pt x="2072627" y="422148"/>
                </a:lnTo>
                <a:lnTo>
                  <a:pt x="2072627"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19" name="Google Shape;319;p20"/>
          <p:cNvGrpSpPr/>
          <p:nvPr/>
        </p:nvGrpSpPr>
        <p:grpSpPr>
          <a:xfrm>
            <a:off x="2032000" y="750059"/>
            <a:ext cx="8128000" cy="5357880"/>
            <a:chOff x="0" y="30393"/>
            <a:chExt cx="8128000" cy="5357880"/>
          </a:xfrm>
        </p:grpSpPr>
        <p:sp>
          <p:nvSpPr>
            <p:cNvPr id="320" name="Google Shape;320;p20"/>
            <p:cNvSpPr/>
            <p:nvPr/>
          </p:nvSpPr>
          <p:spPr>
            <a:xfrm>
              <a:off x="0" y="635553"/>
              <a:ext cx="8128000" cy="1033200"/>
            </a:xfrm>
            <a:prstGeom prst="rect">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406400" y="30393"/>
              <a:ext cx="5689599" cy="1210320"/>
            </a:xfrm>
            <a:prstGeom prst="roundRect">
              <a:avLst>
                <a:gd fmla="val 16667" name="adj"/>
              </a:avLst>
            </a:prstGeom>
            <a:solidFill>
              <a:srgbClr val="FF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txBox="1"/>
            <p:nvPr/>
          </p:nvSpPr>
          <p:spPr>
            <a:xfrm>
              <a:off x="465483" y="89476"/>
              <a:ext cx="5571433" cy="1092154"/>
            </a:xfrm>
            <a:prstGeom prst="rect">
              <a:avLst/>
            </a:prstGeom>
            <a:noFill/>
            <a:ln>
              <a:noFill/>
            </a:ln>
          </p:spPr>
          <p:txBody>
            <a:bodyPr anchorCtr="0" anchor="ctr" bIns="0" lIns="215050" spcFirstLastPara="1" rIns="215050" wrap="square" tIns="0">
              <a:noAutofit/>
            </a:bodyPr>
            <a:lstStyle/>
            <a:p>
              <a:pPr indent="0" lvl="0" marL="0" rtl="0" algn="just">
                <a:lnSpc>
                  <a:spcPct val="9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Apply </a:t>
              </a:r>
              <a:r>
                <a:rPr b="1" i="0" lang="en-US" sz="2000" u="none" cap="none" strike="noStrike">
                  <a:solidFill>
                    <a:schemeClr val="dk1"/>
                  </a:solidFill>
                  <a:latin typeface="Tahoma"/>
                  <a:ea typeface="Tahoma"/>
                  <a:cs typeface="Tahoma"/>
                  <a:sym typeface="Tahoma"/>
                </a:rPr>
                <a:t>SMOTE or class weighting</a:t>
              </a:r>
              <a:r>
                <a:rPr b="0" i="0" lang="en-US" sz="2000" u="none" cap="none" strike="noStrike">
                  <a:solidFill>
                    <a:schemeClr val="dk1"/>
                  </a:solidFill>
                  <a:latin typeface="Tahoma"/>
                  <a:ea typeface="Tahoma"/>
                  <a:cs typeface="Tahoma"/>
                  <a:sym typeface="Tahoma"/>
                </a:rPr>
                <a:t> to handle rating imbalance.</a:t>
              </a:r>
              <a:endParaRPr sz="2000">
                <a:solidFill>
                  <a:schemeClr val="lt1"/>
                </a:solidFill>
              </a:endParaRPr>
            </a:p>
          </p:txBody>
        </p:sp>
        <p:sp>
          <p:nvSpPr>
            <p:cNvPr id="323" name="Google Shape;323;p20"/>
            <p:cNvSpPr/>
            <p:nvPr/>
          </p:nvSpPr>
          <p:spPr>
            <a:xfrm>
              <a:off x="0" y="2495313"/>
              <a:ext cx="8128000" cy="1033200"/>
            </a:xfrm>
            <a:prstGeom prst="rect">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a:off x="406400" y="1890153"/>
              <a:ext cx="5689599" cy="121032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txBox="1"/>
            <p:nvPr/>
          </p:nvSpPr>
          <p:spPr>
            <a:xfrm>
              <a:off x="465483" y="1949236"/>
              <a:ext cx="5571433" cy="1092154"/>
            </a:xfrm>
            <a:prstGeom prst="rect">
              <a:avLst/>
            </a:prstGeom>
            <a:noFill/>
            <a:ln>
              <a:noFill/>
            </a:ln>
          </p:spPr>
          <p:txBody>
            <a:bodyPr anchorCtr="0" anchor="ctr" bIns="0" lIns="215050" spcFirstLastPara="1" rIns="215050" wrap="square" tIns="0">
              <a:noAutofit/>
            </a:bodyPr>
            <a:lstStyle/>
            <a:p>
              <a:pPr indent="0" lvl="0" marL="0" rtl="0" algn="just">
                <a:lnSpc>
                  <a:spcPct val="9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Add </a:t>
              </a:r>
              <a:r>
                <a:rPr b="1" i="0" lang="en-US" sz="2000" u="none" cap="none" strike="noStrike">
                  <a:solidFill>
                    <a:schemeClr val="dk1"/>
                  </a:solidFill>
                  <a:latin typeface="Tahoma"/>
                  <a:ea typeface="Tahoma"/>
                  <a:cs typeface="Tahoma"/>
                  <a:sym typeface="Tahoma"/>
                </a:rPr>
                <a:t>human-in-the-loop</a:t>
              </a:r>
              <a:r>
                <a:rPr b="0" i="0" lang="en-US" sz="2000" u="none" cap="none" strike="noStrike">
                  <a:solidFill>
                    <a:schemeClr val="dk1"/>
                  </a:solidFill>
                  <a:latin typeface="Tahoma"/>
                  <a:ea typeface="Tahoma"/>
                  <a:cs typeface="Tahoma"/>
                  <a:sym typeface="Tahoma"/>
                </a:rPr>
                <a:t> feedback to improve accuracy over time.</a:t>
              </a:r>
              <a:endParaRPr sz="2000">
                <a:solidFill>
                  <a:schemeClr val="lt1"/>
                </a:solidFill>
              </a:endParaRPr>
            </a:p>
          </p:txBody>
        </p:sp>
        <p:sp>
          <p:nvSpPr>
            <p:cNvPr id="326" name="Google Shape;326;p20"/>
            <p:cNvSpPr/>
            <p:nvPr/>
          </p:nvSpPr>
          <p:spPr>
            <a:xfrm>
              <a:off x="0" y="4355073"/>
              <a:ext cx="8128000" cy="1033200"/>
            </a:xfrm>
            <a:prstGeom prst="rect">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406400" y="3749913"/>
              <a:ext cx="5689599" cy="1210320"/>
            </a:xfrm>
            <a:prstGeom prst="roundRect">
              <a:avLst>
                <a:gd fmla="val 16667" name="adj"/>
              </a:avLst>
            </a:prstGeom>
            <a:solidFill>
              <a:srgbClr val="76923C"/>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txBox="1"/>
            <p:nvPr/>
          </p:nvSpPr>
          <p:spPr>
            <a:xfrm>
              <a:off x="465483" y="3808996"/>
              <a:ext cx="5571433" cy="1092154"/>
            </a:xfrm>
            <a:prstGeom prst="rect">
              <a:avLst/>
            </a:prstGeom>
            <a:noFill/>
            <a:ln>
              <a:noFill/>
            </a:ln>
          </p:spPr>
          <p:txBody>
            <a:bodyPr anchorCtr="0" anchor="ctr" bIns="0" lIns="215050" spcFirstLastPara="1" rIns="215050" wrap="square" tIns="0">
              <a:noAutofit/>
            </a:bodyPr>
            <a:lstStyle/>
            <a:p>
              <a:pPr indent="0" lvl="0" marL="0" rtl="0" algn="l">
                <a:lnSpc>
                  <a:spcPct val="9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Build a </a:t>
              </a:r>
              <a:r>
                <a:rPr b="1" i="0" lang="en-US" sz="2000" u="none" cap="none" strike="noStrike">
                  <a:solidFill>
                    <a:schemeClr val="dk1"/>
                  </a:solidFill>
                  <a:latin typeface="Tahoma"/>
                  <a:ea typeface="Tahoma"/>
                  <a:cs typeface="Tahoma"/>
                  <a:sym typeface="Tahoma"/>
                </a:rPr>
                <a:t>parental control app</a:t>
              </a:r>
              <a:r>
                <a:rPr b="0" i="0" lang="en-US" sz="2000" u="none" cap="none" strike="noStrike">
                  <a:solidFill>
                    <a:schemeClr val="dk1"/>
                  </a:solidFill>
                  <a:latin typeface="Tahoma"/>
                  <a:ea typeface="Tahoma"/>
                  <a:cs typeface="Tahoma"/>
                  <a:sym typeface="Tahoma"/>
                </a:rPr>
                <a:t> to help filter content by rating.</a:t>
              </a:r>
              <a:endParaRPr sz="2000">
                <a:solidFill>
                  <a:schemeClr val="lt1"/>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52400" y="15498"/>
            <a:ext cx="9035390" cy="704295"/>
          </a:xfrm>
          <a:prstGeom prst="rect">
            <a:avLst/>
          </a:prstGeom>
          <a:noFill/>
          <a:ln>
            <a:noFill/>
          </a:ln>
        </p:spPr>
        <p:txBody>
          <a:bodyPr anchorCtr="0" anchor="t" bIns="0" lIns="0" spcFirstLastPara="1" rIns="0" wrap="square" tIns="164075">
            <a:spAutoFit/>
          </a:bodyPr>
          <a:lstStyle/>
          <a:p>
            <a:pPr indent="0" lvl="0" marL="3680459" rtl="0" algn="l">
              <a:lnSpc>
                <a:spcPct val="100000"/>
              </a:lnSpc>
              <a:spcBef>
                <a:spcPts val="0"/>
              </a:spcBef>
              <a:spcAft>
                <a:spcPts val="0"/>
              </a:spcAft>
              <a:buNone/>
            </a:pPr>
            <a:r>
              <a:rPr b="1" lang="en-US" sz="3500">
                <a:latin typeface="Tahoma"/>
                <a:ea typeface="Tahoma"/>
                <a:cs typeface="Tahoma"/>
                <a:sym typeface="Tahoma"/>
              </a:rPr>
              <a:t>RECOMMENDATIONS</a:t>
            </a:r>
            <a:endParaRPr/>
          </a:p>
        </p:txBody>
      </p:sp>
      <p:sp>
        <p:nvSpPr>
          <p:cNvPr id="334" name="Google Shape;334;p21"/>
          <p:cNvSpPr/>
          <p:nvPr/>
        </p:nvSpPr>
        <p:spPr>
          <a:xfrm>
            <a:off x="6759575" y="4469638"/>
            <a:ext cx="2072639" cy="422275"/>
          </a:xfrm>
          <a:custGeom>
            <a:rect b="b" l="l" r="r" t="t"/>
            <a:pathLst>
              <a:path extrusionOk="0" h="422275" w="2072640">
                <a:moveTo>
                  <a:pt x="2072627" y="0"/>
                </a:moveTo>
                <a:lnTo>
                  <a:pt x="1964436" y="0"/>
                </a:lnTo>
                <a:lnTo>
                  <a:pt x="1146048" y="0"/>
                </a:lnTo>
                <a:lnTo>
                  <a:pt x="1066800" y="0"/>
                </a:lnTo>
                <a:lnTo>
                  <a:pt x="0" y="0"/>
                </a:lnTo>
                <a:lnTo>
                  <a:pt x="0" y="422148"/>
                </a:lnTo>
                <a:lnTo>
                  <a:pt x="1066800" y="422148"/>
                </a:lnTo>
                <a:lnTo>
                  <a:pt x="1146048" y="422148"/>
                </a:lnTo>
                <a:lnTo>
                  <a:pt x="1964436" y="422148"/>
                </a:lnTo>
                <a:lnTo>
                  <a:pt x="2072627" y="422148"/>
                </a:lnTo>
                <a:lnTo>
                  <a:pt x="2072627"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35" name="Google Shape;335;p21"/>
          <p:cNvGrpSpPr/>
          <p:nvPr/>
        </p:nvGrpSpPr>
        <p:grpSpPr>
          <a:xfrm>
            <a:off x="2032000" y="741419"/>
            <a:ext cx="8128000" cy="5375159"/>
            <a:chOff x="0" y="21753"/>
            <a:chExt cx="8128000" cy="5375159"/>
          </a:xfrm>
        </p:grpSpPr>
        <p:sp>
          <p:nvSpPr>
            <p:cNvPr id="336" name="Google Shape;336;p21"/>
            <p:cNvSpPr/>
            <p:nvPr/>
          </p:nvSpPr>
          <p:spPr>
            <a:xfrm>
              <a:off x="0" y="951633"/>
              <a:ext cx="8128000" cy="1587599"/>
            </a:xfrm>
            <a:prstGeom prst="rect">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406400" y="21753"/>
              <a:ext cx="5689599" cy="1859760"/>
            </a:xfrm>
            <a:prstGeom prst="roundRect">
              <a:avLst>
                <a:gd fmla="val 16667" name="adj"/>
              </a:avLst>
            </a:prstGeom>
            <a:solidFill>
              <a:srgbClr val="FF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txBox="1"/>
            <p:nvPr/>
          </p:nvSpPr>
          <p:spPr>
            <a:xfrm>
              <a:off x="497186" y="112539"/>
              <a:ext cx="5508027" cy="1678188"/>
            </a:xfrm>
            <a:prstGeom prst="rect">
              <a:avLst/>
            </a:prstGeom>
            <a:noFill/>
            <a:ln>
              <a:noFill/>
            </a:ln>
          </p:spPr>
          <p:txBody>
            <a:bodyPr anchorCtr="0" anchor="ctr" bIns="0" lIns="215050" spcFirstLastPara="1" rIns="215050" wrap="square" tIns="0">
              <a:noAutofit/>
            </a:bodyPr>
            <a:lstStyle/>
            <a:p>
              <a:pPr indent="0" lvl="0" marL="0" rtl="0" algn="just">
                <a:lnSpc>
                  <a:spcPct val="9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Include </a:t>
              </a:r>
              <a:r>
                <a:rPr b="1" i="0" lang="en-US" sz="2000" u="none" cap="none" strike="noStrike">
                  <a:solidFill>
                    <a:schemeClr val="dk1"/>
                  </a:solidFill>
                  <a:latin typeface="Tahoma"/>
                  <a:ea typeface="Tahoma"/>
                  <a:cs typeface="Tahoma"/>
                  <a:sym typeface="Tahoma"/>
                </a:rPr>
                <a:t>image/audio features</a:t>
              </a:r>
              <a:r>
                <a:rPr b="0" i="0" lang="en-US" sz="2000" u="none" cap="none" strike="noStrike">
                  <a:solidFill>
                    <a:schemeClr val="dk1"/>
                  </a:solidFill>
                  <a:latin typeface="Tahoma"/>
                  <a:ea typeface="Tahoma"/>
                  <a:cs typeface="Tahoma"/>
                  <a:sym typeface="Tahoma"/>
                </a:rPr>
                <a:t> for richer content classification.</a:t>
              </a:r>
              <a:endParaRPr sz="2000">
                <a:solidFill>
                  <a:schemeClr val="lt1"/>
                </a:solidFill>
              </a:endParaRPr>
            </a:p>
          </p:txBody>
        </p:sp>
        <p:sp>
          <p:nvSpPr>
            <p:cNvPr id="339" name="Google Shape;339;p21"/>
            <p:cNvSpPr/>
            <p:nvPr/>
          </p:nvSpPr>
          <p:spPr>
            <a:xfrm>
              <a:off x="0" y="3809313"/>
              <a:ext cx="8128000" cy="1587599"/>
            </a:xfrm>
            <a:prstGeom prst="rect">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406400" y="2879433"/>
              <a:ext cx="5689599" cy="1859760"/>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txBox="1"/>
            <p:nvPr/>
          </p:nvSpPr>
          <p:spPr>
            <a:xfrm>
              <a:off x="497186" y="2970219"/>
              <a:ext cx="5508027" cy="1678188"/>
            </a:xfrm>
            <a:prstGeom prst="rect">
              <a:avLst/>
            </a:prstGeom>
            <a:noFill/>
            <a:ln>
              <a:noFill/>
            </a:ln>
          </p:spPr>
          <p:txBody>
            <a:bodyPr anchorCtr="0" anchor="ctr" bIns="0" lIns="215050" spcFirstLastPara="1" rIns="215050" wrap="square" tIns="0">
              <a:noAutofit/>
            </a:bodyPr>
            <a:lstStyle/>
            <a:p>
              <a:pPr indent="0" lvl="0" marL="0" rtl="0" algn="just">
                <a:lnSpc>
                  <a:spcPct val="9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Perform </a:t>
              </a:r>
              <a:r>
                <a:rPr b="1" i="0" lang="en-US" sz="2000" u="none" cap="none" strike="noStrike">
                  <a:solidFill>
                    <a:schemeClr val="dk1"/>
                  </a:solidFill>
                  <a:latin typeface="Tahoma"/>
                  <a:ea typeface="Tahoma"/>
                  <a:cs typeface="Tahoma"/>
                  <a:sym typeface="Tahoma"/>
                </a:rPr>
                <a:t>regular audits</a:t>
              </a:r>
              <a:r>
                <a:rPr b="0" i="0" lang="en-US" sz="2000" u="none" cap="none" strike="noStrike">
                  <a:solidFill>
                    <a:schemeClr val="dk1"/>
                  </a:solidFill>
                  <a:latin typeface="Tahoma"/>
                  <a:ea typeface="Tahoma"/>
                  <a:cs typeface="Tahoma"/>
                  <a:sym typeface="Tahoma"/>
                </a:rPr>
                <a:t> to detect and correct model bias.</a:t>
              </a:r>
              <a:endParaRPr sz="2000">
                <a:solidFill>
                  <a:schemeClr val="lt1"/>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22" title="next step.jpg"/>
          <p:cNvPicPr preferRelativeResize="0"/>
          <p:nvPr/>
        </p:nvPicPr>
        <p:blipFill>
          <a:blip r:embed="rId3">
            <a:alphaModFix/>
          </a:blip>
          <a:stretch>
            <a:fillRect/>
          </a:stretch>
        </p:blipFill>
        <p:spPr>
          <a:xfrm>
            <a:off x="0" y="0"/>
            <a:ext cx="7490299" cy="6705599"/>
          </a:xfrm>
          <a:prstGeom prst="rect">
            <a:avLst/>
          </a:prstGeom>
          <a:noFill/>
          <a:ln>
            <a:noFill/>
          </a:ln>
        </p:spPr>
      </p:pic>
      <p:sp>
        <p:nvSpPr>
          <p:cNvPr id="347" name="Google Shape;347;p22"/>
          <p:cNvSpPr txBox="1"/>
          <p:nvPr/>
        </p:nvSpPr>
        <p:spPr>
          <a:xfrm>
            <a:off x="7823800" y="573300"/>
            <a:ext cx="3376800" cy="571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rPr>
              <a:t>Advanced NLP</a:t>
            </a:r>
            <a:r>
              <a:rPr lang="en-US" sz="2000">
                <a:solidFill>
                  <a:schemeClr val="dk1"/>
                </a:solidFill>
              </a:rPr>
              <a:t>: Use BERT/RoBERTa for better text understanding</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rPr>
              <a:t>Multimodal</a:t>
            </a:r>
            <a:r>
              <a:rPr lang="en-US" sz="2000">
                <a:solidFill>
                  <a:schemeClr val="dk1"/>
                </a:solidFill>
              </a:rPr>
              <a:t>: Add image/audio features</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rPr>
              <a:t>API &amp; Dashboard</a:t>
            </a:r>
            <a:r>
              <a:rPr lang="en-US" sz="2000">
                <a:solidFill>
                  <a:schemeClr val="dk1"/>
                </a:solidFill>
              </a:rPr>
              <a:t>: Deploy for real-time use</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rPr>
              <a:t>Bias Audit</a:t>
            </a:r>
            <a:r>
              <a:rPr lang="en-US" sz="2000">
                <a:solidFill>
                  <a:schemeClr val="dk1"/>
                </a:solidFill>
              </a:rPr>
              <a:t>: Fix class imbalance, monitor fairness</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rPr>
              <a:t>Human Feedback</a:t>
            </a:r>
            <a:r>
              <a:rPr lang="en-US" sz="2000">
                <a:solidFill>
                  <a:schemeClr val="dk1"/>
                </a:solidFill>
              </a:rPr>
              <a:t>: Improve model via user input</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rPr>
              <a:t>Scaling</a:t>
            </a:r>
            <a:r>
              <a:rPr lang="en-US" sz="2000">
                <a:solidFill>
                  <a:schemeClr val="dk1"/>
                </a:solidFill>
              </a:rPr>
              <a:t>: Localize for other countries/languages</a:t>
            </a:r>
            <a:endParaRPr sz="2000">
              <a:solidFill>
                <a:schemeClr val="dk1"/>
              </a:solidFill>
            </a:endParaRPr>
          </a:p>
          <a:p>
            <a:pPr indent="0" lvl="0" marL="0" rtl="0" algn="l">
              <a:spcBef>
                <a:spcPts val="0"/>
              </a:spcBef>
              <a:spcAft>
                <a:spcPts val="0"/>
              </a:spcAft>
              <a:buNone/>
            </a:pPr>
            <a:r>
              <a:t/>
            </a:r>
            <a:endParaRPr sz="2000">
              <a:solidFill>
                <a:srgbClr val="202020"/>
              </a:solidFill>
              <a:latin typeface="Times New Roman"/>
              <a:ea typeface="Times New Roman"/>
              <a:cs typeface="Times New Roman"/>
              <a:sym typeface="Times New Roman"/>
            </a:endParaRPr>
          </a:p>
        </p:txBody>
      </p:sp>
      <p:sp>
        <p:nvSpPr>
          <p:cNvPr id="348" name="Google Shape;348;p22"/>
          <p:cNvSpPr txBox="1"/>
          <p:nvPr/>
        </p:nvSpPr>
        <p:spPr>
          <a:xfrm>
            <a:off x="7990575" y="118125"/>
            <a:ext cx="21000" cy="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900">
              <a:solidFill>
                <a:srgbClr val="202020"/>
              </a:solidFill>
              <a:latin typeface="Times New Roman"/>
              <a:ea typeface="Times New Roman"/>
              <a:cs typeface="Times New Roman"/>
              <a:sym typeface="Times New Roman"/>
            </a:endParaRPr>
          </a:p>
        </p:txBody>
      </p:sp>
      <p:sp>
        <p:nvSpPr>
          <p:cNvPr id="349" name="Google Shape;349;p22"/>
          <p:cNvSpPr txBox="1"/>
          <p:nvPr/>
        </p:nvSpPr>
        <p:spPr>
          <a:xfrm>
            <a:off x="8815200" y="0"/>
            <a:ext cx="3376800" cy="5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900">
                <a:solidFill>
                  <a:srgbClr val="202020"/>
                </a:solidFill>
                <a:latin typeface="Times New Roman"/>
                <a:ea typeface="Times New Roman"/>
                <a:cs typeface="Times New Roman"/>
                <a:sym typeface="Times New Roman"/>
              </a:rPr>
              <a:t>NEXT STEPS</a:t>
            </a:r>
            <a:endParaRPr sz="2900">
              <a:solidFill>
                <a:srgbClr val="20202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3"/>
          <p:cNvSpPr txBox="1"/>
          <p:nvPr/>
        </p:nvSpPr>
        <p:spPr>
          <a:xfrm>
            <a:off x="1295400" y="1066800"/>
            <a:ext cx="6629400" cy="5170646"/>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400"/>
              <a:t>🙏 Thank You</a:t>
            </a:r>
            <a:endParaRPr/>
          </a:p>
          <a:p>
            <a:pPr indent="0" lvl="0" marL="0" rtl="0" algn="l">
              <a:spcBef>
                <a:spcPts val="0"/>
              </a:spcBef>
              <a:spcAft>
                <a:spcPts val="0"/>
              </a:spcAft>
              <a:buNone/>
            </a:pPr>
            <a:r>
              <a:rPr lang="en-US" sz="2400"/>
              <a:t>We sincerely appreciate your time and attention.</a:t>
            </a:r>
            <a:endParaRPr/>
          </a:p>
          <a:p>
            <a:pPr indent="0" lvl="0" marL="0" rtl="0" algn="l">
              <a:spcBef>
                <a:spcPts val="0"/>
              </a:spcBef>
              <a:spcAft>
                <a:spcPts val="0"/>
              </a:spcAft>
              <a:buNone/>
            </a:pPr>
            <a:r>
              <a:rPr lang="en-US" sz="2400"/>
              <a:t>Thank you for engaging with our project on </a:t>
            </a:r>
            <a:r>
              <a:rPr b="1" lang="en-US" sz="2400"/>
              <a:t>Automating the Classification of Audio-Visual Content</a:t>
            </a:r>
            <a:r>
              <a:rPr lang="en-US" sz="2400"/>
              <a:t>.</a:t>
            </a:r>
            <a:br>
              <a:rPr lang="en-US" sz="2400"/>
            </a:br>
            <a:r>
              <a:rPr lang="en-US" sz="2400"/>
              <a:t>We hope our work contributes to safer, smarter, and more efficient content regulation in the digital age.</a:t>
            </a:r>
            <a:endParaRPr/>
          </a:p>
          <a:p>
            <a:pPr indent="0" lvl="0" marL="0" rtl="0" algn="l">
              <a:spcBef>
                <a:spcPts val="0"/>
              </a:spcBef>
              <a:spcAft>
                <a:spcPts val="0"/>
              </a:spcAft>
              <a:buNone/>
            </a:pPr>
            <a:r>
              <a:rPr b="1" lang="en-US" sz="2400"/>
              <a:t>— The Data Science Team</a:t>
            </a:r>
            <a:br>
              <a:rPr lang="en-US" sz="2400"/>
            </a:br>
            <a:r>
              <a:rPr i="1" lang="en-US" sz="2400"/>
              <a:t>Gibson Ngetich · Cindy Minyade · Ayaya Vincent · Maryan Daud · Edwin Korir · Sarah Njoroge</a:t>
            </a:r>
            <a:endParaRPr sz="2400"/>
          </a:p>
          <a:p>
            <a:pPr indent="0" lvl="0" marL="0" rtl="0" algn="l">
              <a:spcBef>
                <a:spcPts val="0"/>
              </a:spcBef>
              <a:spcAft>
                <a:spcPts val="0"/>
              </a:spcAft>
              <a:buNone/>
            </a:pPr>
            <a:r>
              <a:t/>
            </a:r>
            <a:endParaRPr sz="1800"/>
          </a:p>
        </p:txBody>
      </p:sp>
      <p:pic>
        <p:nvPicPr>
          <p:cNvPr id="355" name="Google Shape;355;p2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56" name="Google Shape;356;p23"/>
          <p:cNvSpPr txBox="1"/>
          <p:nvPr/>
        </p:nvSpPr>
        <p:spPr>
          <a:xfrm flipH="1">
            <a:off x="9296400" y="352217"/>
            <a:ext cx="2438400" cy="483209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800"/>
              <a:t>🙏 Thank You</a:t>
            </a:r>
            <a:endParaRPr/>
          </a:p>
          <a:p>
            <a:pPr indent="0" lvl="0" marL="0" rtl="0" algn="l">
              <a:spcBef>
                <a:spcPts val="0"/>
              </a:spcBef>
              <a:spcAft>
                <a:spcPts val="0"/>
              </a:spcAft>
              <a:buNone/>
            </a:pPr>
            <a:r>
              <a:rPr lang="en-US" sz="2800"/>
              <a:t>Thank you for your time and attention.</a:t>
            </a:r>
            <a:br>
              <a:rPr lang="en-US" sz="2800"/>
            </a:br>
            <a:r>
              <a:rPr lang="en-US" sz="2800"/>
              <a:t>We appreciate your support and interest in our project.</a:t>
            </a:r>
            <a:endParaRPr/>
          </a:p>
          <a:p>
            <a:pPr indent="0" lvl="0" marL="0" rtl="0" algn="l">
              <a:spcBef>
                <a:spcPts val="0"/>
              </a:spcBef>
              <a:spcAft>
                <a:spcPts val="0"/>
              </a:spcAft>
              <a:buNone/>
            </a:pPr>
            <a:r>
              <a:rPr lang="en-US" sz="2800"/>
              <a:t>— </a:t>
            </a:r>
            <a:r>
              <a:rPr i="1" lang="en-US" sz="2800"/>
              <a:t>The Team</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idx="4294967295" type="title"/>
          </p:nvPr>
        </p:nvSpPr>
        <p:spPr>
          <a:xfrm>
            <a:off x="0" y="395288"/>
            <a:ext cx="9448800" cy="5668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90C225"/>
                </a:solidFill>
              </a:rPr>
              <a:t>                     </a:t>
            </a:r>
            <a:r>
              <a:rPr b="1" lang="en-US" sz="3600">
                <a:solidFill>
                  <a:schemeClr val="dk1"/>
                </a:solidFill>
                <a:latin typeface="Tahoma"/>
                <a:ea typeface="Tahoma"/>
                <a:cs typeface="Tahoma"/>
                <a:sym typeface="Tahoma"/>
              </a:rPr>
              <a:t>PROJECT OVERVIEW</a:t>
            </a:r>
            <a:endParaRPr b="1" sz="3600">
              <a:solidFill>
                <a:schemeClr val="dk1"/>
              </a:solidFill>
              <a:latin typeface="Tahoma"/>
              <a:ea typeface="Tahoma"/>
              <a:cs typeface="Tahoma"/>
              <a:sym typeface="Tahoma"/>
            </a:endParaRPr>
          </a:p>
        </p:txBody>
      </p:sp>
      <p:sp>
        <p:nvSpPr>
          <p:cNvPr id="145" name="Google Shape;145;p8"/>
          <p:cNvSpPr txBox="1"/>
          <p:nvPr/>
        </p:nvSpPr>
        <p:spPr>
          <a:xfrm>
            <a:off x="349410" y="1009820"/>
            <a:ext cx="8685404" cy="2954655"/>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lang="en-US" sz="2400">
                <a:latin typeface="Tahoma"/>
                <a:ea typeface="Tahoma"/>
                <a:cs typeface="Tahoma"/>
                <a:sym typeface="Tahoma"/>
              </a:rPr>
              <a:t>The project builds a machine learning and natural language processing pipeline to automatically classify audiovisual content and predict its rating based on the official rating (GE, PG, 16, 18, Restricted) in Kenya. It aims to support regulatory bodies, parents, educators, and streaming platforms by enhancing the speed, accuracy, and scalability of content classification.</a:t>
            </a:r>
            <a:endParaRPr b="0" sz="2400">
              <a:latin typeface="Tahoma"/>
              <a:ea typeface="Tahoma"/>
              <a:cs typeface="Tahoma"/>
              <a:sym typeface="Tahoma"/>
            </a:endParaRPr>
          </a:p>
          <a:p>
            <a:pPr indent="0" lvl="0" marL="0" rtl="0" algn="l">
              <a:spcBef>
                <a:spcPts val="0"/>
              </a:spcBef>
              <a:spcAft>
                <a:spcPts val="0"/>
              </a:spcAft>
              <a:buNone/>
            </a:pPr>
            <a:br>
              <a:rPr lang="en-US" sz="2400">
                <a:latin typeface="Tahoma"/>
                <a:ea typeface="Tahoma"/>
                <a:cs typeface="Tahoma"/>
                <a:sym typeface="Tahoma"/>
              </a:rPr>
            </a:br>
            <a:endParaRPr sz="2400">
              <a:latin typeface="Tahoma"/>
              <a:ea typeface="Tahoma"/>
              <a:cs typeface="Tahoma"/>
              <a:sym typeface="Tahoma"/>
            </a:endParaRPr>
          </a:p>
        </p:txBody>
      </p:sp>
      <p:pic>
        <p:nvPicPr>
          <p:cNvPr descr="film reel 2 | General Studies" id="146" name="Google Shape;146;p8"/>
          <p:cNvPicPr preferRelativeResize="0"/>
          <p:nvPr/>
        </p:nvPicPr>
        <p:blipFill rotWithShape="1">
          <a:blip r:embed="rId3">
            <a:alphaModFix/>
          </a:blip>
          <a:srcRect b="0" l="0" r="0" t="0"/>
          <a:stretch/>
        </p:blipFill>
        <p:spPr>
          <a:xfrm>
            <a:off x="9296400" y="-29706"/>
            <a:ext cx="2895600" cy="6887705"/>
          </a:xfrm>
          <a:prstGeom prst="rect">
            <a:avLst/>
          </a:prstGeom>
          <a:noFill/>
          <a:ln>
            <a:noFill/>
          </a:ln>
        </p:spPr>
      </p:pic>
      <p:pic>
        <p:nvPicPr>
          <p:cNvPr descr="Film Ratings - Motion Picture Association" id="147" name="Google Shape;147;p8"/>
          <p:cNvPicPr preferRelativeResize="0"/>
          <p:nvPr/>
        </p:nvPicPr>
        <p:blipFill rotWithShape="1">
          <a:blip r:embed="rId4">
            <a:alphaModFix/>
          </a:blip>
          <a:srcRect b="0" l="0" r="0" t="0"/>
          <a:stretch/>
        </p:blipFill>
        <p:spPr>
          <a:xfrm>
            <a:off x="0" y="3276600"/>
            <a:ext cx="9296400" cy="3581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idx="4294967295" type="title"/>
          </p:nvPr>
        </p:nvSpPr>
        <p:spPr>
          <a:xfrm>
            <a:off x="0" y="395288"/>
            <a:ext cx="9448800" cy="5668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90C225"/>
                </a:solidFill>
              </a:rPr>
              <a:t>                     </a:t>
            </a:r>
            <a:r>
              <a:rPr b="1" lang="en-US" sz="3600">
                <a:solidFill>
                  <a:schemeClr val="dk1"/>
                </a:solidFill>
                <a:latin typeface="Tahoma"/>
                <a:ea typeface="Tahoma"/>
                <a:cs typeface="Tahoma"/>
                <a:sym typeface="Tahoma"/>
              </a:rPr>
              <a:t>PROBLEM STATEMENT</a:t>
            </a:r>
            <a:endParaRPr b="1" sz="3600">
              <a:solidFill>
                <a:schemeClr val="dk1"/>
              </a:solidFill>
              <a:latin typeface="Tahoma"/>
              <a:ea typeface="Tahoma"/>
              <a:cs typeface="Tahoma"/>
              <a:sym typeface="Tahoma"/>
            </a:endParaRPr>
          </a:p>
        </p:txBody>
      </p:sp>
      <p:sp>
        <p:nvSpPr>
          <p:cNvPr id="153" name="Google Shape;153;p9"/>
          <p:cNvSpPr txBox="1"/>
          <p:nvPr/>
        </p:nvSpPr>
        <p:spPr>
          <a:xfrm>
            <a:off x="152400" y="1009820"/>
            <a:ext cx="9448800" cy="2215991"/>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lang="en-US" sz="2400"/>
              <a:t>As digital content explodes across platforms like YouTube, TikTok, and local streaming services, the manual task of classifying each piece of content for age-appropriateness becomes impractical. </a:t>
            </a:r>
            <a:endParaRPr/>
          </a:p>
          <a:p>
            <a:pPr indent="0" lvl="0" marL="0" rtl="0" algn="just">
              <a:spcBef>
                <a:spcPts val="0"/>
              </a:spcBef>
              <a:spcAft>
                <a:spcPts val="0"/>
              </a:spcAft>
              <a:buNone/>
            </a:pPr>
            <a:r>
              <a:rPr lang="en-US" sz="2400"/>
              <a:t>This poses a challenge for the regulator to serve clients by setting standards.</a:t>
            </a:r>
            <a:br>
              <a:rPr lang="en-US" sz="2400">
                <a:latin typeface="Tahoma"/>
                <a:ea typeface="Tahoma"/>
                <a:cs typeface="Tahoma"/>
                <a:sym typeface="Tahoma"/>
              </a:rPr>
            </a:br>
            <a:endParaRPr sz="2400">
              <a:latin typeface="Tahoma"/>
              <a:ea typeface="Tahoma"/>
              <a:cs typeface="Tahoma"/>
              <a:sym typeface="Tahoma"/>
            </a:endParaRPr>
          </a:p>
        </p:txBody>
      </p:sp>
      <p:pic>
        <p:nvPicPr>
          <p:cNvPr descr="Kenya Film Classification Board (KFCB ..." id="154" name="Google Shape;154;p9"/>
          <p:cNvPicPr preferRelativeResize="0"/>
          <p:nvPr/>
        </p:nvPicPr>
        <p:blipFill rotWithShape="1">
          <a:blip r:embed="rId3">
            <a:alphaModFix/>
          </a:blip>
          <a:srcRect b="0" l="0" r="0" t="0"/>
          <a:stretch/>
        </p:blipFill>
        <p:spPr>
          <a:xfrm>
            <a:off x="0" y="3225810"/>
            <a:ext cx="9982200" cy="3632189"/>
          </a:xfrm>
          <a:prstGeom prst="rect">
            <a:avLst/>
          </a:prstGeom>
          <a:noFill/>
          <a:ln>
            <a:noFill/>
          </a:ln>
        </p:spPr>
      </p:pic>
      <p:pic>
        <p:nvPicPr>
          <p:cNvPr descr="12th Fail | Rotten Tomatoes" id="155" name="Google Shape;155;p9"/>
          <p:cNvPicPr preferRelativeResize="0"/>
          <p:nvPr/>
        </p:nvPicPr>
        <p:blipFill rotWithShape="1">
          <a:blip r:embed="rId4">
            <a:alphaModFix/>
          </a:blip>
          <a:srcRect b="0" l="0" r="0" t="0"/>
          <a:stretch/>
        </p:blipFill>
        <p:spPr>
          <a:xfrm>
            <a:off x="9982200" y="-1"/>
            <a:ext cx="2209800" cy="6857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idx="4294967295" type="title"/>
          </p:nvPr>
        </p:nvSpPr>
        <p:spPr>
          <a:xfrm>
            <a:off x="0" y="-23813"/>
            <a:ext cx="8020050" cy="997323"/>
          </a:xfrm>
          <a:prstGeom prst="rect">
            <a:avLst/>
          </a:prstGeom>
          <a:noFill/>
          <a:ln>
            <a:noFill/>
          </a:ln>
        </p:spPr>
        <p:txBody>
          <a:bodyPr anchorCtr="0" anchor="t" bIns="0" lIns="0" spcFirstLastPara="1" rIns="0" wrap="square" tIns="439025">
            <a:spAutoFit/>
          </a:bodyPr>
          <a:lstStyle/>
          <a:p>
            <a:pPr indent="0" lvl="0" marL="3202305" rtl="0" algn="l">
              <a:lnSpc>
                <a:spcPct val="100000"/>
              </a:lnSpc>
              <a:spcBef>
                <a:spcPts val="0"/>
              </a:spcBef>
              <a:spcAft>
                <a:spcPts val="0"/>
              </a:spcAft>
              <a:buNone/>
            </a:pPr>
            <a:r>
              <a:rPr b="1" lang="en-US" sz="3600">
                <a:solidFill>
                  <a:schemeClr val="dk1"/>
                </a:solidFill>
                <a:latin typeface="Tahoma"/>
                <a:ea typeface="Tahoma"/>
                <a:cs typeface="Tahoma"/>
                <a:sym typeface="Tahoma"/>
              </a:rPr>
              <a:t>OBJECTIVES</a:t>
            </a:r>
            <a:endParaRPr sz="3600">
              <a:solidFill>
                <a:schemeClr val="dk1"/>
              </a:solidFill>
              <a:latin typeface="Tahoma"/>
              <a:ea typeface="Tahoma"/>
              <a:cs typeface="Tahoma"/>
              <a:sym typeface="Tahoma"/>
            </a:endParaRPr>
          </a:p>
        </p:txBody>
      </p:sp>
      <p:sp>
        <p:nvSpPr>
          <p:cNvPr id="161" name="Google Shape;161;p10"/>
          <p:cNvSpPr txBox="1"/>
          <p:nvPr/>
        </p:nvSpPr>
        <p:spPr>
          <a:xfrm>
            <a:off x="11360258" y="526942"/>
            <a:ext cx="184731"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p>
        </p:txBody>
      </p:sp>
      <p:grpSp>
        <p:nvGrpSpPr>
          <p:cNvPr id="162" name="Google Shape;162;p10"/>
          <p:cNvGrpSpPr/>
          <p:nvPr/>
        </p:nvGrpSpPr>
        <p:grpSpPr>
          <a:xfrm>
            <a:off x="-6022701" y="97656"/>
            <a:ext cx="15270598" cy="7293488"/>
            <a:chOff x="-6126981" y="-937410"/>
            <a:chExt cx="15270598" cy="7293488"/>
          </a:xfrm>
        </p:grpSpPr>
        <p:sp>
          <p:nvSpPr>
            <p:cNvPr id="163" name="Google Shape;163;p10"/>
            <p:cNvSpPr/>
            <p:nvPr/>
          </p:nvSpPr>
          <p:spPr>
            <a:xfrm>
              <a:off x="-6126981" y="-937410"/>
              <a:ext cx="7293488" cy="7293488"/>
            </a:xfrm>
            <a:prstGeom prst="blockArc">
              <a:avLst>
                <a:gd fmla="val 18900000" name="adj1"/>
                <a:gd fmla="val 2700000" name="adj2"/>
                <a:gd fmla="val 296" name="adj3"/>
              </a:avLst>
            </a:pr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
            <p:cNvSpPr/>
            <p:nvPr/>
          </p:nvSpPr>
          <p:spPr>
            <a:xfrm>
              <a:off x="610504" y="416587"/>
              <a:ext cx="8533113" cy="833607"/>
            </a:xfrm>
            <a:prstGeom prst="rect">
              <a:avLst/>
            </a:prstGeom>
            <a:solidFill>
              <a:srgbClr val="E36C0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txBox="1"/>
            <p:nvPr/>
          </p:nvSpPr>
          <p:spPr>
            <a:xfrm>
              <a:off x="610504" y="416587"/>
              <a:ext cx="8533113" cy="833607"/>
            </a:xfrm>
            <a:prstGeom prst="rect">
              <a:avLst/>
            </a:prstGeom>
            <a:noFill/>
            <a:ln>
              <a:noFill/>
            </a:ln>
          </p:spPr>
          <p:txBody>
            <a:bodyPr anchorCtr="0" anchor="ctr" bIns="60950" lIns="661675" spcFirstLastPara="1" rIns="60950" wrap="square" tIns="60950">
              <a:noAutofit/>
            </a:bodyPr>
            <a:lstStyle/>
            <a:p>
              <a:pPr indent="0" lvl="0" marL="0" rtl="0" algn="l">
                <a:lnSpc>
                  <a:spcPct val="90000"/>
                </a:lnSpc>
                <a:spcBef>
                  <a:spcPts val="0"/>
                </a:spcBef>
                <a:spcAft>
                  <a:spcPts val="0"/>
                </a:spcAft>
                <a:buClr>
                  <a:schemeClr val="lt1"/>
                </a:buClr>
                <a:buSzPts val="2400"/>
                <a:buFont typeface="Tahoma"/>
                <a:buNone/>
              </a:pPr>
              <a:r>
                <a:rPr lang="en-US" sz="2400">
                  <a:solidFill>
                    <a:schemeClr val="lt1"/>
                  </a:solidFill>
                  <a:latin typeface="Tahoma"/>
                  <a:ea typeface="Tahoma"/>
                  <a:cs typeface="Tahoma"/>
                  <a:sym typeface="Tahoma"/>
                </a:rPr>
                <a:t>Automate film classification using machine learning to predict appropriate age ratings</a:t>
              </a:r>
              <a:endParaRPr sz="2400">
                <a:solidFill>
                  <a:schemeClr val="lt1"/>
                </a:solidFill>
              </a:endParaRPr>
            </a:p>
          </p:txBody>
        </p:sp>
        <p:sp>
          <p:nvSpPr>
            <p:cNvPr id="166" name="Google Shape;166;p10"/>
            <p:cNvSpPr/>
            <p:nvPr/>
          </p:nvSpPr>
          <p:spPr>
            <a:xfrm>
              <a:off x="89500" y="312386"/>
              <a:ext cx="1042009" cy="1042009"/>
            </a:xfrm>
            <a:prstGeom prst="ellipse">
              <a:avLst/>
            </a:prstGeom>
            <a:solidFill>
              <a:srgbClr val="FF0000"/>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1088431" y="1667215"/>
              <a:ext cx="8055186" cy="833607"/>
            </a:xfrm>
            <a:prstGeom prst="rect">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txBox="1"/>
            <p:nvPr/>
          </p:nvSpPr>
          <p:spPr>
            <a:xfrm>
              <a:off x="1088431" y="1667215"/>
              <a:ext cx="8055186" cy="833607"/>
            </a:xfrm>
            <a:prstGeom prst="rect">
              <a:avLst/>
            </a:prstGeom>
            <a:noFill/>
            <a:ln>
              <a:noFill/>
            </a:ln>
          </p:spPr>
          <p:txBody>
            <a:bodyPr anchorCtr="0" anchor="ctr" bIns="60950" lIns="661675" spcFirstLastPara="1" rIns="60950" wrap="square" tIns="60950">
              <a:noAutofit/>
            </a:bodyPr>
            <a:lstStyle/>
            <a:p>
              <a:pPr indent="0" lvl="0" marL="0" rtl="0" algn="just">
                <a:lnSpc>
                  <a:spcPct val="90000"/>
                </a:lnSpc>
                <a:spcBef>
                  <a:spcPts val="0"/>
                </a:spcBef>
                <a:spcAft>
                  <a:spcPts val="0"/>
                </a:spcAft>
                <a:buClr>
                  <a:schemeClr val="lt1"/>
                </a:buClr>
                <a:buSzPts val="2400"/>
                <a:buFont typeface="Tahoma"/>
                <a:buNone/>
              </a:pPr>
              <a:r>
                <a:rPr lang="en-US" sz="2400">
                  <a:solidFill>
                    <a:schemeClr val="lt1"/>
                  </a:solidFill>
                  <a:latin typeface="Tahoma"/>
                  <a:ea typeface="Tahoma"/>
                  <a:cs typeface="Tahoma"/>
                  <a:sym typeface="Tahoma"/>
                </a:rPr>
                <a:t>Improve regulatory efficiency by providing AI-based rating suggestions</a:t>
              </a:r>
              <a:endParaRPr sz="2400">
                <a:solidFill>
                  <a:schemeClr val="lt1"/>
                </a:solidFill>
              </a:endParaRPr>
            </a:p>
          </p:txBody>
        </p:sp>
        <p:sp>
          <p:nvSpPr>
            <p:cNvPr id="169" name="Google Shape;169;p10"/>
            <p:cNvSpPr/>
            <p:nvPr/>
          </p:nvSpPr>
          <p:spPr>
            <a:xfrm>
              <a:off x="567426" y="1563014"/>
              <a:ext cx="1042009" cy="1042009"/>
            </a:xfrm>
            <a:prstGeom prst="ellipse">
              <a:avLst/>
            </a:prstGeom>
            <a:solidFill>
              <a:schemeClr val="accent3"/>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1088431" y="2917843"/>
              <a:ext cx="8055186" cy="833607"/>
            </a:xfrm>
            <a:prstGeom prst="rect">
              <a:avLst/>
            </a:prstGeom>
            <a:solidFill>
              <a:srgbClr val="FABF8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
            <p:cNvSpPr txBox="1"/>
            <p:nvPr/>
          </p:nvSpPr>
          <p:spPr>
            <a:xfrm>
              <a:off x="1088431" y="2917843"/>
              <a:ext cx="8055186" cy="833607"/>
            </a:xfrm>
            <a:prstGeom prst="rect">
              <a:avLst/>
            </a:prstGeom>
            <a:noFill/>
            <a:ln>
              <a:noFill/>
            </a:ln>
          </p:spPr>
          <p:txBody>
            <a:bodyPr anchorCtr="0" anchor="ctr" bIns="60950" lIns="661675" spcFirstLastPara="1" rIns="60950" wrap="square" tIns="60950">
              <a:noAutofit/>
            </a:bodyPr>
            <a:lstStyle/>
            <a:p>
              <a:pPr indent="0" lvl="0" marL="0" rtl="0" algn="l">
                <a:lnSpc>
                  <a:spcPct val="90000"/>
                </a:lnSpc>
                <a:spcBef>
                  <a:spcPts val="0"/>
                </a:spcBef>
                <a:spcAft>
                  <a:spcPts val="0"/>
                </a:spcAft>
                <a:buClr>
                  <a:srgbClr val="3B78D7"/>
                </a:buClr>
                <a:buSzPts val="2442"/>
                <a:buFont typeface="Tahoma"/>
                <a:buNone/>
              </a:pPr>
              <a:r>
                <a:rPr lang="en-US" sz="2400">
                  <a:solidFill>
                    <a:schemeClr val="lt1"/>
                  </a:solidFill>
                  <a:latin typeface="Tahoma"/>
                  <a:ea typeface="Tahoma"/>
                  <a:cs typeface="Tahoma"/>
                  <a:sym typeface="Tahoma"/>
                </a:rPr>
                <a:t>Support parental controls through age-based content filtering tools.</a:t>
              </a:r>
              <a:endParaRPr sz="2400">
                <a:solidFill>
                  <a:schemeClr val="lt1"/>
                </a:solidFill>
              </a:endParaRPr>
            </a:p>
          </p:txBody>
        </p:sp>
        <p:sp>
          <p:nvSpPr>
            <p:cNvPr id="172" name="Google Shape;172;p10"/>
            <p:cNvSpPr/>
            <p:nvPr/>
          </p:nvSpPr>
          <p:spPr>
            <a:xfrm>
              <a:off x="567426" y="2813642"/>
              <a:ext cx="1042009" cy="1042009"/>
            </a:xfrm>
            <a:prstGeom prst="ellipse">
              <a:avLst/>
            </a:prstGeom>
            <a:solidFill>
              <a:srgbClr val="E36C09"/>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
            <p:cNvSpPr/>
            <p:nvPr/>
          </p:nvSpPr>
          <p:spPr>
            <a:xfrm>
              <a:off x="610504" y="4168472"/>
              <a:ext cx="8533113" cy="833607"/>
            </a:xfrm>
            <a:prstGeom prst="rect">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
            <p:cNvSpPr txBox="1"/>
            <p:nvPr/>
          </p:nvSpPr>
          <p:spPr>
            <a:xfrm>
              <a:off x="610504" y="4168472"/>
              <a:ext cx="8533113" cy="833607"/>
            </a:xfrm>
            <a:prstGeom prst="rect">
              <a:avLst/>
            </a:prstGeom>
            <a:noFill/>
            <a:ln>
              <a:noFill/>
            </a:ln>
          </p:spPr>
          <p:txBody>
            <a:bodyPr anchorCtr="0" anchor="ctr" bIns="60950" lIns="661675" spcFirstLastPara="1" rIns="60950" wrap="square" tIns="60950">
              <a:noAutofit/>
            </a:bodyPr>
            <a:lstStyle/>
            <a:p>
              <a:pPr indent="0" lvl="0" marL="0" rtl="0" algn="l">
                <a:lnSpc>
                  <a:spcPct val="90000"/>
                </a:lnSpc>
                <a:spcBef>
                  <a:spcPts val="0"/>
                </a:spcBef>
                <a:spcAft>
                  <a:spcPts val="0"/>
                </a:spcAft>
                <a:buClr>
                  <a:schemeClr val="lt1"/>
                </a:buClr>
                <a:buSzPts val="2400"/>
                <a:buFont typeface="Tahoma"/>
                <a:buNone/>
              </a:pPr>
              <a:r>
                <a:rPr lang="en-US" sz="2400">
                  <a:solidFill>
                    <a:schemeClr val="lt1"/>
                  </a:solidFill>
                  <a:latin typeface="Tahoma"/>
                  <a:ea typeface="Tahoma"/>
                  <a:cs typeface="Tahoma"/>
                  <a:sym typeface="Tahoma"/>
                </a:rPr>
                <a:t>Promote and recommend local content through enhanced categorization and discoverability.</a:t>
              </a:r>
              <a:endParaRPr/>
            </a:p>
          </p:txBody>
        </p:sp>
        <p:sp>
          <p:nvSpPr>
            <p:cNvPr id="175" name="Google Shape;175;p10"/>
            <p:cNvSpPr/>
            <p:nvPr/>
          </p:nvSpPr>
          <p:spPr>
            <a:xfrm>
              <a:off x="89500" y="4064271"/>
              <a:ext cx="1042009" cy="1042009"/>
            </a:xfrm>
            <a:prstGeom prst="ellipse">
              <a:avLst/>
            </a:prstGeom>
            <a:solidFill>
              <a:srgbClr val="FFFF00"/>
            </a:solidFill>
            <a:ln cap="flat" cmpd="sng" w="254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Welcome to Kenya Film Classification Board" id="176" name="Google Shape;176;p10"/>
          <p:cNvPicPr preferRelativeResize="0"/>
          <p:nvPr/>
        </p:nvPicPr>
        <p:blipFill rotWithShape="1">
          <a:blip r:embed="rId3">
            <a:alphaModFix/>
          </a:blip>
          <a:srcRect b="0" l="0" r="0" t="0"/>
          <a:stretch/>
        </p:blipFill>
        <p:spPr>
          <a:xfrm>
            <a:off x="9282021" y="-21956"/>
            <a:ext cx="2909979" cy="68799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idx="4294967295" type="title"/>
          </p:nvPr>
        </p:nvSpPr>
        <p:spPr>
          <a:xfrm>
            <a:off x="304800" y="322"/>
            <a:ext cx="8128000" cy="990527"/>
          </a:xfrm>
          <a:prstGeom prst="rect">
            <a:avLst/>
          </a:prstGeom>
          <a:noFill/>
          <a:ln>
            <a:noFill/>
          </a:ln>
        </p:spPr>
        <p:txBody>
          <a:bodyPr anchorCtr="0" anchor="t" bIns="0" lIns="0" spcFirstLastPara="1" rIns="0" wrap="square" tIns="432300">
            <a:spAutoFit/>
          </a:bodyPr>
          <a:lstStyle/>
          <a:p>
            <a:pPr indent="0" lvl="0" marL="4377690" rtl="0" algn="l">
              <a:lnSpc>
                <a:spcPct val="100000"/>
              </a:lnSpc>
              <a:spcBef>
                <a:spcPts val="0"/>
              </a:spcBef>
              <a:spcAft>
                <a:spcPts val="0"/>
              </a:spcAft>
              <a:buNone/>
            </a:pPr>
            <a:r>
              <a:rPr b="1" lang="en-US" sz="3600">
                <a:solidFill>
                  <a:schemeClr val="dk1"/>
                </a:solidFill>
                <a:latin typeface="Tahoma"/>
                <a:ea typeface="Tahoma"/>
                <a:cs typeface="Tahoma"/>
                <a:sym typeface="Tahoma"/>
              </a:rPr>
              <a:t>DATA USED</a:t>
            </a:r>
            <a:endParaRPr sz="3600">
              <a:solidFill>
                <a:schemeClr val="dk1"/>
              </a:solidFill>
              <a:latin typeface="Tahoma"/>
              <a:ea typeface="Tahoma"/>
              <a:cs typeface="Tahoma"/>
              <a:sym typeface="Tahoma"/>
            </a:endParaRPr>
          </a:p>
        </p:txBody>
      </p:sp>
      <p:grpSp>
        <p:nvGrpSpPr>
          <p:cNvPr id="182" name="Google Shape;182;p11"/>
          <p:cNvGrpSpPr/>
          <p:nvPr/>
        </p:nvGrpSpPr>
        <p:grpSpPr>
          <a:xfrm>
            <a:off x="762615" y="2163166"/>
            <a:ext cx="8126769" cy="3176587"/>
            <a:chOff x="615" y="1107478"/>
            <a:chExt cx="8126769" cy="3176587"/>
          </a:xfrm>
        </p:grpSpPr>
        <p:sp>
          <p:nvSpPr>
            <p:cNvPr id="183" name="Google Shape;183;p11"/>
            <p:cNvSpPr/>
            <p:nvPr/>
          </p:nvSpPr>
          <p:spPr>
            <a:xfrm>
              <a:off x="615" y="1107478"/>
              <a:ext cx="2647156" cy="3176587"/>
            </a:xfrm>
            <a:prstGeom prst="roundRect">
              <a:avLst>
                <a:gd fmla="val 5000" name="adj"/>
              </a:avLst>
            </a:prstGeom>
            <a:solidFill>
              <a:srgbClr val="FFC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txBox="1"/>
            <p:nvPr/>
          </p:nvSpPr>
          <p:spPr>
            <a:xfrm rot="-5400000">
              <a:off x="-1037070" y="2145164"/>
              <a:ext cx="2604801" cy="529431"/>
            </a:xfrm>
            <a:prstGeom prst="rect">
              <a:avLst/>
            </a:prstGeom>
            <a:noFill/>
            <a:ln>
              <a:noFill/>
            </a:ln>
          </p:spPr>
          <p:txBody>
            <a:bodyPr anchorCtr="0" anchor="t" bIns="0" lIns="0" spcFirstLastPara="1" rIns="84450" wrap="square" tIns="65150">
              <a:noAutofit/>
            </a:bodyPr>
            <a:lstStyle/>
            <a:p>
              <a:pPr indent="0" lvl="0" marL="0" rtl="0" algn="r">
                <a:lnSpc>
                  <a:spcPct val="90000"/>
                </a:lnSpc>
                <a:spcBef>
                  <a:spcPts val="0"/>
                </a:spcBef>
                <a:spcAft>
                  <a:spcPts val="0"/>
                </a:spcAft>
                <a:buClr>
                  <a:schemeClr val="lt1"/>
                </a:buClr>
                <a:buSzPts val="1900"/>
                <a:buFont typeface="Tahoma"/>
                <a:buNone/>
              </a:pPr>
              <a:r>
                <a:rPr lang="en-US" sz="1900">
                  <a:solidFill>
                    <a:schemeClr val="lt1"/>
                  </a:solidFill>
                  <a:latin typeface="Tahoma"/>
                  <a:ea typeface="Tahoma"/>
                  <a:cs typeface="Tahoma"/>
                  <a:sym typeface="Tahoma"/>
                </a:rPr>
                <a:t>Film classification data </a:t>
              </a:r>
              <a:endParaRPr/>
            </a:p>
          </p:txBody>
        </p:sp>
        <p:sp>
          <p:nvSpPr>
            <p:cNvPr id="185" name="Google Shape;185;p11"/>
            <p:cNvSpPr/>
            <p:nvPr/>
          </p:nvSpPr>
          <p:spPr>
            <a:xfrm>
              <a:off x="530046" y="1107478"/>
              <a:ext cx="1972131" cy="31765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txBox="1"/>
            <p:nvPr/>
          </p:nvSpPr>
          <p:spPr>
            <a:xfrm>
              <a:off x="530046" y="1107478"/>
              <a:ext cx="1972131" cy="3176587"/>
            </a:xfrm>
            <a:prstGeom prst="rect">
              <a:avLst/>
            </a:prstGeom>
            <a:noFill/>
            <a:ln>
              <a:noFill/>
            </a:ln>
          </p:spPr>
          <p:txBody>
            <a:bodyPr anchorCtr="0" anchor="t" bIns="0" lIns="0" spcFirstLastPara="1" rIns="0" wrap="square" tIns="82275">
              <a:noAutofit/>
            </a:bodyPr>
            <a:lstStyle/>
            <a:p>
              <a:pPr indent="0" lvl="0" marL="0" rtl="0" algn="l">
                <a:lnSpc>
                  <a:spcPct val="90000"/>
                </a:lnSpc>
                <a:spcBef>
                  <a:spcPts val="0"/>
                </a:spcBef>
                <a:spcAft>
                  <a:spcPts val="0"/>
                </a:spcAft>
                <a:buClr>
                  <a:schemeClr val="lt1"/>
                </a:buClr>
                <a:buSzPts val="2400"/>
                <a:buFont typeface="Tahoma"/>
                <a:buNone/>
              </a:pPr>
              <a:r>
                <a:rPr lang="en-US" sz="2400">
                  <a:solidFill>
                    <a:schemeClr val="lt1"/>
                  </a:solidFill>
                  <a:latin typeface="Tahoma"/>
                  <a:ea typeface="Tahoma"/>
                  <a:cs typeface="Tahoma"/>
                  <a:sym typeface="Tahoma"/>
                </a:rPr>
                <a:t>From the country’s regulator</a:t>
              </a:r>
              <a:endParaRPr/>
            </a:p>
          </p:txBody>
        </p:sp>
        <p:sp>
          <p:nvSpPr>
            <p:cNvPr id="187" name="Google Shape;187;p11"/>
            <p:cNvSpPr/>
            <p:nvPr/>
          </p:nvSpPr>
          <p:spPr>
            <a:xfrm>
              <a:off x="2740421" y="1107478"/>
              <a:ext cx="2647156" cy="3176587"/>
            </a:xfrm>
            <a:prstGeom prst="roundRect">
              <a:avLst>
                <a:gd fmla="val 5000" name="adj"/>
              </a:avLst>
            </a:prstGeom>
            <a:solidFill>
              <a:srgbClr val="FF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txBox="1"/>
            <p:nvPr/>
          </p:nvSpPr>
          <p:spPr>
            <a:xfrm rot="-5400000">
              <a:off x="1702736" y="2145164"/>
              <a:ext cx="2604801" cy="529431"/>
            </a:xfrm>
            <a:prstGeom prst="rect">
              <a:avLst/>
            </a:prstGeom>
            <a:noFill/>
            <a:ln>
              <a:noFill/>
            </a:ln>
          </p:spPr>
          <p:txBody>
            <a:bodyPr anchorCtr="0" anchor="t" bIns="0" lIns="0" spcFirstLastPara="1" rIns="88900" wrap="square" tIns="68575">
              <a:noAutofit/>
            </a:bodyPr>
            <a:lstStyle/>
            <a:p>
              <a:pPr indent="0" lvl="0" marL="0" rtl="0" algn="r">
                <a:lnSpc>
                  <a:spcPct val="90000"/>
                </a:lnSpc>
                <a:spcBef>
                  <a:spcPts val="0"/>
                </a:spcBef>
                <a:spcAft>
                  <a:spcPts val="0"/>
                </a:spcAft>
                <a:buClr>
                  <a:schemeClr val="lt1"/>
                </a:buClr>
                <a:buSzPts val="2000"/>
                <a:buFont typeface="Tahoma"/>
                <a:buNone/>
              </a:pPr>
              <a:r>
                <a:rPr lang="en-US" sz="2000">
                  <a:solidFill>
                    <a:schemeClr val="lt1"/>
                  </a:solidFill>
                  <a:latin typeface="Tahoma"/>
                  <a:ea typeface="Tahoma"/>
                  <a:cs typeface="Tahoma"/>
                  <a:sym typeface="Tahoma"/>
                </a:rPr>
                <a:t>From Which Period?</a:t>
              </a:r>
              <a:endParaRPr/>
            </a:p>
          </p:txBody>
        </p:sp>
        <p:sp>
          <p:nvSpPr>
            <p:cNvPr id="189" name="Google Shape;189;p11"/>
            <p:cNvSpPr/>
            <p:nvPr/>
          </p:nvSpPr>
          <p:spPr>
            <a:xfrm rot="5400000">
              <a:off x="2520148" y="3633213"/>
              <a:ext cx="467018" cy="397073"/>
            </a:xfrm>
            <a:prstGeom prst="flowChartExtract">
              <a:avLst/>
            </a:prstGeom>
            <a:solidFill>
              <a:schemeClr val="l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269853" y="1107478"/>
              <a:ext cx="1972131" cy="31765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txBox="1"/>
            <p:nvPr/>
          </p:nvSpPr>
          <p:spPr>
            <a:xfrm>
              <a:off x="3269853" y="1107478"/>
              <a:ext cx="1972131" cy="3176587"/>
            </a:xfrm>
            <a:prstGeom prst="rect">
              <a:avLst/>
            </a:prstGeom>
            <a:noFill/>
            <a:ln>
              <a:noFill/>
            </a:ln>
          </p:spPr>
          <p:txBody>
            <a:bodyPr anchorCtr="0" anchor="t" bIns="0" lIns="0" spcFirstLastPara="1" rIns="0" wrap="square" tIns="68575">
              <a:noAutofit/>
            </a:bodyPr>
            <a:lstStyle/>
            <a:p>
              <a:pPr indent="0" lvl="0" marL="0" rtl="0" algn="l">
                <a:lnSpc>
                  <a:spcPct val="90000"/>
                </a:lnSpc>
                <a:spcBef>
                  <a:spcPts val="0"/>
                </a:spcBef>
                <a:spcAft>
                  <a:spcPts val="0"/>
                </a:spcAft>
                <a:buClr>
                  <a:schemeClr val="lt1"/>
                </a:buClr>
                <a:buSzPts val="2000"/>
                <a:buFont typeface="Tahoma"/>
                <a:buNone/>
              </a:pPr>
              <a:r>
                <a:rPr lang="en-US" sz="2000">
                  <a:solidFill>
                    <a:schemeClr val="lt1"/>
                  </a:solidFill>
                  <a:latin typeface="Tahoma"/>
                  <a:ea typeface="Tahoma"/>
                  <a:cs typeface="Tahoma"/>
                  <a:sym typeface="Tahoma"/>
                </a:rPr>
                <a:t>FY 2022/2023 to FY 2024/2025</a:t>
              </a:r>
              <a:endParaRPr/>
            </a:p>
            <a:p>
              <a:pPr indent="0" lvl="0" marL="0" rtl="0" algn="l">
                <a:lnSpc>
                  <a:spcPct val="90000"/>
                </a:lnSpc>
                <a:spcBef>
                  <a:spcPts val="700"/>
                </a:spcBef>
                <a:spcAft>
                  <a:spcPts val="0"/>
                </a:spcAft>
                <a:buSzPts val="2000"/>
                <a:buFont typeface="Arial"/>
                <a:buNone/>
              </a:pPr>
              <a:r>
                <a:t/>
              </a:r>
              <a:endParaRPr sz="2000">
                <a:solidFill>
                  <a:schemeClr val="lt1"/>
                </a:solidFill>
                <a:latin typeface="Tahoma"/>
                <a:ea typeface="Tahoma"/>
                <a:cs typeface="Tahoma"/>
                <a:sym typeface="Tahoma"/>
              </a:endParaRPr>
            </a:p>
            <a:p>
              <a:pPr indent="0" lvl="0" marL="0" rtl="0" algn="l">
                <a:lnSpc>
                  <a:spcPct val="90000"/>
                </a:lnSpc>
                <a:spcBef>
                  <a:spcPts val="700"/>
                </a:spcBef>
                <a:spcAft>
                  <a:spcPts val="0"/>
                </a:spcAft>
                <a:buSzPts val="2000"/>
                <a:buFont typeface="Arial"/>
                <a:buNone/>
              </a:pPr>
              <a:r>
                <a:t/>
              </a:r>
              <a:endParaRPr sz="2000">
                <a:solidFill>
                  <a:schemeClr val="lt1"/>
                </a:solidFill>
                <a:latin typeface="Tahoma"/>
                <a:ea typeface="Tahoma"/>
                <a:cs typeface="Tahoma"/>
                <a:sym typeface="Tahoma"/>
              </a:endParaRPr>
            </a:p>
            <a:p>
              <a:pPr indent="0" lvl="0" marL="0" rtl="0" algn="l">
                <a:lnSpc>
                  <a:spcPct val="90000"/>
                </a:lnSpc>
                <a:spcBef>
                  <a:spcPts val="700"/>
                </a:spcBef>
                <a:spcAft>
                  <a:spcPts val="0"/>
                </a:spcAft>
                <a:buClr>
                  <a:schemeClr val="lt1"/>
                </a:buClr>
                <a:buSzPts val="2000"/>
                <a:buFont typeface="Tahoma"/>
                <a:buNone/>
              </a:pPr>
              <a:r>
                <a:rPr lang="en-US" sz="2000">
                  <a:solidFill>
                    <a:schemeClr val="lt1"/>
                  </a:solidFill>
                  <a:latin typeface="Tahoma"/>
                  <a:ea typeface="Tahoma"/>
                  <a:cs typeface="Tahoma"/>
                  <a:sym typeface="Tahoma"/>
                </a:rPr>
                <a:t>Three(3) years data</a:t>
              </a:r>
              <a:endParaRPr/>
            </a:p>
          </p:txBody>
        </p:sp>
        <p:sp>
          <p:nvSpPr>
            <p:cNvPr id="192" name="Google Shape;192;p11"/>
            <p:cNvSpPr/>
            <p:nvPr/>
          </p:nvSpPr>
          <p:spPr>
            <a:xfrm>
              <a:off x="5480228" y="1107478"/>
              <a:ext cx="2647156" cy="3176587"/>
            </a:xfrm>
            <a:prstGeom prst="roundRect">
              <a:avLst>
                <a:gd fmla="val 5000" name="adj"/>
              </a:avLst>
            </a:prstGeom>
            <a:solidFill>
              <a:srgbClr val="E36C0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txBox="1"/>
            <p:nvPr/>
          </p:nvSpPr>
          <p:spPr>
            <a:xfrm rot="-5400000">
              <a:off x="4442543" y="2145164"/>
              <a:ext cx="2604801" cy="529431"/>
            </a:xfrm>
            <a:prstGeom prst="rect">
              <a:avLst/>
            </a:prstGeom>
            <a:noFill/>
            <a:ln>
              <a:noFill/>
            </a:ln>
          </p:spPr>
          <p:txBody>
            <a:bodyPr anchorCtr="0" anchor="t" bIns="0" lIns="0" spcFirstLastPara="1" rIns="84450" wrap="square" tIns="65150">
              <a:noAutofit/>
            </a:bodyPr>
            <a:lstStyle/>
            <a:p>
              <a:pPr indent="0" lvl="0" marL="0" rtl="0" algn="r">
                <a:lnSpc>
                  <a:spcPct val="90000"/>
                </a:lnSpc>
                <a:spcBef>
                  <a:spcPts val="0"/>
                </a:spcBef>
                <a:spcAft>
                  <a:spcPts val="0"/>
                </a:spcAft>
                <a:buClr>
                  <a:schemeClr val="lt1"/>
                </a:buClr>
                <a:buSzPts val="1900"/>
                <a:buFont typeface="Arial"/>
                <a:buNone/>
              </a:pPr>
              <a:r>
                <a:rPr lang="en-US" sz="1900">
                  <a:solidFill>
                    <a:schemeClr val="lt1"/>
                  </a:solidFill>
                  <a:latin typeface="Calibri"/>
                  <a:ea typeface="Calibri"/>
                  <a:cs typeface="Calibri"/>
                  <a:sym typeface="Calibri"/>
                </a:rPr>
                <a:t>Composition of the Data</a:t>
              </a:r>
              <a:endParaRPr/>
            </a:p>
          </p:txBody>
        </p:sp>
        <p:sp>
          <p:nvSpPr>
            <p:cNvPr id="194" name="Google Shape;194;p11"/>
            <p:cNvSpPr/>
            <p:nvPr/>
          </p:nvSpPr>
          <p:spPr>
            <a:xfrm rot="5400000">
              <a:off x="5259955" y="3633213"/>
              <a:ext cx="467018" cy="397073"/>
            </a:xfrm>
            <a:prstGeom prst="flowChartExtract">
              <a:avLst/>
            </a:prstGeom>
            <a:solidFill>
              <a:schemeClr val="l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6009659" y="1107478"/>
              <a:ext cx="1972131" cy="31765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txBox="1"/>
            <p:nvPr/>
          </p:nvSpPr>
          <p:spPr>
            <a:xfrm>
              <a:off x="6009659" y="1107478"/>
              <a:ext cx="1972131" cy="3176587"/>
            </a:xfrm>
            <a:prstGeom prst="rect">
              <a:avLst/>
            </a:prstGeom>
            <a:noFill/>
            <a:ln>
              <a:noFill/>
            </a:ln>
          </p:spPr>
          <p:txBody>
            <a:bodyPr anchorCtr="0" anchor="t" bIns="0" lIns="0" spcFirstLastPara="1" rIns="0" wrap="square" tIns="68575">
              <a:noAutofit/>
            </a:bodyPr>
            <a:lstStyle/>
            <a:p>
              <a:pPr indent="0" lvl="0" marL="0" rtl="0" algn="l">
                <a:lnSpc>
                  <a:spcPct val="90000"/>
                </a:lnSpc>
                <a:spcBef>
                  <a:spcPts val="0"/>
                </a:spcBef>
                <a:spcAft>
                  <a:spcPts val="0"/>
                </a:spcAft>
                <a:buClr>
                  <a:schemeClr val="lt1"/>
                </a:buClr>
                <a:buSzPts val="2000"/>
                <a:buFont typeface="Noto Sans Symbols"/>
                <a:buNone/>
              </a:pPr>
              <a:r>
                <a:rPr lang="en-US" sz="2000">
                  <a:solidFill>
                    <a:schemeClr val="lt1"/>
                  </a:solidFill>
                  <a:latin typeface="Tahoma"/>
                  <a:ea typeface="Tahoma"/>
                  <a:cs typeface="Tahoma"/>
                  <a:sym typeface="Tahoma"/>
                </a:rPr>
                <a:t>Film title</a:t>
              </a:r>
              <a:endParaRPr/>
            </a:p>
            <a:p>
              <a:pPr indent="0" lvl="0" marL="0" rtl="0" algn="l">
                <a:lnSpc>
                  <a:spcPct val="90000"/>
                </a:lnSpc>
                <a:spcBef>
                  <a:spcPts val="700"/>
                </a:spcBef>
                <a:spcAft>
                  <a:spcPts val="0"/>
                </a:spcAft>
                <a:buClr>
                  <a:schemeClr val="lt1"/>
                </a:buClr>
                <a:buSzPts val="2000"/>
                <a:buFont typeface="Noto Sans Symbols"/>
                <a:buNone/>
              </a:pPr>
              <a:r>
                <a:rPr lang="en-US" sz="2000">
                  <a:solidFill>
                    <a:schemeClr val="lt1"/>
                  </a:solidFill>
                  <a:latin typeface="Tahoma"/>
                  <a:ea typeface="Tahoma"/>
                  <a:cs typeface="Tahoma"/>
                  <a:sym typeface="Tahoma"/>
                </a:rPr>
                <a:t>Genre</a:t>
              </a:r>
              <a:endParaRPr/>
            </a:p>
            <a:p>
              <a:pPr indent="0" lvl="0" marL="0" rtl="0" algn="l">
                <a:lnSpc>
                  <a:spcPct val="90000"/>
                </a:lnSpc>
                <a:spcBef>
                  <a:spcPts val="700"/>
                </a:spcBef>
                <a:spcAft>
                  <a:spcPts val="0"/>
                </a:spcAft>
                <a:buClr>
                  <a:schemeClr val="lt1"/>
                </a:buClr>
                <a:buSzPts val="2000"/>
                <a:buFont typeface="Noto Sans Symbols"/>
                <a:buNone/>
              </a:pPr>
              <a:r>
                <a:rPr lang="en-US" sz="2000">
                  <a:solidFill>
                    <a:schemeClr val="lt1"/>
                  </a:solidFill>
                  <a:latin typeface="Tahoma"/>
                  <a:ea typeface="Tahoma"/>
                  <a:cs typeface="Tahoma"/>
                  <a:sym typeface="Tahoma"/>
                </a:rPr>
                <a:t>Classification</a:t>
              </a:r>
              <a:endParaRPr/>
            </a:p>
            <a:p>
              <a:pPr indent="0" lvl="0" marL="0" rtl="0" algn="l">
                <a:lnSpc>
                  <a:spcPct val="90000"/>
                </a:lnSpc>
                <a:spcBef>
                  <a:spcPts val="700"/>
                </a:spcBef>
                <a:spcAft>
                  <a:spcPts val="0"/>
                </a:spcAft>
                <a:buClr>
                  <a:schemeClr val="lt1"/>
                </a:buClr>
                <a:buSzPts val="2000"/>
                <a:buFont typeface="Noto Sans Symbols"/>
                <a:buNone/>
              </a:pPr>
              <a:r>
                <a:rPr lang="en-US" sz="2000">
                  <a:solidFill>
                    <a:schemeClr val="lt1"/>
                  </a:solidFill>
                  <a:latin typeface="Tahoma"/>
                  <a:ea typeface="Tahoma"/>
                  <a:cs typeface="Tahoma"/>
                  <a:sym typeface="Tahoma"/>
                </a:rPr>
                <a:t>Synopsis</a:t>
              </a:r>
              <a:endParaRPr/>
            </a:p>
            <a:p>
              <a:pPr indent="0" lvl="0" marL="0" rtl="0" algn="l">
                <a:lnSpc>
                  <a:spcPct val="90000"/>
                </a:lnSpc>
                <a:spcBef>
                  <a:spcPts val="700"/>
                </a:spcBef>
                <a:spcAft>
                  <a:spcPts val="0"/>
                </a:spcAft>
                <a:buClr>
                  <a:schemeClr val="lt1"/>
                </a:buClr>
                <a:buSzPts val="2000"/>
                <a:buFont typeface="Noto Sans Symbols"/>
                <a:buNone/>
              </a:pPr>
              <a:r>
                <a:rPr lang="en-US" sz="2000">
                  <a:solidFill>
                    <a:schemeClr val="lt1"/>
                  </a:solidFill>
                  <a:latin typeface="Tahoma"/>
                  <a:ea typeface="Tahoma"/>
                  <a:cs typeface="Tahoma"/>
                  <a:sym typeface="Tahoma"/>
                </a:rPr>
                <a:t>Rating, and</a:t>
              </a:r>
              <a:endParaRPr/>
            </a:p>
            <a:p>
              <a:pPr indent="0" lvl="0" marL="0" rtl="0" algn="l">
                <a:lnSpc>
                  <a:spcPct val="90000"/>
                </a:lnSpc>
                <a:spcBef>
                  <a:spcPts val="700"/>
                </a:spcBef>
                <a:spcAft>
                  <a:spcPts val="0"/>
                </a:spcAft>
                <a:buClr>
                  <a:schemeClr val="lt1"/>
                </a:buClr>
                <a:buSzPts val="2000"/>
                <a:buFont typeface="Noto Sans Symbols"/>
                <a:buNone/>
              </a:pPr>
              <a:r>
                <a:rPr lang="en-US" sz="2000">
                  <a:solidFill>
                    <a:schemeClr val="lt1"/>
                  </a:solidFill>
                  <a:latin typeface="Tahoma"/>
                  <a:ea typeface="Tahoma"/>
                  <a:cs typeface="Tahoma"/>
                  <a:sym typeface="Tahoma"/>
                </a:rPr>
                <a:t>Country of origin</a:t>
              </a:r>
              <a:endParaRPr sz="2000">
                <a:solidFill>
                  <a:schemeClr val="lt1"/>
                </a:solidFill>
                <a:latin typeface="Tahoma"/>
                <a:ea typeface="Tahoma"/>
                <a:cs typeface="Tahoma"/>
                <a:sym typeface="Tahoma"/>
              </a:endParaRPr>
            </a:p>
          </p:txBody>
        </p:sp>
      </p:grpSp>
      <p:grpSp>
        <p:nvGrpSpPr>
          <p:cNvPr id="197" name="Google Shape;197;p11"/>
          <p:cNvGrpSpPr/>
          <p:nvPr/>
        </p:nvGrpSpPr>
        <p:grpSpPr>
          <a:xfrm>
            <a:off x="766863" y="5361252"/>
            <a:ext cx="8120856" cy="1249362"/>
            <a:chOff x="3571" y="2084652"/>
            <a:chExt cx="8120856" cy="1249362"/>
          </a:xfrm>
        </p:grpSpPr>
        <p:sp>
          <p:nvSpPr>
            <p:cNvPr id="198" name="Google Shape;198;p11"/>
            <p:cNvSpPr/>
            <p:nvPr/>
          </p:nvSpPr>
          <p:spPr>
            <a:xfrm>
              <a:off x="3571" y="2084652"/>
              <a:ext cx="3123406" cy="1249362"/>
            </a:xfrm>
            <a:prstGeom prst="homePlate">
              <a:avLst>
                <a:gd fmla="val 5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txBox="1"/>
            <p:nvPr/>
          </p:nvSpPr>
          <p:spPr>
            <a:xfrm>
              <a:off x="3571" y="2084652"/>
              <a:ext cx="2811066" cy="1249362"/>
            </a:xfrm>
            <a:prstGeom prst="rect">
              <a:avLst/>
            </a:prstGeom>
            <a:noFill/>
            <a:ln>
              <a:noFill/>
            </a:ln>
          </p:spPr>
          <p:txBody>
            <a:bodyPr anchorCtr="0" anchor="ctr" bIns="53325" lIns="106675" spcFirstLastPara="1" rIns="26650" wrap="square" tIns="53325">
              <a:noAutofit/>
            </a:bodyPr>
            <a:lstStyle/>
            <a:p>
              <a:pPr indent="0" lvl="0" marL="0" rtl="0" algn="ctr">
                <a:lnSpc>
                  <a:spcPct val="90000"/>
                </a:lnSpc>
                <a:spcBef>
                  <a:spcPts val="0"/>
                </a:spcBef>
                <a:spcAft>
                  <a:spcPts val="0"/>
                </a:spcAft>
                <a:buClr>
                  <a:schemeClr val="dk1"/>
                </a:buClr>
                <a:buSzPts val="2000"/>
                <a:buFont typeface="Tahoma"/>
                <a:buNone/>
              </a:pPr>
              <a:r>
                <a:rPr lang="en-US" sz="2000">
                  <a:solidFill>
                    <a:schemeClr val="dk1"/>
                  </a:solidFill>
                  <a:latin typeface="Tahoma"/>
                  <a:ea typeface="Tahoma"/>
                  <a:cs typeface="Tahoma"/>
                  <a:sym typeface="Tahoma"/>
                </a:rPr>
                <a:t>2,574 Film Records</a:t>
              </a:r>
              <a:endParaRPr sz="2000">
                <a:solidFill>
                  <a:schemeClr val="lt1"/>
                </a:solidFill>
                <a:latin typeface="Tahoma"/>
                <a:ea typeface="Tahoma"/>
                <a:cs typeface="Tahoma"/>
                <a:sym typeface="Tahoma"/>
              </a:endParaRPr>
            </a:p>
          </p:txBody>
        </p:sp>
        <p:sp>
          <p:nvSpPr>
            <p:cNvPr id="200" name="Google Shape;200;p11"/>
            <p:cNvSpPr/>
            <p:nvPr/>
          </p:nvSpPr>
          <p:spPr>
            <a:xfrm>
              <a:off x="2502296" y="2084652"/>
              <a:ext cx="3123406" cy="1249362"/>
            </a:xfrm>
            <a:prstGeom prst="chevron">
              <a:avLst>
                <a:gd fmla="val 50000" name="adj"/>
              </a:avLst>
            </a:prstGeom>
            <a:solidFill>
              <a:srgbClr val="00B05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txBox="1"/>
            <p:nvPr/>
          </p:nvSpPr>
          <p:spPr>
            <a:xfrm>
              <a:off x="3126977" y="2084652"/>
              <a:ext cx="1874044" cy="1249362"/>
            </a:xfrm>
            <a:prstGeom prst="rect">
              <a:avLst/>
            </a:prstGeom>
            <a:noFill/>
            <a:ln>
              <a:noFill/>
            </a:ln>
          </p:spPr>
          <p:txBody>
            <a:bodyPr anchorCtr="0" anchor="ctr" bIns="53325" lIns="80000" spcFirstLastPara="1" rIns="26650" wrap="square" tIns="53325">
              <a:noAutofit/>
            </a:bodyPr>
            <a:lstStyle/>
            <a:p>
              <a:pPr indent="0" lvl="0" marL="0" rtl="0" algn="ctr">
                <a:lnSpc>
                  <a:spcPct val="90000"/>
                </a:lnSpc>
                <a:spcBef>
                  <a:spcPts val="0"/>
                </a:spcBef>
                <a:spcAft>
                  <a:spcPts val="0"/>
                </a:spcAft>
                <a:buClr>
                  <a:schemeClr val="dk1"/>
                </a:buClr>
                <a:buSzPts val="2000"/>
                <a:buFont typeface="Tahoma"/>
                <a:buNone/>
              </a:pPr>
              <a:r>
                <a:rPr lang="en-US" sz="2000">
                  <a:solidFill>
                    <a:schemeClr val="dk1"/>
                  </a:solidFill>
                  <a:latin typeface="Tahoma"/>
                  <a:ea typeface="Tahoma"/>
                  <a:cs typeface="Tahoma"/>
                  <a:sym typeface="Tahoma"/>
                </a:rPr>
                <a:t>15 key Attributes</a:t>
              </a:r>
              <a:endParaRPr sz="2000">
                <a:solidFill>
                  <a:schemeClr val="lt1"/>
                </a:solidFill>
                <a:latin typeface="Tahoma"/>
                <a:ea typeface="Tahoma"/>
                <a:cs typeface="Tahoma"/>
                <a:sym typeface="Tahoma"/>
              </a:endParaRPr>
            </a:p>
          </p:txBody>
        </p:sp>
        <p:sp>
          <p:nvSpPr>
            <p:cNvPr id="202" name="Google Shape;202;p11"/>
            <p:cNvSpPr/>
            <p:nvPr/>
          </p:nvSpPr>
          <p:spPr>
            <a:xfrm>
              <a:off x="5001021" y="2084652"/>
              <a:ext cx="3123406" cy="1249362"/>
            </a:xfrm>
            <a:prstGeom prst="chevron">
              <a:avLst>
                <a:gd fmla="val 50000" name="adj"/>
              </a:avLst>
            </a:prstGeom>
            <a:solidFill>
              <a:srgbClr val="FF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txBox="1"/>
            <p:nvPr/>
          </p:nvSpPr>
          <p:spPr>
            <a:xfrm>
              <a:off x="5625702" y="2084652"/>
              <a:ext cx="1874044" cy="1249362"/>
            </a:xfrm>
            <a:prstGeom prst="rect">
              <a:avLst/>
            </a:prstGeom>
            <a:noFill/>
            <a:ln>
              <a:noFill/>
            </a:ln>
          </p:spPr>
          <p:txBody>
            <a:bodyPr anchorCtr="0" anchor="ctr" bIns="53325" lIns="80000" spcFirstLastPara="1" rIns="26650" wrap="square" tIns="53325">
              <a:noAutofit/>
            </a:bodyPr>
            <a:lstStyle/>
            <a:p>
              <a:pPr indent="0" lvl="0" marL="0" rtl="0" algn="ctr">
                <a:lnSpc>
                  <a:spcPct val="90000"/>
                </a:lnSpc>
                <a:spcBef>
                  <a:spcPts val="0"/>
                </a:spcBef>
                <a:spcAft>
                  <a:spcPts val="0"/>
                </a:spcAft>
                <a:buClr>
                  <a:schemeClr val="dk1"/>
                </a:buClr>
                <a:buSzPts val="2000"/>
                <a:buFont typeface="Tahoma"/>
                <a:buNone/>
              </a:pPr>
              <a:r>
                <a:rPr lang="en-US" sz="2000">
                  <a:solidFill>
                    <a:schemeClr val="dk1"/>
                  </a:solidFill>
                  <a:latin typeface="Tahoma"/>
                  <a:ea typeface="Tahoma"/>
                  <a:cs typeface="Tahoma"/>
                  <a:sym typeface="Tahoma"/>
                </a:rPr>
                <a:t>Data was cleaned and standardized</a:t>
              </a:r>
              <a:endParaRPr sz="2000">
                <a:solidFill>
                  <a:schemeClr val="lt1"/>
                </a:solidFill>
                <a:latin typeface="Tahoma"/>
                <a:ea typeface="Tahoma"/>
                <a:cs typeface="Tahoma"/>
                <a:sym typeface="Tahoma"/>
              </a:endParaRPr>
            </a:p>
          </p:txBody>
        </p:sp>
      </p:grpSp>
      <p:pic>
        <p:nvPicPr>
          <p:cNvPr descr="Real Film Strips Waveform Cinema Rellvector Stock Vector (Royalty Free)  1411461572 | Shutterstock" id="204" name="Google Shape;204;p11"/>
          <p:cNvPicPr preferRelativeResize="0"/>
          <p:nvPr/>
        </p:nvPicPr>
        <p:blipFill rotWithShape="1">
          <a:blip r:embed="rId3">
            <a:alphaModFix/>
          </a:blip>
          <a:srcRect b="5957" l="0" r="0" t="0"/>
          <a:stretch/>
        </p:blipFill>
        <p:spPr>
          <a:xfrm>
            <a:off x="8921315" y="1"/>
            <a:ext cx="3302000" cy="6858000"/>
          </a:xfrm>
          <a:prstGeom prst="rect">
            <a:avLst/>
          </a:prstGeom>
          <a:noFill/>
          <a:ln cap="flat" cmpd="sng" w="9525">
            <a:solidFill>
              <a:srgbClr val="FFFF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nvSpPr>
        <p:spPr>
          <a:xfrm>
            <a:off x="3886200" y="101627"/>
            <a:ext cx="3048000" cy="5668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chemeClr val="dk1"/>
                </a:solidFill>
                <a:latin typeface="Tahoma"/>
                <a:ea typeface="Tahoma"/>
                <a:cs typeface="Tahoma"/>
                <a:sym typeface="Tahoma"/>
              </a:rPr>
              <a:t>EDA Summary</a:t>
            </a:r>
            <a:endParaRPr sz="3600">
              <a:solidFill>
                <a:schemeClr val="dk1"/>
              </a:solidFill>
              <a:latin typeface="Tahoma"/>
              <a:ea typeface="Tahoma"/>
              <a:cs typeface="Tahoma"/>
              <a:sym typeface="Tahoma"/>
            </a:endParaRPr>
          </a:p>
        </p:txBody>
      </p:sp>
      <p:grpSp>
        <p:nvGrpSpPr>
          <p:cNvPr id="210" name="Google Shape;210;p12"/>
          <p:cNvGrpSpPr/>
          <p:nvPr/>
        </p:nvGrpSpPr>
        <p:grpSpPr>
          <a:xfrm>
            <a:off x="304800" y="918696"/>
            <a:ext cx="10603185" cy="5642326"/>
            <a:chOff x="4342765" y="70027"/>
            <a:chExt cx="7480934" cy="6560820"/>
          </a:xfrm>
        </p:grpSpPr>
        <p:pic>
          <p:nvPicPr>
            <p:cNvPr id="211" name="Google Shape;211;p12"/>
            <p:cNvPicPr preferRelativeResize="0"/>
            <p:nvPr/>
          </p:nvPicPr>
          <p:blipFill rotWithShape="1">
            <a:blip r:embed="rId3">
              <a:alphaModFix/>
            </a:blip>
            <a:srcRect b="0" l="0" r="0" t="0"/>
            <a:stretch/>
          </p:blipFill>
          <p:spPr>
            <a:xfrm>
              <a:off x="4419600" y="152400"/>
              <a:ext cx="6446646" cy="5410199"/>
            </a:xfrm>
            <a:prstGeom prst="rect">
              <a:avLst/>
            </a:prstGeom>
            <a:noFill/>
            <a:ln>
              <a:noFill/>
            </a:ln>
          </p:spPr>
        </p:pic>
        <p:sp>
          <p:nvSpPr>
            <p:cNvPr id="212" name="Google Shape;212;p12"/>
            <p:cNvSpPr/>
            <p:nvPr/>
          </p:nvSpPr>
          <p:spPr>
            <a:xfrm>
              <a:off x="4342765" y="70027"/>
              <a:ext cx="7480934" cy="6560820"/>
            </a:xfrm>
            <a:custGeom>
              <a:rect b="b" l="l" r="r" t="t"/>
              <a:pathLst>
                <a:path extrusionOk="0" h="6560820" w="7480934">
                  <a:moveTo>
                    <a:pt x="0" y="6560439"/>
                  </a:moveTo>
                  <a:lnTo>
                    <a:pt x="7480934" y="6560439"/>
                  </a:lnTo>
                  <a:lnTo>
                    <a:pt x="7480934" y="0"/>
                  </a:lnTo>
                  <a:lnTo>
                    <a:pt x="0" y="0"/>
                  </a:lnTo>
                  <a:lnTo>
                    <a:pt x="0" y="6560439"/>
                  </a:lnTo>
                  <a:close/>
                </a:path>
              </a:pathLst>
            </a:custGeom>
            <a:noFill/>
            <a:ln cap="flat" cmpd="sng" w="9525">
              <a:solidFill>
                <a:srgbClr val="1C458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type="title"/>
          </p:nvPr>
        </p:nvSpPr>
        <p:spPr>
          <a:xfrm>
            <a:off x="642010" y="-23622"/>
            <a:ext cx="8019897" cy="1078865"/>
          </a:xfrm>
          <a:prstGeom prst="rect">
            <a:avLst/>
          </a:prstGeom>
          <a:noFill/>
          <a:ln>
            <a:noFill/>
          </a:ln>
        </p:spPr>
        <p:txBody>
          <a:bodyPr anchorCtr="0" anchor="t" bIns="0" lIns="0" spcFirstLastPara="1" rIns="0" wrap="square" tIns="12700">
            <a:spAutoFit/>
          </a:bodyPr>
          <a:lstStyle/>
          <a:p>
            <a:pPr indent="0" lvl="0" marL="0" marR="5080" rtl="0" algn="r">
              <a:lnSpc>
                <a:spcPct val="114531"/>
              </a:lnSpc>
              <a:spcBef>
                <a:spcPts val="0"/>
              </a:spcBef>
              <a:spcAft>
                <a:spcPts val="0"/>
              </a:spcAft>
              <a:buNone/>
            </a:pPr>
            <a:r>
              <a:rPr lang="en-US" sz="3200">
                <a:solidFill>
                  <a:srgbClr val="90C225"/>
                </a:solidFill>
              </a:rPr>
              <a:t>MODELLING</a:t>
            </a:r>
            <a:endParaRPr sz="3200"/>
          </a:p>
          <a:p>
            <a:pPr indent="0" lvl="0" marL="12700" rtl="0" algn="l">
              <a:lnSpc>
                <a:spcPct val="114166"/>
              </a:lnSpc>
              <a:spcBef>
                <a:spcPts val="0"/>
              </a:spcBef>
              <a:spcAft>
                <a:spcPts val="0"/>
              </a:spcAft>
              <a:buNone/>
            </a:pPr>
            <a:r>
              <a:rPr lang="en-US" sz="3000">
                <a:solidFill>
                  <a:srgbClr val="90C225"/>
                </a:solidFill>
              </a:rPr>
              <a:t>Logistic Regression Model(Baseline)</a:t>
            </a:r>
            <a:endParaRPr sz="3000"/>
          </a:p>
        </p:txBody>
      </p:sp>
      <p:sp>
        <p:nvSpPr>
          <p:cNvPr id="218" name="Google Shape;218;p13"/>
          <p:cNvSpPr txBox="1"/>
          <p:nvPr/>
        </p:nvSpPr>
        <p:spPr>
          <a:xfrm>
            <a:off x="732536" y="5446621"/>
            <a:ext cx="9706864" cy="1398588"/>
          </a:xfrm>
          <a:prstGeom prst="rect">
            <a:avLst/>
          </a:prstGeom>
          <a:noFill/>
          <a:ln>
            <a:noFill/>
          </a:ln>
        </p:spPr>
        <p:txBody>
          <a:bodyPr anchorCtr="0" anchor="t" bIns="0" lIns="0" spcFirstLastPara="1" rIns="0" wrap="square" tIns="11425">
            <a:spAutoFit/>
          </a:bodyPr>
          <a:lstStyle/>
          <a:p>
            <a:pPr indent="-335915" lvl="0" marL="347980" marR="5080" rtl="0" algn="just">
              <a:lnSpc>
                <a:spcPct val="114999"/>
              </a:lnSpc>
              <a:spcBef>
                <a:spcPts val="0"/>
              </a:spcBef>
              <a:spcAft>
                <a:spcPts val="0"/>
              </a:spcAft>
              <a:buSzPts val="1600"/>
              <a:buFont typeface="Times New Roman"/>
              <a:buChar char="●"/>
            </a:pPr>
            <a:r>
              <a:rPr lang="en-US" sz="1600">
                <a:latin typeface="Tahoma"/>
                <a:ea typeface="Tahoma"/>
                <a:cs typeface="Tahoma"/>
                <a:sym typeface="Tahoma"/>
              </a:rPr>
              <a:t>The model performs well in predicting GE ratings, with minimal misclassifications. However, PG, 16, and 18 show significant overlap many PG films are misclassified as 16, and vice versa suggesting feature similarity in borderline content. The model struggles to correctly classify Restricted films due to the very limited training data in that class. Improving class balance and incorporating more discriminative features could enhance overall rating accuracy.</a:t>
            </a:r>
            <a:endParaRPr/>
          </a:p>
        </p:txBody>
      </p:sp>
      <p:grpSp>
        <p:nvGrpSpPr>
          <p:cNvPr id="219" name="Google Shape;219;p13"/>
          <p:cNvGrpSpPr/>
          <p:nvPr/>
        </p:nvGrpSpPr>
        <p:grpSpPr>
          <a:xfrm>
            <a:off x="4495800" y="914400"/>
            <a:ext cx="5104130" cy="4220845"/>
            <a:chOff x="440207" y="1266063"/>
            <a:chExt cx="5104130" cy="4220845"/>
          </a:xfrm>
        </p:grpSpPr>
        <p:pic>
          <p:nvPicPr>
            <p:cNvPr id="220" name="Google Shape;220;p13"/>
            <p:cNvPicPr preferRelativeResize="0"/>
            <p:nvPr/>
          </p:nvPicPr>
          <p:blipFill rotWithShape="1">
            <a:blip r:embed="rId3">
              <a:alphaModFix/>
            </a:blip>
            <a:srcRect b="0" l="0" r="0" t="0"/>
            <a:stretch/>
          </p:blipFill>
          <p:spPr>
            <a:xfrm>
              <a:off x="493902" y="1270889"/>
              <a:ext cx="4996611" cy="4211320"/>
            </a:xfrm>
            <a:prstGeom prst="rect">
              <a:avLst/>
            </a:prstGeom>
            <a:noFill/>
            <a:ln>
              <a:noFill/>
            </a:ln>
          </p:spPr>
        </p:pic>
        <p:sp>
          <p:nvSpPr>
            <p:cNvPr id="221" name="Google Shape;221;p13"/>
            <p:cNvSpPr/>
            <p:nvPr/>
          </p:nvSpPr>
          <p:spPr>
            <a:xfrm>
              <a:off x="440207" y="1266063"/>
              <a:ext cx="5104130" cy="4220845"/>
            </a:xfrm>
            <a:custGeom>
              <a:rect b="b" l="l" r="r" t="t"/>
              <a:pathLst>
                <a:path extrusionOk="0" h="4220845" w="5104130">
                  <a:moveTo>
                    <a:pt x="0" y="4220845"/>
                  </a:moveTo>
                  <a:lnTo>
                    <a:pt x="5104003" y="4220845"/>
                  </a:lnTo>
                  <a:lnTo>
                    <a:pt x="5104003" y="0"/>
                  </a:lnTo>
                  <a:lnTo>
                    <a:pt x="0" y="0"/>
                  </a:lnTo>
                  <a:lnTo>
                    <a:pt x="0" y="4220845"/>
                  </a:lnTo>
                  <a:close/>
                </a:path>
              </a:pathLst>
            </a:custGeom>
            <a:noFill/>
            <a:ln cap="flat" cmpd="sng" w="9525">
              <a:solidFill>
                <a:srgbClr val="1C4586"/>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22" name="Google Shape;222;p13"/>
          <p:cNvSpPr txBox="1"/>
          <p:nvPr/>
        </p:nvSpPr>
        <p:spPr>
          <a:xfrm>
            <a:off x="707997" y="855276"/>
            <a:ext cx="3382264" cy="452431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800">
                <a:latin typeface="Tahoma"/>
                <a:ea typeface="Tahoma"/>
                <a:cs typeface="Tahoma"/>
                <a:sym typeface="Tahoma"/>
              </a:rPr>
              <a:t>1. Logistic Regression</a:t>
            </a:r>
            <a:endParaRPr sz="1800">
              <a:latin typeface="Tahoma"/>
              <a:ea typeface="Tahoma"/>
              <a:cs typeface="Tahoma"/>
              <a:sym typeface="Tahoma"/>
            </a:endParaRPr>
          </a:p>
          <a:p>
            <a:pPr indent="0" lvl="0" marL="0" rtl="0" algn="l">
              <a:spcBef>
                <a:spcPts val="0"/>
              </a:spcBef>
              <a:spcAft>
                <a:spcPts val="0"/>
              </a:spcAft>
              <a:buNone/>
            </a:pPr>
            <a:r>
              <a:t/>
            </a:r>
            <a:endParaRPr sz="1800">
              <a:latin typeface="Tahoma"/>
              <a:ea typeface="Tahoma"/>
              <a:cs typeface="Tahoma"/>
              <a:sym typeface="Tahoma"/>
            </a:endParaRPr>
          </a:p>
          <a:p>
            <a:pPr indent="0" lvl="0" marL="0" rtl="0" algn="l">
              <a:spcBef>
                <a:spcPts val="0"/>
              </a:spcBef>
              <a:spcAft>
                <a:spcPts val="0"/>
              </a:spcAft>
              <a:buNone/>
            </a:pPr>
            <a:r>
              <a:rPr lang="en-US" sz="1800">
                <a:latin typeface="Tahoma"/>
                <a:ea typeface="Tahoma"/>
                <a:cs typeface="Tahoma"/>
                <a:sym typeface="Tahoma"/>
              </a:rPr>
              <a:t>- </a:t>
            </a:r>
            <a:r>
              <a:rPr b="1" lang="en-US" sz="1800">
                <a:latin typeface="Tahoma"/>
                <a:ea typeface="Tahoma"/>
                <a:cs typeface="Tahoma"/>
                <a:sym typeface="Tahoma"/>
              </a:rPr>
              <a:t>Best Parameters</a:t>
            </a:r>
            <a:r>
              <a:rPr lang="en-US" sz="1800">
                <a:latin typeface="Tahoma"/>
                <a:ea typeface="Tahoma"/>
                <a:cs typeface="Tahoma"/>
                <a:sym typeface="Tahoma"/>
              </a:rPr>
              <a:t>: `C=1`, `solver='lbfgs’`</a:t>
            </a:r>
            <a:endParaRPr/>
          </a:p>
          <a:p>
            <a:pPr indent="0" lvl="0" marL="0" rtl="0" algn="l">
              <a:spcBef>
                <a:spcPts val="0"/>
              </a:spcBef>
              <a:spcAft>
                <a:spcPts val="0"/>
              </a:spcAft>
              <a:buNone/>
            </a:pPr>
            <a:r>
              <a:t/>
            </a:r>
            <a:endParaRPr sz="1800">
              <a:latin typeface="Tahoma"/>
              <a:ea typeface="Tahoma"/>
              <a:cs typeface="Tahoma"/>
              <a:sym typeface="Tahoma"/>
            </a:endParaRPr>
          </a:p>
          <a:p>
            <a:pPr indent="0" lvl="0" marL="0" rtl="0" algn="l">
              <a:spcBef>
                <a:spcPts val="0"/>
              </a:spcBef>
              <a:spcAft>
                <a:spcPts val="0"/>
              </a:spcAft>
              <a:buNone/>
            </a:pPr>
            <a:r>
              <a:rPr lang="en-US" sz="1800">
                <a:latin typeface="Tahoma"/>
                <a:ea typeface="Tahoma"/>
                <a:cs typeface="Tahoma"/>
                <a:sym typeface="Tahoma"/>
              </a:rPr>
              <a:t>- </a:t>
            </a:r>
            <a:r>
              <a:rPr b="1" lang="en-US" sz="1800">
                <a:latin typeface="Tahoma"/>
                <a:ea typeface="Tahoma"/>
                <a:cs typeface="Tahoma"/>
                <a:sym typeface="Tahoma"/>
              </a:rPr>
              <a:t>Accuracy</a:t>
            </a:r>
            <a:r>
              <a:rPr lang="en-US" sz="1800">
                <a:latin typeface="Tahoma"/>
                <a:ea typeface="Tahoma"/>
                <a:cs typeface="Tahoma"/>
                <a:sym typeface="Tahoma"/>
              </a:rPr>
              <a:t>: 0.69</a:t>
            </a:r>
            <a:endParaRPr/>
          </a:p>
          <a:p>
            <a:pPr indent="0" lvl="0" marL="0" rtl="0" algn="l">
              <a:spcBef>
                <a:spcPts val="0"/>
              </a:spcBef>
              <a:spcAft>
                <a:spcPts val="0"/>
              </a:spcAft>
              <a:buNone/>
            </a:pPr>
            <a:r>
              <a:t/>
            </a:r>
            <a:endParaRPr sz="1800">
              <a:latin typeface="Tahoma"/>
              <a:ea typeface="Tahoma"/>
              <a:cs typeface="Tahoma"/>
              <a:sym typeface="Tahoma"/>
            </a:endParaRPr>
          </a:p>
          <a:p>
            <a:pPr indent="0" lvl="0" marL="0" rtl="0" algn="l">
              <a:spcBef>
                <a:spcPts val="0"/>
              </a:spcBef>
              <a:spcAft>
                <a:spcPts val="0"/>
              </a:spcAft>
              <a:buNone/>
            </a:pPr>
            <a:r>
              <a:rPr lang="en-US" sz="1800">
                <a:latin typeface="Tahoma"/>
                <a:ea typeface="Tahoma"/>
                <a:cs typeface="Tahoma"/>
                <a:sym typeface="Tahoma"/>
              </a:rPr>
              <a:t>- </a:t>
            </a:r>
            <a:r>
              <a:rPr b="1" lang="en-US" sz="1800">
                <a:latin typeface="Tahoma"/>
                <a:ea typeface="Tahoma"/>
                <a:cs typeface="Tahoma"/>
                <a:sym typeface="Tahoma"/>
              </a:rPr>
              <a:t>Best F1-Weighted Score (CV)</a:t>
            </a:r>
            <a:r>
              <a:rPr lang="en-US" sz="1800">
                <a:latin typeface="Tahoma"/>
                <a:ea typeface="Tahoma"/>
                <a:cs typeface="Tahoma"/>
                <a:sym typeface="Tahoma"/>
              </a:rPr>
              <a:t>: 0.69</a:t>
            </a:r>
            <a:endParaRPr/>
          </a:p>
          <a:p>
            <a:pPr indent="0" lvl="0" marL="0" rtl="0" algn="l">
              <a:spcBef>
                <a:spcPts val="0"/>
              </a:spcBef>
              <a:spcAft>
                <a:spcPts val="0"/>
              </a:spcAft>
              <a:buNone/>
            </a:pPr>
            <a:r>
              <a:t/>
            </a:r>
            <a:endParaRPr sz="1800">
              <a:latin typeface="Tahoma"/>
              <a:ea typeface="Tahoma"/>
              <a:cs typeface="Tahoma"/>
              <a:sym typeface="Tahoma"/>
            </a:endParaRPr>
          </a:p>
          <a:p>
            <a:pPr indent="0" lvl="0" marL="0" rtl="0" algn="l">
              <a:spcBef>
                <a:spcPts val="0"/>
              </a:spcBef>
              <a:spcAft>
                <a:spcPts val="0"/>
              </a:spcAft>
              <a:buNone/>
            </a:pPr>
            <a:r>
              <a:rPr lang="en-US" sz="1800">
                <a:latin typeface="Tahoma"/>
                <a:ea typeface="Tahoma"/>
                <a:cs typeface="Tahoma"/>
                <a:sym typeface="Tahoma"/>
              </a:rPr>
              <a:t>- </a:t>
            </a:r>
            <a:r>
              <a:rPr b="1" lang="en-US" sz="1800">
                <a:latin typeface="Tahoma"/>
                <a:ea typeface="Tahoma"/>
                <a:cs typeface="Tahoma"/>
                <a:sym typeface="Tahoma"/>
              </a:rPr>
              <a:t>Notes</a:t>
            </a:r>
            <a:r>
              <a:rPr lang="en-US" sz="1800">
                <a:latin typeface="Tahoma"/>
                <a:ea typeface="Tahoma"/>
                <a:cs typeface="Tahoma"/>
                <a:sym typeface="Tahoma"/>
              </a:rPr>
              <a:t>: Serves as a solid baseline with decent precision for 'GE' and 'PG' classes. Underperforms for rare classes like 'R'.</a:t>
            </a:r>
            <a:endParaRPr/>
          </a:p>
          <a:p>
            <a:pPr indent="0" lvl="0" marL="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4"/>
          <p:cNvSpPr txBox="1"/>
          <p:nvPr>
            <p:ph type="title"/>
          </p:nvPr>
        </p:nvSpPr>
        <p:spPr>
          <a:xfrm>
            <a:off x="990600" y="-23621"/>
            <a:ext cx="7671307" cy="50526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solidFill>
                  <a:srgbClr val="90C225"/>
                </a:solidFill>
              </a:rPr>
              <a:t>                                 MODELLING</a:t>
            </a:r>
            <a:endParaRPr sz="3200"/>
          </a:p>
        </p:txBody>
      </p:sp>
      <p:sp>
        <p:nvSpPr>
          <p:cNvPr id="228" name="Google Shape;228;p14"/>
          <p:cNvSpPr txBox="1"/>
          <p:nvPr/>
        </p:nvSpPr>
        <p:spPr>
          <a:xfrm>
            <a:off x="307339" y="388563"/>
            <a:ext cx="4512491" cy="825867"/>
          </a:xfrm>
          <a:prstGeom prst="rect">
            <a:avLst/>
          </a:prstGeom>
          <a:noFill/>
          <a:ln>
            <a:noFill/>
          </a:ln>
        </p:spPr>
        <p:txBody>
          <a:bodyPr anchorCtr="0" anchor="t" bIns="0" lIns="0" spcFirstLastPara="1" rIns="0" wrap="square" tIns="12700">
            <a:spAutoFit/>
          </a:bodyPr>
          <a:lstStyle/>
          <a:p>
            <a:pPr indent="0" lvl="0" marL="12700" rtl="0" algn="just">
              <a:lnSpc>
                <a:spcPct val="100000"/>
              </a:lnSpc>
              <a:spcBef>
                <a:spcPts val="0"/>
              </a:spcBef>
              <a:spcAft>
                <a:spcPts val="0"/>
              </a:spcAft>
              <a:buNone/>
            </a:pPr>
            <a:r>
              <a:rPr lang="en-US" sz="3000">
                <a:solidFill>
                  <a:srgbClr val="202020"/>
                </a:solidFill>
                <a:latin typeface="Trebuchet MS"/>
                <a:ea typeface="Trebuchet MS"/>
                <a:cs typeface="Trebuchet MS"/>
                <a:sym typeface="Trebuchet MS"/>
              </a:rPr>
              <a:t> </a:t>
            </a:r>
            <a:r>
              <a:rPr b="1" lang="en-US" sz="2000">
                <a:solidFill>
                  <a:srgbClr val="202020"/>
                </a:solidFill>
                <a:latin typeface="Tahoma"/>
                <a:ea typeface="Tahoma"/>
                <a:cs typeface="Tahoma"/>
                <a:sym typeface="Tahoma"/>
              </a:rPr>
              <a:t>Best Model : XGBoost Classifier</a:t>
            </a:r>
            <a:endParaRPr/>
          </a:p>
          <a:p>
            <a:pPr indent="0" lvl="0" marL="12700" rtl="0" algn="l">
              <a:lnSpc>
                <a:spcPct val="100000"/>
              </a:lnSpc>
              <a:spcBef>
                <a:spcPts val="100"/>
              </a:spcBef>
              <a:spcAft>
                <a:spcPts val="0"/>
              </a:spcAft>
              <a:buNone/>
            </a:pPr>
            <a:r>
              <a:rPr lang="en-US" sz="2000">
                <a:solidFill>
                  <a:srgbClr val="202020"/>
                </a:solidFill>
                <a:latin typeface="Tahoma"/>
                <a:ea typeface="Tahoma"/>
                <a:cs typeface="Tahoma"/>
                <a:sym typeface="Tahoma"/>
              </a:rPr>
              <a:t>      </a:t>
            </a:r>
            <a:endParaRPr sz="2000">
              <a:latin typeface="Tahoma"/>
              <a:ea typeface="Tahoma"/>
              <a:cs typeface="Tahoma"/>
              <a:sym typeface="Tahoma"/>
            </a:endParaRPr>
          </a:p>
        </p:txBody>
      </p:sp>
      <p:sp>
        <p:nvSpPr>
          <p:cNvPr id="229" name="Google Shape;229;p14"/>
          <p:cNvSpPr txBox="1"/>
          <p:nvPr/>
        </p:nvSpPr>
        <p:spPr>
          <a:xfrm>
            <a:off x="501397" y="4835814"/>
            <a:ext cx="11004803" cy="2197846"/>
          </a:xfrm>
          <a:prstGeom prst="rect">
            <a:avLst/>
          </a:prstGeom>
          <a:noFill/>
          <a:ln>
            <a:noFill/>
          </a:ln>
        </p:spPr>
        <p:txBody>
          <a:bodyPr anchorCtr="0" anchor="t" bIns="0" lIns="0" spcFirstLastPara="1" rIns="0" wrap="square" tIns="12700">
            <a:spAutoFit/>
          </a:bodyPr>
          <a:lstStyle/>
          <a:p>
            <a:pPr indent="0" lvl="0" marL="0" rtl="0" algn="l">
              <a:spcBef>
                <a:spcPts val="0"/>
              </a:spcBef>
              <a:spcAft>
                <a:spcPts val="0"/>
              </a:spcAft>
              <a:buNone/>
            </a:pPr>
            <a:r>
              <a:rPr lang="en-US" sz="2000"/>
              <a:t> </a:t>
            </a:r>
            <a:r>
              <a:rPr b="1" lang="en-US" sz="2000">
                <a:latin typeface="Tahoma"/>
                <a:ea typeface="Tahoma"/>
                <a:cs typeface="Tahoma"/>
                <a:sym typeface="Tahoma"/>
              </a:rPr>
              <a:t>High True Positives</a:t>
            </a:r>
            <a:r>
              <a:rPr lang="en-US" sz="2000">
                <a:latin typeface="Tahoma"/>
                <a:ea typeface="Tahoma"/>
                <a:cs typeface="Tahoma"/>
                <a:sym typeface="Tahoma"/>
              </a:rPr>
              <a:t> across major classes like "PG" and "GE", indicating strong classification performance on the most frequent categories.</a:t>
            </a:r>
            <a:endParaRPr/>
          </a:p>
          <a:p>
            <a:pPr indent="0" lvl="0" marL="0" rtl="0" algn="l">
              <a:spcBef>
                <a:spcPts val="0"/>
              </a:spcBef>
              <a:spcAft>
                <a:spcPts val="0"/>
              </a:spcAft>
              <a:buNone/>
            </a:pPr>
            <a:r>
              <a:rPr lang="en-US" sz="2000">
                <a:latin typeface="Tahoma"/>
                <a:ea typeface="Tahoma"/>
                <a:cs typeface="Tahoma"/>
                <a:sym typeface="Tahoma"/>
              </a:rPr>
              <a:t>- </a:t>
            </a:r>
            <a:r>
              <a:rPr b="1" lang="en-US" sz="2000">
                <a:latin typeface="Tahoma"/>
                <a:ea typeface="Tahoma"/>
                <a:cs typeface="Tahoma"/>
                <a:sym typeface="Tahoma"/>
              </a:rPr>
              <a:t>Misclassifications</a:t>
            </a:r>
            <a:r>
              <a:rPr lang="en-US" sz="2000">
                <a:latin typeface="Tahoma"/>
                <a:ea typeface="Tahoma"/>
                <a:cs typeface="Tahoma"/>
                <a:sym typeface="Tahoma"/>
              </a:rPr>
              <a:t> are more common between similar or adjacent rating classes (e.g., "16" misclassified as "18"), suggesting overlap in content characteristics.</a:t>
            </a:r>
            <a:endParaRPr/>
          </a:p>
          <a:p>
            <a:pPr indent="0" lvl="0" marL="0" rtl="0" algn="l">
              <a:spcBef>
                <a:spcPts val="0"/>
              </a:spcBef>
              <a:spcAft>
                <a:spcPts val="0"/>
              </a:spcAft>
              <a:buNone/>
            </a:pPr>
            <a:r>
              <a:rPr lang="en-US" sz="2000">
                <a:latin typeface="Tahoma"/>
                <a:ea typeface="Tahoma"/>
                <a:cs typeface="Tahoma"/>
                <a:sym typeface="Tahoma"/>
              </a:rPr>
              <a:t>- The </a:t>
            </a:r>
            <a:r>
              <a:rPr b="1" lang="en-US" sz="2000">
                <a:latin typeface="Tahoma"/>
                <a:ea typeface="Tahoma"/>
                <a:cs typeface="Tahoma"/>
                <a:sym typeface="Tahoma"/>
              </a:rPr>
              <a:t>"R" and "18" classes</a:t>
            </a:r>
            <a:r>
              <a:rPr lang="en-US" sz="2000">
                <a:latin typeface="Tahoma"/>
                <a:ea typeface="Tahoma"/>
                <a:cs typeface="Tahoma"/>
                <a:sym typeface="Tahoma"/>
              </a:rPr>
              <a:t>, which are less represented, show slightly lower recall , typical in imbalanced datasets.</a:t>
            </a:r>
            <a:endParaRPr/>
          </a:p>
          <a:p>
            <a:pPr indent="-229234" lvl="0" marL="381000" marR="5080" rtl="0" algn="just">
              <a:lnSpc>
                <a:spcPct val="114999"/>
              </a:lnSpc>
              <a:spcBef>
                <a:spcPts val="100"/>
              </a:spcBef>
              <a:spcAft>
                <a:spcPts val="0"/>
              </a:spcAft>
              <a:buSzPts val="2200"/>
              <a:buFont typeface="Arial"/>
              <a:buNone/>
            </a:pPr>
            <a:r>
              <a:t/>
            </a:r>
            <a:endParaRPr sz="2000">
              <a:latin typeface="Times New Roman"/>
              <a:ea typeface="Times New Roman"/>
              <a:cs typeface="Times New Roman"/>
              <a:sym typeface="Times New Roman"/>
            </a:endParaRPr>
          </a:p>
        </p:txBody>
      </p:sp>
      <p:sp>
        <p:nvSpPr>
          <p:cNvPr id="230" name="Google Shape;230;p14"/>
          <p:cNvSpPr txBox="1"/>
          <p:nvPr/>
        </p:nvSpPr>
        <p:spPr>
          <a:xfrm>
            <a:off x="535940" y="1264778"/>
            <a:ext cx="3579000" cy="36942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lang="en-US" sz="1800">
                <a:latin typeface="Tahoma"/>
                <a:ea typeface="Tahoma"/>
                <a:cs typeface="Tahoma"/>
                <a:sym typeface="Tahoma"/>
              </a:rPr>
              <a:t>XGBoost Classifier</a:t>
            </a:r>
            <a:endParaRPr sz="1800">
              <a:latin typeface="Tahoma"/>
              <a:ea typeface="Tahoma"/>
              <a:cs typeface="Tahoma"/>
              <a:sym typeface="Tahoma"/>
            </a:endParaRPr>
          </a:p>
          <a:p>
            <a:pPr indent="0" lvl="0" marL="0" rtl="0" algn="just">
              <a:spcBef>
                <a:spcPts val="0"/>
              </a:spcBef>
              <a:spcAft>
                <a:spcPts val="0"/>
              </a:spcAft>
              <a:buNone/>
            </a:pPr>
            <a:r>
              <a:rPr lang="en-US" sz="1800">
                <a:latin typeface="Tahoma"/>
                <a:ea typeface="Tahoma"/>
                <a:cs typeface="Tahoma"/>
                <a:sym typeface="Tahoma"/>
              </a:rPr>
              <a:t>  - Accuracy: </a:t>
            </a:r>
            <a:r>
              <a:rPr b="1" lang="en-US" sz="1800">
                <a:latin typeface="Tahoma"/>
                <a:ea typeface="Tahoma"/>
                <a:cs typeface="Tahoma"/>
                <a:sym typeface="Tahoma"/>
              </a:rPr>
              <a:t>0.77</a:t>
            </a:r>
            <a:endParaRPr sz="1800">
              <a:latin typeface="Tahoma"/>
              <a:ea typeface="Tahoma"/>
              <a:cs typeface="Tahoma"/>
              <a:sym typeface="Tahoma"/>
            </a:endParaRPr>
          </a:p>
          <a:p>
            <a:pPr indent="0" lvl="0" marL="0" rtl="0" algn="just">
              <a:spcBef>
                <a:spcPts val="0"/>
              </a:spcBef>
              <a:spcAft>
                <a:spcPts val="0"/>
              </a:spcAft>
              <a:buNone/>
            </a:pPr>
            <a:r>
              <a:rPr lang="en-US" sz="1800">
                <a:latin typeface="Tahoma"/>
                <a:ea typeface="Tahoma"/>
                <a:cs typeface="Tahoma"/>
                <a:sym typeface="Tahoma"/>
              </a:rPr>
              <a:t>  </a:t>
            </a:r>
            <a:endParaRPr/>
          </a:p>
          <a:p>
            <a:pPr indent="0" lvl="0" marL="0" rtl="0" algn="just">
              <a:spcBef>
                <a:spcPts val="0"/>
              </a:spcBef>
              <a:spcAft>
                <a:spcPts val="0"/>
              </a:spcAft>
              <a:buNone/>
            </a:pPr>
            <a:r>
              <a:rPr lang="en-US" sz="1800">
                <a:latin typeface="Tahoma"/>
                <a:ea typeface="Tahoma"/>
                <a:cs typeface="Tahoma"/>
                <a:sym typeface="Tahoma"/>
              </a:rPr>
              <a:t>- F1-Weighted Score (Cross-Validation): </a:t>
            </a:r>
            <a:r>
              <a:rPr b="1" lang="en-US" sz="1800">
                <a:latin typeface="Tahoma"/>
                <a:ea typeface="Tahoma"/>
                <a:cs typeface="Tahoma"/>
                <a:sym typeface="Tahoma"/>
              </a:rPr>
              <a:t>0.76</a:t>
            </a:r>
            <a:endParaRPr sz="1800">
              <a:latin typeface="Tahoma"/>
              <a:ea typeface="Tahoma"/>
              <a:cs typeface="Tahoma"/>
              <a:sym typeface="Tahoma"/>
            </a:endParaRPr>
          </a:p>
          <a:p>
            <a:pPr indent="0" lvl="0" marL="0" rtl="0" algn="just">
              <a:spcBef>
                <a:spcPts val="0"/>
              </a:spcBef>
              <a:spcAft>
                <a:spcPts val="0"/>
              </a:spcAft>
              <a:buNone/>
            </a:pPr>
            <a:r>
              <a:rPr lang="en-US" sz="1800">
                <a:latin typeface="Tahoma"/>
                <a:ea typeface="Tahoma"/>
                <a:cs typeface="Tahoma"/>
                <a:sym typeface="Tahoma"/>
              </a:rPr>
              <a:t> </a:t>
            </a:r>
            <a:endParaRPr/>
          </a:p>
          <a:p>
            <a:pPr indent="0" lvl="0" marL="0" rtl="0" algn="just">
              <a:spcBef>
                <a:spcPts val="0"/>
              </a:spcBef>
              <a:spcAft>
                <a:spcPts val="0"/>
              </a:spcAft>
              <a:buNone/>
            </a:pPr>
            <a:r>
              <a:rPr lang="en-US" sz="1800">
                <a:latin typeface="Tahoma"/>
                <a:ea typeface="Tahoma"/>
                <a:cs typeface="Tahoma"/>
                <a:sym typeface="Tahoma"/>
              </a:rPr>
              <a:t> - Excellent balance between performance and interpretability</a:t>
            </a:r>
            <a:endParaRPr/>
          </a:p>
          <a:p>
            <a:pPr indent="0" lvl="0" marL="0" rtl="0" algn="just">
              <a:spcBef>
                <a:spcPts val="0"/>
              </a:spcBef>
              <a:spcAft>
                <a:spcPts val="0"/>
              </a:spcAft>
              <a:buNone/>
            </a:pPr>
            <a:r>
              <a:t/>
            </a:r>
            <a:endParaRPr sz="1800">
              <a:latin typeface="Tahoma"/>
              <a:ea typeface="Tahoma"/>
              <a:cs typeface="Tahoma"/>
              <a:sym typeface="Tahoma"/>
            </a:endParaRPr>
          </a:p>
          <a:p>
            <a:pPr indent="0" lvl="0" marL="0" rtl="0" algn="just">
              <a:spcBef>
                <a:spcPts val="0"/>
              </a:spcBef>
              <a:spcAft>
                <a:spcPts val="0"/>
              </a:spcAft>
              <a:buNone/>
            </a:pPr>
            <a:r>
              <a:rPr lang="en-US" sz="1800">
                <a:latin typeface="Tahoma"/>
                <a:ea typeface="Tahoma"/>
                <a:cs typeface="Tahoma"/>
                <a:sym typeface="Tahoma"/>
              </a:rPr>
              <a:t>  - Robust against overfitting and handles both categorical and numerical features effectively</a:t>
            </a:r>
            <a:endParaRPr/>
          </a:p>
          <a:p>
            <a:pPr indent="0" lvl="0" marL="0" rtl="0" algn="l">
              <a:spcBef>
                <a:spcPts val="0"/>
              </a:spcBef>
              <a:spcAft>
                <a:spcPts val="0"/>
              </a:spcAft>
              <a:buNone/>
            </a:pPr>
            <a:r>
              <a:t/>
            </a:r>
            <a:endParaRPr sz="1800"/>
          </a:p>
        </p:txBody>
      </p:sp>
      <p:pic>
        <p:nvPicPr>
          <p:cNvPr id="231" name="Google Shape;231;p14"/>
          <p:cNvPicPr preferRelativeResize="0"/>
          <p:nvPr/>
        </p:nvPicPr>
        <p:blipFill rotWithShape="1">
          <a:blip r:embed="rId3">
            <a:alphaModFix/>
          </a:blip>
          <a:srcRect b="0" l="0" r="0" t="0"/>
          <a:stretch/>
        </p:blipFill>
        <p:spPr>
          <a:xfrm>
            <a:off x="4819831" y="481646"/>
            <a:ext cx="5009969" cy="42071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5"/>
          <p:cNvSpPr txBox="1"/>
          <p:nvPr>
            <p:ph type="title"/>
          </p:nvPr>
        </p:nvSpPr>
        <p:spPr>
          <a:xfrm>
            <a:off x="641999" y="-23625"/>
            <a:ext cx="8613300" cy="642900"/>
          </a:xfrm>
          <a:prstGeom prst="rect">
            <a:avLst/>
          </a:prstGeom>
          <a:noFill/>
          <a:ln>
            <a:noFill/>
          </a:ln>
        </p:spPr>
        <p:txBody>
          <a:bodyPr anchorCtr="0" anchor="t" bIns="0" lIns="0" spcFirstLastPara="1" rIns="0" wrap="square" tIns="164075">
            <a:spAutoFit/>
          </a:bodyPr>
          <a:lstStyle/>
          <a:p>
            <a:pPr indent="0" lvl="0" marL="2790190" rtl="0" algn="l">
              <a:lnSpc>
                <a:spcPct val="100000"/>
              </a:lnSpc>
              <a:spcBef>
                <a:spcPts val="0"/>
              </a:spcBef>
              <a:spcAft>
                <a:spcPts val="0"/>
              </a:spcAft>
              <a:buNone/>
            </a:pPr>
            <a:r>
              <a:rPr b="1" lang="en-US"/>
              <a:t>MODEL EVALUATION SUMMARY</a:t>
            </a:r>
            <a:endParaRPr b="1"/>
          </a:p>
        </p:txBody>
      </p:sp>
      <p:sp>
        <p:nvSpPr>
          <p:cNvPr id="237" name="Google Shape;237;p15"/>
          <p:cNvSpPr/>
          <p:nvPr/>
        </p:nvSpPr>
        <p:spPr>
          <a:xfrm>
            <a:off x="6796532" y="4393310"/>
            <a:ext cx="2005964" cy="320040"/>
          </a:xfrm>
          <a:custGeom>
            <a:rect b="b" l="l" r="r" t="t"/>
            <a:pathLst>
              <a:path extrusionOk="0" h="320039" w="2005965">
                <a:moveTo>
                  <a:pt x="1210043" y="0"/>
                </a:moveTo>
                <a:lnTo>
                  <a:pt x="1147572" y="0"/>
                </a:lnTo>
                <a:lnTo>
                  <a:pt x="879348" y="0"/>
                </a:lnTo>
                <a:lnTo>
                  <a:pt x="813816" y="0"/>
                </a:lnTo>
                <a:lnTo>
                  <a:pt x="0" y="0"/>
                </a:lnTo>
                <a:lnTo>
                  <a:pt x="0" y="320040"/>
                </a:lnTo>
                <a:lnTo>
                  <a:pt x="813816" y="320040"/>
                </a:lnTo>
                <a:lnTo>
                  <a:pt x="879348" y="320040"/>
                </a:lnTo>
                <a:lnTo>
                  <a:pt x="1147572" y="320040"/>
                </a:lnTo>
                <a:lnTo>
                  <a:pt x="1210043" y="320040"/>
                </a:lnTo>
                <a:lnTo>
                  <a:pt x="1210043" y="0"/>
                </a:lnTo>
                <a:close/>
              </a:path>
              <a:path extrusionOk="0" h="320039" w="2005965">
                <a:moveTo>
                  <a:pt x="2005571" y="0"/>
                </a:moveTo>
                <a:lnTo>
                  <a:pt x="1935480" y="0"/>
                </a:lnTo>
                <a:lnTo>
                  <a:pt x="1210056" y="0"/>
                </a:lnTo>
                <a:lnTo>
                  <a:pt x="1210056" y="320040"/>
                </a:lnTo>
                <a:lnTo>
                  <a:pt x="1935480" y="320040"/>
                </a:lnTo>
                <a:lnTo>
                  <a:pt x="2005571" y="320040"/>
                </a:lnTo>
                <a:lnTo>
                  <a:pt x="2005571"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aphicFrame>
        <p:nvGraphicFramePr>
          <p:cNvPr id="238" name="Google Shape;238;p15"/>
          <p:cNvGraphicFramePr/>
          <p:nvPr/>
        </p:nvGraphicFramePr>
        <p:xfrm>
          <a:off x="642000" y="938325"/>
          <a:ext cx="3000000" cy="3000000"/>
        </p:xfrm>
        <a:graphic>
          <a:graphicData uri="http://schemas.openxmlformats.org/drawingml/2006/table">
            <a:tbl>
              <a:tblPr>
                <a:noFill/>
                <a:tableStyleId>{3BB29BE5-0F0B-4E2C-AF56-BE5B63199E3D}</a:tableStyleId>
              </a:tblPr>
              <a:tblGrid>
                <a:gridCol w="2276475"/>
                <a:gridCol w="2171700"/>
                <a:gridCol w="1095375"/>
                <a:gridCol w="1466850"/>
                <a:gridCol w="1319050"/>
              </a:tblGrid>
              <a:tr h="238125">
                <a:tc>
                  <a:txBody>
                    <a:bodyPr/>
                    <a:lstStyle/>
                    <a:p>
                      <a:pPr indent="0" lvl="0" marL="0" rtl="0" algn="l">
                        <a:spcBef>
                          <a:spcPts val="0"/>
                        </a:spcBef>
                        <a:spcAft>
                          <a:spcPts val="0"/>
                        </a:spcAft>
                        <a:buNone/>
                      </a:pPr>
                      <a:r>
                        <a:rPr b="1" lang="en-US">
                          <a:solidFill>
                            <a:srgbClr val="FFFFFF"/>
                          </a:solidFill>
                          <a:latin typeface="Tahoma"/>
                          <a:ea typeface="Tahoma"/>
                          <a:cs typeface="Tahoma"/>
                          <a:sym typeface="Tahoma"/>
                        </a:rPr>
                        <a:t>Model</a:t>
                      </a:r>
                      <a:endParaRPr b="1">
                        <a:solidFill>
                          <a:srgbClr val="FFFFFF"/>
                        </a:solidFill>
                        <a:latin typeface="Tahoma"/>
                        <a:ea typeface="Tahoma"/>
                        <a:cs typeface="Tahoma"/>
                        <a:sym typeface="Tahoma"/>
                      </a:endParaRPr>
                    </a:p>
                  </a:txBody>
                  <a:tcPr marT="9525" marB="91425" marR="9525" marL="9525" anchor="b">
                    <a:lnR cap="flat" cmpd="sng" w="4775">
                      <a:solidFill>
                        <a:srgbClr val="FFFFFF"/>
                      </a:solidFill>
                      <a:prstDash val="solid"/>
                      <a:round/>
                      <a:headEnd len="sm" w="sm" type="none"/>
                      <a:tailEnd len="sm" w="sm" type="none"/>
                    </a:lnR>
                    <a:lnB cap="flat" cmpd="sng" w="19050">
                      <a:solidFill>
                        <a:srgbClr val="FFFFFF"/>
                      </a:solidFill>
                      <a:prstDash val="solid"/>
                      <a:round/>
                      <a:headEnd len="sm" w="sm" type="none"/>
                      <a:tailEnd len="sm" w="sm" type="none"/>
                    </a:lnB>
                    <a:solidFill>
                      <a:srgbClr val="ED7D31"/>
                    </a:solidFill>
                  </a:tcPr>
                </a:tc>
                <a:tc>
                  <a:txBody>
                    <a:bodyPr/>
                    <a:lstStyle/>
                    <a:p>
                      <a:pPr indent="0" lvl="0" marL="0" rtl="0" algn="l">
                        <a:spcBef>
                          <a:spcPts val="0"/>
                        </a:spcBef>
                        <a:spcAft>
                          <a:spcPts val="0"/>
                        </a:spcAft>
                        <a:buNone/>
                      </a:pPr>
                      <a:r>
                        <a:rPr b="1" lang="en-US">
                          <a:solidFill>
                            <a:srgbClr val="FFFFFF"/>
                          </a:solidFill>
                          <a:latin typeface="Tahoma"/>
                          <a:ea typeface="Tahoma"/>
                          <a:cs typeface="Tahoma"/>
                          <a:sym typeface="Tahoma"/>
                        </a:rPr>
                        <a:t>Best Parameters</a:t>
                      </a:r>
                      <a:endParaRPr b="1">
                        <a:solidFill>
                          <a:srgbClr val="FFFFFF"/>
                        </a:solidFill>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B cap="flat" cmpd="sng" w="19050">
                      <a:solidFill>
                        <a:srgbClr val="FFFFFF"/>
                      </a:solidFill>
                      <a:prstDash val="solid"/>
                      <a:round/>
                      <a:headEnd len="sm" w="sm" type="none"/>
                      <a:tailEnd len="sm" w="sm" type="none"/>
                    </a:lnB>
                    <a:solidFill>
                      <a:srgbClr val="ED7D31"/>
                    </a:solidFill>
                  </a:tcPr>
                </a:tc>
                <a:tc>
                  <a:txBody>
                    <a:bodyPr/>
                    <a:lstStyle/>
                    <a:p>
                      <a:pPr indent="0" lvl="0" marL="0" rtl="0" algn="l">
                        <a:spcBef>
                          <a:spcPts val="0"/>
                        </a:spcBef>
                        <a:spcAft>
                          <a:spcPts val="0"/>
                        </a:spcAft>
                        <a:buNone/>
                      </a:pPr>
                      <a:r>
                        <a:rPr b="1" lang="en-US">
                          <a:solidFill>
                            <a:srgbClr val="FFFFFF"/>
                          </a:solidFill>
                          <a:latin typeface="Tahoma"/>
                          <a:ea typeface="Tahoma"/>
                          <a:cs typeface="Tahoma"/>
                          <a:sym typeface="Tahoma"/>
                        </a:rPr>
                        <a:t>Accuracy</a:t>
                      </a:r>
                      <a:endParaRPr b="1">
                        <a:solidFill>
                          <a:srgbClr val="FFFFFF"/>
                        </a:solidFill>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B cap="flat" cmpd="sng" w="19050">
                      <a:solidFill>
                        <a:srgbClr val="FFFFFF"/>
                      </a:solidFill>
                      <a:prstDash val="solid"/>
                      <a:round/>
                      <a:headEnd len="sm" w="sm" type="none"/>
                      <a:tailEnd len="sm" w="sm" type="none"/>
                    </a:lnB>
                    <a:solidFill>
                      <a:srgbClr val="ED7D31"/>
                    </a:solidFill>
                  </a:tcPr>
                </a:tc>
                <a:tc>
                  <a:txBody>
                    <a:bodyPr/>
                    <a:lstStyle/>
                    <a:p>
                      <a:pPr indent="0" lvl="0" marL="0" rtl="0" algn="l">
                        <a:spcBef>
                          <a:spcPts val="0"/>
                        </a:spcBef>
                        <a:spcAft>
                          <a:spcPts val="0"/>
                        </a:spcAft>
                        <a:buNone/>
                      </a:pPr>
                      <a:r>
                        <a:rPr b="1" lang="en-US">
                          <a:solidFill>
                            <a:srgbClr val="FFFFFF"/>
                          </a:solidFill>
                          <a:latin typeface="Tahoma"/>
                          <a:ea typeface="Tahoma"/>
                          <a:cs typeface="Tahoma"/>
                          <a:sym typeface="Tahoma"/>
                        </a:rPr>
                        <a:t>F1-Weighted</a:t>
                      </a:r>
                      <a:endParaRPr b="1">
                        <a:solidFill>
                          <a:srgbClr val="FFFFFF"/>
                        </a:solidFill>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B cap="flat" cmpd="sng" w="19050">
                      <a:solidFill>
                        <a:srgbClr val="FFFFFF"/>
                      </a:solidFill>
                      <a:prstDash val="solid"/>
                      <a:round/>
                      <a:headEnd len="sm" w="sm" type="none"/>
                      <a:tailEnd len="sm" w="sm" type="none"/>
                    </a:lnB>
                    <a:solidFill>
                      <a:srgbClr val="ED7D31"/>
                    </a:solidFill>
                  </a:tcPr>
                </a:tc>
                <a:tc>
                  <a:txBody>
                    <a:bodyPr/>
                    <a:lstStyle/>
                    <a:p>
                      <a:pPr indent="0" lvl="0" marL="0" rtl="0" algn="l">
                        <a:spcBef>
                          <a:spcPts val="0"/>
                        </a:spcBef>
                        <a:spcAft>
                          <a:spcPts val="0"/>
                        </a:spcAft>
                        <a:buNone/>
                      </a:pPr>
                      <a:r>
                        <a:rPr b="1" lang="en-US">
                          <a:solidFill>
                            <a:srgbClr val="FFFFFF"/>
                          </a:solidFill>
                          <a:latin typeface="Tahoma"/>
                          <a:ea typeface="Tahoma"/>
                          <a:cs typeface="Tahoma"/>
                          <a:sym typeface="Tahoma"/>
                        </a:rPr>
                        <a:t>Notes</a:t>
                      </a:r>
                      <a:endParaRPr b="1">
                        <a:solidFill>
                          <a:srgbClr val="FFFFFF"/>
                        </a:solidFill>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B cap="flat" cmpd="sng" w="19050">
                      <a:solidFill>
                        <a:srgbClr val="FFFFFF"/>
                      </a:solidFill>
                      <a:prstDash val="solid"/>
                      <a:round/>
                      <a:headEnd len="sm" w="sm" type="none"/>
                      <a:tailEnd len="sm" w="sm" type="none"/>
                    </a:lnB>
                    <a:solidFill>
                      <a:srgbClr val="ED7D31"/>
                    </a:solidFill>
                  </a:tcPr>
                </a:tc>
              </a:tr>
              <a:tr h="238125">
                <a:tc>
                  <a:txBody>
                    <a:bodyPr/>
                    <a:lstStyle/>
                    <a:p>
                      <a:pPr indent="0" lvl="0" marL="0" rtl="0" algn="l">
                        <a:spcBef>
                          <a:spcPts val="0"/>
                        </a:spcBef>
                        <a:spcAft>
                          <a:spcPts val="0"/>
                        </a:spcAft>
                        <a:buNone/>
                      </a:pPr>
                      <a:r>
                        <a:rPr lang="en-US">
                          <a:latin typeface="Tahoma"/>
                          <a:ea typeface="Tahoma"/>
                          <a:cs typeface="Tahoma"/>
                          <a:sym typeface="Tahoma"/>
                        </a:rPr>
                        <a:t>Logistic Regression</a:t>
                      </a:r>
                      <a:endParaRPr>
                        <a:latin typeface="Tahoma"/>
                        <a:ea typeface="Tahoma"/>
                        <a:cs typeface="Tahoma"/>
                        <a:sym typeface="Tahoma"/>
                      </a:endParaRPr>
                    </a:p>
                  </a:txBody>
                  <a:tcPr marT="9525" marB="91425" marR="9525" marL="9525" anchor="b">
                    <a:lnR cap="flat" cmpd="sng" w="477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8CBAD"/>
                    </a:solidFill>
                  </a:tcPr>
                </a:tc>
                <a:tc>
                  <a:txBody>
                    <a:bodyPr/>
                    <a:lstStyle/>
                    <a:p>
                      <a:pPr indent="0" lvl="0" marL="0" rtl="0" algn="l">
                        <a:spcBef>
                          <a:spcPts val="0"/>
                        </a:spcBef>
                        <a:spcAft>
                          <a:spcPts val="0"/>
                        </a:spcAft>
                        <a:buNone/>
                      </a:pPr>
                      <a:r>
                        <a:rPr lang="en-US">
                          <a:latin typeface="Tahoma"/>
                          <a:ea typeface="Tahoma"/>
                          <a:cs typeface="Tahoma"/>
                          <a:sym typeface="Tahoma"/>
                        </a:rPr>
                        <a:t>C=1, solver=lbfgs</a:t>
                      </a:r>
                      <a:endParaRPr>
                        <a:latin typeface="Tahoma"/>
                        <a:ea typeface="Tahoma"/>
                        <a:cs typeface="Tahoma"/>
                        <a:sym typeface="Tahoma"/>
                      </a:endParaRPr>
                    </a:p>
                  </a:txBody>
                  <a:tcPr marT="9525" marB="91425" marR="0"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8CBAD"/>
                    </a:solidFill>
                  </a:tcPr>
                </a:tc>
                <a:tc>
                  <a:txBody>
                    <a:bodyPr/>
                    <a:lstStyle/>
                    <a:p>
                      <a:pPr indent="0" lvl="0" marL="0" rtl="0" algn="r">
                        <a:lnSpc>
                          <a:spcPct val="115000"/>
                        </a:lnSpc>
                        <a:spcBef>
                          <a:spcPts val="0"/>
                        </a:spcBef>
                        <a:spcAft>
                          <a:spcPts val="0"/>
                        </a:spcAft>
                        <a:buNone/>
                      </a:pPr>
                      <a:r>
                        <a:rPr lang="en-US">
                          <a:latin typeface="Tahoma"/>
                          <a:ea typeface="Tahoma"/>
                          <a:cs typeface="Tahoma"/>
                          <a:sym typeface="Tahoma"/>
                        </a:rPr>
                        <a:t>0.69</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8CBAD"/>
                    </a:solidFill>
                  </a:tcPr>
                </a:tc>
                <a:tc>
                  <a:txBody>
                    <a:bodyPr/>
                    <a:lstStyle/>
                    <a:p>
                      <a:pPr indent="0" lvl="0" marL="0" rtl="0" algn="r">
                        <a:lnSpc>
                          <a:spcPct val="115000"/>
                        </a:lnSpc>
                        <a:spcBef>
                          <a:spcPts val="0"/>
                        </a:spcBef>
                        <a:spcAft>
                          <a:spcPts val="0"/>
                        </a:spcAft>
                        <a:buNone/>
                      </a:pPr>
                      <a:r>
                        <a:rPr lang="en-US">
                          <a:latin typeface="Tahoma"/>
                          <a:ea typeface="Tahoma"/>
                          <a:cs typeface="Tahoma"/>
                          <a:sym typeface="Tahoma"/>
                        </a:rPr>
                        <a:t>0.69</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8CBAD"/>
                    </a:solidFill>
                  </a:tcPr>
                </a:tc>
                <a:tc>
                  <a:txBody>
                    <a:bodyPr/>
                    <a:lstStyle/>
                    <a:p>
                      <a:pPr indent="0" lvl="0" marL="0" rtl="0" algn="l">
                        <a:spcBef>
                          <a:spcPts val="0"/>
                        </a:spcBef>
                        <a:spcAft>
                          <a:spcPts val="0"/>
                        </a:spcAft>
                        <a:buNone/>
                      </a:pPr>
                      <a:r>
                        <a:rPr lang="en-US">
                          <a:latin typeface="Tahoma"/>
                          <a:ea typeface="Tahoma"/>
                          <a:cs typeface="Tahoma"/>
                          <a:sym typeface="Tahoma"/>
                        </a:rPr>
                        <a:t>Baseline; weak on rare class "R"</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T cap="flat" cmpd="sng" w="19050">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8CBAD"/>
                    </a:solidFill>
                  </a:tcPr>
                </a:tc>
              </a:tr>
              <a:tr h="228600">
                <a:tc>
                  <a:txBody>
                    <a:bodyPr/>
                    <a:lstStyle/>
                    <a:p>
                      <a:pPr indent="0" lvl="0" marL="0" rtl="0" algn="l">
                        <a:spcBef>
                          <a:spcPts val="0"/>
                        </a:spcBef>
                        <a:spcAft>
                          <a:spcPts val="0"/>
                        </a:spcAft>
                        <a:buNone/>
                      </a:pPr>
                      <a:r>
                        <a:rPr lang="en-US">
                          <a:latin typeface="Tahoma"/>
                          <a:ea typeface="Tahoma"/>
                          <a:cs typeface="Tahoma"/>
                          <a:sym typeface="Tahoma"/>
                        </a:rPr>
                        <a:t>Decision Tree</a:t>
                      </a:r>
                      <a:endParaRPr>
                        <a:latin typeface="Tahoma"/>
                        <a:ea typeface="Tahoma"/>
                        <a:cs typeface="Tahoma"/>
                        <a:sym typeface="Tahoma"/>
                      </a:endParaRPr>
                    </a:p>
                  </a:txBody>
                  <a:tcPr marT="9525" marB="91425" marR="9525" marL="9525" anchor="b">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CE4D6"/>
                    </a:solidFill>
                  </a:tcPr>
                </a:tc>
                <a:tc>
                  <a:txBody>
                    <a:bodyPr/>
                    <a:lstStyle/>
                    <a:p>
                      <a:pPr indent="0" lvl="0" marL="0" rtl="0" algn="l">
                        <a:spcBef>
                          <a:spcPts val="0"/>
                        </a:spcBef>
                        <a:spcAft>
                          <a:spcPts val="0"/>
                        </a:spcAft>
                        <a:buNone/>
                      </a:pPr>
                      <a:r>
                        <a:rPr lang="en-US">
                          <a:latin typeface="Tahoma"/>
                          <a:ea typeface="Tahoma"/>
                          <a:cs typeface="Tahoma"/>
                          <a:sym typeface="Tahoma"/>
                        </a:rPr>
                        <a:t>max_depth=None</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CE4D6"/>
                    </a:solidFill>
                  </a:tcPr>
                </a:tc>
                <a:tc>
                  <a:txBody>
                    <a:bodyPr/>
                    <a:lstStyle/>
                    <a:p>
                      <a:pPr indent="0" lvl="0" marL="0" rtl="0" algn="r">
                        <a:lnSpc>
                          <a:spcPct val="115000"/>
                        </a:lnSpc>
                        <a:spcBef>
                          <a:spcPts val="0"/>
                        </a:spcBef>
                        <a:spcAft>
                          <a:spcPts val="0"/>
                        </a:spcAft>
                        <a:buNone/>
                      </a:pPr>
                      <a:r>
                        <a:rPr lang="en-US">
                          <a:latin typeface="Tahoma"/>
                          <a:ea typeface="Tahoma"/>
                          <a:cs typeface="Tahoma"/>
                          <a:sym typeface="Tahoma"/>
                        </a:rPr>
                        <a:t>0.70</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CE4D6"/>
                    </a:solidFill>
                  </a:tcPr>
                </a:tc>
                <a:tc>
                  <a:txBody>
                    <a:bodyPr/>
                    <a:lstStyle/>
                    <a:p>
                      <a:pPr indent="0" lvl="0" marL="0" rtl="0" algn="r">
                        <a:lnSpc>
                          <a:spcPct val="115000"/>
                        </a:lnSpc>
                        <a:spcBef>
                          <a:spcPts val="0"/>
                        </a:spcBef>
                        <a:spcAft>
                          <a:spcPts val="0"/>
                        </a:spcAft>
                        <a:buNone/>
                      </a:pPr>
                      <a:r>
                        <a:rPr lang="en-US">
                          <a:latin typeface="Tahoma"/>
                          <a:ea typeface="Tahoma"/>
                          <a:cs typeface="Tahoma"/>
                          <a:sym typeface="Tahoma"/>
                        </a:rPr>
                        <a:t>0.71</a:t>
                      </a:r>
                      <a:endParaRPr>
                        <a:latin typeface="Tahoma"/>
                        <a:ea typeface="Tahoma"/>
                        <a:cs typeface="Tahoma"/>
                        <a:sym typeface="Tahoma"/>
                      </a:endParaRPr>
                    </a:p>
                  </a:txBody>
                  <a:tcPr marT="9525" marB="91425" marR="9525" marL="0"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CE4D6"/>
                    </a:solidFill>
                  </a:tcPr>
                </a:tc>
                <a:tc>
                  <a:txBody>
                    <a:bodyPr/>
                    <a:lstStyle/>
                    <a:p>
                      <a:pPr indent="0" lvl="0" marL="0" rtl="0" algn="l">
                        <a:spcBef>
                          <a:spcPts val="0"/>
                        </a:spcBef>
                        <a:spcAft>
                          <a:spcPts val="0"/>
                        </a:spcAft>
                        <a:buNone/>
                      </a:pPr>
                      <a:r>
                        <a:rPr lang="en-US">
                          <a:latin typeface="Tahoma"/>
                          <a:ea typeface="Tahoma"/>
                          <a:cs typeface="Tahoma"/>
                          <a:sym typeface="Tahoma"/>
                        </a:rPr>
                        <a:t>Captures "18"; risk of overfitting</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CE4D6"/>
                    </a:solidFill>
                  </a:tcPr>
                </a:tc>
              </a:tr>
              <a:tr h="228600">
                <a:tc>
                  <a:txBody>
                    <a:bodyPr/>
                    <a:lstStyle/>
                    <a:p>
                      <a:pPr indent="0" lvl="0" marL="0" rtl="0" algn="l">
                        <a:spcBef>
                          <a:spcPts val="0"/>
                        </a:spcBef>
                        <a:spcAft>
                          <a:spcPts val="0"/>
                        </a:spcAft>
                        <a:buNone/>
                      </a:pPr>
                      <a:r>
                        <a:rPr lang="en-US">
                          <a:latin typeface="Tahoma"/>
                          <a:ea typeface="Tahoma"/>
                          <a:cs typeface="Tahoma"/>
                          <a:sym typeface="Tahoma"/>
                        </a:rPr>
                        <a:t>Random Forest</a:t>
                      </a:r>
                      <a:endParaRPr>
                        <a:latin typeface="Tahoma"/>
                        <a:ea typeface="Tahoma"/>
                        <a:cs typeface="Tahoma"/>
                        <a:sym typeface="Tahoma"/>
                      </a:endParaRPr>
                    </a:p>
                  </a:txBody>
                  <a:tcPr marT="9525" marB="91425" marR="9525" marL="9525" anchor="b">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8CBAD"/>
                    </a:solidFill>
                  </a:tcPr>
                </a:tc>
                <a:tc>
                  <a:txBody>
                    <a:bodyPr/>
                    <a:lstStyle/>
                    <a:p>
                      <a:pPr indent="0" lvl="0" marL="0" rtl="0" algn="l">
                        <a:spcBef>
                          <a:spcPts val="0"/>
                        </a:spcBef>
                        <a:spcAft>
                          <a:spcPts val="0"/>
                        </a:spcAft>
                        <a:buNone/>
                      </a:pPr>
                      <a:r>
                        <a:rPr lang="en-US">
                          <a:latin typeface="Tahoma"/>
                          <a:ea typeface="Tahoma"/>
                          <a:cs typeface="Tahoma"/>
                          <a:sym typeface="Tahoma"/>
                        </a:rPr>
                        <a:t>n_estimators=200</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8CBAD"/>
                    </a:solidFill>
                  </a:tcPr>
                </a:tc>
                <a:tc>
                  <a:txBody>
                    <a:bodyPr/>
                    <a:lstStyle/>
                    <a:p>
                      <a:pPr indent="0" lvl="0" marL="0" rtl="0" algn="r">
                        <a:lnSpc>
                          <a:spcPct val="115000"/>
                        </a:lnSpc>
                        <a:spcBef>
                          <a:spcPts val="0"/>
                        </a:spcBef>
                        <a:spcAft>
                          <a:spcPts val="0"/>
                        </a:spcAft>
                        <a:buNone/>
                      </a:pPr>
                      <a:r>
                        <a:rPr lang="en-US">
                          <a:latin typeface="Tahoma"/>
                          <a:ea typeface="Tahoma"/>
                          <a:cs typeface="Tahoma"/>
                          <a:sym typeface="Tahoma"/>
                        </a:rPr>
                        <a:t>0.76</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8CBAD"/>
                    </a:solidFill>
                  </a:tcPr>
                </a:tc>
                <a:tc>
                  <a:txBody>
                    <a:bodyPr/>
                    <a:lstStyle/>
                    <a:p>
                      <a:pPr indent="0" lvl="0" marL="0" rtl="0" algn="r">
                        <a:lnSpc>
                          <a:spcPct val="115000"/>
                        </a:lnSpc>
                        <a:spcBef>
                          <a:spcPts val="0"/>
                        </a:spcBef>
                        <a:spcAft>
                          <a:spcPts val="0"/>
                        </a:spcAft>
                        <a:buNone/>
                      </a:pPr>
                      <a:r>
                        <a:rPr lang="en-US">
                          <a:latin typeface="Tahoma"/>
                          <a:ea typeface="Tahoma"/>
                          <a:cs typeface="Tahoma"/>
                          <a:sym typeface="Tahoma"/>
                        </a:rPr>
                        <a:t>0.76</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8CBAD"/>
                    </a:solidFill>
                  </a:tcPr>
                </a:tc>
                <a:tc>
                  <a:txBody>
                    <a:bodyPr/>
                    <a:lstStyle/>
                    <a:p>
                      <a:pPr indent="0" lvl="0" marL="0" rtl="0" algn="l">
                        <a:spcBef>
                          <a:spcPts val="0"/>
                        </a:spcBef>
                        <a:spcAft>
                          <a:spcPts val="0"/>
                        </a:spcAft>
                        <a:buNone/>
                      </a:pPr>
                      <a:r>
                        <a:rPr lang="en-US">
                          <a:latin typeface="Tahoma"/>
                          <a:ea typeface="Tahoma"/>
                          <a:cs typeface="Tahoma"/>
                          <a:sym typeface="Tahoma"/>
                        </a:rPr>
                        <a:t>Balanced; strong overall</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8CBAD"/>
                    </a:solidFill>
                  </a:tcPr>
                </a:tc>
              </a:tr>
              <a:tr h="228600">
                <a:tc>
                  <a:txBody>
                    <a:bodyPr/>
                    <a:lstStyle/>
                    <a:p>
                      <a:pPr indent="0" lvl="0" marL="0" rtl="0" algn="l">
                        <a:spcBef>
                          <a:spcPts val="0"/>
                        </a:spcBef>
                        <a:spcAft>
                          <a:spcPts val="0"/>
                        </a:spcAft>
                        <a:buNone/>
                      </a:pPr>
                      <a:r>
                        <a:rPr lang="en-US">
                          <a:latin typeface="Tahoma"/>
                          <a:ea typeface="Tahoma"/>
                          <a:cs typeface="Tahoma"/>
                          <a:sym typeface="Tahoma"/>
                        </a:rPr>
                        <a:t>XGBoost</a:t>
                      </a:r>
                      <a:endParaRPr>
                        <a:latin typeface="Tahoma"/>
                        <a:ea typeface="Tahoma"/>
                        <a:cs typeface="Tahoma"/>
                        <a:sym typeface="Tahoma"/>
                      </a:endParaRPr>
                    </a:p>
                  </a:txBody>
                  <a:tcPr marT="9525" marB="91425" marR="9525" marL="9525" anchor="b">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CE4D6"/>
                    </a:solidFill>
                  </a:tcPr>
                </a:tc>
                <a:tc>
                  <a:txBody>
                    <a:bodyPr/>
                    <a:lstStyle/>
                    <a:p>
                      <a:pPr indent="0" lvl="0" marL="0" rtl="0" algn="l">
                        <a:spcBef>
                          <a:spcPts val="0"/>
                        </a:spcBef>
                        <a:spcAft>
                          <a:spcPts val="0"/>
                        </a:spcAft>
                        <a:buNone/>
                      </a:pPr>
                      <a:r>
                        <a:rPr lang="en-US">
                          <a:latin typeface="Tahoma"/>
                          <a:ea typeface="Tahoma"/>
                          <a:cs typeface="Tahoma"/>
                          <a:sym typeface="Tahoma"/>
                        </a:rPr>
                        <a:t>lr=0.1, n_estimators=200</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CE4D6"/>
                    </a:solidFill>
                  </a:tcPr>
                </a:tc>
                <a:tc>
                  <a:txBody>
                    <a:bodyPr/>
                    <a:lstStyle/>
                    <a:p>
                      <a:pPr indent="0" lvl="0" marL="0" rtl="0" algn="r">
                        <a:lnSpc>
                          <a:spcPct val="115000"/>
                        </a:lnSpc>
                        <a:spcBef>
                          <a:spcPts val="0"/>
                        </a:spcBef>
                        <a:spcAft>
                          <a:spcPts val="0"/>
                        </a:spcAft>
                        <a:buNone/>
                      </a:pPr>
                      <a:r>
                        <a:rPr lang="en-US">
                          <a:latin typeface="Tahoma"/>
                          <a:ea typeface="Tahoma"/>
                          <a:cs typeface="Tahoma"/>
                          <a:sym typeface="Tahoma"/>
                        </a:rPr>
                        <a:t>0.77</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CE4D6"/>
                    </a:solidFill>
                  </a:tcPr>
                </a:tc>
                <a:tc>
                  <a:txBody>
                    <a:bodyPr/>
                    <a:lstStyle/>
                    <a:p>
                      <a:pPr indent="0" lvl="0" marL="0" rtl="0" algn="r">
                        <a:lnSpc>
                          <a:spcPct val="115000"/>
                        </a:lnSpc>
                        <a:spcBef>
                          <a:spcPts val="0"/>
                        </a:spcBef>
                        <a:spcAft>
                          <a:spcPts val="0"/>
                        </a:spcAft>
                        <a:buNone/>
                      </a:pPr>
                      <a:r>
                        <a:rPr lang="en-US">
                          <a:latin typeface="Tahoma"/>
                          <a:ea typeface="Tahoma"/>
                          <a:cs typeface="Tahoma"/>
                          <a:sym typeface="Tahoma"/>
                        </a:rPr>
                        <a:t>0.76</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CE4D6"/>
                    </a:solidFill>
                  </a:tcPr>
                </a:tc>
                <a:tc>
                  <a:txBody>
                    <a:bodyPr/>
                    <a:lstStyle/>
                    <a:p>
                      <a:pPr indent="0" lvl="0" marL="0" rtl="0" algn="l">
                        <a:spcBef>
                          <a:spcPts val="0"/>
                        </a:spcBef>
                        <a:spcAft>
                          <a:spcPts val="0"/>
                        </a:spcAft>
                        <a:buNone/>
                      </a:pPr>
                      <a:r>
                        <a:rPr lang="en-US">
                          <a:latin typeface="Tahoma"/>
                          <a:ea typeface="Tahoma"/>
                          <a:cs typeface="Tahoma"/>
                          <a:sym typeface="Tahoma"/>
                        </a:rPr>
                        <a:t>Top performer; efficient</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CE4D6"/>
                    </a:solidFill>
                  </a:tcPr>
                </a:tc>
              </a:tr>
              <a:tr h="228600">
                <a:tc>
                  <a:txBody>
                    <a:bodyPr/>
                    <a:lstStyle/>
                    <a:p>
                      <a:pPr indent="0" lvl="0" marL="0" rtl="0" algn="l">
                        <a:spcBef>
                          <a:spcPts val="0"/>
                        </a:spcBef>
                        <a:spcAft>
                          <a:spcPts val="0"/>
                        </a:spcAft>
                        <a:buNone/>
                      </a:pPr>
                      <a:r>
                        <a:rPr lang="en-US">
                          <a:latin typeface="Tahoma"/>
                          <a:ea typeface="Tahoma"/>
                          <a:cs typeface="Tahoma"/>
                          <a:sym typeface="Tahoma"/>
                        </a:rPr>
                        <a:t>LightGBM</a:t>
                      </a:r>
                      <a:endParaRPr>
                        <a:latin typeface="Tahoma"/>
                        <a:ea typeface="Tahoma"/>
                        <a:cs typeface="Tahoma"/>
                        <a:sym typeface="Tahoma"/>
                      </a:endParaRPr>
                    </a:p>
                  </a:txBody>
                  <a:tcPr marT="9525" marB="91425" marR="9525" marL="9525" anchor="b">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8CBAD"/>
                    </a:solidFill>
                  </a:tcPr>
                </a:tc>
                <a:tc>
                  <a:txBody>
                    <a:bodyPr/>
                    <a:lstStyle/>
                    <a:p>
                      <a:pPr indent="0" lvl="0" marL="0" rtl="0" algn="l">
                        <a:spcBef>
                          <a:spcPts val="0"/>
                        </a:spcBef>
                        <a:spcAft>
                          <a:spcPts val="0"/>
                        </a:spcAft>
                        <a:buNone/>
                      </a:pPr>
                      <a:r>
                        <a:rPr lang="en-US">
                          <a:latin typeface="Tahoma"/>
                          <a:ea typeface="Tahoma"/>
                          <a:cs typeface="Tahoma"/>
                          <a:sym typeface="Tahoma"/>
                        </a:rPr>
                        <a:t>lr=0.1, n_estimators=200</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8CBAD"/>
                    </a:solidFill>
                  </a:tcPr>
                </a:tc>
                <a:tc>
                  <a:txBody>
                    <a:bodyPr/>
                    <a:lstStyle/>
                    <a:p>
                      <a:pPr indent="0" lvl="0" marL="0" rtl="0" algn="r">
                        <a:lnSpc>
                          <a:spcPct val="115000"/>
                        </a:lnSpc>
                        <a:spcBef>
                          <a:spcPts val="0"/>
                        </a:spcBef>
                        <a:spcAft>
                          <a:spcPts val="0"/>
                        </a:spcAft>
                        <a:buNone/>
                      </a:pPr>
                      <a:r>
                        <a:rPr lang="en-US">
                          <a:latin typeface="Tahoma"/>
                          <a:ea typeface="Tahoma"/>
                          <a:cs typeface="Tahoma"/>
                          <a:sym typeface="Tahoma"/>
                        </a:rPr>
                        <a:t>0.75</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8CBAD"/>
                    </a:solidFill>
                  </a:tcPr>
                </a:tc>
                <a:tc>
                  <a:txBody>
                    <a:bodyPr/>
                    <a:lstStyle/>
                    <a:p>
                      <a:pPr indent="0" lvl="0" marL="0" rtl="0" algn="r">
                        <a:lnSpc>
                          <a:spcPct val="115000"/>
                        </a:lnSpc>
                        <a:spcBef>
                          <a:spcPts val="0"/>
                        </a:spcBef>
                        <a:spcAft>
                          <a:spcPts val="0"/>
                        </a:spcAft>
                        <a:buNone/>
                      </a:pPr>
                      <a:r>
                        <a:rPr lang="en-US">
                          <a:latin typeface="Tahoma"/>
                          <a:ea typeface="Tahoma"/>
                          <a:cs typeface="Tahoma"/>
                          <a:sym typeface="Tahoma"/>
                        </a:rPr>
                        <a:t>0.75</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8CBAD"/>
                    </a:solidFill>
                  </a:tcPr>
                </a:tc>
                <a:tc>
                  <a:txBody>
                    <a:bodyPr/>
                    <a:lstStyle/>
                    <a:p>
                      <a:pPr indent="0" lvl="0" marL="0" rtl="0" algn="l">
                        <a:spcBef>
                          <a:spcPts val="0"/>
                        </a:spcBef>
                        <a:spcAft>
                          <a:spcPts val="0"/>
                        </a:spcAft>
                        <a:buNone/>
                      </a:pPr>
                      <a:r>
                        <a:rPr lang="en-US">
                          <a:latin typeface="Tahoma"/>
                          <a:ea typeface="Tahoma"/>
                          <a:cs typeface="Tahoma"/>
                          <a:sym typeface="Tahoma"/>
                        </a:rPr>
                        <a:t>Fast; comparable to XGBoost</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T cap="flat" cmpd="sng" w="4775">
                      <a:solidFill>
                        <a:srgbClr val="FFFFFF"/>
                      </a:solidFill>
                      <a:prstDash val="solid"/>
                      <a:round/>
                      <a:headEnd len="sm" w="sm" type="none"/>
                      <a:tailEnd len="sm" w="sm" type="none"/>
                    </a:lnT>
                    <a:lnB cap="flat" cmpd="sng" w="4775">
                      <a:solidFill>
                        <a:srgbClr val="FFFFFF"/>
                      </a:solidFill>
                      <a:prstDash val="solid"/>
                      <a:round/>
                      <a:headEnd len="sm" w="sm" type="none"/>
                      <a:tailEnd len="sm" w="sm" type="none"/>
                    </a:lnB>
                    <a:solidFill>
                      <a:srgbClr val="F8CBAD"/>
                    </a:solidFill>
                  </a:tcPr>
                </a:tc>
              </a:tr>
              <a:tr h="228600">
                <a:tc>
                  <a:txBody>
                    <a:bodyPr/>
                    <a:lstStyle/>
                    <a:p>
                      <a:pPr indent="0" lvl="0" marL="0" rtl="0" algn="l">
                        <a:spcBef>
                          <a:spcPts val="0"/>
                        </a:spcBef>
                        <a:spcAft>
                          <a:spcPts val="0"/>
                        </a:spcAft>
                        <a:buNone/>
                      </a:pPr>
                      <a:r>
                        <a:rPr lang="en-US">
                          <a:latin typeface="Tahoma"/>
                          <a:ea typeface="Tahoma"/>
                          <a:cs typeface="Tahoma"/>
                          <a:sym typeface="Tahoma"/>
                        </a:rPr>
                        <a:t>Naive Bayes</a:t>
                      </a:r>
                      <a:endParaRPr>
                        <a:latin typeface="Tahoma"/>
                        <a:ea typeface="Tahoma"/>
                        <a:cs typeface="Tahoma"/>
                        <a:sym typeface="Tahoma"/>
                      </a:endParaRPr>
                    </a:p>
                  </a:txBody>
                  <a:tcPr marT="9525" marB="91425" marR="9525" marL="9525" anchor="b">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solidFill>
                      <a:srgbClr val="FCE4D6"/>
                    </a:solidFill>
                  </a:tcPr>
                </a:tc>
                <a:tc>
                  <a:txBody>
                    <a:bodyPr/>
                    <a:lstStyle/>
                    <a:p>
                      <a:pPr indent="0" lvl="0" marL="0" rtl="0" algn="l">
                        <a:spcBef>
                          <a:spcPts val="0"/>
                        </a:spcBef>
                        <a:spcAft>
                          <a:spcPts val="0"/>
                        </a:spcAft>
                        <a:buNone/>
                      </a:pPr>
                      <a:r>
                        <a:rPr lang="en-US">
                          <a:latin typeface="Tahoma"/>
                          <a:ea typeface="Tahoma"/>
                          <a:cs typeface="Tahoma"/>
                          <a:sym typeface="Tahoma"/>
                        </a:rPr>
                        <a:t>alpha=1.0</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solidFill>
                      <a:srgbClr val="FCE4D6"/>
                    </a:solidFill>
                  </a:tcPr>
                </a:tc>
                <a:tc>
                  <a:txBody>
                    <a:bodyPr/>
                    <a:lstStyle/>
                    <a:p>
                      <a:pPr indent="0" lvl="0" marL="0" rtl="0" algn="r">
                        <a:lnSpc>
                          <a:spcPct val="115000"/>
                        </a:lnSpc>
                        <a:spcBef>
                          <a:spcPts val="0"/>
                        </a:spcBef>
                        <a:spcAft>
                          <a:spcPts val="0"/>
                        </a:spcAft>
                        <a:buNone/>
                      </a:pPr>
                      <a:r>
                        <a:rPr lang="en-US">
                          <a:latin typeface="Tahoma"/>
                          <a:ea typeface="Tahoma"/>
                          <a:cs typeface="Tahoma"/>
                          <a:sym typeface="Tahoma"/>
                        </a:rPr>
                        <a:t>0.75</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solidFill>
                      <a:srgbClr val="FCE4D6"/>
                    </a:solidFill>
                  </a:tcPr>
                </a:tc>
                <a:tc>
                  <a:txBody>
                    <a:bodyPr/>
                    <a:lstStyle/>
                    <a:p>
                      <a:pPr indent="0" lvl="0" marL="0" rtl="0" algn="r">
                        <a:lnSpc>
                          <a:spcPct val="115000"/>
                        </a:lnSpc>
                        <a:spcBef>
                          <a:spcPts val="0"/>
                        </a:spcBef>
                        <a:spcAft>
                          <a:spcPts val="0"/>
                        </a:spcAft>
                        <a:buNone/>
                      </a:pPr>
                      <a:r>
                        <a:rPr lang="en-US">
                          <a:latin typeface="Tahoma"/>
                          <a:ea typeface="Tahoma"/>
                          <a:cs typeface="Tahoma"/>
                          <a:sym typeface="Tahoma"/>
                        </a:rPr>
                        <a:t>0.75</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R cap="flat" cmpd="sng" w="4775">
                      <a:solidFill>
                        <a:srgbClr val="FFFFFF"/>
                      </a:solidFill>
                      <a:prstDash val="solid"/>
                      <a:round/>
                      <a:headEnd len="sm" w="sm" type="none"/>
                      <a:tailEnd len="sm" w="sm" type="none"/>
                    </a:lnR>
                    <a:lnT cap="flat" cmpd="sng" w="4775">
                      <a:solidFill>
                        <a:srgbClr val="FFFFFF"/>
                      </a:solidFill>
                      <a:prstDash val="solid"/>
                      <a:round/>
                      <a:headEnd len="sm" w="sm" type="none"/>
                      <a:tailEnd len="sm" w="sm" type="none"/>
                    </a:lnT>
                    <a:solidFill>
                      <a:srgbClr val="FCE4D6"/>
                    </a:solidFill>
                  </a:tcPr>
                </a:tc>
                <a:tc>
                  <a:txBody>
                    <a:bodyPr/>
                    <a:lstStyle/>
                    <a:p>
                      <a:pPr indent="0" lvl="0" marL="0" rtl="0" algn="l">
                        <a:spcBef>
                          <a:spcPts val="0"/>
                        </a:spcBef>
                        <a:spcAft>
                          <a:spcPts val="0"/>
                        </a:spcAft>
                        <a:buNone/>
                      </a:pPr>
                      <a:r>
                        <a:rPr lang="en-US">
                          <a:latin typeface="Tahoma"/>
                          <a:ea typeface="Tahoma"/>
                          <a:cs typeface="Tahoma"/>
                          <a:sym typeface="Tahoma"/>
                        </a:rPr>
                        <a:t>Great with text; good for "16"</a:t>
                      </a:r>
                      <a:endParaRPr>
                        <a:latin typeface="Tahoma"/>
                        <a:ea typeface="Tahoma"/>
                        <a:cs typeface="Tahoma"/>
                        <a:sym typeface="Tahoma"/>
                      </a:endParaRPr>
                    </a:p>
                  </a:txBody>
                  <a:tcPr marT="9525" marB="91425" marR="9525" marL="9525" anchor="b">
                    <a:lnL cap="flat" cmpd="sng" w="4775">
                      <a:solidFill>
                        <a:srgbClr val="FFFFFF"/>
                      </a:solidFill>
                      <a:prstDash val="solid"/>
                      <a:round/>
                      <a:headEnd len="sm" w="sm" type="none"/>
                      <a:tailEnd len="sm" w="sm" type="none"/>
                    </a:lnL>
                    <a:lnT cap="flat" cmpd="sng" w="4775">
                      <a:solidFill>
                        <a:srgbClr val="FFFFFF"/>
                      </a:solidFill>
                      <a:prstDash val="solid"/>
                      <a:round/>
                      <a:headEnd len="sm" w="sm" type="none"/>
                      <a:tailEnd len="sm" w="sm" type="none"/>
                    </a:lnT>
                    <a:solidFill>
                      <a:srgbClr val="FCE4D6"/>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C93B"/>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