
<file path=[Content_Types].xml><?xml version="1.0" encoding="utf-8"?>
<Types xmlns="http://schemas.openxmlformats.org/package/2006/content-types">
  <Default Extension="emf" ContentType="image/x-emf"/>
  <Default Extension="jpg" ContentType="image/jpg"/>
  <Default Extension="png" ContentType="image/png"/>
  <Default Extension="pptx" ContentType="application/vnd.openxmlformats-officedocument.presentationml.presentatio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8" d="100"/>
          <a:sy n="58" d="100"/>
        </p:scale>
        <p:origin x="244" y="3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9885553" y="4551552"/>
            <a:ext cx="2306447" cy="2306445"/>
          </a:xfrm>
          <a:prstGeom prst="rect">
            <a:avLst/>
          </a:prstGeom>
        </p:spPr>
      </p:pic>
      <p:pic>
        <p:nvPicPr>
          <p:cNvPr id="27" name="bg object 27"/>
          <p:cNvPicPr/>
          <p:nvPr/>
        </p:nvPicPr>
        <p:blipFill>
          <a:blip r:embed="rId3" cstate="print"/>
          <a:stretch>
            <a:fillRect/>
          </a:stretch>
        </p:blipFill>
        <p:spPr>
          <a:xfrm>
            <a:off x="525" y="669923"/>
            <a:ext cx="6188074" cy="6188073"/>
          </a:xfrm>
          <a:prstGeom prst="rect">
            <a:avLst/>
          </a:prstGeom>
        </p:spPr>
      </p:pic>
      <p:sp>
        <p:nvSpPr>
          <p:cNvPr id="2" name="Holder 2"/>
          <p:cNvSpPr>
            <a:spLocks noGrp="1"/>
          </p:cNvSpPr>
          <p:nvPr>
            <p:ph type="ctrTitle"/>
          </p:nvPr>
        </p:nvSpPr>
        <p:spPr>
          <a:xfrm>
            <a:off x="7237856" y="2130298"/>
            <a:ext cx="2966084" cy="702310"/>
          </a:xfrm>
          <a:prstGeom prst="rect">
            <a:avLst/>
          </a:prstGeom>
        </p:spPr>
        <p:txBody>
          <a:bodyPr wrap="square" lIns="0" tIns="0" rIns="0" bIns="0">
            <a:spAutoFit/>
          </a:bodyPr>
          <a:lstStyle>
            <a:lvl1pPr>
              <a:defRPr sz="3100" b="0" i="0">
                <a:solidFill>
                  <a:srgbClr val="202020"/>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pic>
        <p:nvPicPr>
          <p:cNvPr id="26" name="bg object 26"/>
          <p:cNvPicPr/>
          <p:nvPr/>
        </p:nvPicPr>
        <p:blipFill>
          <a:blip r:embed="rId2" cstate="print"/>
          <a:stretch>
            <a:fillRect/>
          </a:stretch>
        </p:blipFill>
        <p:spPr>
          <a:xfrm>
            <a:off x="10866246" y="5532246"/>
            <a:ext cx="1325752" cy="1325752"/>
          </a:xfrm>
          <a:prstGeom prst="rect">
            <a:avLst/>
          </a:prstGeom>
        </p:spPr>
      </p:pic>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5" name="bg object 25"/>
          <p:cNvSpPr/>
          <p:nvPr/>
        </p:nvSpPr>
        <p:spPr>
          <a:xfrm>
            <a:off x="0" y="4013200"/>
            <a:ext cx="448945" cy="2844800"/>
          </a:xfrm>
          <a:custGeom>
            <a:avLst/>
            <a:gdLst/>
            <a:ahLst/>
            <a:cxnLst/>
            <a:rect l="l" t="t" r="r" b="b"/>
            <a:pathLst>
              <a:path w="448945" h="2844800">
                <a:moveTo>
                  <a:pt x="0" y="0"/>
                </a:moveTo>
                <a:lnTo>
                  <a:pt x="0" y="2844799"/>
                </a:lnTo>
                <a:lnTo>
                  <a:pt x="448729" y="2844799"/>
                </a:lnTo>
                <a:lnTo>
                  <a:pt x="0" y="0"/>
                </a:lnTo>
                <a:close/>
              </a:path>
            </a:pathLst>
          </a:custGeom>
          <a:solidFill>
            <a:srgbClr val="90C225">
              <a:alpha val="85096"/>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100" b="0" i="0">
                <a:solidFill>
                  <a:srgbClr val="2020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17" name="bg object 17"/>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18" name="bg object 18"/>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19" name="bg object 19"/>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20" name="bg object 20"/>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21" name="bg object 21"/>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22" name="bg object 22"/>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23" name="bg object 23"/>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24" name="bg object 24"/>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sp>
        <p:nvSpPr>
          <p:cNvPr id="2" name="Holder 2"/>
          <p:cNvSpPr>
            <a:spLocks noGrp="1"/>
          </p:cNvSpPr>
          <p:nvPr>
            <p:ph type="title"/>
          </p:nvPr>
        </p:nvSpPr>
        <p:spPr>
          <a:xfrm>
            <a:off x="642010" y="-23622"/>
            <a:ext cx="8019897" cy="1078865"/>
          </a:xfrm>
          <a:prstGeom prst="rect">
            <a:avLst/>
          </a:prstGeom>
        </p:spPr>
        <p:txBody>
          <a:bodyPr wrap="square" lIns="0" tIns="0" rIns="0" bIns="0">
            <a:spAutoFit/>
          </a:bodyPr>
          <a:lstStyle>
            <a:lvl1pPr>
              <a:defRPr sz="3100" b="0" i="0">
                <a:solidFill>
                  <a:srgbClr val="202020"/>
                </a:solidFill>
                <a:latin typeface="Trebuchet MS"/>
                <a:cs typeface="Trebuchet MS"/>
              </a:defRPr>
            </a:lvl1pPr>
          </a:lstStyle>
          <a:p>
            <a:endParaRPr/>
          </a:p>
        </p:txBody>
      </p:sp>
      <p:sp>
        <p:nvSpPr>
          <p:cNvPr id="3" name="Holder 3"/>
          <p:cNvSpPr>
            <a:spLocks noGrp="1"/>
          </p:cNvSpPr>
          <p:nvPr>
            <p:ph type="body" idx="1"/>
          </p:nvPr>
        </p:nvSpPr>
        <p:spPr>
          <a:xfrm>
            <a:off x="373481" y="1267516"/>
            <a:ext cx="11431905" cy="3585210"/>
          </a:xfrm>
          <a:prstGeom prst="rect">
            <a:avLst/>
          </a:prstGeom>
        </p:spPr>
        <p:txBody>
          <a:bodyPr wrap="square" lIns="0" tIns="0" rIns="0" bIns="0">
            <a:spAutoFit/>
          </a:bodyPr>
          <a:lstStyle>
            <a:lvl1pPr>
              <a:defRPr sz="2900" b="0" i="0">
                <a:solidFill>
                  <a:srgbClr val="202020"/>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PowerPoint_Presentation.ppt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420546" y="-4762"/>
            <a:ext cx="4773295" cy="6867525"/>
            <a:chOff x="7420546" y="-4762"/>
            <a:chExt cx="4773295" cy="6867525"/>
          </a:xfrm>
        </p:grpSpPr>
        <p:sp>
          <p:nvSpPr>
            <p:cNvPr id="3" name="object 3"/>
            <p:cNvSpPr/>
            <p:nvPr/>
          </p:nvSpPr>
          <p:spPr>
            <a:xfrm>
              <a:off x="9370948" y="0"/>
              <a:ext cx="1219200" cy="6858000"/>
            </a:xfrm>
            <a:custGeom>
              <a:avLst/>
              <a:gdLst/>
              <a:ahLst/>
              <a:cxnLst/>
              <a:rect l="l" t="t" r="r" b="b"/>
              <a:pathLst>
                <a:path w="1219200" h="6858000">
                  <a:moveTo>
                    <a:pt x="0" y="0"/>
                  </a:moveTo>
                  <a:lnTo>
                    <a:pt x="1219200" y="6857999"/>
                  </a:lnTo>
                </a:path>
              </a:pathLst>
            </a:custGeom>
            <a:ln w="9525">
              <a:solidFill>
                <a:srgbClr val="BEBEBE"/>
              </a:solidFill>
            </a:ln>
          </p:spPr>
          <p:txBody>
            <a:bodyPr wrap="square" lIns="0" tIns="0" rIns="0" bIns="0" rtlCol="0"/>
            <a:lstStyle/>
            <a:p>
              <a:endParaRPr/>
            </a:p>
          </p:txBody>
        </p:sp>
        <p:sp>
          <p:nvSpPr>
            <p:cNvPr id="4" name="object 4"/>
            <p:cNvSpPr/>
            <p:nvPr/>
          </p:nvSpPr>
          <p:spPr>
            <a:xfrm>
              <a:off x="7425308" y="3681348"/>
              <a:ext cx="4763770" cy="3176905"/>
            </a:xfrm>
            <a:custGeom>
              <a:avLst/>
              <a:gdLst/>
              <a:ahLst/>
              <a:cxnLst/>
              <a:rect l="l" t="t" r="r" b="b"/>
              <a:pathLst>
                <a:path w="4763770" h="3176904">
                  <a:moveTo>
                    <a:pt x="4763516" y="0"/>
                  </a:moveTo>
                  <a:lnTo>
                    <a:pt x="0" y="3176650"/>
                  </a:lnTo>
                </a:path>
              </a:pathLst>
            </a:custGeom>
            <a:ln w="9525">
              <a:solidFill>
                <a:srgbClr val="D9D9D9"/>
              </a:solidFill>
            </a:ln>
          </p:spPr>
          <p:txBody>
            <a:bodyPr wrap="square" lIns="0" tIns="0" rIns="0" bIns="0" rtlCol="0"/>
            <a:lstStyle/>
            <a:p>
              <a:endParaRPr/>
            </a:p>
          </p:txBody>
        </p:sp>
        <p:sp>
          <p:nvSpPr>
            <p:cNvPr id="5" name="object 5"/>
            <p:cNvSpPr/>
            <p:nvPr/>
          </p:nvSpPr>
          <p:spPr>
            <a:xfrm>
              <a:off x="9181464" y="0"/>
              <a:ext cx="3007360" cy="6858000"/>
            </a:xfrm>
            <a:custGeom>
              <a:avLst/>
              <a:gdLst/>
              <a:ahLst/>
              <a:cxnLst/>
              <a:rect l="l" t="t" r="r" b="b"/>
              <a:pathLst>
                <a:path w="3007359" h="6858000">
                  <a:moveTo>
                    <a:pt x="3007359" y="0"/>
                  </a:moveTo>
                  <a:lnTo>
                    <a:pt x="2043054" y="0"/>
                  </a:lnTo>
                  <a:lnTo>
                    <a:pt x="0" y="6858000"/>
                  </a:lnTo>
                  <a:lnTo>
                    <a:pt x="3007359" y="6858000"/>
                  </a:lnTo>
                  <a:lnTo>
                    <a:pt x="3007359"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9604984" y="0"/>
              <a:ext cx="2587625" cy="6858000"/>
            </a:xfrm>
            <a:custGeom>
              <a:avLst/>
              <a:gdLst/>
              <a:ahLst/>
              <a:cxnLst/>
              <a:rect l="l" t="t" r="r" b="b"/>
              <a:pathLst>
                <a:path w="2587625" h="6858000">
                  <a:moveTo>
                    <a:pt x="2587015" y="0"/>
                  </a:moveTo>
                  <a:lnTo>
                    <a:pt x="0" y="0"/>
                  </a:lnTo>
                  <a:lnTo>
                    <a:pt x="1207922" y="6858000"/>
                  </a:lnTo>
                  <a:lnTo>
                    <a:pt x="2587015" y="6858000"/>
                  </a:lnTo>
                  <a:lnTo>
                    <a:pt x="2587015"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8932290" y="3048000"/>
              <a:ext cx="3260090" cy="3810000"/>
            </a:xfrm>
            <a:custGeom>
              <a:avLst/>
              <a:gdLst/>
              <a:ahLst/>
              <a:cxnLst/>
              <a:rect l="l" t="t" r="r" b="b"/>
              <a:pathLst>
                <a:path w="3260090" h="3810000">
                  <a:moveTo>
                    <a:pt x="3259708" y="0"/>
                  </a:moveTo>
                  <a:lnTo>
                    <a:pt x="0" y="3809999"/>
                  </a:lnTo>
                  <a:lnTo>
                    <a:pt x="3259708" y="3809999"/>
                  </a:lnTo>
                  <a:lnTo>
                    <a:pt x="3259708"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9337561" y="0"/>
              <a:ext cx="2851785" cy="6858000"/>
            </a:xfrm>
            <a:custGeom>
              <a:avLst/>
              <a:gdLst/>
              <a:ahLst/>
              <a:cxnLst/>
              <a:rect l="l" t="t" r="r" b="b"/>
              <a:pathLst>
                <a:path w="2851784" h="6858000">
                  <a:moveTo>
                    <a:pt x="2851263" y="0"/>
                  </a:moveTo>
                  <a:lnTo>
                    <a:pt x="0" y="0"/>
                  </a:lnTo>
                  <a:lnTo>
                    <a:pt x="2467723" y="6858000"/>
                  </a:lnTo>
                  <a:lnTo>
                    <a:pt x="2851263" y="6858000"/>
                  </a:lnTo>
                  <a:lnTo>
                    <a:pt x="2851263"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0898758" y="0"/>
              <a:ext cx="1290320" cy="6858000"/>
            </a:xfrm>
            <a:custGeom>
              <a:avLst/>
              <a:gdLst/>
              <a:ahLst/>
              <a:cxnLst/>
              <a:rect l="l" t="t" r="r" b="b"/>
              <a:pathLst>
                <a:path w="1290320" h="6858000">
                  <a:moveTo>
                    <a:pt x="1290066" y="0"/>
                  </a:moveTo>
                  <a:lnTo>
                    <a:pt x="1018419" y="0"/>
                  </a:lnTo>
                  <a:lnTo>
                    <a:pt x="0" y="6858000"/>
                  </a:lnTo>
                  <a:lnTo>
                    <a:pt x="1290066" y="6858000"/>
                  </a:lnTo>
                  <a:lnTo>
                    <a:pt x="1290066"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0940392" y="0"/>
              <a:ext cx="1249045" cy="6858000"/>
            </a:xfrm>
            <a:custGeom>
              <a:avLst/>
              <a:gdLst/>
              <a:ahLst/>
              <a:cxnLst/>
              <a:rect l="l" t="t" r="r" b="b"/>
              <a:pathLst>
                <a:path w="1249045" h="6858000">
                  <a:moveTo>
                    <a:pt x="1248432" y="0"/>
                  </a:moveTo>
                  <a:lnTo>
                    <a:pt x="0" y="0"/>
                  </a:lnTo>
                  <a:lnTo>
                    <a:pt x="1107970" y="6858000"/>
                  </a:lnTo>
                  <a:lnTo>
                    <a:pt x="1248432" y="6858000"/>
                  </a:lnTo>
                  <a:lnTo>
                    <a:pt x="1248432"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0371708" y="3589909"/>
              <a:ext cx="1817370" cy="3268345"/>
            </a:xfrm>
            <a:custGeom>
              <a:avLst/>
              <a:gdLst/>
              <a:ahLst/>
              <a:cxnLst/>
              <a:rect l="l" t="t" r="r" b="b"/>
              <a:pathLst>
                <a:path w="1817370" h="3268345">
                  <a:moveTo>
                    <a:pt x="1817116" y="0"/>
                  </a:moveTo>
                  <a:lnTo>
                    <a:pt x="0" y="3268090"/>
                  </a:lnTo>
                  <a:lnTo>
                    <a:pt x="1817116" y="3268090"/>
                  </a:lnTo>
                  <a:lnTo>
                    <a:pt x="1817116"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0"/>
            <a:ext cx="842644" cy="5666740"/>
          </a:xfrm>
          <a:custGeom>
            <a:avLst/>
            <a:gdLst/>
            <a:ahLst/>
            <a:cxnLst/>
            <a:rect l="l" t="t" r="r" b="b"/>
            <a:pathLst>
              <a:path w="842644" h="5666740">
                <a:moveTo>
                  <a:pt x="842594" y="0"/>
                </a:moveTo>
                <a:lnTo>
                  <a:pt x="0" y="0"/>
                </a:lnTo>
                <a:lnTo>
                  <a:pt x="0" y="5666155"/>
                </a:lnTo>
                <a:lnTo>
                  <a:pt x="842594" y="0"/>
                </a:lnTo>
                <a:close/>
              </a:path>
            </a:pathLst>
          </a:custGeom>
          <a:solidFill>
            <a:srgbClr val="90C225">
              <a:alpha val="85096"/>
            </a:srgbClr>
          </a:solidFill>
        </p:spPr>
        <p:txBody>
          <a:bodyPr wrap="square" lIns="0" tIns="0" rIns="0" bIns="0" rtlCol="0"/>
          <a:lstStyle/>
          <a:p>
            <a:endParaRPr/>
          </a:p>
        </p:txBody>
      </p:sp>
      <p:pic>
        <p:nvPicPr>
          <p:cNvPr id="13" name="object 13"/>
          <p:cNvPicPr/>
          <p:nvPr/>
        </p:nvPicPr>
        <p:blipFill>
          <a:blip r:embed="rId2">
            <a:extLst>
              <a:ext uri="{28A0092B-C50C-407E-A947-70E740481C1C}">
                <a14:useLocalDpi xmlns:a14="http://schemas.microsoft.com/office/drawing/2010/main" val="0"/>
              </a:ext>
            </a:extLst>
          </a:blip>
          <a:srcRect/>
          <a:stretch/>
        </p:blipFill>
        <p:spPr>
          <a:xfrm>
            <a:off x="9885554" y="4551552"/>
            <a:ext cx="2306445" cy="2306445"/>
          </a:xfrm>
          <a:prstGeom prst="rect">
            <a:avLst/>
          </a:prstGeom>
        </p:spPr>
      </p:pic>
      <p:pic>
        <p:nvPicPr>
          <p:cNvPr id="14" name="object 14"/>
          <p:cNvPicPr/>
          <p:nvPr/>
        </p:nvPicPr>
        <p:blipFill>
          <a:blip r:embed="rId3">
            <a:extLst>
              <a:ext uri="{28A0092B-C50C-407E-A947-70E740481C1C}">
                <a14:useLocalDpi xmlns:a14="http://schemas.microsoft.com/office/drawing/2010/main" val="0"/>
              </a:ext>
            </a:extLst>
          </a:blip>
          <a:srcRect/>
          <a:stretch/>
        </p:blipFill>
        <p:spPr>
          <a:xfrm>
            <a:off x="200859" y="669923"/>
            <a:ext cx="5787406" cy="6188073"/>
          </a:xfrm>
          <a:prstGeom prst="rect">
            <a:avLst/>
          </a:prstGeom>
        </p:spPr>
      </p:pic>
      <p:sp>
        <p:nvSpPr>
          <p:cNvPr id="15" name="object 15"/>
          <p:cNvSpPr txBox="1">
            <a:spLocks noGrp="1"/>
          </p:cNvSpPr>
          <p:nvPr>
            <p:ph type="title"/>
          </p:nvPr>
        </p:nvSpPr>
        <p:spPr>
          <a:xfrm>
            <a:off x="6071784" y="152031"/>
            <a:ext cx="5493130" cy="2415148"/>
          </a:xfrm>
          <a:prstGeom prst="rect">
            <a:avLst/>
          </a:prstGeom>
        </p:spPr>
        <p:txBody>
          <a:bodyPr vert="horz" wrap="square" lIns="0" tIns="80645" rIns="0" bIns="0" rtlCol="0">
            <a:spAutoFit/>
          </a:bodyPr>
          <a:lstStyle/>
          <a:p>
            <a:pPr marL="12065" marR="5080" algn="ctr">
              <a:lnSpc>
                <a:spcPct val="89800"/>
              </a:lnSpc>
              <a:spcBef>
                <a:spcPts val="635"/>
              </a:spcBef>
            </a:pPr>
            <a:r>
              <a:rPr lang="en-US" b="1" dirty="0"/>
              <a:t>Automating Classification of Audio-Visual Content and Rating for Regulation and Personal Use</a:t>
            </a:r>
            <a:br>
              <a:rPr lang="en-US" dirty="0"/>
            </a:br>
            <a:endParaRPr sz="4450" dirty="0"/>
          </a:p>
        </p:txBody>
      </p:sp>
      <p:sp>
        <p:nvSpPr>
          <p:cNvPr id="16" name="object 16"/>
          <p:cNvSpPr txBox="1"/>
          <p:nvPr/>
        </p:nvSpPr>
        <p:spPr>
          <a:xfrm>
            <a:off x="7178509" y="2602984"/>
            <a:ext cx="2426474" cy="4190891"/>
          </a:xfrm>
          <a:prstGeom prst="rect">
            <a:avLst/>
          </a:prstGeom>
        </p:spPr>
        <p:txBody>
          <a:bodyPr vert="horz" wrap="square" lIns="0" tIns="12700" rIns="0" bIns="0" rtlCol="0">
            <a:spAutoFit/>
          </a:bodyPr>
          <a:lstStyle/>
          <a:p>
            <a:pPr marL="1270" algn="l">
              <a:lnSpc>
                <a:spcPct val="100000"/>
              </a:lnSpc>
              <a:spcBef>
                <a:spcPts val="100"/>
              </a:spcBef>
            </a:pPr>
            <a:r>
              <a:rPr sz="2400" spc="-10" dirty="0">
                <a:solidFill>
                  <a:schemeClr val="tx1"/>
                </a:solidFill>
                <a:latin typeface="Times New Roman" panose="02020603050405020304" pitchFamily="18" charset="0"/>
                <a:cs typeface="Times New Roman" panose="02020603050405020304" pitchFamily="18" charset="0"/>
              </a:rPr>
              <a:t>DSC-</a:t>
            </a:r>
            <a:r>
              <a:rPr sz="2400" spc="-20" dirty="0">
                <a:solidFill>
                  <a:schemeClr val="tx1"/>
                </a:solidFill>
                <a:latin typeface="Times New Roman" panose="02020603050405020304" pitchFamily="18" charset="0"/>
                <a:cs typeface="Times New Roman" panose="02020603050405020304" pitchFamily="18" charset="0"/>
              </a:rPr>
              <a:t>PT-</a:t>
            </a:r>
            <a:r>
              <a:rPr sz="2400" spc="-25" dirty="0">
                <a:solidFill>
                  <a:schemeClr val="tx1"/>
                </a:solidFill>
                <a:latin typeface="Times New Roman" panose="02020603050405020304" pitchFamily="18" charset="0"/>
                <a:cs typeface="Times New Roman" panose="02020603050405020304" pitchFamily="18" charset="0"/>
              </a:rPr>
              <a:t>10</a:t>
            </a:r>
            <a:endParaRPr lang="en-US" sz="2400" spc="-25" dirty="0">
              <a:solidFill>
                <a:schemeClr val="tx1"/>
              </a:solidFill>
              <a:latin typeface="Times New Roman" panose="02020603050405020304" pitchFamily="18" charset="0"/>
              <a:cs typeface="Times New Roman" panose="02020603050405020304" pitchFamily="18" charset="0"/>
            </a:endParaRPr>
          </a:p>
          <a:p>
            <a:pPr marL="1270" algn="l">
              <a:lnSpc>
                <a:spcPct val="100000"/>
              </a:lnSpc>
              <a:spcBef>
                <a:spcPts val="100"/>
              </a:spcBef>
            </a:pPr>
            <a:r>
              <a:rPr lang="en-US" sz="2400" spc="-25" dirty="0">
                <a:solidFill>
                  <a:schemeClr val="tx1"/>
                </a:solidFill>
                <a:latin typeface="Times New Roman" panose="02020603050405020304" pitchFamily="18" charset="0"/>
                <a:cs typeface="Times New Roman" panose="02020603050405020304" pitchFamily="18" charset="0"/>
              </a:rPr>
              <a:t>Authors:</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Gibson Ngetich</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Cindy </a:t>
            </a:r>
            <a:r>
              <a:rPr lang="en-US" sz="2400" spc="-25" dirty="0" err="1">
                <a:solidFill>
                  <a:schemeClr val="tx1"/>
                </a:solidFill>
                <a:latin typeface="Times New Roman" panose="02020603050405020304" pitchFamily="18" charset="0"/>
                <a:cs typeface="Times New Roman" panose="02020603050405020304" pitchFamily="18" charset="0"/>
              </a:rPr>
              <a:t>Minyade</a:t>
            </a:r>
            <a:endParaRPr lang="en-US" sz="2400" spc="-25" dirty="0">
              <a:solidFill>
                <a:schemeClr val="tx1"/>
              </a:solidFill>
              <a:latin typeface="Times New Roman" panose="02020603050405020304" pitchFamily="18" charset="0"/>
              <a:cs typeface="Times New Roman" panose="02020603050405020304" pitchFamily="18" charset="0"/>
            </a:endParaRPr>
          </a:p>
          <a:p>
            <a:pPr marL="287020" indent="-285750" algn="r">
              <a:lnSpc>
                <a:spcPct val="100000"/>
              </a:lnSpc>
              <a:spcBef>
                <a:spcPts val="100"/>
              </a:spcBef>
              <a:buFont typeface="Arial" panose="020B0604020202020204" pitchFamily="34" charset="0"/>
              <a:buChar char="•"/>
            </a:pPr>
            <a:r>
              <a:rPr lang="en-US" sz="2400" spc="-25" dirty="0" err="1">
                <a:solidFill>
                  <a:schemeClr val="tx1"/>
                </a:solidFill>
                <a:latin typeface="Times New Roman" panose="02020603050405020304" pitchFamily="18" charset="0"/>
                <a:cs typeface="Times New Roman" panose="02020603050405020304" pitchFamily="18" charset="0"/>
              </a:rPr>
              <a:t>Ayaya</a:t>
            </a:r>
            <a:r>
              <a:rPr lang="en-US" sz="2400" spc="-25" dirty="0">
                <a:solidFill>
                  <a:schemeClr val="tx1"/>
                </a:solidFill>
                <a:latin typeface="Times New Roman" panose="02020603050405020304" pitchFamily="18" charset="0"/>
                <a:cs typeface="Times New Roman" panose="02020603050405020304" pitchFamily="18" charset="0"/>
              </a:rPr>
              <a:t> Vincent</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Maryan Daud</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Edwin Korir</a:t>
            </a:r>
          </a:p>
          <a:p>
            <a:pPr marL="287020" indent="-285750" algn="r">
              <a:lnSpc>
                <a:spcPct val="100000"/>
              </a:lnSpc>
              <a:spcBef>
                <a:spcPts val="100"/>
              </a:spcBef>
              <a:buFont typeface="Arial" panose="020B0604020202020204" pitchFamily="34" charset="0"/>
              <a:buChar char="•"/>
            </a:pPr>
            <a:r>
              <a:rPr lang="en-US" sz="2400" spc="-25" dirty="0">
                <a:solidFill>
                  <a:schemeClr val="tx1"/>
                </a:solidFill>
                <a:latin typeface="Times New Roman" panose="02020603050405020304" pitchFamily="18" charset="0"/>
                <a:cs typeface="Times New Roman" panose="02020603050405020304" pitchFamily="18" charset="0"/>
              </a:rPr>
              <a:t>Margaret Njoroge</a:t>
            </a:r>
          </a:p>
          <a:p>
            <a:pPr marL="1270" algn="ctr">
              <a:lnSpc>
                <a:spcPct val="100000"/>
              </a:lnSpc>
              <a:spcBef>
                <a:spcPts val="100"/>
              </a:spcBef>
            </a:pPr>
            <a:endParaRPr lang="en-US" sz="2400" spc="-25" dirty="0">
              <a:solidFill>
                <a:schemeClr val="tx1"/>
              </a:solidFill>
              <a:latin typeface="Times New Roman" panose="02020603050405020304" pitchFamily="18" charset="0"/>
              <a:cs typeface="Times New Roman" panose="02020603050405020304" pitchFamily="18" charset="0"/>
            </a:endParaRPr>
          </a:p>
          <a:p>
            <a:pPr marL="1270" algn="ctr">
              <a:lnSpc>
                <a:spcPct val="100000"/>
              </a:lnSpc>
              <a:spcBef>
                <a:spcPts val="100"/>
              </a:spcBef>
            </a:pPr>
            <a:r>
              <a:rPr lang="en-US" sz="2400" spc="-25" dirty="0">
                <a:solidFill>
                  <a:schemeClr val="tx1"/>
                </a:solidFill>
                <a:latin typeface="Times New Roman" panose="02020603050405020304" pitchFamily="18" charset="0"/>
                <a:cs typeface="Times New Roman" panose="02020603050405020304" pitchFamily="18" charset="0"/>
              </a:rPr>
              <a:t>July 25</a:t>
            </a:r>
            <a:r>
              <a:rPr lang="en-US" sz="2400" spc="-25" baseline="30000" dirty="0">
                <a:solidFill>
                  <a:schemeClr val="tx1"/>
                </a:solidFill>
                <a:latin typeface="Times New Roman" panose="02020603050405020304" pitchFamily="18" charset="0"/>
                <a:cs typeface="Times New Roman" panose="02020603050405020304" pitchFamily="18" charset="0"/>
              </a:rPr>
              <a:t>th</a:t>
            </a:r>
            <a:r>
              <a:rPr lang="en-US" sz="2400" spc="-25" dirty="0">
                <a:solidFill>
                  <a:schemeClr val="tx1"/>
                </a:solidFill>
                <a:latin typeface="Times New Roman" panose="02020603050405020304" pitchFamily="18" charset="0"/>
                <a:cs typeface="Times New Roman" panose="02020603050405020304" pitchFamily="18" charset="0"/>
              </a:rPr>
              <a: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084" rIns="0" bIns="0" rtlCol="0">
            <a:spAutoFit/>
          </a:bodyPr>
          <a:lstStyle/>
          <a:p>
            <a:pPr marL="3680460">
              <a:lnSpc>
                <a:spcPct val="100000"/>
              </a:lnSpc>
              <a:spcBef>
                <a:spcPts val="95"/>
              </a:spcBef>
            </a:pPr>
            <a:r>
              <a:rPr spc="-25" dirty="0"/>
              <a:t>RECOMMENDATIONS</a:t>
            </a:r>
          </a:p>
        </p:txBody>
      </p:sp>
      <p:sp>
        <p:nvSpPr>
          <p:cNvPr id="13" name="Rectangle 4">
            <a:extLst>
              <a:ext uri="{FF2B5EF4-FFF2-40B4-BE49-F238E27FC236}">
                <a16:creationId xmlns:a16="http://schemas.microsoft.com/office/drawing/2014/main" id="{E670A63A-9677-460A-C717-39160FB6C14D}"/>
              </a:ext>
            </a:extLst>
          </p:cNvPr>
          <p:cNvSpPr>
            <a:spLocks noGrp="1" noChangeArrowheads="1"/>
          </p:cNvSpPr>
          <p:nvPr>
            <p:ph type="body" idx="4294967295"/>
          </p:nvPr>
        </p:nvSpPr>
        <p:spPr bwMode="auto">
          <a:xfrm>
            <a:off x="0" y="930275"/>
            <a:ext cx="1157605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ML model as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pre-screening tool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faster content 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API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KFCB or streaming platforms for real-time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Switch to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 models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BERT) for better text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or class weighting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rating imbalance.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human-in-the-loop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feedback to improve accuracy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parental control app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help filter content by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image/audio features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richer content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audits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and correct model bias.</a:t>
            </a:r>
          </a:p>
        </p:txBody>
      </p:sp>
      <p:sp>
        <p:nvSpPr>
          <p:cNvPr id="8" name="object 8"/>
          <p:cNvSpPr/>
          <p:nvPr/>
        </p:nvSpPr>
        <p:spPr>
          <a:xfrm>
            <a:off x="6759575" y="4469638"/>
            <a:ext cx="2072639" cy="422275"/>
          </a:xfrm>
          <a:custGeom>
            <a:avLst/>
            <a:gdLst/>
            <a:ahLst/>
            <a:cxnLst/>
            <a:rect l="l" t="t" r="r" b="b"/>
            <a:pathLst>
              <a:path w="2072640" h="422275">
                <a:moveTo>
                  <a:pt x="2072627" y="0"/>
                </a:moveTo>
                <a:lnTo>
                  <a:pt x="1964436" y="0"/>
                </a:lnTo>
                <a:lnTo>
                  <a:pt x="1146048" y="0"/>
                </a:lnTo>
                <a:lnTo>
                  <a:pt x="1066800" y="0"/>
                </a:lnTo>
                <a:lnTo>
                  <a:pt x="0" y="0"/>
                </a:lnTo>
                <a:lnTo>
                  <a:pt x="0" y="422148"/>
                </a:lnTo>
                <a:lnTo>
                  <a:pt x="1066800" y="422148"/>
                </a:lnTo>
                <a:lnTo>
                  <a:pt x="1146048" y="422148"/>
                </a:lnTo>
                <a:lnTo>
                  <a:pt x="1964436" y="422148"/>
                </a:lnTo>
                <a:lnTo>
                  <a:pt x="2072627" y="422148"/>
                </a:lnTo>
                <a:lnTo>
                  <a:pt x="2072627" y="0"/>
                </a:lnTo>
                <a:close/>
              </a:path>
            </a:pathLst>
          </a:custGeom>
          <a:solidFill>
            <a:srgbClr val="FFFFFF"/>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hlinkClick r:id="" action="ppaction://ole?verb=0"/>
            <a:extLst>
              <a:ext uri="{FF2B5EF4-FFF2-40B4-BE49-F238E27FC236}">
                <a16:creationId xmlns:a16="http://schemas.microsoft.com/office/drawing/2014/main" id="{3DA6C90D-3FF6-F095-85BB-CF12142BD5F7}"/>
              </a:ext>
            </a:extLst>
          </p:cNvPr>
          <p:cNvGraphicFramePr>
            <a:graphicFrameLocks noChangeAspect="1"/>
          </p:cNvGraphicFramePr>
          <p:nvPr>
            <p:extLst>
              <p:ext uri="{D42A27DB-BD31-4B8C-83A1-F6EECF244321}">
                <p14:modId xmlns:p14="http://schemas.microsoft.com/office/powerpoint/2010/main" val="4002899713"/>
              </p:ext>
            </p:extLst>
          </p:nvPr>
        </p:nvGraphicFramePr>
        <p:xfrm>
          <a:off x="106680" y="0"/>
          <a:ext cx="12085320" cy="8540102"/>
        </p:xfrm>
        <a:graphic>
          <a:graphicData uri="http://schemas.openxmlformats.org/presentationml/2006/ole">
            <mc:AlternateContent xmlns:mc="http://schemas.openxmlformats.org/markup-compatibility/2006">
              <mc:Choice xmlns:v="urn:schemas-microsoft-com:vml" Requires="v">
                <p:oleObj name="Presentation" r:id="rId2" imgW="5346404" imgH="3778209" progId="PowerPoint.Show.12">
                  <p:embed/>
                </p:oleObj>
              </mc:Choice>
              <mc:Fallback>
                <p:oleObj name="Presentation" r:id="rId2" imgW="5346404" imgH="3778209" progId="PowerPoint.Show.12">
                  <p:embed/>
                  <p:pic>
                    <p:nvPicPr>
                      <p:cNvPr id="0" name=""/>
                      <p:cNvPicPr/>
                      <p:nvPr/>
                    </p:nvPicPr>
                    <p:blipFill>
                      <a:blip r:embed="rId3"/>
                      <a:stretch>
                        <a:fillRect/>
                      </a:stretch>
                    </p:blipFill>
                    <p:spPr>
                      <a:xfrm>
                        <a:off x="106680" y="0"/>
                        <a:ext cx="12085320" cy="8540102"/>
                      </a:xfrm>
                      <a:prstGeom prst="rect">
                        <a:avLst/>
                      </a:prstGeom>
                    </p:spPr>
                  </p:pic>
                </p:oleObj>
              </mc:Fallback>
            </mc:AlternateContent>
          </a:graphicData>
        </a:graphic>
      </p:graphicFrame>
    </p:spTree>
    <p:extLst>
      <p:ext uri="{BB962C8B-B14F-4D97-AF65-F5344CB8AC3E}">
        <p14:creationId xmlns:p14="http://schemas.microsoft.com/office/powerpoint/2010/main" val="224729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03FEB7-FA5F-3D3C-6957-ECA90576093D}"/>
              </a:ext>
            </a:extLst>
          </p:cNvPr>
          <p:cNvSpPr txBox="1"/>
          <p:nvPr/>
        </p:nvSpPr>
        <p:spPr>
          <a:xfrm>
            <a:off x="1295400" y="1066800"/>
            <a:ext cx="6629400" cy="5170646"/>
          </a:xfrm>
          <a:prstGeom prst="rect">
            <a:avLst/>
          </a:prstGeom>
          <a:noFill/>
        </p:spPr>
        <p:txBody>
          <a:bodyPr wrap="square" rtlCol="0">
            <a:spAutoFit/>
          </a:bodyPr>
          <a:lstStyle/>
          <a:p>
            <a:r>
              <a:rPr lang="en-US" sz="2400" b="1" dirty="0"/>
              <a:t>🙏 Thank You</a:t>
            </a:r>
          </a:p>
          <a:p>
            <a:r>
              <a:rPr lang="en-US" sz="2400" dirty="0"/>
              <a:t>We sincerely appreciate your time and attention.</a:t>
            </a:r>
          </a:p>
          <a:p>
            <a:r>
              <a:rPr lang="en-US" sz="2400" dirty="0"/>
              <a:t>Thank you for engaging with our project on </a:t>
            </a:r>
            <a:r>
              <a:rPr lang="en-US" sz="2400" b="1" dirty="0"/>
              <a:t>Automating the Classification of Audio-Visual Content</a:t>
            </a:r>
            <a:r>
              <a:rPr lang="en-US" sz="2400" dirty="0"/>
              <a:t>.</a:t>
            </a:r>
            <a:br>
              <a:rPr lang="en-US" sz="2400" dirty="0"/>
            </a:br>
            <a:r>
              <a:rPr lang="en-US" sz="2400" dirty="0"/>
              <a:t>We hope our work contributes to safer, smarter, and more efficient content regulation in the digital age.</a:t>
            </a:r>
          </a:p>
          <a:p>
            <a:r>
              <a:rPr lang="en-US" sz="2400" b="1" dirty="0"/>
              <a:t>— The Data Science Team</a:t>
            </a:r>
            <a:br>
              <a:rPr lang="en-US" sz="2400" dirty="0"/>
            </a:br>
            <a:r>
              <a:rPr lang="en-US" sz="2400" i="1" dirty="0"/>
              <a:t>Gibson Ngetich · Cindy </a:t>
            </a:r>
            <a:r>
              <a:rPr lang="en-US" sz="2400" i="1" dirty="0" err="1"/>
              <a:t>Minyade</a:t>
            </a:r>
            <a:r>
              <a:rPr lang="en-US" sz="2400" i="1" dirty="0"/>
              <a:t> · </a:t>
            </a:r>
            <a:r>
              <a:rPr lang="en-US" sz="2400" i="1" dirty="0" err="1"/>
              <a:t>Ayaya</a:t>
            </a:r>
            <a:r>
              <a:rPr lang="en-US" sz="2400" i="1" dirty="0"/>
              <a:t> Vincent · Maryan Daud · Edwin Korir · Sarah Njoroge</a:t>
            </a:r>
            <a:endParaRPr lang="en-US" sz="2400" dirty="0"/>
          </a:p>
          <a:p>
            <a:endParaRPr lang="en-US" dirty="0"/>
          </a:p>
        </p:txBody>
      </p:sp>
      <p:pic>
        <p:nvPicPr>
          <p:cNvPr id="6" name="Picture 5">
            <a:extLst>
              <a:ext uri="{FF2B5EF4-FFF2-40B4-BE49-F238E27FC236}">
                <a16:creationId xmlns:a16="http://schemas.microsoft.com/office/drawing/2014/main" id="{91FC5EAA-31F1-2853-DBBE-5940833E2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D03F8400-CEAC-4460-8E21-60374B56B2AC}"/>
              </a:ext>
            </a:extLst>
          </p:cNvPr>
          <p:cNvSpPr txBox="1"/>
          <p:nvPr/>
        </p:nvSpPr>
        <p:spPr>
          <a:xfrm rot="10800000" flipV="1">
            <a:off x="9296400" y="352217"/>
            <a:ext cx="2438400" cy="4832092"/>
          </a:xfrm>
          <a:prstGeom prst="rect">
            <a:avLst/>
          </a:prstGeom>
          <a:noFill/>
        </p:spPr>
        <p:txBody>
          <a:bodyPr wrap="square" rtlCol="0">
            <a:spAutoFit/>
          </a:bodyPr>
          <a:lstStyle/>
          <a:p>
            <a:r>
              <a:rPr lang="en-US" sz="2800" b="1" dirty="0"/>
              <a:t>🙏 Thank You</a:t>
            </a:r>
          </a:p>
          <a:p>
            <a:r>
              <a:rPr lang="en-US" sz="2800" dirty="0"/>
              <a:t>Thank you for your time and attention.</a:t>
            </a:r>
            <a:br>
              <a:rPr lang="en-US" sz="2800" dirty="0"/>
            </a:br>
            <a:r>
              <a:rPr lang="en-US" sz="2800" dirty="0"/>
              <a:t>We appreciate your support and interest in our project.</a:t>
            </a:r>
          </a:p>
          <a:p>
            <a:r>
              <a:rPr lang="en-US" sz="2800" dirty="0"/>
              <a:t>— </a:t>
            </a:r>
            <a:r>
              <a:rPr lang="en-US" sz="2800" i="1" dirty="0"/>
              <a:t>The Team</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395288"/>
            <a:ext cx="10058400"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rgbClr val="90C225"/>
                </a:solidFill>
              </a:rPr>
              <a:t>                                </a:t>
            </a:r>
            <a:r>
              <a:rPr sz="3600" dirty="0">
                <a:solidFill>
                  <a:srgbClr val="90C225"/>
                </a:solidFill>
              </a:rPr>
              <a:t>PROJECT</a:t>
            </a:r>
            <a:r>
              <a:rPr sz="3600" spc="-105" dirty="0">
                <a:solidFill>
                  <a:srgbClr val="90C225"/>
                </a:solidFill>
              </a:rPr>
              <a:t> </a:t>
            </a:r>
            <a:r>
              <a:rPr sz="3600" spc="-10" dirty="0">
                <a:solidFill>
                  <a:srgbClr val="90C225"/>
                </a:solidFill>
              </a:rPr>
              <a:t>OVERVIEW</a:t>
            </a:r>
            <a:endParaRPr sz="3600" dirty="0"/>
          </a:p>
        </p:txBody>
      </p:sp>
      <p:sp>
        <p:nvSpPr>
          <p:cNvPr id="3" name="object 3"/>
          <p:cNvSpPr txBox="1"/>
          <p:nvPr/>
        </p:nvSpPr>
        <p:spPr>
          <a:xfrm>
            <a:off x="763396" y="938987"/>
            <a:ext cx="10285604" cy="5762860"/>
          </a:xfrm>
          <a:prstGeom prst="rect">
            <a:avLst/>
          </a:prstGeom>
        </p:spPr>
        <p:txBody>
          <a:bodyPr vert="horz" wrap="square" lIns="0" tIns="0" rIns="0" bIns="0" rtlCol="0">
            <a:spAutoFit/>
          </a:bodyPr>
          <a:lstStyle/>
          <a:p>
            <a:pPr marL="241300" marR="5080" indent="-228600" algn="just">
              <a:lnSpc>
                <a:spcPct val="87400"/>
              </a:lnSpc>
              <a:spcBef>
                <a:spcPts val="2400"/>
              </a:spcBef>
              <a:buClr>
                <a:srgbClr val="3B78D7"/>
              </a:buClr>
              <a:buSzPct val="136666"/>
              <a:buChar char="●"/>
              <a:tabLst>
                <a:tab pos="241300" algn="l"/>
                <a:tab pos="386715" algn="l"/>
              </a:tabLst>
            </a:pPr>
            <a:r>
              <a:rPr lang="en-US" sz="3000" spc="-25" dirty="0">
                <a:solidFill>
                  <a:srgbClr val="202020"/>
                </a:solidFill>
                <a:latin typeface="Times New Roman"/>
                <a:cs typeface="Times New Roman"/>
              </a:rPr>
              <a:t>	</a:t>
            </a:r>
            <a:r>
              <a:rPr lang="en-US" sz="2800" dirty="0"/>
              <a:t>Develop a machine learning model to automate film classification based on genre, synopsis, platform, and other metadata.</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Enhance regulatory efficiency by providing intelligent rating suggestions aligned with Kenya’s classification guidelines.</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Support parental control tools and age-based content filtering for safer content consumption.</a:t>
            </a:r>
          </a:p>
          <a:p>
            <a:pPr marL="241300" marR="20955" indent="-228600" algn="just">
              <a:lnSpc>
                <a:spcPct val="84800"/>
              </a:lnSpc>
              <a:spcBef>
                <a:spcPts val="2525"/>
              </a:spcBef>
              <a:buClr>
                <a:srgbClr val="3B78D7"/>
              </a:buClr>
              <a:buSzPct val="136666"/>
              <a:buChar char="●"/>
              <a:tabLst>
                <a:tab pos="241300" algn="l"/>
                <a:tab pos="386715" algn="l"/>
              </a:tabLst>
            </a:pPr>
            <a:r>
              <a:rPr lang="en-US" sz="2800" dirty="0"/>
              <a:t>Promote discoverability and categorization of local content to increase visibility of Kenyan productions.</a:t>
            </a:r>
          </a:p>
          <a:p>
            <a:pPr marL="241300" marR="20955" indent="-228600" algn="just">
              <a:lnSpc>
                <a:spcPct val="84800"/>
              </a:lnSpc>
              <a:spcBef>
                <a:spcPts val="2525"/>
              </a:spcBef>
              <a:buClr>
                <a:srgbClr val="3B78D7"/>
              </a:buClr>
              <a:buSzPct val="136666"/>
              <a:buChar char="●"/>
              <a:tabLst>
                <a:tab pos="241300" algn="l"/>
                <a:tab pos="386715" algn="l"/>
              </a:tabLst>
            </a:pPr>
            <a:endParaRPr lang="en-US" sz="3200" dirty="0"/>
          </a:p>
          <a:p>
            <a:pPr marL="241300" marR="20955" indent="-228600" algn="just">
              <a:lnSpc>
                <a:spcPct val="84800"/>
              </a:lnSpc>
              <a:spcBef>
                <a:spcPts val="2525"/>
              </a:spcBef>
              <a:buClr>
                <a:srgbClr val="3B78D7"/>
              </a:buClr>
              <a:buSzPct val="136666"/>
              <a:buChar char="●"/>
              <a:tabLst>
                <a:tab pos="241300" algn="l"/>
                <a:tab pos="386715" algn="l"/>
              </a:tabLst>
            </a:pPr>
            <a:endParaRPr lang="en-US" sz="30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813"/>
            <a:ext cx="8020050" cy="996951"/>
          </a:xfrm>
          <a:prstGeom prst="rect">
            <a:avLst/>
          </a:prstGeom>
        </p:spPr>
        <p:txBody>
          <a:bodyPr vert="horz" wrap="square" lIns="0" tIns="439038" rIns="0" bIns="0" rtlCol="0">
            <a:spAutoFit/>
          </a:bodyPr>
          <a:lstStyle/>
          <a:p>
            <a:pPr marL="3202305">
              <a:lnSpc>
                <a:spcPct val="100000"/>
              </a:lnSpc>
              <a:spcBef>
                <a:spcPts val="100"/>
              </a:spcBef>
            </a:pPr>
            <a:r>
              <a:rPr lang="en-US" sz="3600" dirty="0">
                <a:solidFill>
                  <a:srgbClr val="90C225"/>
                </a:solidFill>
              </a:rPr>
              <a:t>Objectives</a:t>
            </a:r>
            <a:endParaRPr sz="3600" dirty="0"/>
          </a:p>
        </p:txBody>
      </p:sp>
      <p:sp>
        <p:nvSpPr>
          <p:cNvPr id="3" name="object 3"/>
          <p:cNvSpPr txBox="1"/>
          <p:nvPr/>
        </p:nvSpPr>
        <p:spPr>
          <a:xfrm>
            <a:off x="559104" y="1251280"/>
            <a:ext cx="10862310" cy="5446171"/>
          </a:xfrm>
          <a:prstGeom prst="rect">
            <a:avLst/>
          </a:prstGeom>
        </p:spPr>
        <p:txBody>
          <a:bodyPr vert="horz" wrap="square" lIns="0" tIns="142875" rIns="0" bIns="0" rtlCol="0">
            <a:spAutoFit/>
          </a:bodyPr>
          <a:lstStyle/>
          <a:p>
            <a:pPr marL="12700" marR="6350">
              <a:lnSpc>
                <a:spcPct val="70200"/>
              </a:lnSpc>
              <a:spcBef>
                <a:spcPts val="1125"/>
              </a:spcBef>
            </a:pPr>
            <a:r>
              <a:rPr lang="en-US" sz="3200" dirty="0"/>
              <a:t>This project is aimed at assisting the regulator in automating the classification of audiovisual content in Kenya.</a:t>
            </a:r>
            <a:endParaRPr sz="2850" dirty="0">
              <a:latin typeface="Times New Roman"/>
              <a:cs typeface="Times New Roman"/>
            </a:endParaRPr>
          </a:p>
          <a:p>
            <a:pPr marL="925194" marR="7620" indent="-408940">
              <a:lnSpc>
                <a:spcPct val="70000"/>
              </a:lnSpc>
              <a:spcBef>
                <a:spcPts val="2360"/>
              </a:spcBef>
              <a:buClr>
                <a:srgbClr val="3B78D7"/>
              </a:buClr>
              <a:buSzPct val="101754"/>
              <a:buAutoNum type="arabicPeriod"/>
              <a:tabLst>
                <a:tab pos="926465" algn="l"/>
              </a:tabLst>
            </a:pPr>
            <a:r>
              <a:rPr lang="en-US" sz="3200" dirty="0"/>
              <a:t>Automate film classification using machine learning to predict appropriate age ratings.</a:t>
            </a:r>
          </a:p>
          <a:p>
            <a:pPr marL="925194" marR="7620" indent="-408940">
              <a:lnSpc>
                <a:spcPct val="70000"/>
              </a:lnSpc>
              <a:spcBef>
                <a:spcPts val="2360"/>
              </a:spcBef>
              <a:buClr>
                <a:srgbClr val="3B78D7"/>
              </a:buClr>
              <a:buSzPct val="101754"/>
              <a:buAutoNum type="arabicPeriod"/>
              <a:tabLst>
                <a:tab pos="926465" algn="l"/>
              </a:tabLst>
            </a:pPr>
            <a:r>
              <a:rPr lang="en-US" sz="3200" dirty="0"/>
              <a:t>Improve regulatory efficiency by providing AI-based rating suggestions.</a:t>
            </a:r>
          </a:p>
          <a:p>
            <a:pPr marL="925194" marR="7620" indent="-408940">
              <a:lnSpc>
                <a:spcPct val="70000"/>
              </a:lnSpc>
              <a:spcBef>
                <a:spcPts val="2360"/>
              </a:spcBef>
              <a:buClr>
                <a:srgbClr val="3B78D7"/>
              </a:buClr>
              <a:buSzPct val="101754"/>
              <a:buAutoNum type="arabicPeriod"/>
              <a:tabLst>
                <a:tab pos="926465" algn="l"/>
              </a:tabLst>
            </a:pPr>
            <a:r>
              <a:rPr lang="en-US" sz="3200" dirty="0"/>
              <a:t>Support parental controls through age-based content filtering tools.</a:t>
            </a:r>
          </a:p>
          <a:p>
            <a:pPr marL="925194" marR="7620" indent="-408940">
              <a:lnSpc>
                <a:spcPct val="70000"/>
              </a:lnSpc>
              <a:spcBef>
                <a:spcPts val="2360"/>
              </a:spcBef>
              <a:buClr>
                <a:srgbClr val="3B78D7"/>
              </a:buClr>
              <a:buSzPct val="101754"/>
              <a:buAutoNum type="arabicPeriod"/>
              <a:tabLst>
                <a:tab pos="926465" algn="l"/>
              </a:tabLst>
            </a:pPr>
            <a:r>
              <a:rPr lang="en-US" sz="3200" dirty="0"/>
              <a:t>Promote and recommend local content through enhanced categorization and discoverability.</a:t>
            </a:r>
          </a:p>
          <a:p>
            <a:pPr marL="925194" marR="7620" indent="-408940">
              <a:lnSpc>
                <a:spcPct val="70000"/>
              </a:lnSpc>
              <a:spcBef>
                <a:spcPts val="2360"/>
              </a:spcBef>
              <a:buClr>
                <a:srgbClr val="3B78D7"/>
              </a:buClr>
              <a:buSzPct val="101754"/>
              <a:buAutoNum type="arabicPeriod"/>
              <a:tabLst>
                <a:tab pos="926465" algn="l"/>
              </a:tabLst>
            </a:pPr>
            <a:endParaRPr sz="285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0" y="-23813"/>
            <a:ext cx="8020050" cy="1079501"/>
          </a:xfrm>
          <a:prstGeom prst="rect">
            <a:avLst/>
          </a:prstGeom>
        </p:spPr>
        <p:txBody>
          <a:bodyPr vert="horz" wrap="square" lIns="0" tIns="432307" rIns="0" bIns="0" rtlCol="0">
            <a:spAutoFit/>
          </a:bodyPr>
          <a:lstStyle/>
          <a:p>
            <a:pPr marL="4377690">
              <a:lnSpc>
                <a:spcPct val="100000"/>
              </a:lnSpc>
              <a:spcBef>
                <a:spcPts val="100"/>
              </a:spcBef>
            </a:pPr>
            <a:r>
              <a:rPr sz="3600" spc="-200" dirty="0">
                <a:solidFill>
                  <a:srgbClr val="90C225"/>
                </a:solidFill>
              </a:rPr>
              <a:t>DATA</a:t>
            </a:r>
            <a:r>
              <a:rPr sz="3600" spc="-175" dirty="0">
                <a:solidFill>
                  <a:srgbClr val="90C225"/>
                </a:solidFill>
              </a:rPr>
              <a:t> </a:t>
            </a:r>
            <a:r>
              <a:rPr sz="3600" spc="-20" dirty="0">
                <a:solidFill>
                  <a:srgbClr val="90C225"/>
                </a:solidFill>
              </a:rPr>
              <a:t>USED</a:t>
            </a:r>
            <a:endParaRPr sz="3600"/>
          </a:p>
        </p:txBody>
      </p:sp>
      <p:sp>
        <p:nvSpPr>
          <p:cNvPr id="3" name="object 3"/>
          <p:cNvSpPr txBox="1"/>
          <p:nvPr/>
        </p:nvSpPr>
        <p:spPr>
          <a:xfrm>
            <a:off x="609600" y="914400"/>
            <a:ext cx="10335260" cy="4891083"/>
          </a:xfrm>
          <a:prstGeom prst="rect">
            <a:avLst/>
          </a:prstGeom>
        </p:spPr>
        <p:txBody>
          <a:bodyPr vert="horz" wrap="square" lIns="0" tIns="149860" rIns="0" bIns="0" rtlCol="0">
            <a:spAutoFit/>
          </a:bodyPr>
          <a:lstStyle/>
          <a:p>
            <a:r>
              <a:rPr lang="en-US" sz="2800" b="1" dirty="0">
                <a:solidFill>
                  <a:schemeClr val="tx1"/>
                </a:solidFill>
                <a:latin typeface="Times New Roman" panose="02020603050405020304" pitchFamily="18" charset="0"/>
                <a:cs typeface="Times New Roman" panose="02020603050405020304" pitchFamily="18" charset="0"/>
              </a:rPr>
              <a:t>The data used for this project was collected by the Kenya Film Classification Board (KFCB) between July 2022 and June 2025.</a:t>
            </a:r>
            <a:endParaRPr lang="en-US" sz="2800" dirty="0">
              <a:solidFill>
                <a:schemeClr val="tx1"/>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It was sourced from official classification records containing film metadata and regulatory decisions across different platforms (cinema, TV, online streaming).</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For purposes of this study, the data was consolidated and structured as follows:</a:t>
            </a:r>
          </a:p>
          <a:p>
            <a:r>
              <a:rPr lang="en-US" sz="2800" dirty="0">
                <a:solidFill>
                  <a:schemeClr val="tx1"/>
                </a:solidFill>
                <a:latin typeface="Times New Roman" panose="02020603050405020304" pitchFamily="18" charset="0"/>
                <a:cs typeface="Times New Roman" panose="02020603050405020304" pitchFamily="18" charset="0"/>
              </a:rPr>
              <a:t>A unified dataset comprising 2,574 film records with 15 key attributes, including film title, genre, classification, synopsis, rating, and origin. The data was cleaned and standardized to support analysis of content patterns, classification trends, and audience suitability</a:t>
            </a:r>
            <a:r>
              <a:rPr lang="en-US" sz="2800" dirty="0">
                <a:solidFill>
                  <a:schemeClr val="tx1"/>
                </a:solidFill>
              </a:rPr>
              <a:t>.</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453501"/>
            <a:ext cx="3048000" cy="566822"/>
          </a:xfrm>
          <a:prstGeom prst="rect">
            <a:avLst/>
          </a:prstGeom>
        </p:spPr>
        <p:txBody>
          <a:bodyPr vert="horz" wrap="square" lIns="0" tIns="12700" rIns="0" bIns="0" rtlCol="0">
            <a:spAutoFit/>
          </a:bodyPr>
          <a:lstStyle/>
          <a:p>
            <a:pPr marL="12700">
              <a:lnSpc>
                <a:spcPct val="100000"/>
              </a:lnSpc>
              <a:spcBef>
                <a:spcPts val="100"/>
              </a:spcBef>
            </a:pPr>
            <a:r>
              <a:rPr sz="3600" spc="-25" dirty="0">
                <a:solidFill>
                  <a:srgbClr val="90C225"/>
                </a:solidFill>
                <a:latin typeface="Trebuchet MS"/>
                <a:cs typeface="Trebuchet MS"/>
              </a:rPr>
              <a:t>EDA</a:t>
            </a:r>
            <a:r>
              <a:rPr lang="en-US" sz="3600" spc="-25" dirty="0">
                <a:solidFill>
                  <a:srgbClr val="90C225"/>
                </a:solidFill>
                <a:latin typeface="Trebuchet MS"/>
                <a:cs typeface="Trebuchet MS"/>
              </a:rPr>
              <a:t> Summary</a:t>
            </a:r>
            <a:endParaRPr sz="3600" dirty="0">
              <a:latin typeface="Trebuchet MS"/>
              <a:cs typeface="Trebuchet MS"/>
            </a:endParaRPr>
          </a:p>
        </p:txBody>
      </p:sp>
      <p:grpSp>
        <p:nvGrpSpPr>
          <p:cNvPr id="4" name="object 4"/>
          <p:cNvGrpSpPr/>
          <p:nvPr/>
        </p:nvGrpSpPr>
        <p:grpSpPr>
          <a:xfrm>
            <a:off x="3808349" y="374827"/>
            <a:ext cx="8383649" cy="6483173"/>
            <a:chOff x="4342765" y="70027"/>
            <a:chExt cx="7849233" cy="6787971"/>
          </a:xfrm>
        </p:grpSpPr>
        <p:pic>
          <p:nvPicPr>
            <p:cNvPr id="5" name="object 5"/>
            <p:cNvPicPr/>
            <p:nvPr/>
          </p:nvPicPr>
          <p:blipFill>
            <a:blip r:embed="rId2">
              <a:extLst>
                <a:ext uri="{28A0092B-C50C-407E-A947-70E740481C1C}">
                  <a14:useLocalDpi xmlns:a14="http://schemas.microsoft.com/office/drawing/2010/main" val="0"/>
                </a:ext>
              </a:extLst>
            </a:blip>
            <a:srcRect/>
            <a:stretch/>
          </p:blipFill>
          <p:spPr>
            <a:xfrm>
              <a:off x="4419600" y="152400"/>
              <a:ext cx="7399400" cy="5410200"/>
            </a:xfrm>
            <a:prstGeom prst="rect">
              <a:avLst/>
            </a:prstGeom>
          </p:spPr>
        </p:pic>
        <p:sp>
          <p:nvSpPr>
            <p:cNvPr id="6" name="object 6"/>
            <p:cNvSpPr/>
            <p:nvPr/>
          </p:nvSpPr>
          <p:spPr>
            <a:xfrm>
              <a:off x="4342765" y="70027"/>
              <a:ext cx="7480934" cy="6560820"/>
            </a:xfrm>
            <a:custGeom>
              <a:avLst/>
              <a:gdLst/>
              <a:ahLst/>
              <a:cxnLst/>
              <a:rect l="l" t="t" r="r" b="b"/>
              <a:pathLst>
                <a:path w="7480934" h="6560820">
                  <a:moveTo>
                    <a:pt x="0" y="6560439"/>
                  </a:moveTo>
                  <a:lnTo>
                    <a:pt x="7480934" y="6560439"/>
                  </a:lnTo>
                  <a:lnTo>
                    <a:pt x="7480934" y="0"/>
                  </a:lnTo>
                  <a:lnTo>
                    <a:pt x="0" y="0"/>
                  </a:lnTo>
                  <a:lnTo>
                    <a:pt x="0" y="6560439"/>
                  </a:lnTo>
                  <a:close/>
                </a:path>
              </a:pathLst>
            </a:custGeom>
            <a:ln w="9525">
              <a:solidFill>
                <a:srgbClr val="1C4586"/>
              </a:solidFill>
            </a:ln>
          </p:spPr>
          <p:txBody>
            <a:bodyPr wrap="square" lIns="0" tIns="0" rIns="0" bIns="0" rtlCol="0"/>
            <a:lstStyle/>
            <a:p>
              <a:endParaRPr/>
            </a:p>
          </p:txBody>
        </p:sp>
        <p:pic>
          <p:nvPicPr>
            <p:cNvPr id="7" name="object 7"/>
            <p:cNvPicPr/>
            <p:nvPr/>
          </p:nvPicPr>
          <p:blipFill>
            <a:blip r:embed="rId3">
              <a:extLst>
                <a:ext uri="{28A0092B-C50C-407E-A947-70E740481C1C}">
                  <a14:useLocalDpi xmlns:a14="http://schemas.microsoft.com/office/drawing/2010/main" val="0"/>
                </a:ext>
              </a:extLst>
            </a:blip>
            <a:srcRect/>
            <a:stretch/>
          </p:blipFill>
          <p:spPr>
            <a:xfrm>
              <a:off x="10866246" y="5532246"/>
              <a:ext cx="1325752" cy="1325752"/>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R="5080" algn="r">
              <a:lnSpc>
                <a:spcPts val="3665"/>
              </a:lnSpc>
              <a:spcBef>
                <a:spcPts val="100"/>
              </a:spcBef>
            </a:pPr>
            <a:r>
              <a:rPr sz="3200" spc="-10" dirty="0">
                <a:solidFill>
                  <a:srgbClr val="90C225"/>
                </a:solidFill>
              </a:rPr>
              <a:t>MODELLING</a:t>
            </a:r>
            <a:endParaRPr sz="3200"/>
          </a:p>
          <a:p>
            <a:pPr marL="12700">
              <a:lnSpc>
                <a:spcPts val="3425"/>
              </a:lnSpc>
            </a:pPr>
            <a:r>
              <a:rPr sz="3000" dirty="0">
                <a:solidFill>
                  <a:srgbClr val="90C225"/>
                </a:solidFill>
              </a:rPr>
              <a:t>Logistic</a:t>
            </a:r>
            <a:r>
              <a:rPr sz="3000" spc="-125" dirty="0">
                <a:solidFill>
                  <a:srgbClr val="90C225"/>
                </a:solidFill>
              </a:rPr>
              <a:t> </a:t>
            </a:r>
            <a:r>
              <a:rPr sz="3000" dirty="0">
                <a:solidFill>
                  <a:srgbClr val="90C225"/>
                </a:solidFill>
              </a:rPr>
              <a:t>Regression</a:t>
            </a:r>
            <a:r>
              <a:rPr sz="3000" spc="-114" dirty="0">
                <a:solidFill>
                  <a:srgbClr val="90C225"/>
                </a:solidFill>
              </a:rPr>
              <a:t> </a:t>
            </a:r>
            <a:r>
              <a:rPr sz="3000" spc="-10" dirty="0">
                <a:solidFill>
                  <a:srgbClr val="90C225"/>
                </a:solidFill>
              </a:rPr>
              <a:t>Model(Baseline)</a:t>
            </a:r>
            <a:endParaRPr sz="3000"/>
          </a:p>
        </p:txBody>
      </p:sp>
      <p:sp>
        <p:nvSpPr>
          <p:cNvPr id="4" name="object 4"/>
          <p:cNvSpPr txBox="1"/>
          <p:nvPr/>
        </p:nvSpPr>
        <p:spPr>
          <a:xfrm>
            <a:off x="732536" y="5446621"/>
            <a:ext cx="9706864" cy="1403589"/>
          </a:xfrm>
          <a:prstGeom prst="rect">
            <a:avLst/>
          </a:prstGeom>
        </p:spPr>
        <p:txBody>
          <a:bodyPr vert="horz" wrap="square" lIns="0" tIns="11430" rIns="0" bIns="0" rtlCol="0">
            <a:spAutoFit/>
          </a:bodyPr>
          <a:lstStyle/>
          <a:p>
            <a:pPr marL="347980" marR="5080" indent="-335915" algn="just">
              <a:lnSpc>
                <a:spcPct val="114999"/>
              </a:lnSpc>
              <a:spcBef>
                <a:spcPts val="90"/>
              </a:spcBef>
              <a:buFont typeface="Times New Roman"/>
              <a:buChar char="●"/>
              <a:tabLst>
                <a:tab pos="349250" algn="l"/>
              </a:tabLst>
            </a:pPr>
            <a:r>
              <a:rPr lang="en-US" sz="1600" dirty="0"/>
              <a:t>The model performs well in predicting GE ratings, with minimal misclassifications. However, PG, 16, and 18 show significant overlap many PG films are misclassified as 16, and vice versa suggesting feature similarity in borderline content. The model struggles to correctly classify Restricted films due to the very limited training data in that class. Improving class balance and incorporating more discriminative features could enhance overall rating accuracy.</a:t>
            </a:r>
            <a:endParaRPr lang="en-US" sz="1600" dirty="0">
              <a:latin typeface="Trebuchet MS"/>
              <a:cs typeface="Trebuchet MS"/>
            </a:endParaRPr>
          </a:p>
        </p:txBody>
      </p:sp>
      <p:grpSp>
        <p:nvGrpSpPr>
          <p:cNvPr id="5" name="object 5"/>
          <p:cNvGrpSpPr/>
          <p:nvPr/>
        </p:nvGrpSpPr>
        <p:grpSpPr>
          <a:xfrm>
            <a:off x="4495800" y="914400"/>
            <a:ext cx="5104130" cy="4220845"/>
            <a:chOff x="440207" y="1266063"/>
            <a:chExt cx="5104130" cy="4220845"/>
          </a:xfrm>
        </p:grpSpPr>
        <p:pic>
          <p:nvPicPr>
            <p:cNvPr id="6" name="object 6"/>
            <p:cNvPicPr/>
            <p:nvPr/>
          </p:nvPicPr>
          <p:blipFill>
            <a:blip r:embed="rId2">
              <a:extLst>
                <a:ext uri="{28A0092B-C50C-407E-A947-70E740481C1C}">
                  <a14:useLocalDpi xmlns:a14="http://schemas.microsoft.com/office/drawing/2010/main" val="0"/>
                </a:ext>
              </a:extLst>
            </a:blip>
            <a:srcRect/>
            <a:stretch/>
          </p:blipFill>
          <p:spPr>
            <a:xfrm>
              <a:off x="493902" y="1270889"/>
              <a:ext cx="4996611" cy="4211320"/>
            </a:xfrm>
            <a:prstGeom prst="rect">
              <a:avLst/>
            </a:prstGeom>
          </p:spPr>
        </p:pic>
        <p:sp>
          <p:nvSpPr>
            <p:cNvPr id="7" name="object 7"/>
            <p:cNvSpPr/>
            <p:nvPr/>
          </p:nvSpPr>
          <p:spPr>
            <a:xfrm>
              <a:off x="440207" y="1266063"/>
              <a:ext cx="5104130" cy="4220845"/>
            </a:xfrm>
            <a:custGeom>
              <a:avLst/>
              <a:gdLst/>
              <a:ahLst/>
              <a:cxnLst/>
              <a:rect l="l" t="t" r="r" b="b"/>
              <a:pathLst>
                <a:path w="5104130" h="4220845">
                  <a:moveTo>
                    <a:pt x="0" y="4220845"/>
                  </a:moveTo>
                  <a:lnTo>
                    <a:pt x="5104003" y="4220845"/>
                  </a:lnTo>
                  <a:lnTo>
                    <a:pt x="5104003" y="0"/>
                  </a:lnTo>
                  <a:lnTo>
                    <a:pt x="0" y="0"/>
                  </a:lnTo>
                  <a:lnTo>
                    <a:pt x="0" y="4220845"/>
                  </a:lnTo>
                  <a:close/>
                </a:path>
              </a:pathLst>
            </a:custGeom>
            <a:ln w="9525">
              <a:solidFill>
                <a:srgbClr val="1C4586"/>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AAF8BD94-ADE0-4288-B4E5-737056BD9B99}"/>
              </a:ext>
            </a:extLst>
          </p:cNvPr>
          <p:cNvSpPr txBox="1"/>
          <p:nvPr/>
        </p:nvSpPr>
        <p:spPr>
          <a:xfrm>
            <a:off x="712942" y="1254424"/>
            <a:ext cx="3382264"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Logistic Regression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 Parameters</a:t>
            </a:r>
            <a:r>
              <a:rPr lang="en-US" dirty="0">
                <a:latin typeface="Times New Roman" panose="02020603050405020304" pitchFamily="18" charset="0"/>
                <a:cs typeface="Times New Roman" panose="02020603050405020304" pitchFamily="18" charset="0"/>
              </a:rPr>
              <a:t>: `C=1`, `solver='</a:t>
            </a:r>
            <a:r>
              <a:rPr lang="en-US" dirty="0" err="1">
                <a:latin typeface="Times New Roman" panose="02020603050405020304" pitchFamily="18" charset="0"/>
                <a:cs typeface="Times New Roman" panose="02020603050405020304" pitchFamily="18" charset="0"/>
              </a:rPr>
              <a:t>lbfgs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0.69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 F1-Weighted Score (CV)</a:t>
            </a:r>
            <a:r>
              <a:rPr lang="en-US" dirty="0">
                <a:latin typeface="Times New Roman" panose="02020603050405020304" pitchFamily="18" charset="0"/>
                <a:cs typeface="Times New Roman" panose="02020603050405020304" pitchFamily="18" charset="0"/>
              </a:rPr>
              <a:t>: 0.69</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Notes</a:t>
            </a:r>
            <a:r>
              <a:rPr lang="en-US" dirty="0">
                <a:latin typeface="Times New Roman" panose="02020603050405020304" pitchFamily="18" charset="0"/>
                <a:cs typeface="Times New Roman" panose="02020603050405020304" pitchFamily="18" charset="0"/>
              </a:rPr>
              <a:t>: Serves as a solid baseline with decent precision for 'GE' and 'PG' classes. Underperforms for rare classes like 'R'.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90600" y="-23621"/>
            <a:ext cx="7671307" cy="505267"/>
          </a:xfrm>
          <a:prstGeom prst="rect">
            <a:avLst/>
          </a:prstGeom>
        </p:spPr>
        <p:txBody>
          <a:bodyPr vert="horz" wrap="square" lIns="0" tIns="12700" rIns="0" bIns="0" rtlCol="0">
            <a:spAutoFit/>
          </a:bodyPr>
          <a:lstStyle/>
          <a:p>
            <a:pPr marL="12700">
              <a:lnSpc>
                <a:spcPct val="100000"/>
              </a:lnSpc>
              <a:spcBef>
                <a:spcPts val="100"/>
              </a:spcBef>
            </a:pPr>
            <a:r>
              <a:rPr lang="en-US" sz="3200" spc="-10" dirty="0">
                <a:solidFill>
                  <a:srgbClr val="90C225"/>
                </a:solidFill>
              </a:rPr>
              <a:t>                                 </a:t>
            </a:r>
            <a:r>
              <a:rPr sz="3200" spc="-10" dirty="0">
                <a:solidFill>
                  <a:srgbClr val="90C225"/>
                </a:solidFill>
              </a:rPr>
              <a:t>MODELLING</a:t>
            </a:r>
            <a:endParaRPr sz="3200" dirty="0"/>
          </a:p>
        </p:txBody>
      </p:sp>
      <p:sp>
        <p:nvSpPr>
          <p:cNvPr id="4" name="object 4"/>
          <p:cNvSpPr txBox="1"/>
          <p:nvPr/>
        </p:nvSpPr>
        <p:spPr>
          <a:xfrm>
            <a:off x="307340" y="388563"/>
            <a:ext cx="3807460" cy="948978"/>
          </a:xfrm>
          <a:prstGeom prst="rect">
            <a:avLst/>
          </a:prstGeom>
        </p:spPr>
        <p:txBody>
          <a:bodyPr vert="horz" wrap="square" lIns="0" tIns="12700" rIns="0" bIns="0" rtlCol="0">
            <a:spAutoFit/>
          </a:bodyPr>
          <a:lstStyle/>
          <a:p>
            <a:pPr marL="12700">
              <a:lnSpc>
                <a:spcPct val="100000"/>
              </a:lnSpc>
              <a:spcBef>
                <a:spcPts val="100"/>
              </a:spcBef>
            </a:pPr>
            <a:r>
              <a:rPr lang="en-US" sz="3000" dirty="0">
                <a:solidFill>
                  <a:srgbClr val="202020"/>
                </a:solidFill>
                <a:latin typeface="Trebuchet MS"/>
                <a:cs typeface="Trebuchet MS"/>
              </a:rPr>
              <a:t>  </a:t>
            </a:r>
            <a:r>
              <a:rPr lang="en-US" sz="3000" dirty="0" err="1">
                <a:solidFill>
                  <a:srgbClr val="202020"/>
                </a:solidFill>
                <a:latin typeface="Trebuchet MS"/>
                <a:cs typeface="Trebuchet MS"/>
              </a:rPr>
              <a:t>XGBoost</a:t>
            </a:r>
            <a:r>
              <a:rPr lang="en-US" sz="3000" dirty="0">
                <a:solidFill>
                  <a:srgbClr val="202020"/>
                </a:solidFill>
                <a:latin typeface="Trebuchet MS"/>
                <a:cs typeface="Trebuchet MS"/>
              </a:rPr>
              <a:t> Classifier</a:t>
            </a:r>
          </a:p>
          <a:p>
            <a:pPr marL="12700">
              <a:lnSpc>
                <a:spcPct val="100000"/>
              </a:lnSpc>
              <a:spcBef>
                <a:spcPts val="100"/>
              </a:spcBef>
            </a:pPr>
            <a:r>
              <a:rPr lang="en-US" sz="3000" spc="-80" dirty="0">
                <a:solidFill>
                  <a:srgbClr val="202020"/>
                </a:solidFill>
                <a:latin typeface="Trebuchet MS"/>
                <a:cs typeface="Trebuchet MS"/>
              </a:rPr>
              <a:t>      Best Model</a:t>
            </a:r>
            <a:r>
              <a:rPr sz="3000" spc="-80" dirty="0">
                <a:solidFill>
                  <a:srgbClr val="202020"/>
                </a:solidFill>
                <a:latin typeface="Trebuchet MS"/>
                <a:cs typeface="Trebuchet MS"/>
              </a:rPr>
              <a:t> </a:t>
            </a:r>
            <a:endParaRPr sz="3000" dirty="0">
              <a:latin typeface="Trebuchet MS"/>
              <a:cs typeface="Trebuchet MS"/>
            </a:endParaRPr>
          </a:p>
        </p:txBody>
      </p:sp>
      <p:sp>
        <p:nvSpPr>
          <p:cNvPr id="5" name="object 5"/>
          <p:cNvSpPr txBox="1"/>
          <p:nvPr/>
        </p:nvSpPr>
        <p:spPr>
          <a:xfrm>
            <a:off x="501397" y="4835814"/>
            <a:ext cx="11004803" cy="1766959"/>
          </a:xfrm>
          <a:prstGeom prst="rect">
            <a:avLst/>
          </a:prstGeom>
        </p:spPr>
        <p:txBody>
          <a:bodyPr vert="horz" wrap="square" lIns="0" tIns="12700" rIns="0" bIns="0" rtlCol="0">
            <a:spAutoFit/>
          </a:bodyPr>
          <a:lstStyle/>
          <a:p>
            <a:r>
              <a:rPr lang="en-US" sz="2000" dirty="0"/>
              <a:t> </a:t>
            </a:r>
            <a:r>
              <a:rPr lang="en-US" b="1" dirty="0">
                <a:latin typeface="Times New Roman" panose="02020603050405020304" pitchFamily="18" charset="0"/>
                <a:cs typeface="Times New Roman" panose="02020603050405020304" pitchFamily="18" charset="0"/>
              </a:rPr>
              <a:t>High True Positives</a:t>
            </a:r>
            <a:r>
              <a:rPr lang="en-US" dirty="0">
                <a:latin typeface="Times New Roman" panose="02020603050405020304" pitchFamily="18" charset="0"/>
                <a:cs typeface="Times New Roman" panose="02020603050405020304" pitchFamily="18" charset="0"/>
              </a:rPr>
              <a:t> across major classes like "PG" and "GE", indicating strong classification performance on the most frequent categories.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Misclassifications</a:t>
            </a:r>
            <a:r>
              <a:rPr lang="en-US" dirty="0">
                <a:latin typeface="Times New Roman" panose="02020603050405020304" pitchFamily="18" charset="0"/>
                <a:cs typeface="Times New Roman" panose="02020603050405020304" pitchFamily="18" charset="0"/>
              </a:rPr>
              <a:t> are more common between similar or adjacent rating classes (e.g., "16" misclassified as "18"), suggesting overlap in content characteristics.</a:t>
            </a:r>
          </a:p>
          <a:p>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"R" and "18" classes</a:t>
            </a:r>
            <a:r>
              <a:rPr lang="en-US" dirty="0">
                <a:latin typeface="Times New Roman" panose="02020603050405020304" pitchFamily="18" charset="0"/>
                <a:cs typeface="Times New Roman" panose="02020603050405020304" pitchFamily="18" charset="0"/>
              </a:rPr>
              <a:t>, which are less represented, show slightly lower recall—typical in imbalanced datasets.</a:t>
            </a:r>
          </a:p>
          <a:p>
            <a:pPr marL="381000" marR="5080" indent="-368935" algn="just">
              <a:lnSpc>
                <a:spcPct val="114999"/>
              </a:lnSpc>
              <a:spcBef>
                <a:spcPts val="100"/>
              </a:spcBef>
              <a:buSzPct val="110000"/>
              <a:buChar char="●"/>
              <a:tabLst>
                <a:tab pos="381000" algn="l"/>
              </a:tabLst>
            </a:pPr>
            <a:endParaRPr sz="2000" dirty="0">
              <a:latin typeface="Times New Roman"/>
              <a:cs typeface="Times New Roman"/>
            </a:endParaRPr>
          </a:p>
        </p:txBody>
      </p:sp>
      <p:grpSp>
        <p:nvGrpSpPr>
          <p:cNvPr id="6" name="object 6"/>
          <p:cNvGrpSpPr/>
          <p:nvPr/>
        </p:nvGrpSpPr>
        <p:grpSpPr>
          <a:xfrm>
            <a:off x="4267200" y="470479"/>
            <a:ext cx="5334000" cy="4158579"/>
            <a:chOff x="452437" y="1096517"/>
            <a:chExt cx="5309235" cy="4390390"/>
          </a:xfrm>
        </p:grpSpPr>
        <p:pic>
          <p:nvPicPr>
            <p:cNvPr id="7" name="object 7"/>
            <p:cNvPicPr/>
            <p:nvPr/>
          </p:nvPicPr>
          <p:blipFill>
            <a:blip r:embed="rId2">
              <a:extLst>
                <a:ext uri="{28A0092B-C50C-407E-A947-70E740481C1C}">
                  <a14:useLocalDpi xmlns:a14="http://schemas.microsoft.com/office/drawing/2010/main" val="0"/>
                </a:ext>
              </a:extLst>
            </a:blip>
            <a:srcRect/>
            <a:stretch/>
          </p:blipFill>
          <p:spPr>
            <a:xfrm>
              <a:off x="640057" y="1198051"/>
              <a:ext cx="4933866" cy="4158436"/>
            </a:xfrm>
            <a:prstGeom prst="rect">
              <a:avLst/>
            </a:prstGeom>
          </p:spPr>
        </p:pic>
        <p:sp>
          <p:nvSpPr>
            <p:cNvPr id="8" name="object 8"/>
            <p:cNvSpPr/>
            <p:nvPr/>
          </p:nvSpPr>
          <p:spPr>
            <a:xfrm>
              <a:off x="452437" y="1096517"/>
              <a:ext cx="5309235" cy="4390390"/>
            </a:xfrm>
            <a:custGeom>
              <a:avLst/>
              <a:gdLst/>
              <a:ahLst/>
              <a:cxnLst/>
              <a:rect l="l" t="t" r="r" b="b"/>
              <a:pathLst>
                <a:path w="5309235" h="4390390">
                  <a:moveTo>
                    <a:pt x="0" y="4390390"/>
                  </a:moveTo>
                  <a:lnTo>
                    <a:pt x="5309108" y="4390390"/>
                  </a:lnTo>
                  <a:lnTo>
                    <a:pt x="5309108" y="0"/>
                  </a:lnTo>
                  <a:lnTo>
                    <a:pt x="0" y="0"/>
                  </a:lnTo>
                  <a:lnTo>
                    <a:pt x="0" y="4390390"/>
                  </a:lnTo>
                  <a:close/>
                </a:path>
              </a:pathLst>
            </a:custGeom>
            <a:ln w="9525">
              <a:solidFill>
                <a:srgbClr val="1C4586"/>
              </a:solidFill>
            </a:ln>
          </p:spPr>
          <p:txBody>
            <a:bodyPr wrap="square" lIns="0" tIns="0" rIns="0" bIns="0" rtlCol="0"/>
            <a:lstStyle/>
            <a:p>
              <a:endParaRPr/>
            </a:p>
          </p:txBody>
        </p:sp>
      </p:grpSp>
      <p:sp>
        <p:nvSpPr>
          <p:cNvPr id="12" name="TextBox 11">
            <a:extLst>
              <a:ext uri="{FF2B5EF4-FFF2-40B4-BE49-F238E27FC236}">
                <a16:creationId xmlns:a16="http://schemas.microsoft.com/office/drawing/2014/main" id="{259A5BEF-F86C-DA60-0B65-735318FAD1AD}"/>
              </a:ext>
            </a:extLst>
          </p:cNvPr>
          <p:cNvSpPr txBox="1"/>
          <p:nvPr/>
        </p:nvSpPr>
        <p:spPr>
          <a:xfrm>
            <a:off x="535940" y="1264778"/>
            <a:ext cx="3578860" cy="3693319"/>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XGBoost</a:t>
            </a:r>
            <a:r>
              <a:rPr lang="en-US" b="1" dirty="0">
                <a:latin typeface="Times New Roman" panose="02020603050405020304" pitchFamily="18" charset="0"/>
                <a:cs typeface="Times New Roman" panose="02020603050405020304" pitchFamily="18" charset="0"/>
              </a:rPr>
              <a:t> Classifier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Accuracy: </a:t>
            </a:r>
            <a:r>
              <a:rPr lang="en-US" b="1" dirty="0">
                <a:latin typeface="Times New Roman" panose="02020603050405020304" pitchFamily="18" charset="0"/>
                <a:cs typeface="Times New Roman" panose="02020603050405020304" pitchFamily="18" charset="0"/>
              </a:rPr>
              <a:t>77.48%</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F1-Weighted Score (Cross-Validation): </a:t>
            </a:r>
            <a:r>
              <a:rPr lang="en-US" b="1" dirty="0">
                <a:latin typeface="Times New Roman" panose="02020603050405020304" pitchFamily="18" charset="0"/>
                <a:cs typeface="Times New Roman" panose="02020603050405020304" pitchFamily="18" charset="0"/>
              </a:rPr>
              <a:t>0.7472</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Excellent balance between performance and interpretability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Robust against overfitting and handles both categorical and numerical features effectively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59956" y="5316829"/>
            <a:ext cx="4686300" cy="706120"/>
          </a:xfrm>
          <a:custGeom>
            <a:avLst/>
            <a:gdLst/>
            <a:ahLst/>
            <a:cxnLst/>
            <a:rect l="l" t="t" r="r" b="b"/>
            <a:pathLst>
              <a:path w="4686300" h="706120">
                <a:moveTo>
                  <a:pt x="2639568" y="385572"/>
                </a:moveTo>
                <a:lnTo>
                  <a:pt x="2566416" y="385572"/>
                </a:lnTo>
                <a:lnTo>
                  <a:pt x="1831848" y="385572"/>
                </a:lnTo>
                <a:lnTo>
                  <a:pt x="1766316" y="385572"/>
                </a:lnTo>
                <a:lnTo>
                  <a:pt x="0" y="385572"/>
                </a:lnTo>
                <a:lnTo>
                  <a:pt x="0" y="705612"/>
                </a:lnTo>
                <a:lnTo>
                  <a:pt x="1766316" y="705612"/>
                </a:lnTo>
                <a:lnTo>
                  <a:pt x="1831848" y="705612"/>
                </a:lnTo>
                <a:lnTo>
                  <a:pt x="2566416" y="705612"/>
                </a:lnTo>
                <a:lnTo>
                  <a:pt x="2639568" y="705612"/>
                </a:lnTo>
                <a:lnTo>
                  <a:pt x="2639568" y="385572"/>
                </a:lnTo>
                <a:close/>
              </a:path>
              <a:path w="4686300" h="706120">
                <a:moveTo>
                  <a:pt x="4686300" y="0"/>
                </a:moveTo>
                <a:lnTo>
                  <a:pt x="4686300" y="0"/>
                </a:lnTo>
                <a:lnTo>
                  <a:pt x="246888" y="0"/>
                </a:lnTo>
                <a:lnTo>
                  <a:pt x="246888" y="320040"/>
                </a:lnTo>
                <a:lnTo>
                  <a:pt x="4686300" y="320040"/>
                </a:lnTo>
                <a:lnTo>
                  <a:pt x="4686300"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64084" rIns="0" bIns="0" rtlCol="0">
            <a:spAutoFit/>
          </a:bodyPr>
          <a:lstStyle/>
          <a:p>
            <a:pPr marL="2790190">
              <a:lnSpc>
                <a:spcPct val="100000"/>
              </a:lnSpc>
              <a:spcBef>
                <a:spcPts val="95"/>
              </a:spcBef>
            </a:pPr>
            <a:r>
              <a:rPr dirty="0"/>
              <a:t>MODEL</a:t>
            </a:r>
            <a:r>
              <a:rPr spc="-235" dirty="0"/>
              <a:t> </a:t>
            </a:r>
            <a:r>
              <a:rPr spc="-60" dirty="0"/>
              <a:t>EVALUATION</a:t>
            </a:r>
            <a:r>
              <a:rPr spc="-145" dirty="0"/>
              <a:t> </a:t>
            </a:r>
            <a:r>
              <a:rPr spc="-10" dirty="0"/>
              <a:t>SUMMARY</a:t>
            </a:r>
          </a:p>
        </p:txBody>
      </p:sp>
      <p:sp>
        <p:nvSpPr>
          <p:cNvPr id="4" name="object 4"/>
          <p:cNvSpPr/>
          <p:nvPr/>
        </p:nvSpPr>
        <p:spPr>
          <a:xfrm>
            <a:off x="7334504" y="3622166"/>
            <a:ext cx="4112260" cy="320040"/>
          </a:xfrm>
          <a:custGeom>
            <a:avLst/>
            <a:gdLst/>
            <a:ahLst/>
            <a:cxnLst/>
            <a:rect l="l" t="t" r="r" b="b"/>
            <a:pathLst>
              <a:path w="4112259" h="320039">
                <a:moveTo>
                  <a:pt x="975347" y="0"/>
                </a:moveTo>
                <a:lnTo>
                  <a:pt x="726948" y="0"/>
                </a:lnTo>
                <a:lnTo>
                  <a:pt x="0" y="0"/>
                </a:lnTo>
                <a:lnTo>
                  <a:pt x="0" y="320040"/>
                </a:lnTo>
                <a:lnTo>
                  <a:pt x="726948" y="320040"/>
                </a:lnTo>
                <a:lnTo>
                  <a:pt x="975347" y="320040"/>
                </a:lnTo>
                <a:lnTo>
                  <a:pt x="975347" y="0"/>
                </a:lnTo>
                <a:close/>
              </a:path>
              <a:path w="4112259" h="320039">
                <a:moveTo>
                  <a:pt x="4111752" y="0"/>
                </a:moveTo>
                <a:lnTo>
                  <a:pt x="4111752" y="0"/>
                </a:lnTo>
                <a:lnTo>
                  <a:pt x="975360" y="0"/>
                </a:lnTo>
                <a:lnTo>
                  <a:pt x="975360" y="320040"/>
                </a:lnTo>
                <a:lnTo>
                  <a:pt x="4111752" y="320040"/>
                </a:lnTo>
                <a:lnTo>
                  <a:pt x="4111752" y="0"/>
                </a:lnTo>
                <a:close/>
              </a:path>
            </a:pathLst>
          </a:custGeom>
          <a:solidFill>
            <a:srgbClr val="FFFFFF"/>
          </a:solidFill>
        </p:spPr>
        <p:txBody>
          <a:bodyPr wrap="square" lIns="0" tIns="0" rIns="0" bIns="0" rtlCol="0"/>
          <a:lstStyle/>
          <a:p>
            <a:endParaRPr/>
          </a:p>
        </p:txBody>
      </p:sp>
      <p:sp>
        <p:nvSpPr>
          <p:cNvPr id="5" name="object 5"/>
          <p:cNvSpPr/>
          <p:nvPr/>
        </p:nvSpPr>
        <p:spPr>
          <a:xfrm>
            <a:off x="6872732" y="4007751"/>
            <a:ext cx="4573905" cy="320040"/>
          </a:xfrm>
          <a:custGeom>
            <a:avLst/>
            <a:gdLst/>
            <a:ahLst/>
            <a:cxnLst/>
            <a:rect l="l" t="t" r="r" b="b"/>
            <a:pathLst>
              <a:path w="4573905" h="320039">
                <a:moveTo>
                  <a:pt x="2840723" y="0"/>
                </a:moveTo>
                <a:lnTo>
                  <a:pt x="2775204" y="0"/>
                </a:lnTo>
                <a:lnTo>
                  <a:pt x="1478280" y="0"/>
                </a:lnTo>
                <a:lnTo>
                  <a:pt x="1411224" y="0"/>
                </a:lnTo>
                <a:lnTo>
                  <a:pt x="0" y="0"/>
                </a:lnTo>
                <a:lnTo>
                  <a:pt x="0" y="320027"/>
                </a:lnTo>
                <a:lnTo>
                  <a:pt x="1411224" y="320027"/>
                </a:lnTo>
                <a:lnTo>
                  <a:pt x="1478280" y="320027"/>
                </a:lnTo>
                <a:lnTo>
                  <a:pt x="2775204" y="320027"/>
                </a:lnTo>
                <a:lnTo>
                  <a:pt x="2840723" y="320027"/>
                </a:lnTo>
                <a:lnTo>
                  <a:pt x="2840723" y="0"/>
                </a:lnTo>
                <a:close/>
              </a:path>
              <a:path w="4573905" h="320039">
                <a:moveTo>
                  <a:pt x="4573524" y="0"/>
                </a:moveTo>
                <a:lnTo>
                  <a:pt x="4573524" y="0"/>
                </a:lnTo>
                <a:lnTo>
                  <a:pt x="2840736" y="0"/>
                </a:lnTo>
                <a:lnTo>
                  <a:pt x="2840736" y="320027"/>
                </a:lnTo>
                <a:lnTo>
                  <a:pt x="4573524" y="320027"/>
                </a:lnTo>
                <a:lnTo>
                  <a:pt x="4573524" y="0"/>
                </a:lnTo>
                <a:close/>
              </a:path>
            </a:pathLst>
          </a:custGeom>
          <a:solidFill>
            <a:srgbClr val="FFFFFF"/>
          </a:solidFill>
        </p:spPr>
        <p:txBody>
          <a:bodyPr wrap="square" lIns="0" tIns="0" rIns="0" bIns="0" rtlCol="0"/>
          <a:lstStyle/>
          <a:p>
            <a:endParaRPr/>
          </a:p>
        </p:txBody>
      </p:sp>
      <p:sp>
        <p:nvSpPr>
          <p:cNvPr id="6" name="object 6"/>
          <p:cNvSpPr/>
          <p:nvPr/>
        </p:nvSpPr>
        <p:spPr>
          <a:xfrm>
            <a:off x="6796532" y="4393310"/>
            <a:ext cx="2005964" cy="320040"/>
          </a:xfrm>
          <a:custGeom>
            <a:avLst/>
            <a:gdLst/>
            <a:ahLst/>
            <a:cxnLst/>
            <a:rect l="l" t="t" r="r" b="b"/>
            <a:pathLst>
              <a:path w="2005965" h="320039">
                <a:moveTo>
                  <a:pt x="1210043" y="0"/>
                </a:moveTo>
                <a:lnTo>
                  <a:pt x="1147572" y="0"/>
                </a:lnTo>
                <a:lnTo>
                  <a:pt x="879348" y="0"/>
                </a:lnTo>
                <a:lnTo>
                  <a:pt x="813816" y="0"/>
                </a:lnTo>
                <a:lnTo>
                  <a:pt x="0" y="0"/>
                </a:lnTo>
                <a:lnTo>
                  <a:pt x="0" y="320040"/>
                </a:lnTo>
                <a:lnTo>
                  <a:pt x="813816" y="320040"/>
                </a:lnTo>
                <a:lnTo>
                  <a:pt x="879348" y="320040"/>
                </a:lnTo>
                <a:lnTo>
                  <a:pt x="1147572" y="320040"/>
                </a:lnTo>
                <a:lnTo>
                  <a:pt x="1210043" y="320040"/>
                </a:lnTo>
                <a:lnTo>
                  <a:pt x="1210043" y="0"/>
                </a:lnTo>
                <a:close/>
              </a:path>
              <a:path w="2005965" h="320039">
                <a:moveTo>
                  <a:pt x="2005571" y="0"/>
                </a:moveTo>
                <a:lnTo>
                  <a:pt x="1935480" y="0"/>
                </a:lnTo>
                <a:lnTo>
                  <a:pt x="1210056" y="0"/>
                </a:lnTo>
                <a:lnTo>
                  <a:pt x="1210056" y="320040"/>
                </a:lnTo>
                <a:lnTo>
                  <a:pt x="1935480" y="320040"/>
                </a:lnTo>
                <a:lnTo>
                  <a:pt x="2005571" y="320040"/>
                </a:lnTo>
                <a:lnTo>
                  <a:pt x="2005571"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0" y="7345"/>
            <a:ext cx="11901859" cy="6015604"/>
            <a:chOff x="474535" y="632726"/>
            <a:chExt cx="11003915" cy="2624061"/>
          </a:xfrm>
        </p:grpSpPr>
        <p:pic>
          <p:nvPicPr>
            <p:cNvPr id="9" name="object 9"/>
            <p:cNvPicPr/>
            <p:nvPr/>
          </p:nvPicPr>
          <p:blipFill>
            <a:blip r:embed="rId2">
              <a:extLst>
                <a:ext uri="{28A0092B-C50C-407E-A947-70E740481C1C}">
                  <a14:useLocalDpi xmlns:a14="http://schemas.microsoft.com/office/drawing/2010/main" val="0"/>
                </a:ext>
              </a:extLst>
            </a:blip>
            <a:srcRect/>
            <a:stretch/>
          </p:blipFill>
          <p:spPr>
            <a:xfrm>
              <a:off x="622466" y="632726"/>
              <a:ext cx="10701529" cy="2522970"/>
            </a:xfrm>
            <a:prstGeom prst="rect">
              <a:avLst/>
            </a:prstGeom>
          </p:spPr>
        </p:pic>
        <p:sp>
          <p:nvSpPr>
            <p:cNvPr id="10" name="object 10"/>
            <p:cNvSpPr/>
            <p:nvPr/>
          </p:nvSpPr>
          <p:spPr>
            <a:xfrm>
              <a:off x="474535" y="656462"/>
              <a:ext cx="11003915" cy="2600325"/>
            </a:xfrm>
            <a:custGeom>
              <a:avLst/>
              <a:gdLst/>
              <a:ahLst/>
              <a:cxnLst/>
              <a:rect l="l" t="t" r="r" b="b"/>
              <a:pathLst>
                <a:path w="11003915" h="2600325">
                  <a:moveTo>
                    <a:pt x="0" y="2599817"/>
                  </a:moveTo>
                  <a:lnTo>
                    <a:pt x="11003534" y="2599817"/>
                  </a:lnTo>
                  <a:lnTo>
                    <a:pt x="11003534" y="0"/>
                  </a:lnTo>
                  <a:lnTo>
                    <a:pt x="0" y="0"/>
                  </a:lnTo>
                  <a:lnTo>
                    <a:pt x="0" y="2599817"/>
                  </a:lnTo>
                  <a:close/>
                </a:path>
              </a:pathLst>
            </a:custGeom>
            <a:ln w="9525">
              <a:solidFill>
                <a:srgbClr val="1C4586"/>
              </a:solidFill>
            </a:ln>
          </p:spPr>
          <p:txBody>
            <a:bodyPr wrap="square" lIns="0" tIns="0" rIns="0" bIns="0" rtlCol="0"/>
            <a:lstStyle/>
            <a:p>
              <a:endParaRPr/>
            </a:p>
          </p:txBody>
        </p:sp>
      </p:grpSp>
      <p:sp>
        <p:nvSpPr>
          <p:cNvPr id="14" name="TextBox 13">
            <a:extLst>
              <a:ext uri="{FF2B5EF4-FFF2-40B4-BE49-F238E27FC236}">
                <a16:creationId xmlns:a16="http://schemas.microsoft.com/office/drawing/2014/main" id="{49908AE4-0FD3-EA39-98A4-674FF83163BD}"/>
              </a:ext>
            </a:extLst>
          </p:cNvPr>
          <p:cNvSpPr txBox="1"/>
          <p:nvPr/>
        </p:nvSpPr>
        <p:spPr>
          <a:xfrm>
            <a:off x="4191000" y="152400"/>
            <a:ext cx="4191000" cy="369332"/>
          </a:xfrm>
          <a:prstGeom prst="rect">
            <a:avLst/>
          </a:prstGeom>
          <a:noFill/>
        </p:spPr>
        <p:txBody>
          <a:bodyPr wrap="square" rtlCol="0">
            <a:spAutoFit/>
          </a:bodyPr>
          <a:lstStyle/>
          <a:p>
            <a:r>
              <a:rPr lang="en-US" dirty="0"/>
              <a:t>MODELS EVALUATION 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01310" y="128397"/>
            <a:ext cx="2279650" cy="497840"/>
          </a:xfrm>
          <a:prstGeom prst="rect">
            <a:avLst/>
          </a:prstGeom>
        </p:spPr>
        <p:txBody>
          <a:bodyPr vert="horz" wrap="square" lIns="0" tIns="12065" rIns="0" bIns="0" rtlCol="0">
            <a:spAutoFit/>
          </a:bodyPr>
          <a:lstStyle/>
          <a:p>
            <a:pPr marL="12700">
              <a:lnSpc>
                <a:spcPct val="100000"/>
              </a:lnSpc>
              <a:spcBef>
                <a:spcPts val="95"/>
              </a:spcBef>
            </a:pPr>
            <a:r>
              <a:rPr sz="3100" spc="-10" dirty="0">
                <a:solidFill>
                  <a:srgbClr val="202020"/>
                </a:solidFill>
                <a:latin typeface="Trebuchet MS"/>
                <a:cs typeface="Trebuchet MS"/>
              </a:rPr>
              <a:t>CONCLUSION</a:t>
            </a:r>
            <a:endParaRPr sz="3100" dirty="0">
              <a:latin typeface="Trebuchet MS"/>
              <a:cs typeface="Trebuchet MS"/>
            </a:endParaRPr>
          </a:p>
        </p:txBody>
      </p:sp>
      <p:sp>
        <p:nvSpPr>
          <p:cNvPr id="4" name="object 4"/>
          <p:cNvSpPr/>
          <p:nvPr/>
        </p:nvSpPr>
        <p:spPr>
          <a:xfrm>
            <a:off x="9080119" y="2127249"/>
            <a:ext cx="2296795" cy="466725"/>
          </a:xfrm>
          <a:custGeom>
            <a:avLst/>
            <a:gdLst/>
            <a:ahLst/>
            <a:cxnLst/>
            <a:rect l="l" t="t" r="r" b="b"/>
            <a:pathLst>
              <a:path w="2296795" h="466725">
                <a:moveTo>
                  <a:pt x="2296668" y="0"/>
                </a:moveTo>
                <a:lnTo>
                  <a:pt x="2296668" y="0"/>
                </a:lnTo>
                <a:lnTo>
                  <a:pt x="0" y="0"/>
                </a:lnTo>
                <a:lnTo>
                  <a:pt x="0" y="466344"/>
                </a:lnTo>
                <a:lnTo>
                  <a:pt x="2296668" y="466344"/>
                </a:lnTo>
                <a:lnTo>
                  <a:pt x="2296668" y="0"/>
                </a:lnTo>
                <a:close/>
              </a:path>
            </a:pathLst>
          </a:custGeom>
          <a:solidFill>
            <a:srgbClr val="FFFFFF"/>
          </a:solidFill>
        </p:spPr>
        <p:txBody>
          <a:bodyPr wrap="square" lIns="0" tIns="0" rIns="0" bIns="0" rtlCol="0"/>
          <a:lstStyle/>
          <a:p>
            <a:endParaRPr/>
          </a:p>
        </p:txBody>
      </p:sp>
      <p:sp>
        <p:nvSpPr>
          <p:cNvPr id="5" name="object 5"/>
          <p:cNvSpPr/>
          <p:nvPr/>
        </p:nvSpPr>
        <p:spPr>
          <a:xfrm>
            <a:off x="7341235" y="3248913"/>
            <a:ext cx="4037329" cy="466725"/>
          </a:xfrm>
          <a:custGeom>
            <a:avLst/>
            <a:gdLst/>
            <a:ahLst/>
            <a:cxnLst/>
            <a:rect l="l" t="t" r="r" b="b"/>
            <a:pathLst>
              <a:path w="4037329" h="466725">
                <a:moveTo>
                  <a:pt x="260591" y="0"/>
                </a:moveTo>
                <a:lnTo>
                  <a:pt x="111252" y="0"/>
                </a:lnTo>
                <a:lnTo>
                  <a:pt x="0" y="0"/>
                </a:lnTo>
                <a:lnTo>
                  <a:pt x="0" y="466344"/>
                </a:lnTo>
                <a:lnTo>
                  <a:pt x="111252" y="466344"/>
                </a:lnTo>
                <a:lnTo>
                  <a:pt x="260591" y="466344"/>
                </a:lnTo>
                <a:lnTo>
                  <a:pt x="260591" y="0"/>
                </a:lnTo>
                <a:close/>
              </a:path>
              <a:path w="4037329" h="466725">
                <a:moveTo>
                  <a:pt x="4037076" y="0"/>
                </a:moveTo>
                <a:lnTo>
                  <a:pt x="4037076" y="0"/>
                </a:lnTo>
                <a:lnTo>
                  <a:pt x="260604" y="0"/>
                </a:lnTo>
                <a:lnTo>
                  <a:pt x="260604" y="466344"/>
                </a:lnTo>
                <a:lnTo>
                  <a:pt x="4037076" y="466344"/>
                </a:lnTo>
                <a:lnTo>
                  <a:pt x="4037076" y="0"/>
                </a:lnTo>
                <a:close/>
              </a:path>
            </a:pathLst>
          </a:custGeom>
          <a:solidFill>
            <a:srgbClr val="FFFFFF"/>
          </a:solidFill>
        </p:spPr>
        <p:txBody>
          <a:bodyPr wrap="square" lIns="0" tIns="0" rIns="0" bIns="0" rtlCol="0"/>
          <a:lstStyle/>
          <a:p>
            <a:endParaRPr/>
          </a:p>
        </p:txBody>
      </p:sp>
      <p:sp>
        <p:nvSpPr>
          <p:cNvPr id="6" name="object 6"/>
          <p:cNvSpPr/>
          <p:nvPr/>
        </p:nvSpPr>
        <p:spPr>
          <a:xfrm>
            <a:off x="7217791" y="4370590"/>
            <a:ext cx="4160520" cy="466725"/>
          </a:xfrm>
          <a:custGeom>
            <a:avLst/>
            <a:gdLst/>
            <a:ahLst/>
            <a:cxnLst/>
            <a:rect l="l" t="t" r="r" b="b"/>
            <a:pathLst>
              <a:path w="4160520" h="466725">
                <a:moveTo>
                  <a:pt x="2741663" y="0"/>
                </a:moveTo>
                <a:lnTo>
                  <a:pt x="2741663" y="0"/>
                </a:lnTo>
                <a:lnTo>
                  <a:pt x="0" y="0"/>
                </a:lnTo>
                <a:lnTo>
                  <a:pt x="0" y="466331"/>
                </a:lnTo>
                <a:lnTo>
                  <a:pt x="2741663" y="466331"/>
                </a:lnTo>
                <a:lnTo>
                  <a:pt x="2741663" y="0"/>
                </a:lnTo>
                <a:close/>
              </a:path>
              <a:path w="4160520" h="466725">
                <a:moveTo>
                  <a:pt x="4067543" y="0"/>
                </a:moveTo>
                <a:lnTo>
                  <a:pt x="2869692" y="0"/>
                </a:lnTo>
                <a:lnTo>
                  <a:pt x="2741676" y="0"/>
                </a:lnTo>
                <a:lnTo>
                  <a:pt x="2741676" y="466331"/>
                </a:lnTo>
                <a:lnTo>
                  <a:pt x="2869692" y="466331"/>
                </a:lnTo>
                <a:lnTo>
                  <a:pt x="4067543" y="466331"/>
                </a:lnTo>
                <a:lnTo>
                  <a:pt x="4067543" y="0"/>
                </a:lnTo>
                <a:close/>
              </a:path>
              <a:path w="4160520" h="466725">
                <a:moveTo>
                  <a:pt x="4160520" y="0"/>
                </a:moveTo>
                <a:lnTo>
                  <a:pt x="4067556" y="0"/>
                </a:lnTo>
                <a:lnTo>
                  <a:pt x="4067556" y="466331"/>
                </a:lnTo>
                <a:lnTo>
                  <a:pt x="4160520" y="466331"/>
                </a:lnTo>
                <a:lnTo>
                  <a:pt x="4160520" y="0"/>
                </a:lnTo>
                <a:close/>
              </a:path>
            </a:pathLst>
          </a:custGeom>
          <a:solidFill>
            <a:srgbClr val="FFFFFF"/>
          </a:solidFill>
        </p:spPr>
        <p:txBody>
          <a:bodyPr wrap="square" lIns="0" tIns="0" rIns="0" bIns="0" rtlCol="0"/>
          <a:lstStyle/>
          <a:p>
            <a:endParaRPr/>
          </a:p>
        </p:txBody>
      </p:sp>
      <p:sp>
        <p:nvSpPr>
          <p:cNvPr id="8" name="object 8"/>
          <p:cNvSpPr txBox="1"/>
          <p:nvPr/>
        </p:nvSpPr>
        <p:spPr>
          <a:xfrm>
            <a:off x="530148" y="1963626"/>
            <a:ext cx="10768965" cy="3993016"/>
          </a:xfrm>
          <a:prstGeom prst="rect">
            <a:avLst/>
          </a:prstGeom>
        </p:spPr>
        <p:txBody>
          <a:bodyPr vert="horz" wrap="square" lIns="0" tIns="12065" rIns="0" bIns="0"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Successfully built a machine learning model to classify films based on age-appropriateness using KFCB guidelines.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XG Boost classifier  performed best (Accuracy: </a:t>
            </a:r>
            <a:r>
              <a:rPr lang="en-US" sz="2800" b="1" dirty="0">
                <a:latin typeface="Times New Roman" panose="02020603050405020304" pitchFamily="18" charset="0"/>
                <a:cs typeface="Times New Roman" panose="02020603050405020304" pitchFamily="18" charset="0"/>
              </a:rPr>
              <a:t>77.48%</a:t>
            </a:r>
            <a:r>
              <a:rPr lang="en-US" sz="2800" dirty="0">
                <a:latin typeface="Times New Roman" panose="02020603050405020304" pitchFamily="18" charset="0"/>
                <a:cs typeface="Times New Roman" panose="02020603050405020304" pitchFamily="18" charset="0"/>
              </a:rPr>
              <a:t>, F1: </a:t>
            </a:r>
            <a:r>
              <a:rPr lang="en-US" sz="2800" b="1" dirty="0">
                <a:latin typeface="Times New Roman" panose="02020603050405020304" pitchFamily="18" charset="0"/>
                <a:cs typeface="Times New Roman" panose="02020603050405020304" pitchFamily="18" charset="0"/>
              </a:rPr>
              <a:t>0.772</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Text features like synopses and justifications were key in improving prediction.</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EDA revealed rating patterns across genres, platforms, and countries.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solution supports regulators, parents, and content platforms in faster, scalable, and objective classification.</a:t>
            </a:r>
          </a:p>
          <a:p>
            <a:pPr marL="329565" marR="5080">
              <a:lnSpc>
                <a:spcPct val="114999"/>
              </a:lnSpc>
              <a:spcBef>
                <a:spcPts val="95"/>
              </a:spcBef>
            </a:pPr>
            <a:endParaRPr sz="3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TotalTime>
  <Words>805</Words>
  <Application>Microsoft Office PowerPoint</Application>
  <PresentationFormat>Widescreen</PresentationFormat>
  <Paragraphs>77</Paragraphs>
  <Slides>12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Times New Roman</vt:lpstr>
      <vt:lpstr>Trebuchet MS</vt:lpstr>
      <vt:lpstr>Office Theme</vt:lpstr>
      <vt:lpstr>Microsoft PowerPoint Presentation</vt:lpstr>
      <vt:lpstr>Automating Classification of Audio-Visual Content and Rating for Regulation and Personal Use </vt:lpstr>
      <vt:lpstr>                                PROJECT OVERVIEW</vt:lpstr>
      <vt:lpstr>Objectives</vt:lpstr>
      <vt:lpstr>DATA USED</vt:lpstr>
      <vt:lpstr>PowerPoint Presentation</vt:lpstr>
      <vt:lpstr>MODELLING Logistic Regression Model(Baseline)</vt:lpstr>
      <vt:lpstr>                                 MODELLING</vt:lpstr>
      <vt:lpstr>MODEL EVALUATION SUMMARY</vt:lpstr>
      <vt:lpstr>PowerPoint Presentation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steven kikwa</dc:creator>
  <cp:lastModifiedBy>edwin korir</cp:lastModifiedBy>
  <cp:revision>2</cp:revision>
  <dcterms:created xsi:type="dcterms:W3CDTF">2025-07-25T13:35:50Z</dcterms:created>
  <dcterms:modified xsi:type="dcterms:W3CDTF">2025-07-25T20:22:51Z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2025-05-11T00:00:00Z</vt:filetime>
  </property>
  <property fmtid="{D5CDD505-2E9C-101B-9397-08002B2CF9AE}" pid="3" name="Creator">
    <vt:lpwstr>Microsoft® PowerPoint® LTSC</vt:lpwstr>
  </property>
  <property fmtid="{D5CDD505-2E9C-101B-9397-08002B2CF9AE}" pid="4" name="LastSaved">
    <vt:filetime>2025-07-25T00:00:00Z</vt:filetime>
  </property>
  <property fmtid="{D5CDD505-2E9C-101B-9397-08002B2CF9AE}" pid="5" name="Producer">
    <vt:lpwstr>Microsoft® PowerPoint® LTSC</vt:lpwstr>
  </property>
</Properties>
</file>