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100" d="100"/>
          <a:sy n="100" d="100"/>
        </p:scale>
        <p:origin x="12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sv/8668279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sv/866827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374D7-734A-4C59-9F40-7C900A51ED3C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17197C-C9DA-4C33-8505-A42259B473B3}">
      <dgm:prSet/>
      <dgm:spPr/>
      <dgm:t>
        <a:bodyPr/>
        <a:lstStyle/>
        <a:p>
          <a:r>
            <a:rPr lang="en-US" b="0" i="0" dirty="0"/>
            <a:t>Source</a:t>
          </a:r>
          <a:endParaRPr lang="en-US" dirty="0"/>
        </a:p>
      </dgm:t>
    </dgm:pt>
    <dgm:pt modelId="{4F5697C1-C21C-468B-BFEB-158F6C8EBDAE}" type="parTrans" cxnId="{15710F0E-4EC9-40BC-8D0F-C393D71AE620}">
      <dgm:prSet/>
      <dgm:spPr/>
      <dgm:t>
        <a:bodyPr/>
        <a:lstStyle/>
        <a:p>
          <a:endParaRPr lang="en-US"/>
        </a:p>
      </dgm:t>
    </dgm:pt>
    <dgm:pt modelId="{1B16B7A8-9137-4270-AC69-DC400687B9C8}" type="sibTrans" cxnId="{15710F0E-4EC9-40BC-8D0F-C393D71AE620}">
      <dgm:prSet/>
      <dgm:spPr/>
      <dgm:t>
        <a:bodyPr/>
        <a:lstStyle/>
        <a:p>
          <a:endParaRPr lang="en-US"/>
        </a:p>
      </dgm:t>
    </dgm:pt>
    <dgm:pt modelId="{B91824CF-B71F-4CA2-BE3E-6FCD18EFB901}">
      <dgm:prSet/>
      <dgm:spPr/>
      <dgm:t>
        <a:bodyPr/>
        <a:lstStyle/>
        <a:p>
          <a:r>
            <a:rPr lang="en-US" b="0" i="0"/>
            <a:t>El Kharoua, R. (2024). Alzheimer’s Disease Dataset. </a:t>
          </a:r>
          <a:r>
            <a:rPr lang="en-US" b="0" i="0">
              <a:hlinkClick xmlns:r="http://schemas.openxmlformats.org/officeDocument/2006/relationships" r:id="rId1"/>
            </a:rPr>
            <a:t>https://www.kaggle.com/dsv/8668279</a:t>
          </a:r>
          <a:r>
            <a:rPr lang="en-US" b="0" i="0"/>
            <a:t>.</a:t>
          </a:r>
          <a:endParaRPr lang="en-US"/>
        </a:p>
      </dgm:t>
    </dgm:pt>
    <dgm:pt modelId="{B52BC32D-48BF-4E18-9DA7-6A9DB9F39678}" type="parTrans" cxnId="{8C0AAECE-97C4-4DAA-8B11-D3045CF3848C}">
      <dgm:prSet/>
      <dgm:spPr/>
      <dgm:t>
        <a:bodyPr/>
        <a:lstStyle/>
        <a:p>
          <a:endParaRPr lang="en-US"/>
        </a:p>
      </dgm:t>
    </dgm:pt>
    <dgm:pt modelId="{582CE6CB-DDEA-441A-AF52-C74680B9B0AF}" type="sibTrans" cxnId="{8C0AAECE-97C4-4DAA-8B11-D3045CF3848C}">
      <dgm:prSet/>
      <dgm:spPr/>
      <dgm:t>
        <a:bodyPr/>
        <a:lstStyle/>
        <a:p>
          <a:endParaRPr lang="en-US"/>
        </a:p>
      </dgm:t>
    </dgm:pt>
    <dgm:pt modelId="{BBF9C52A-B334-45C1-8C20-58B24D5F5517}">
      <dgm:prSet/>
      <dgm:spPr/>
      <dgm:t>
        <a:bodyPr/>
        <a:lstStyle/>
        <a:p>
          <a:r>
            <a:rPr lang="en-US" dirty="0"/>
            <a:t>Overview</a:t>
          </a:r>
        </a:p>
      </dgm:t>
    </dgm:pt>
    <dgm:pt modelId="{DEBDB042-B364-4136-8FB5-6A13A03D4300}" type="parTrans" cxnId="{281DC143-7896-437B-B230-85A8DC371E70}">
      <dgm:prSet/>
      <dgm:spPr/>
      <dgm:t>
        <a:bodyPr/>
        <a:lstStyle/>
        <a:p>
          <a:endParaRPr lang="en-US"/>
        </a:p>
      </dgm:t>
    </dgm:pt>
    <dgm:pt modelId="{BEBE859A-623A-4847-B549-8338E16ABDF0}" type="sibTrans" cxnId="{281DC143-7896-437B-B230-85A8DC371E70}">
      <dgm:prSet/>
      <dgm:spPr/>
      <dgm:t>
        <a:bodyPr/>
        <a:lstStyle/>
        <a:p>
          <a:endParaRPr lang="en-US"/>
        </a:p>
      </dgm:t>
    </dgm:pt>
    <dgm:pt modelId="{EE4344D1-F5C6-488D-9B0F-761F89819DBF}">
      <dgm:prSet/>
      <dgm:spPr/>
      <dgm:t>
        <a:bodyPr/>
        <a:lstStyle/>
        <a:p>
          <a:r>
            <a:rPr lang="en-US" b="0" i="0" dirty="0"/>
            <a:t>2,149 patients</a:t>
          </a:r>
          <a:endParaRPr lang="en-US" dirty="0"/>
        </a:p>
      </dgm:t>
    </dgm:pt>
    <dgm:pt modelId="{838DD9B1-2425-418A-8991-E93E28A7E168}" type="parTrans" cxnId="{691556C7-B98F-46A9-85D1-29ABF371C490}">
      <dgm:prSet/>
      <dgm:spPr/>
      <dgm:t>
        <a:bodyPr/>
        <a:lstStyle/>
        <a:p>
          <a:endParaRPr lang="en-US"/>
        </a:p>
      </dgm:t>
    </dgm:pt>
    <dgm:pt modelId="{0F96D550-E6D6-48F8-9B5E-733CC068CDEE}" type="sibTrans" cxnId="{691556C7-B98F-46A9-85D1-29ABF371C490}">
      <dgm:prSet/>
      <dgm:spPr/>
      <dgm:t>
        <a:bodyPr/>
        <a:lstStyle/>
        <a:p>
          <a:endParaRPr lang="en-US"/>
        </a:p>
      </dgm:t>
    </dgm:pt>
    <dgm:pt modelId="{CFC9C7AF-90D8-41D2-9417-21B51BB17EC9}">
      <dgm:prSet/>
      <dgm:spPr/>
      <dgm:t>
        <a:bodyPr/>
        <a:lstStyle/>
        <a:p>
          <a:r>
            <a:rPr lang="en-US" b="0" i="0"/>
            <a:t>35 columns</a:t>
          </a:r>
          <a:endParaRPr lang="en-US"/>
        </a:p>
      </dgm:t>
    </dgm:pt>
    <dgm:pt modelId="{BBFF8A87-AE7C-4AC3-A85D-3ADAF4F008A6}" type="parTrans" cxnId="{F54C9820-B877-454A-95D6-298B508FDB99}">
      <dgm:prSet/>
      <dgm:spPr/>
      <dgm:t>
        <a:bodyPr/>
        <a:lstStyle/>
        <a:p>
          <a:endParaRPr lang="en-US"/>
        </a:p>
      </dgm:t>
    </dgm:pt>
    <dgm:pt modelId="{886729DF-3D0B-44BE-9A3F-F9D4EADB4502}" type="sibTrans" cxnId="{F54C9820-B877-454A-95D6-298B508FDB99}">
      <dgm:prSet/>
      <dgm:spPr/>
      <dgm:t>
        <a:bodyPr/>
        <a:lstStyle/>
        <a:p>
          <a:endParaRPr lang="en-US"/>
        </a:p>
      </dgm:t>
    </dgm:pt>
    <dgm:pt modelId="{0DBAF1AD-C8C2-461D-8B47-CBA4FF2AF964}">
      <dgm:prSet/>
      <dgm:spPr/>
      <dgm:t>
        <a:bodyPr/>
        <a:lstStyle/>
        <a:p>
          <a:r>
            <a:rPr lang="en-US" b="0" i="0"/>
            <a:t>Demographic details, lifestyle factors, medical history, clinical measurements, cognitive and functional assessments, and symptoms</a:t>
          </a:r>
          <a:endParaRPr lang="en-US"/>
        </a:p>
      </dgm:t>
    </dgm:pt>
    <dgm:pt modelId="{2EDA655E-81A2-4B2A-AF6B-6DF9780AE0DE}" type="parTrans" cxnId="{FC7D9CF3-D06C-4758-9E66-03D4B75A6A30}">
      <dgm:prSet/>
      <dgm:spPr/>
      <dgm:t>
        <a:bodyPr/>
        <a:lstStyle/>
        <a:p>
          <a:endParaRPr lang="en-US"/>
        </a:p>
      </dgm:t>
    </dgm:pt>
    <dgm:pt modelId="{A231E817-00C9-40BC-BFCA-0A5F2263F5C4}" type="sibTrans" cxnId="{FC7D9CF3-D06C-4758-9E66-03D4B75A6A30}">
      <dgm:prSet/>
      <dgm:spPr/>
      <dgm:t>
        <a:bodyPr/>
        <a:lstStyle/>
        <a:p>
          <a:endParaRPr lang="en-US"/>
        </a:p>
      </dgm:t>
    </dgm:pt>
    <dgm:pt modelId="{08771799-FD96-094C-828F-BDC2A85BD2F7}" type="pres">
      <dgm:prSet presAssocID="{460374D7-734A-4C59-9F40-7C900A51ED3C}" presName="linear" presStyleCnt="0">
        <dgm:presLayoutVars>
          <dgm:dir/>
          <dgm:animLvl val="lvl"/>
          <dgm:resizeHandles val="exact"/>
        </dgm:presLayoutVars>
      </dgm:prSet>
      <dgm:spPr/>
    </dgm:pt>
    <dgm:pt modelId="{119FC192-82C1-F74B-B2CC-B67843B89F13}" type="pres">
      <dgm:prSet presAssocID="{5117197C-C9DA-4C33-8505-A42259B473B3}" presName="parentLin" presStyleCnt="0"/>
      <dgm:spPr/>
    </dgm:pt>
    <dgm:pt modelId="{5CC5FC58-F824-5A4B-8997-28B197B955D9}" type="pres">
      <dgm:prSet presAssocID="{5117197C-C9DA-4C33-8505-A42259B473B3}" presName="parentLeftMargin" presStyleLbl="node1" presStyleIdx="0" presStyleCnt="2"/>
      <dgm:spPr/>
    </dgm:pt>
    <dgm:pt modelId="{A5B73059-CF4E-E74A-890B-9F95B3EF8A81}" type="pres">
      <dgm:prSet presAssocID="{5117197C-C9DA-4C33-8505-A42259B473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4CBCCE-C8DD-CA4C-A45C-11272D78A769}" type="pres">
      <dgm:prSet presAssocID="{5117197C-C9DA-4C33-8505-A42259B473B3}" presName="negativeSpace" presStyleCnt="0"/>
      <dgm:spPr/>
    </dgm:pt>
    <dgm:pt modelId="{54F59C62-85AA-4F49-848F-066E493A7947}" type="pres">
      <dgm:prSet presAssocID="{5117197C-C9DA-4C33-8505-A42259B473B3}" presName="childText" presStyleLbl="conFgAcc1" presStyleIdx="0" presStyleCnt="2">
        <dgm:presLayoutVars>
          <dgm:bulletEnabled val="1"/>
        </dgm:presLayoutVars>
      </dgm:prSet>
      <dgm:spPr/>
    </dgm:pt>
    <dgm:pt modelId="{48325803-52C8-A842-90B1-A2A3174DABD5}" type="pres">
      <dgm:prSet presAssocID="{1B16B7A8-9137-4270-AC69-DC400687B9C8}" presName="spaceBetweenRectangles" presStyleCnt="0"/>
      <dgm:spPr/>
    </dgm:pt>
    <dgm:pt modelId="{DF6C6BB9-185A-4041-938E-F68D413446C9}" type="pres">
      <dgm:prSet presAssocID="{BBF9C52A-B334-45C1-8C20-58B24D5F5517}" presName="parentLin" presStyleCnt="0"/>
      <dgm:spPr/>
    </dgm:pt>
    <dgm:pt modelId="{F53F88EB-6AA2-C540-AD83-22C704C4954F}" type="pres">
      <dgm:prSet presAssocID="{BBF9C52A-B334-45C1-8C20-58B24D5F5517}" presName="parentLeftMargin" presStyleLbl="node1" presStyleIdx="0" presStyleCnt="2"/>
      <dgm:spPr/>
    </dgm:pt>
    <dgm:pt modelId="{078C2230-28A4-2041-B31B-7691A1D451A6}" type="pres">
      <dgm:prSet presAssocID="{BBF9C52A-B334-45C1-8C20-58B24D5F55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1E5EF11-33DE-104A-B1EE-00BF5E1A5C15}" type="pres">
      <dgm:prSet presAssocID="{BBF9C52A-B334-45C1-8C20-58B24D5F5517}" presName="negativeSpace" presStyleCnt="0"/>
      <dgm:spPr/>
    </dgm:pt>
    <dgm:pt modelId="{1D7FEF2F-02A0-0C4C-A635-311825354BDA}" type="pres">
      <dgm:prSet presAssocID="{BBF9C52A-B334-45C1-8C20-58B24D5F55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77DF104-2175-BF4D-A33A-7A2915E51AFC}" type="presOf" srcId="{BBF9C52A-B334-45C1-8C20-58B24D5F5517}" destId="{078C2230-28A4-2041-B31B-7691A1D451A6}" srcOrd="1" destOrd="0" presId="urn:microsoft.com/office/officeart/2005/8/layout/list1"/>
    <dgm:cxn modelId="{15710F0E-4EC9-40BC-8D0F-C393D71AE620}" srcId="{460374D7-734A-4C59-9F40-7C900A51ED3C}" destId="{5117197C-C9DA-4C33-8505-A42259B473B3}" srcOrd="0" destOrd="0" parTransId="{4F5697C1-C21C-468B-BFEB-158F6C8EBDAE}" sibTransId="{1B16B7A8-9137-4270-AC69-DC400687B9C8}"/>
    <dgm:cxn modelId="{F54C9820-B877-454A-95D6-298B508FDB99}" srcId="{BBF9C52A-B334-45C1-8C20-58B24D5F5517}" destId="{CFC9C7AF-90D8-41D2-9417-21B51BB17EC9}" srcOrd="1" destOrd="0" parTransId="{BBFF8A87-AE7C-4AC3-A85D-3ADAF4F008A6}" sibTransId="{886729DF-3D0B-44BE-9A3F-F9D4EADB4502}"/>
    <dgm:cxn modelId="{DA20E62E-525C-8C4B-A270-15F529B8365E}" type="presOf" srcId="{EE4344D1-F5C6-488D-9B0F-761F89819DBF}" destId="{1D7FEF2F-02A0-0C4C-A635-311825354BDA}" srcOrd="0" destOrd="0" presId="urn:microsoft.com/office/officeart/2005/8/layout/list1"/>
    <dgm:cxn modelId="{4EC1F539-0247-B84F-883F-B23301B1E811}" type="presOf" srcId="{B91824CF-B71F-4CA2-BE3E-6FCD18EFB901}" destId="{54F59C62-85AA-4F49-848F-066E493A7947}" srcOrd="0" destOrd="0" presId="urn:microsoft.com/office/officeart/2005/8/layout/list1"/>
    <dgm:cxn modelId="{281DC143-7896-437B-B230-85A8DC371E70}" srcId="{460374D7-734A-4C59-9F40-7C900A51ED3C}" destId="{BBF9C52A-B334-45C1-8C20-58B24D5F5517}" srcOrd="1" destOrd="0" parTransId="{DEBDB042-B364-4136-8FB5-6A13A03D4300}" sibTransId="{BEBE859A-623A-4847-B549-8338E16ABDF0}"/>
    <dgm:cxn modelId="{2189835A-CEC5-0441-96ED-79B3558E4094}" type="presOf" srcId="{5117197C-C9DA-4C33-8505-A42259B473B3}" destId="{A5B73059-CF4E-E74A-890B-9F95B3EF8A81}" srcOrd="1" destOrd="0" presId="urn:microsoft.com/office/officeart/2005/8/layout/list1"/>
    <dgm:cxn modelId="{F4BD8F80-9CF0-1449-BC1B-715686D7CB18}" type="presOf" srcId="{0DBAF1AD-C8C2-461D-8B47-CBA4FF2AF964}" destId="{1D7FEF2F-02A0-0C4C-A635-311825354BDA}" srcOrd="0" destOrd="2" presId="urn:microsoft.com/office/officeart/2005/8/layout/list1"/>
    <dgm:cxn modelId="{41FA0A88-6D58-544C-B140-33E758A9AF4F}" type="presOf" srcId="{460374D7-734A-4C59-9F40-7C900A51ED3C}" destId="{08771799-FD96-094C-828F-BDC2A85BD2F7}" srcOrd="0" destOrd="0" presId="urn:microsoft.com/office/officeart/2005/8/layout/list1"/>
    <dgm:cxn modelId="{691556C7-B98F-46A9-85D1-29ABF371C490}" srcId="{BBF9C52A-B334-45C1-8C20-58B24D5F5517}" destId="{EE4344D1-F5C6-488D-9B0F-761F89819DBF}" srcOrd="0" destOrd="0" parTransId="{838DD9B1-2425-418A-8991-E93E28A7E168}" sibTransId="{0F96D550-E6D6-48F8-9B5E-733CC068CDEE}"/>
    <dgm:cxn modelId="{8C0AAECE-97C4-4DAA-8B11-D3045CF3848C}" srcId="{5117197C-C9DA-4C33-8505-A42259B473B3}" destId="{B91824CF-B71F-4CA2-BE3E-6FCD18EFB901}" srcOrd="0" destOrd="0" parTransId="{B52BC32D-48BF-4E18-9DA7-6A9DB9F39678}" sibTransId="{582CE6CB-DDEA-441A-AF52-C74680B9B0AF}"/>
    <dgm:cxn modelId="{9E2681E2-D0CE-384D-9224-C6A5900EBF90}" type="presOf" srcId="{BBF9C52A-B334-45C1-8C20-58B24D5F5517}" destId="{F53F88EB-6AA2-C540-AD83-22C704C4954F}" srcOrd="0" destOrd="0" presId="urn:microsoft.com/office/officeart/2005/8/layout/list1"/>
    <dgm:cxn modelId="{210028F0-0A99-D240-B4E1-761D826E8B71}" type="presOf" srcId="{5117197C-C9DA-4C33-8505-A42259B473B3}" destId="{5CC5FC58-F824-5A4B-8997-28B197B955D9}" srcOrd="0" destOrd="0" presId="urn:microsoft.com/office/officeart/2005/8/layout/list1"/>
    <dgm:cxn modelId="{FC7D9CF3-D06C-4758-9E66-03D4B75A6A30}" srcId="{CFC9C7AF-90D8-41D2-9417-21B51BB17EC9}" destId="{0DBAF1AD-C8C2-461D-8B47-CBA4FF2AF964}" srcOrd="0" destOrd="0" parTransId="{2EDA655E-81A2-4B2A-AF6B-6DF9780AE0DE}" sibTransId="{A231E817-00C9-40BC-BFCA-0A5F2263F5C4}"/>
    <dgm:cxn modelId="{885169FC-16EB-3A45-8F6D-6E4E63B6803D}" type="presOf" srcId="{CFC9C7AF-90D8-41D2-9417-21B51BB17EC9}" destId="{1D7FEF2F-02A0-0C4C-A635-311825354BDA}" srcOrd="0" destOrd="1" presId="urn:microsoft.com/office/officeart/2005/8/layout/list1"/>
    <dgm:cxn modelId="{2F20FB5E-114B-234B-9D2F-029DA2171F12}" type="presParOf" srcId="{08771799-FD96-094C-828F-BDC2A85BD2F7}" destId="{119FC192-82C1-F74B-B2CC-B67843B89F13}" srcOrd="0" destOrd="0" presId="urn:microsoft.com/office/officeart/2005/8/layout/list1"/>
    <dgm:cxn modelId="{8F71FB3A-0093-3147-A449-4DC29CB418A6}" type="presParOf" srcId="{119FC192-82C1-F74B-B2CC-B67843B89F13}" destId="{5CC5FC58-F824-5A4B-8997-28B197B955D9}" srcOrd="0" destOrd="0" presId="urn:microsoft.com/office/officeart/2005/8/layout/list1"/>
    <dgm:cxn modelId="{4944A86F-36A1-CB4F-B26A-4E86C2B0C6F6}" type="presParOf" srcId="{119FC192-82C1-F74B-B2CC-B67843B89F13}" destId="{A5B73059-CF4E-E74A-890B-9F95B3EF8A81}" srcOrd="1" destOrd="0" presId="urn:microsoft.com/office/officeart/2005/8/layout/list1"/>
    <dgm:cxn modelId="{C891E6F4-1F0E-0845-8F10-FDDF054C6660}" type="presParOf" srcId="{08771799-FD96-094C-828F-BDC2A85BD2F7}" destId="{A34CBCCE-C8DD-CA4C-A45C-11272D78A769}" srcOrd="1" destOrd="0" presId="urn:microsoft.com/office/officeart/2005/8/layout/list1"/>
    <dgm:cxn modelId="{4D2A9FF8-8DC1-334E-B174-B1E11B78B508}" type="presParOf" srcId="{08771799-FD96-094C-828F-BDC2A85BD2F7}" destId="{54F59C62-85AA-4F49-848F-066E493A7947}" srcOrd="2" destOrd="0" presId="urn:microsoft.com/office/officeart/2005/8/layout/list1"/>
    <dgm:cxn modelId="{50444EA5-0741-3847-AD44-691527F68B42}" type="presParOf" srcId="{08771799-FD96-094C-828F-BDC2A85BD2F7}" destId="{48325803-52C8-A842-90B1-A2A3174DABD5}" srcOrd="3" destOrd="0" presId="urn:microsoft.com/office/officeart/2005/8/layout/list1"/>
    <dgm:cxn modelId="{B13E8221-9DD8-254A-8373-24F8BEE4B228}" type="presParOf" srcId="{08771799-FD96-094C-828F-BDC2A85BD2F7}" destId="{DF6C6BB9-185A-4041-938E-F68D413446C9}" srcOrd="4" destOrd="0" presId="urn:microsoft.com/office/officeart/2005/8/layout/list1"/>
    <dgm:cxn modelId="{2F25D078-B8CF-6E4A-BB70-453775E7BA56}" type="presParOf" srcId="{DF6C6BB9-185A-4041-938E-F68D413446C9}" destId="{F53F88EB-6AA2-C540-AD83-22C704C4954F}" srcOrd="0" destOrd="0" presId="urn:microsoft.com/office/officeart/2005/8/layout/list1"/>
    <dgm:cxn modelId="{4E081579-5F54-B941-B103-F323A5480EB2}" type="presParOf" srcId="{DF6C6BB9-185A-4041-938E-F68D413446C9}" destId="{078C2230-28A4-2041-B31B-7691A1D451A6}" srcOrd="1" destOrd="0" presId="urn:microsoft.com/office/officeart/2005/8/layout/list1"/>
    <dgm:cxn modelId="{2E5A5C7C-2644-5F47-9AA8-932239B2109B}" type="presParOf" srcId="{08771799-FD96-094C-828F-BDC2A85BD2F7}" destId="{61E5EF11-33DE-104A-B1EE-00BF5E1A5C15}" srcOrd="5" destOrd="0" presId="urn:microsoft.com/office/officeart/2005/8/layout/list1"/>
    <dgm:cxn modelId="{E62071AF-55A6-0E42-8FC4-A2B96F96518F}" type="presParOf" srcId="{08771799-FD96-094C-828F-BDC2A85BD2F7}" destId="{1D7FEF2F-02A0-0C4C-A635-311825354B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59C62-85AA-4F49-848F-066E493A7947}">
      <dsp:nvSpPr>
        <dsp:cNvPr id="0" name=""/>
        <dsp:cNvSpPr/>
      </dsp:nvSpPr>
      <dsp:spPr>
        <a:xfrm>
          <a:off x="0" y="344466"/>
          <a:ext cx="9625383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37" tIns="374904" rIns="74703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El Kharoua, R. (2024). Alzheimer’s Disease Dataset. </a:t>
          </a:r>
          <a:r>
            <a:rPr lang="en-US" sz="1800" b="0" i="0" kern="1200">
              <a:hlinkClick xmlns:r="http://schemas.openxmlformats.org/officeDocument/2006/relationships" r:id="rId1"/>
            </a:rPr>
            <a:t>https://www.kaggle.com/dsv/8668279</a:t>
          </a:r>
          <a:r>
            <a:rPr lang="en-US" sz="1800" b="0" i="0" kern="1200"/>
            <a:t>.</a:t>
          </a:r>
          <a:endParaRPr lang="en-US" sz="1800" kern="1200"/>
        </a:p>
      </dsp:txBody>
      <dsp:txXfrm>
        <a:off x="0" y="344466"/>
        <a:ext cx="9625383" cy="1020600"/>
      </dsp:txXfrm>
    </dsp:sp>
    <dsp:sp modelId="{A5B73059-CF4E-E74A-890B-9F95B3EF8A81}">
      <dsp:nvSpPr>
        <dsp:cNvPr id="0" name=""/>
        <dsp:cNvSpPr/>
      </dsp:nvSpPr>
      <dsp:spPr>
        <a:xfrm>
          <a:off x="481269" y="78786"/>
          <a:ext cx="6737768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Source</a:t>
          </a:r>
          <a:endParaRPr lang="en-US" sz="1800" kern="1200" dirty="0"/>
        </a:p>
      </dsp:txBody>
      <dsp:txXfrm>
        <a:off x="507208" y="104725"/>
        <a:ext cx="6685890" cy="479482"/>
      </dsp:txXfrm>
    </dsp:sp>
    <dsp:sp modelId="{1D7FEF2F-02A0-0C4C-A635-311825354BDA}">
      <dsp:nvSpPr>
        <dsp:cNvPr id="0" name=""/>
        <dsp:cNvSpPr/>
      </dsp:nvSpPr>
      <dsp:spPr>
        <a:xfrm>
          <a:off x="0" y="1727946"/>
          <a:ext cx="9625383" cy="1615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37" tIns="374904" rIns="74703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2,149 patients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35 columns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Demographic details, lifestyle factors, medical history, clinical measurements, cognitive and functional assessments, and symptoms</a:t>
          </a:r>
          <a:endParaRPr lang="en-US" sz="1800" kern="1200"/>
        </a:p>
      </dsp:txBody>
      <dsp:txXfrm>
        <a:off x="0" y="1727946"/>
        <a:ext cx="9625383" cy="1615949"/>
      </dsp:txXfrm>
    </dsp:sp>
    <dsp:sp modelId="{078C2230-28A4-2041-B31B-7691A1D451A6}">
      <dsp:nvSpPr>
        <dsp:cNvPr id="0" name=""/>
        <dsp:cNvSpPr/>
      </dsp:nvSpPr>
      <dsp:spPr>
        <a:xfrm>
          <a:off x="481269" y="1462266"/>
          <a:ext cx="6737768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Overview</a:t>
          </a:r>
        </a:p>
      </dsp:txBody>
      <dsp:txXfrm>
        <a:off x="507208" y="1488205"/>
        <a:ext cx="668589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8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87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1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74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01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13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9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3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E79D00-1CB0-5F44-BEA0-64A2EF46B047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DA9E4F-65A3-6247-98F3-CE27130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0B5B-A6C1-25B9-4CCF-8835B86BD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DTSA 5509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54F75-CCB5-42F6-E385-928A91617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Supervised Machine Learning Model for Alzheimer’s Diagnosis</a:t>
            </a:r>
          </a:p>
        </p:txBody>
      </p:sp>
    </p:spTree>
    <p:extLst>
      <p:ext uri="{BB962C8B-B14F-4D97-AF65-F5344CB8AC3E}">
        <p14:creationId xmlns:p14="http://schemas.microsoft.com/office/powerpoint/2010/main" val="304292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1F9D1-3FAE-38DB-9EC4-2E83B392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Interaction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DDA2-6858-5976-0EC9-E6630A30A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1371600"/>
            <a:ext cx="5502614" cy="502023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Statistically insignificant interaction terms removed</a:t>
            </a:r>
          </a:p>
          <a:p>
            <a:r>
              <a:rPr lang="en-US" sz="2000" dirty="0"/>
              <a:t>'</a:t>
            </a:r>
            <a:r>
              <a:rPr lang="en-US" sz="2000" dirty="0" err="1"/>
              <a:t>Diagnosis~FunctionalAssessment+ADL+MemoryComplaints</a:t>
            </a:r>
            <a:r>
              <a:rPr lang="en-US" sz="2000" dirty="0"/>
              <a:t>+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BehavioralProblems+MMSE</a:t>
            </a:r>
            <a:r>
              <a:rPr lang="en-US" sz="2000" dirty="0"/>
              <a:t>+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FunctionalAssessment</a:t>
            </a:r>
            <a:r>
              <a:rPr lang="en-US" sz="2000" dirty="0"/>
              <a:t>*ADL+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FunctionalAssessment</a:t>
            </a:r>
            <a:r>
              <a:rPr lang="en-US" sz="2000" dirty="0"/>
              <a:t>*MMSE+</a:t>
            </a:r>
            <a:br>
              <a:rPr lang="en-US" sz="2000" dirty="0"/>
            </a:br>
            <a:r>
              <a:rPr lang="en-US" sz="2000" dirty="0"/>
              <a:t>	ADL*MMSE+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MemoryComplaints</a:t>
            </a:r>
            <a:r>
              <a:rPr lang="en-US" sz="2000" dirty="0"/>
              <a:t>*MMSE+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BehavioralProblems</a:t>
            </a:r>
            <a:r>
              <a:rPr lang="en-US" sz="2000" dirty="0"/>
              <a:t>*MMSE’</a:t>
            </a:r>
          </a:p>
          <a:p>
            <a:r>
              <a:rPr lang="en-US" sz="2000" dirty="0"/>
              <a:t>Adjusted R-squared: 0.489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116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2E5C-C068-A155-763B-4BB0A759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8F6C-460C-397D-9087-55F7C83C4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iteratively adjusts weights between layers </a:t>
            </a:r>
          </a:p>
          <a:p>
            <a:r>
              <a:rPr lang="en-US" dirty="0"/>
              <a:t>Model learns complex patterns within the dataset</a:t>
            </a:r>
          </a:p>
          <a:p>
            <a:r>
              <a:rPr lang="en-US" dirty="0" err="1"/>
              <a:t>clf</a:t>
            </a:r>
            <a:r>
              <a:rPr lang="en-US" dirty="0"/>
              <a:t> = </a:t>
            </a:r>
            <a:r>
              <a:rPr lang="en-US" dirty="0" err="1"/>
              <a:t>MLPClassifier</a:t>
            </a:r>
            <a:r>
              <a:rPr lang="en-US" dirty="0"/>
              <a:t>(solver='</a:t>
            </a:r>
            <a:r>
              <a:rPr lang="en-US" dirty="0" err="1"/>
              <a:t>adam</a:t>
            </a:r>
            <a:r>
              <a:rPr lang="en-US" dirty="0"/>
              <a:t>', </a:t>
            </a:r>
            <a:r>
              <a:rPr lang="en-US" dirty="0" err="1"/>
              <a:t>random_state</a:t>
            </a:r>
            <a:r>
              <a:rPr lang="en-US" dirty="0"/>
              <a:t>=1)</a:t>
            </a:r>
          </a:p>
          <a:p>
            <a:r>
              <a:rPr lang="en-US" dirty="0"/>
              <a:t>R-squared: 0.574</a:t>
            </a:r>
          </a:p>
        </p:txBody>
      </p:sp>
    </p:spTree>
    <p:extLst>
      <p:ext uri="{BB962C8B-B14F-4D97-AF65-F5344CB8AC3E}">
        <p14:creationId xmlns:p14="http://schemas.microsoft.com/office/powerpoint/2010/main" val="352266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8D12E-7B33-6F03-B3C6-C8634A49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EBEBEB"/>
                </a:solidFill>
              </a:rPr>
              <a:t>Hyperparameter Tuning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0F94-454F-94E3-A630-3660828D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401" y="969783"/>
            <a:ext cx="7393038" cy="293300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Max iterations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750:  the model will run for a maximum of 750 epochs</a:t>
            </a:r>
          </a:p>
          <a:p>
            <a:r>
              <a:rPr lang="en-US" dirty="0">
                <a:solidFill>
                  <a:srgbClr val="FFFFFF"/>
                </a:solidFill>
              </a:rPr>
              <a:t>Activation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relu</a:t>
            </a:r>
            <a:r>
              <a:rPr lang="en-US" dirty="0">
                <a:solidFill>
                  <a:srgbClr val="FFFFFF"/>
                </a:solidFill>
              </a:rPr>
              <a:t>: the function f(x) for the hidden layer will be f(x) = max(0,x)</a:t>
            </a:r>
          </a:p>
          <a:p>
            <a:r>
              <a:rPr lang="en-US" dirty="0">
                <a:solidFill>
                  <a:srgbClr val="FFFFFF"/>
                </a:solidFill>
              </a:rPr>
              <a:t>Solver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adam</a:t>
            </a:r>
            <a:r>
              <a:rPr lang="en-US" dirty="0">
                <a:solidFill>
                  <a:srgbClr val="FFFFFF"/>
                </a:solidFill>
              </a:rPr>
              <a:t>: weight optimization will use a stochastic gradient-based optimizer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F0205-A087-9AED-9571-EF2858743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848" y="3729571"/>
            <a:ext cx="8037496" cy="24916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1388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6167-E97F-0EA5-46A3-ACD51F5F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28" y="786204"/>
            <a:ext cx="8761413" cy="706964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5471-245A-E175-9B62-51E12CB2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2318577"/>
            <a:ext cx="2501348" cy="3871085"/>
          </a:xfrm>
        </p:spPr>
        <p:txBody>
          <a:bodyPr/>
          <a:lstStyle/>
          <a:p>
            <a:r>
              <a:rPr lang="en-US" dirty="0"/>
              <a:t>Accuracy: 0.923 </a:t>
            </a:r>
          </a:p>
          <a:p>
            <a:pPr lvl="1"/>
            <a:r>
              <a:rPr lang="en-US" dirty="0"/>
              <a:t>7.7% incorrect</a:t>
            </a:r>
          </a:p>
          <a:p>
            <a:r>
              <a:rPr lang="en-US" dirty="0"/>
              <a:t>Precision: 0.917</a:t>
            </a:r>
          </a:p>
          <a:p>
            <a:pPr lvl="1"/>
            <a:r>
              <a:rPr lang="en-US" dirty="0"/>
              <a:t>8.3% of positive predictions incorrect</a:t>
            </a:r>
          </a:p>
          <a:p>
            <a:r>
              <a:rPr lang="en-US" dirty="0"/>
              <a:t>2.8% false positives</a:t>
            </a:r>
          </a:p>
          <a:p>
            <a:r>
              <a:rPr lang="en-US" dirty="0"/>
              <a:t>4.9% false negatives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EA2AA-8B95-ABE0-BBDD-E409AA10E0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1" t="2856" r="2186" b="2086"/>
          <a:stretch/>
        </p:blipFill>
        <p:spPr>
          <a:xfrm>
            <a:off x="3333474" y="1139686"/>
            <a:ext cx="6573078" cy="55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9AF04-F0E1-6145-3BD7-6D23D6C5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229" y="1462345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Area Under the Curve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4D9B96-28D1-E289-7C71-556D82575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666" y="1114621"/>
            <a:ext cx="6011373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1420-CC4D-3026-7854-0EB848CC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6DE2-A7F1-B758-E114-18A951CAA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 perceptron classifier</a:t>
            </a:r>
          </a:p>
          <a:p>
            <a:pPr lvl="1"/>
            <a:r>
              <a:rPr lang="en-US" dirty="0"/>
              <a:t>Tuned hyperparameters</a:t>
            </a:r>
          </a:p>
          <a:p>
            <a:r>
              <a:rPr lang="en-US" dirty="0"/>
              <a:t>Accuracy:  0.923</a:t>
            </a:r>
          </a:p>
          <a:p>
            <a:r>
              <a:rPr lang="en-US" dirty="0"/>
              <a:t>Precision:  0.917</a:t>
            </a:r>
          </a:p>
          <a:p>
            <a:r>
              <a:rPr lang="en-US" dirty="0"/>
              <a:t>AUC:  0.952</a:t>
            </a:r>
          </a:p>
          <a:p>
            <a:r>
              <a:rPr lang="en-US" dirty="0"/>
              <a:t>Could benefit from consulting </a:t>
            </a:r>
            <a:r>
              <a:rPr lang="en-US"/>
              <a:t>domain expert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9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6570F1-7F71-0612-2389-3B4F51C7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86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FB6C-A0FC-C749-8A44-61EE366E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D125-3B1C-21B4-12A7-8726EFB0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0" i="0" dirty="0">
                <a:effectLst/>
                <a:latin typeface="system-ui"/>
              </a:rPr>
              <a:t>cognitive and functional assessments to predict Alzheimer’s diagnosis</a:t>
            </a:r>
          </a:p>
          <a:p>
            <a:pPr lvl="1"/>
            <a:r>
              <a:rPr lang="en-US" dirty="0">
                <a:latin typeface="system-ui"/>
              </a:rPr>
              <a:t>Create screening process that does not rely in clinical/medical tests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Identify Alzheimer’s earlier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0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8370D1-ADBE-FA64-3271-52360C94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6F91EC-8CE5-DA7B-8431-4691213F5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73256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4493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AA99A-131F-FDB7-2A4E-CC84C1F7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2A7A-3323-6E6A-972D-A422C0C7D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/>
              <a:t>Supervised learning</a:t>
            </a:r>
          </a:p>
          <a:p>
            <a:r>
              <a:rPr lang="en-US" sz="2000"/>
              <a:t>Classification to predict binary Alzheimer’s diagnosis</a:t>
            </a:r>
          </a:p>
          <a:p>
            <a:r>
              <a:rPr lang="en-US" sz="2000"/>
              <a:t>Split data into 80/20 training and test subsets</a:t>
            </a:r>
          </a:p>
          <a:p>
            <a:r>
              <a:rPr lang="en-US" sz="2000"/>
              <a:t>Multiple ML models</a:t>
            </a:r>
          </a:p>
          <a:p>
            <a:pPr lvl="1"/>
            <a:r>
              <a:rPr lang="en-US" sz="2000"/>
              <a:t>Simple linear regression</a:t>
            </a:r>
          </a:p>
          <a:p>
            <a:pPr lvl="1"/>
            <a:r>
              <a:rPr lang="en-US" sz="2000"/>
              <a:t>Feature Engineering</a:t>
            </a:r>
          </a:p>
          <a:p>
            <a:pPr lvl="1"/>
            <a:r>
              <a:rPr lang="en-US" sz="2000"/>
              <a:t>Multiple linear regression (with and without interactions)</a:t>
            </a:r>
          </a:p>
          <a:p>
            <a:pPr lvl="1"/>
            <a:r>
              <a:rPr lang="en-US" sz="2000"/>
              <a:t>Multi-layer perceptron classifier</a:t>
            </a:r>
          </a:p>
        </p:txBody>
      </p:sp>
    </p:spTree>
    <p:extLst>
      <p:ext uri="{BB962C8B-B14F-4D97-AF65-F5344CB8AC3E}">
        <p14:creationId xmlns:p14="http://schemas.microsoft.com/office/powerpoint/2010/main" val="330724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589C-6314-2A82-92E8-0E41403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B4A7-536B-1813-0DCE-DE901F1B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2266122"/>
            <a:ext cx="10959548" cy="42804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MMSE (Float)</a:t>
            </a:r>
          </a:p>
          <a:p>
            <a:pPr lvl="1"/>
            <a:r>
              <a:rPr lang="en-US" dirty="0"/>
              <a:t>Mini-Mental State Examination score, ranging from 0 to 30. Lower scores indicate cognitive impairment. </a:t>
            </a:r>
          </a:p>
          <a:p>
            <a:r>
              <a:rPr lang="en-US" dirty="0" err="1"/>
              <a:t>FunctionalAssessment</a:t>
            </a:r>
            <a:r>
              <a:rPr lang="en-US" dirty="0"/>
              <a:t> (Float)</a:t>
            </a:r>
          </a:p>
          <a:p>
            <a:pPr lvl="1"/>
            <a:r>
              <a:rPr lang="en-US" dirty="0"/>
              <a:t>Functional assessment score, ranging from 0 to 10. Lower scores indicate greater impairment.</a:t>
            </a:r>
          </a:p>
          <a:p>
            <a:r>
              <a:rPr lang="en-US" dirty="0" err="1"/>
              <a:t>MemoryComplaints</a:t>
            </a:r>
            <a:r>
              <a:rPr lang="en-US" dirty="0"/>
              <a:t> (Int)</a:t>
            </a:r>
          </a:p>
          <a:p>
            <a:pPr lvl="1"/>
            <a:r>
              <a:rPr lang="en-US" dirty="0"/>
              <a:t>Presence of memory complaints, where 0 indicates No and 1 indicates Yes.</a:t>
            </a:r>
          </a:p>
          <a:p>
            <a:r>
              <a:rPr lang="en-US" dirty="0" err="1"/>
              <a:t>BehavioralProblems</a:t>
            </a:r>
            <a:r>
              <a:rPr lang="en-US" dirty="0"/>
              <a:t> (Int)</a:t>
            </a:r>
          </a:p>
          <a:p>
            <a:pPr lvl="1"/>
            <a:r>
              <a:rPr lang="en-US" dirty="0"/>
              <a:t>Presence of behavioral problems, where 0 indicates No and 1 indicates Yes.</a:t>
            </a:r>
          </a:p>
          <a:p>
            <a:r>
              <a:rPr lang="en-US" dirty="0"/>
              <a:t>ADL (Float)</a:t>
            </a:r>
          </a:p>
          <a:p>
            <a:pPr lvl="1"/>
            <a:r>
              <a:rPr lang="en-US" dirty="0"/>
              <a:t>Activities of Daily Living score, ranging from 0 to 10. Lower scores indicate greater impairment.</a:t>
            </a:r>
          </a:p>
          <a:p>
            <a:r>
              <a:rPr lang="en-US" dirty="0"/>
              <a:t>Diagnosis (Int)</a:t>
            </a:r>
          </a:p>
          <a:p>
            <a:pPr lvl="1"/>
            <a:r>
              <a:rPr lang="en-US" dirty="0"/>
              <a:t>Diagnosis status for Alzheimer’s Disease, where 0 indicates No and 1 indicates Yes</a:t>
            </a:r>
          </a:p>
        </p:txBody>
      </p:sp>
    </p:spTree>
    <p:extLst>
      <p:ext uri="{BB962C8B-B14F-4D97-AF65-F5344CB8AC3E}">
        <p14:creationId xmlns:p14="http://schemas.microsoft.com/office/powerpoint/2010/main" val="48145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98CA1-99FC-02DF-DFFF-4B5C9D64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BC2182-FFE3-25EC-5F36-1DD55D416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211157"/>
            <a:ext cx="6470907" cy="443256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99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92DE-834D-477D-6452-F71B7D82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1A33C-3547-43F7-14DA-21A74C988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533" y="4278474"/>
            <a:ext cx="5473700" cy="2235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CAB1D3-DA0B-D591-146D-170E5E007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0" y="1680632"/>
            <a:ext cx="7772400" cy="244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5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64AC-3B13-5BCA-DE68-910CE889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2B88-B818-BC99-453D-8EEEF663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3" y="2815536"/>
            <a:ext cx="3496559" cy="3416300"/>
          </a:xfrm>
        </p:spPr>
        <p:txBody>
          <a:bodyPr/>
          <a:lstStyle/>
          <a:p>
            <a:r>
              <a:rPr lang="en-US" dirty="0" err="1"/>
              <a:t>FunctionalAssessment</a:t>
            </a:r>
            <a:r>
              <a:rPr lang="en-US" dirty="0"/>
              <a:t> to the 14 power provides</a:t>
            </a:r>
          </a:p>
          <a:p>
            <a:r>
              <a:rPr lang="en-US" dirty="0"/>
              <a:t>Adjusted R-squared of 0.171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38BB0-E755-49F9-5A8C-52DD91D9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2" y="2652857"/>
            <a:ext cx="7772400" cy="33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1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60247-D10C-22B6-C5D3-771EB38F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0017-60BB-06EF-EC39-64FFEED89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formula='Diagnosis~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FunctionalAssessment+ADL</a:t>
            </a:r>
            <a:r>
              <a:rPr lang="en-US" sz="2000" dirty="0"/>
              <a:t>+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MemoryComplaints</a:t>
            </a:r>
            <a:r>
              <a:rPr lang="en-US" sz="2000" dirty="0"/>
              <a:t>+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BehavioralProblems+MMSE</a:t>
            </a:r>
            <a:r>
              <a:rPr lang="en-US" sz="2000" dirty="0"/>
              <a:t>’</a:t>
            </a:r>
          </a:p>
          <a:p>
            <a:pPr lvl="1"/>
            <a:r>
              <a:rPr lang="en-US" sz="2000" dirty="0"/>
              <a:t>Adjusted R-squared:  0.428</a:t>
            </a:r>
          </a:p>
          <a:p>
            <a:pPr lvl="1"/>
            <a:r>
              <a:rPr lang="en-US" sz="2000" dirty="0"/>
              <a:t>All coefficients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2283230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535</TotalTime>
  <Words>481</Words>
  <Application>Microsoft Macintosh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system-ui</vt:lpstr>
      <vt:lpstr>Wingdings 3</vt:lpstr>
      <vt:lpstr>Ion Boardroom</vt:lpstr>
      <vt:lpstr>DTSA 5509</vt:lpstr>
      <vt:lpstr>Problem Statement</vt:lpstr>
      <vt:lpstr>Data</vt:lpstr>
      <vt:lpstr>Approach</vt:lpstr>
      <vt:lpstr>Data Cleaning</vt:lpstr>
      <vt:lpstr>EDA</vt:lpstr>
      <vt:lpstr>Simple Linear Regression</vt:lpstr>
      <vt:lpstr>Feature Engineering</vt:lpstr>
      <vt:lpstr>Multiple Linear Regression</vt:lpstr>
      <vt:lpstr>Interaction Terms</vt:lpstr>
      <vt:lpstr>Multi-layer Perceptron Classifier</vt:lpstr>
      <vt:lpstr>Hyperparameter Tuning</vt:lpstr>
      <vt:lpstr>Evaluation</vt:lpstr>
      <vt:lpstr>Area Under the Curve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Cathy Mis</dc:creator>
  <cp:lastModifiedBy>Cathy Mis</cp:lastModifiedBy>
  <cp:revision>13</cp:revision>
  <dcterms:created xsi:type="dcterms:W3CDTF">2025-05-10T16:09:01Z</dcterms:created>
  <dcterms:modified xsi:type="dcterms:W3CDTF">2025-05-11T01:04:19Z</dcterms:modified>
</cp:coreProperties>
</file>