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7" r:id="rId4"/>
  </p:sldMasterIdLst>
  <p:sldIdLst>
    <p:sldId id="256" r:id="rId5"/>
  </p:sldIdLst>
  <p:sldSz cx="36576000" cy="36576000"/>
  <p:notesSz cx="6858000" cy="9144000"/>
  <p:defaultTextStyle>
    <a:defPPr>
      <a:defRPr lang="en-US"/>
    </a:defPPr>
    <a:lvl1pPr marL="0" algn="l" defTabSz="3511296" rtl="0" eaLnBrk="1" latinLnBrk="0" hangingPunct="1">
      <a:defRPr sz="6912" kern="1200">
        <a:solidFill>
          <a:schemeClr val="tx1"/>
        </a:solidFill>
        <a:latin typeface="+mn-lt"/>
        <a:ea typeface="+mn-ea"/>
        <a:cs typeface="+mn-cs"/>
      </a:defRPr>
    </a:lvl1pPr>
    <a:lvl2pPr marL="1755648" algn="l" defTabSz="3511296" rtl="0" eaLnBrk="1" latinLnBrk="0" hangingPunct="1">
      <a:defRPr sz="6912" kern="1200">
        <a:solidFill>
          <a:schemeClr val="tx1"/>
        </a:solidFill>
        <a:latin typeface="+mn-lt"/>
        <a:ea typeface="+mn-ea"/>
        <a:cs typeface="+mn-cs"/>
      </a:defRPr>
    </a:lvl2pPr>
    <a:lvl3pPr marL="3511296" algn="l" defTabSz="3511296" rtl="0" eaLnBrk="1" latinLnBrk="0" hangingPunct="1">
      <a:defRPr sz="6912" kern="1200">
        <a:solidFill>
          <a:schemeClr val="tx1"/>
        </a:solidFill>
        <a:latin typeface="+mn-lt"/>
        <a:ea typeface="+mn-ea"/>
        <a:cs typeface="+mn-cs"/>
      </a:defRPr>
    </a:lvl3pPr>
    <a:lvl4pPr marL="5266944" algn="l" defTabSz="3511296" rtl="0" eaLnBrk="1" latinLnBrk="0" hangingPunct="1">
      <a:defRPr sz="6912" kern="1200">
        <a:solidFill>
          <a:schemeClr val="tx1"/>
        </a:solidFill>
        <a:latin typeface="+mn-lt"/>
        <a:ea typeface="+mn-ea"/>
        <a:cs typeface="+mn-cs"/>
      </a:defRPr>
    </a:lvl4pPr>
    <a:lvl5pPr marL="7022592" algn="l" defTabSz="3511296" rtl="0" eaLnBrk="1" latinLnBrk="0" hangingPunct="1">
      <a:defRPr sz="6912" kern="1200">
        <a:solidFill>
          <a:schemeClr val="tx1"/>
        </a:solidFill>
        <a:latin typeface="+mn-lt"/>
        <a:ea typeface="+mn-ea"/>
        <a:cs typeface="+mn-cs"/>
      </a:defRPr>
    </a:lvl5pPr>
    <a:lvl6pPr marL="8778240" algn="l" defTabSz="3511296" rtl="0" eaLnBrk="1" latinLnBrk="0" hangingPunct="1">
      <a:defRPr sz="6912" kern="1200">
        <a:solidFill>
          <a:schemeClr val="tx1"/>
        </a:solidFill>
        <a:latin typeface="+mn-lt"/>
        <a:ea typeface="+mn-ea"/>
        <a:cs typeface="+mn-cs"/>
      </a:defRPr>
    </a:lvl6pPr>
    <a:lvl7pPr marL="10533888" algn="l" defTabSz="3511296" rtl="0" eaLnBrk="1" latinLnBrk="0" hangingPunct="1">
      <a:defRPr sz="6912" kern="1200">
        <a:solidFill>
          <a:schemeClr val="tx1"/>
        </a:solidFill>
        <a:latin typeface="+mn-lt"/>
        <a:ea typeface="+mn-ea"/>
        <a:cs typeface="+mn-cs"/>
      </a:defRPr>
    </a:lvl7pPr>
    <a:lvl8pPr marL="12289536" algn="l" defTabSz="3511296" rtl="0" eaLnBrk="1" latinLnBrk="0" hangingPunct="1">
      <a:defRPr sz="6912" kern="1200">
        <a:solidFill>
          <a:schemeClr val="tx1"/>
        </a:solidFill>
        <a:latin typeface="+mn-lt"/>
        <a:ea typeface="+mn-ea"/>
        <a:cs typeface="+mn-cs"/>
      </a:defRPr>
    </a:lvl8pPr>
    <a:lvl9pPr marL="14045184" algn="l" defTabSz="3511296" rtl="0" eaLnBrk="1" latinLnBrk="0" hangingPunct="1">
      <a:defRPr sz="691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AAFF"/>
    <a:srgbClr val="A269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p:restoredTop sz="93879" autoAdjust="0"/>
  </p:normalViewPr>
  <p:slideViewPr>
    <p:cSldViewPr snapToGrid="0" snapToObjects="1">
      <p:cViewPr varScale="1">
        <p:scale>
          <a:sx n="22" d="100"/>
          <a:sy n="22" d="100"/>
        </p:scale>
        <p:origin x="2688"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5985936"/>
            <a:ext cx="27432000" cy="12733867"/>
          </a:xfrm>
        </p:spPr>
        <p:txBody>
          <a:bodyPr anchor="b"/>
          <a:lstStyle>
            <a:lvl1pPr algn="ctr">
              <a:defRPr sz="18000"/>
            </a:lvl1pPr>
          </a:lstStyle>
          <a:p>
            <a:r>
              <a:rPr lang="en-US"/>
              <a:t>Click to edit Master title style</a:t>
            </a:r>
          </a:p>
        </p:txBody>
      </p:sp>
      <p:sp>
        <p:nvSpPr>
          <p:cNvPr id="3" name="Subtitle 2"/>
          <p:cNvSpPr>
            <a:spLocks noGrp="1"/>
          </p:cNvSpPr>
          <p:nvPr>
            <p:ph type="subTitle" idx="1"/>
          </p:nvPr>
        </p:nvSpPr>
        <p:spPr>
          <a:xfrm>
            <a:off x="4572000" y="19210869"/>
            <a:ext cx="27432000" cy="8830731"/>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p>
        </p:txBody>
      </p:sp>
      <p:sp>
        <p:nvSpPr>
          <p:cNvPr id="4" name="Date Placeholder 3"/>
          <p:cNvSpPr>
            <a:spLocks noGrp="1"/>
          </p:cNvSpPr>
          <p:nvPr>
            <p:ph type="dt" sz="half" idx="10"/>
          </p:nvPr>
        </p:nvSpPr>
        <p:spPr/>
        <p:txBody>
          <a:bodyPr/>
          <a:lstStyle/>
          <a:p>
            <a:fld id="{E243E36D-719D-E845-A926-6469F7B39DB6}" type="datetimeFigureOut">
              <a:rPr lang="en-US" smtClean="0"/>
              <a:t>7/14/24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0B40C4-A58B-FF4A-A5BF-A9A653DC4455}" type="slidenum">
              <a:rPr lang="en-US" smtClean="0"/>
              <a:t>‹#›</a:t>
            </a:fld>
            <a:endParaRPr lang="en-US" dirty="0"/>
          </a:p>
        </p:txBody>
      </p:sp>
    </p:spTree>
    <p:extLst>
      <p:ext uri="{BB962C8B-B14F-4D97-AF65-F5344CB8AC3E}">
        <p14:creationId xmlns:p14="http://schemas.microsoft.com/office/powerpoint/2010/main" val="186340696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43E36D-719D-E845-A926-6469F7B39DB6}" type="datetimeFigureOut">
              <a:rPr lang="en-US" smtClean="0"/>
              <a:t>7/14/24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0B40C4-A58B-FF4A-A5BF-A9A653DC4455}" type="slidenum">
              <a:rPr lang="en-US" smtClean="0"/>
              <a:t>‹#›</a:t>
            </a:fld>
            <a:endParaRPr lang="en-US" dirty="0"/>
          </a:p>
        </p:txBody>
      </p:sp>
    </p:spTree>
    <p:extLst>
      <p:ext uri="{BB962C8B-B14F-4D97-AF65-F5344CB8AC3E}">
        <p14:creationId xmlns:p14="http://schemas.microsoft.com/office/powerpoint/2010/main" val="1320071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0" y="1947334"/>
            <a:ext cx="7886700" cy="309964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14600" y="1947334"/>
            <a:ext cx="23202900" cy="309964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43E36D-719D-E845-A926-6469F7B39DB6}" type="datetimeFigureOut">
              <a:rPr lang="en-US" smtClean="0"/>
              <a:t>7/14/24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0B40C4-A58B-FF4A-A5BF-A9A653DC4455}" type="slidenum">
              <a:rPr lang="en-US" smtClean="0"/>
              <a:t>‹#›</a:t>
            </a:fld>
            <a:endParaRPr lang="en-US" dirty="0"/>
          </a:p>
        </p:txBody>
      </p:sp>
    </p:spTree>
    <p:extLst>
      <p:ext uri="{BB962C8B-B14F-4D97-AF65-F5344CB8AC3E}">
        <p14:creationId xmlns:p14="http://schemas.microsoft.com/office/powerpoint/2010/main" val="78780720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43E36D-719D-E845-A926-6469F7B39DB6}" type="datetimeFigureOut">
              <a:rPr lang="en-US" smtClean="0"/>
              <a:t>7/14/24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0B40C4-A58B-FF4A-A5BF-A9A653DC4455}" type="slidenum">
              <a:rPr lang="en-US" smtClean="0"/>
              <a:t>‹#›</a:t>
            </a:fld>
            <a:endParaRPr lang="en-US" dirty="0"/>
          </a:p>
        </p:txBody>
      </p:sp>
    </p:spTree>
    <p:extLst>
      <p:ext uri="{BB962C8B-B14F-4D97-AF65-F5344CB8AC3E}">
        <p14:creationId xmlns:p14="http://schemas.microsoft.com/office/powerpoint/2010/main" val="1526853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0" y="9118606"/>
            <a:ext cx="31546800" cy="15214597"/>
          </a:xfrm>
        </p:spPr>
        <p:txBody>
          <a:bodyPr anchor="b"/>
          <a:lstStyle>
            <a:lvl1pPr>
              <a:defRPr sz="18000"/>
            </a:lvl1pPr>
          </a:lstStyle>
          <a:p>
            <a:r>
              <a:rPr lang="en-US"/>
              <a:t>Click to edit Master title style</a:t>
            </a:r>
          </a:p>
        </p:txBody>
      </p:sp>
      <p:sp>
        <p:nvSpPr>
          <p:cNvPr id="3" name="Text Placeholder 2"/>
          <p:cNvSpPr>
            <a:spLocks noGrp="1"/>
          </p:cNvSpPr>
          <p:nvPr>
            <p:ph type="body" idx="1"/>
          </p:nvPr>
        </p:nvSpPr>
        <p:spPr>
          <a:xfrm>
            <a:off x="2495550" y="24477139"/>
            <a:ext cx="31546800" cy="8000997"/>
          </a:xfrm>
        </p:spPr>
        <p:txBody>
          <a:bodyPr/>
          <a:lstStyle>
            <a:lvl1pPr marL="0" indent="0">
              <a:buNone/>
              <a:defRPr sz="7200">
                <a:solidFill>
                  <a:schemeClr val="tx1">
                    <a:tint val="75000"/>
                  </a:schemeClr>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43E36D-719D-E845-A926-6469F7B39DB6}" type="datetimeFigureOut">
              <a:rPr lang="en-US" smtClean="0"/>
              <a:t>7/14/24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0B40C4-A58B-FF4A-A5BF-A9A653DC4455}" type="slidenum">
              <a:rPr lang="en-US" smtClean="0"/>
              <a:t>‹#›</a:t>
            </a:fld>
            <a:endParaRPr lang="en-US" dirty="0"/>
          </a:p>
        </p:txBody>
      </p:sp>
    </p:spTree>
    <p:extLst>
      <p:ext uri="{BB962C8B-B14F-4D97-AF65-F5344CB8AC3E}">
        <p14:creationId xmlns:p14="http://schemas.microsoft.com/office/powerpoint/2010/main" val="154234032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14600" y="9736667"/>
            <a:ext cx="155448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516600" y="9736667"/>
            <a:ext cx="155448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43E36D-719D-E845-A926-6469F7B39DB6}" type="datetimeFigureOut">
              <a:rPr lang="en-US" smtClean="0"/>
              <a:t>7/14/24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70B40C4-A58B-FF4A-A5BF-A9A653DC4455}" type="slidenum">
              <a:rPr lang="en-US" smtClean="0"/>
              <a:t>‹#›</a:t>
            </a:fld>
            <a:endParaRPr lang="en-US" dirty="0"/>
          </a:p>
        </p:txBody>
      </p:sp>
    </p:spTree>
    <p:extLst>
      <p:ext uri="{BB962C8B-B14F-4D97-AF65-F5344CB8AC3E}">
        <p14:creationId xmlns:p14="http://schemas.microsoft.com/office/powerpoint/2010/main" val="1986206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947336"/>
            <a:ext cx="31546800" cy="7069669"/>
          </a:xfrm>
        </p:spPr>
        <p:txBody>
          <a:bodyPr/>
          <a:lstStyle/>
          <a:p>
            <a:r>
              <a:rPr lang="en-US"/>
              <a:t>Click to edit Master title style</a:t>
            </a:r>
          </a:p>
        </p:txBody>
      </p:sp>
      <p:sp>
        <p:nvSpPr>
          <p:cNvPr id="3" name="Text Placeholder 2"/>
          <p:cNvSpPr>
            <a:spLocks noGrp="1"/>
          </p:cNvSpPr>
          <p:nvPr>
            <p:ph type="body" idx="1"/>
          </p:nvPr>
        </p:nvSpPr>
        <p:spPr>
          <a:xfrm>
            <a:off x="2519366" y="8966203"/>
            <a:ext cx="15473361"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4" name="Content Placeholder 3"/>
          <p:cNvSpPr>
            <a:spLocks noGrp="1"/>
          </p:cNvSpPr>
          <p:nvPr>
            <p:ph sz="half" idx="2"/>
          </p:nvPr>
        </p:nvSpPr>
        <p:spPr>
          <a:xfrm>
            <a:off x="2519366" y="13360400"/>
            <a:ext cx="15473361"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16600" y="8966203"/>
            <a:ext cx="15549564"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6" name="Content Placeholder 5"/>
          <p:cNvSpPr>
            <a:spLocks noGrp="1"/>
          </p:cNvSpPr>
          <p:nvPr>
            <p:ph sz="quarter" idx="4"/>
          </p:nvPr>
        </p:nvSpPr>
        <p:spPr>
          <a:xfrm>
            <a:off x="18516600" y="13360400"/>
            <a:ext cx="15549564"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43E36D-719D-E845-A926-6469F7B39DB6}" type="datetimeFigureOut">
              <a:rPr lang="en-US" smtClean="0"/>
              <a:t>7/14/24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70B40C4-A58B-FF4A-A5BF-A9A653DC4455}" type="slidenum">
              <a:rPr lang="en-US" smtClean="0"/>
              <a:t>‹#›</a:t>
            </a:fld>
            <a:endParaRPr lang="en-US" dirty="0"/>
          </a:p>
        </p:txBody>
      </p:sp>
    </p:spTree>
    <p:extLst>
      <p:ext uri="{BB962C8B-B14F-4D97-AF65-F5344CB8AC3E}">
        <p14:creationId xmlns:p14="http://schemas.microsoft.com/office/powerpoint/2010/main" val="1681424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43E36D-719D-E845-A926-6469F7B39DB6}" type="datetimeFigureOut">
              <a:rPr lang="en-US" smtClean="0"/>
              <a:t>7/14/24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70B40C4-A58B-FF4A-A5BF-A9A653DC4455}" type="slidenum">
              <a:rPr lang="en-US" smtClean="0"/>
              <a:t>‹#›</a:t>
            </a:fld>
            <a:endParaRPr lang="en-US" dirty="0"/>
          </a:p>
        </p:txBody>
      </p:sp>
    </p:spTree>
    <p:extLst>
      <p:ext uri="{BB962C8B-B14F-4D97-AF65-F5344CB8AC3E}">
        <p14:creationId xmlns:p14="http://schemas.microsoft.com/office/powerpoint/2010/main" val="967252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43E36D-719D-E845-A926-6469F7B39DB6}" type="datetimeFigureOut">
              <a:rPr lang="en-US" smtClean="0"/>
              <a:t>7/14/24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70B40C4-A58B-FF4A-A5BF-A9A653DC4455}" type="slidenum">
              <a:rPr lang="en-US" smtClean="0"/>
              <a:t>‹#›</a:t>
            </a:fld>
            <a:endParaRPr lang="en-US" dirty="0"/>
          </a:p>
        </p:txBody>
      </p:sp>
    </p:spTree>
    <p:extLst>
      <p:ext uri="{BB962C8B-B14F-4D97-AF65-F5344CB8AC3E}">
        <p14:creationId xmlns:p14="http://schemas.microsoft.com/office/powerpoint/2010/main" val="15774452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6" y="2438400"/>
            <a:ext cx="11796711" cy="8534400"/>
          </a:xfrm>
        </p:spPr>
        <p:txBody>
          <a:bodyPr anchor="b"/>
          <a:lstStyle>
            <a:lvl1pPr>
              <a:defRPr sz="9600"/>
            </a:lvl1pPr>
          </a:lstStyle>
          <a:p>
            <a:r>
              <a:rPr lang="en-US"/>
              <a:t>Click to edit Master title style</a:t>
            </a:r>
          </a:p>
        </p:txBody>
      </p:sp>
      <p:sp>
        <p:nvSpPr>
          <p:cNvPr id="3" name="Content Placeholder 2"/>
          <p:cNvSpPr>
            <a:spLocks noGrp="1"/>
          </p:cNvSpPr>
          <p:nvPr>
            <p:ph idx="1"/>
          </p:nvPr>
        </p:nvSpPr>
        <p:spPr>
          <a:xfrm>
            <a:off x="15549564" y="5266269"/>
            <a:ext cx="18516600" cy="25992667"/>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19366" y="10972800"/>
            <a:ext cx="11796711"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E243E36D-719D-E845-A926-6469F7B39DB6}" type="datetimeFigureOut">
              <a:rPr lang="en-US" smtClean="0"/>
              <a:t>7/14/24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70B40C4-A58B-FF4A-A5BF-A9A653DC4455}" type="slidenum">
              <a:rPr lang="en-US" smtClean="0"/>
              <a:t>‹#›</a:t>
            </a:fld>
            <a:endParaRPr lang="en-US" dirty="0"/>
          </a:p>
        </p:txBody>
      </p:sp>
    </p:spTree>
    <p:extLst>
      <p:ext uri="{BB962C8B-B14F-4D97-AF65-F5344CB8AC3E}">
        <p14:creationId xmlns:p14="http://schemas.microsoft.com/office/powerpoint/2010/main" val="121734404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6" y="2438400"/>
            <a:ext cx="11796711" cy="8534400"/>
          </a:xfrm>
        </p:spPr>
        <p:txBody>
          <a:bodyPr anchor="b"/>
          <a:lstStyle>
            <a:lvl1pPr>
              <a:defRPr sz="9600"/>
            </a:lvl1pPr>
          </a:lstStyle>
          <a:p>
            <a:r>
              <a:rPr lang="en-US"/>
              <a:t>Click to edit Master title style</a:t>
            </a:r>
          </a:p>
        </p:txBody>
      </p:sp>
      <p:sp>
        <p:nvSpPr>
          <p:cNvPr id="3" name="Picture Placeholder 2"/>
          <p:cNvSpPr>
            <a:spLocks noGrp="1"/>
          </p:cNvSpPr>
          <p:nvPr>
            <p:ph type="pic" idx="1"/>
          </p:nvPr>
        </p:nvSpPr>
        <p:spPr>
          <a:xfrm>
            <a:off x="15549564" y="5266269"/>
            <a:ext cx="18516600" cy="25992667"/>
          </a:xfrm>
        </p:spPr>
        <p:txBody>
          <a:bodyPr/>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endParaRPr lang="en-US" dirty="0"/>
          </a:p>
        </p:txBody>
      </p:sp>
      <p:sp>
        <p:nvSpPr>
          <p:cNvPr id="4" name="Text Placeholder 3"/>
          <p:cNvSpPr>
            <a:spLocks noGrp="1"/>
          </p:cNvSpPr>
          <p:nvPr>
            <p:ph type="body" sz="half" idx="2"/>
          </p:nvPr>
        </p:nvSpPr>
        <p:spPr>
          <a:xfrm>
            <a:off x="2519366" y="10972800"/>
            <a:ext cx="11796711"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E243E36D-719D-E845-A926-6469F7B39DB6}" type="datetimeFigureOut">
              <a:rPr lang="en-US" smtClean="0"/>
              <a:t>7/14/24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70B40C4-A58B-FF4A-A5BF-A9A653DC4455}" type="slidenum">
              <a:rPr lang="en-US" smtClean="0"/>
              <a:t>‹#›</a:t>
            </a:fld>
            <a:endParaRPr lang="en-US" dirty="0"/>
          </a:p>
        </p:txBody>
      </p:sp>
    </p:spTree>
    <p:extLst>
      <p:ext uri="{BB962C8B-B14F-4D97-AF65-F5344CB8AC3E}">
        <p14:creationId xmlns:p14="http://schemas.microsoft.com/office/powerpoint/2010/main" val="824726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947336"/>
            <a:ext cx="31546800" cy="706966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514600" y="9736667"/>
            <a:ext cx="31546800" cy="23207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514600" y="33900536"/>
            <a:ext cx="8229600" cy="1947333"/>
          </a:xfrm>
          <a:prstGeom prst="rect">
            <a:avLst/>
          </a:prstGeom>
        </p:spPr>
        <p:txBody>
          <a:bodyPr vert="horz" lIns="91440" tIns="45720" rIns="91440" bIns="45720" rtlCol="0" anchor="ctr"/>
          <a:lstStyle>
            <a:lvl1pPr algn="l">
              <a:defRPr sz="3600">
                <a:solidFill>
                  <a:schemeClr val="tx1">
                    <a:tint val="75000"/>
                  </a:schemeClr>
                </a:solidFill>
              </a:defRPr>
            </a:lvl1pPr>
          </a:lstStyle>
          <a:p>
            <a:fld id="{E243E36D-719D-E845-A926-6469F7B39DB6}" type="datetimeFigureOut">
              <a:rPr lang="en-US" smtClean="0"/>
              <a:t>7/14/24</a:t>
            </a:fld>
            <a:endParaRPr lang="en-US" dirty="0"/>
          </a:p>
        </p:txBody>
      </p:sp>
      <p:sp>
        <p:nvSpPr>
          <p:cNvPr id="5" name="Footer Placeholder 4"/>
          <p:cNvSpPr>
            <a:spLocks noGrp="1"/>
          </p:cNvSpPr>
          <p:nvPr>
            <p:ph type="ftr" sz="quarter" idx="3"/>
          </p:nvPr>
        </p:nvSpPr>
        <p:spPr>
          <a:xfrm>
            <a:off x="12115800" y="33900536"/>
            <a:ext cx="12344400" cy="1947333"/>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5831800" y="33900536"/>
            <a:ext cx="8229600" cy="1947333"/>
          </a:xfrm>
          <a:prstGeom prst="rect">
            <a:avLst/>
          </a:prstGeom>
        </p:spPr>
        <p:txBody>
          <a:bodyPr vert="horz" lIns="91440" tIns="45720" rIns="91440" bIns="45720" rtlCol="0" anchor="ctr"/>
          <a:lstStyle>
            <a:lvl1pPr algn="r">
              <a:defRPr sz="3600">
                <a:solidFill>
                  <a:schemeClr val="tx1">
                    <a:tint val="75000"/>
                  </a:schemeClr>
                </a:solidFill>
              </a:defRPr>
            </a:lvl1pPr>
          </a:lstStyle>
          <a:p>
            <a:fld id="{B70B40C4-A58B-FF4A-A5BF-A9A653DC4455}" type="slidenum">
              <a:rPr lang="en-US" smtClean="0"/>
              <a:t>‹#›</a:t>
            </a:fld>
            <a:endParaRPr lang="en-US" dirty="0"/>
          </a:p>
        </p:txBody>
      </p:sp>
    </p:spTree>
    <p:extLst>
      <p:ext uri="{BB962C8B-B14F-4D97-AF65-F5344CB8AC3E}">
        <p14:creationId xmlns:p14="http://schemas.microsoft.com/office/powerpoint/2010/main" val="490120973"/>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10.png"/><Relationship Id="rId3" Type="http://schemas.openxmlformats.org/officeDocument/2006/relationships/image" Target="../media/image2.tiff"/><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image" Target="../media/image1.jpeg"/><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hyperlink" Target="https://www.kaggle.com/datasets/salikhussaini49/prediction-of-sepsis" TargetMode="External"/><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hyperlink" Target="https://doi.org/10.1097/BCR.0b013e3181599bc9" TargetMode="External"/><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What is sepsis? | NIH MedlinePlus Magazine">
            <a:extLst>
              <a:ext uri="{FF2B5EF4-FFF2-40B4-BE49-F238E27FC236}">
                <a16:creationId xmlns:a16="http://schemas.microsoft.com/office/drawing/2014/main" id="{DCCAF752-272D-1162-D8E5-1336321165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017" y="3887770"/>
            <a:ext cx="36750960" cy="3084719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601" y="-75198"/>
            <a:ext cx="36623341" cy="4592782"/>
          </a:xfrm>
          <a:prstGeom prst="rect">
            <a:avLst/>
          </a:prstGeom>
          <a:solidFill>
            <a:srgbClr val="A269E3"/>
          </a:solidFill>
          <a:ln>
            <a:noFill/>
          </a:ln>
          <a:effectLst>
            <a:outerShdw blurRad="6350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118017" y="-58618"/>
            <a:ext cx="12949114" cy="4592782"/>
          </a:xfrm>
          <a:prstGeom prst="rect">
            <a:avLst/>
          </a:prstGeom>
          <a:solidFill>
            <a:srgbClr val="C3A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2890344" y="1056640"/>
            <a:ext cx="9534983" cy="2185214"/>
          </a:xfrm>
          <a:prstGeom prst="rect">
            <a:avLst/>
          </a:prstGeom>
          <a:noFill/>
        </p:spPr>
        <p:txBody>
          <a:bodyPr wrap="none" rtlCol="0">
            <a:spAutoFit/>
          </a:bodyPr>
          <a:lstStyle/>
          <a:p>
            <a:pPr>
              <a:lnSpc>
                <a:spcPct val="150000"/>
              </a:lnSpc>
            </a:pPr>
            <a:r>
              <a:rPr lang="en-US" sz="4800" dirty="0">
                <a:latin typeface="Roboto" panose="02000000000000000000" pitchFamily="2" charset="0"/>
                <a:ea typeface="Roboto" panose="02000000000000000000" pitchFamily="2" charset="0"/>
                <a:cs typeface="Tahoma" panose="020B0604030504040204" pitchFamily="34" charset="0"/>
              </a:rPr>
              <a:t>Advisor Name: </a:t>
            </a:r>
            <a:r>
              <a:rPr lang="en-US" sz="4800" b="1" dirty="0">
                <a:latin typeface="Roboto" panose="02000000000000000000" pitchFamily="2" charset="0"/>
                <a:ea typeface="Roboto" panose="02000000000000000000" pitchFamily="2" charset="0"/>
                <a:cs typeface="Tahoma" panose="020B0604030504040204" pitchFamily="34" charset="0"/>
              </a:rPr>
              <a:t>Dwight Farris, PhD</a:t>
            </a:r>
          </a:p>
          <a:p>
            <a:pPr>
              <a:lnSpc>
                <a:spcPct val="150000"/>
              </a:lnSpc>
            </a:pPr>
            <a:r>
              <a:rPr lang="en-US" sz="4800" dirty="0">
                <a:latin typeface="Roboto" panose="02000000000000000000" pitchFamily="2" charset="0"/>
                <a:ea typeface="Roboto" panose="02000000000000000000" pitchFamily="2" charset="0"/>
                <a:cs typeface="Tahoma" panose="020B0604030504040204" pitchFamily="34" charset="0"/>
              </a:rPr>
              <a:t>Grand Canyon University</a:t>
            </a:r>
          </a:p>
        </p:txBody>
      </p:sp>
      <p:sp>
        <p:nvSpPr>
          <p:cNvPr id="3" name="TextBox 2"/>
          <p:cNvSpPr txBox="1"/>
          <p:nvPr/>
        </p:nvSpPr>
        <p:spPr>
          <a:xfrm>
            <a:off x="12699971" y="622772"/>
            <a:ext cx="21132573" cy="2862322"/>
          </a:xfrm>
          <a:prstGeom prst="rect">
            <a:avLst/>
          </a:prstGeom>
          <a:noFill/>
        </p:spPr>
        <p:txBody>
          <a:bodyPr wrap="square" rtlCol="0">
            <a:spAutoFit/>
          </a:bodyPr>
          <a:lstStyle/>
          <a:p>
            <a:pPr algn="ctr">
              <a:lnSpc>
                <a:spcPct val="150000"/>
              </a:lnSpc>
            </a:pPr>
            <a:r>
              <a:rPr lang="en-US" sz="8000" b="1" dirty="0">
                <a:latin typeface="Century Gothic" panose="020B0502020202020204" pitchFamily="34" charset="0"/>
                <a:ea typeface="Verdana" panose="020B0604030504040204" pitchFamily="34" charset="0"/>
                <a:cs typeface="Tahoma" panose="020B0604030504040204" pitchFamily="34" charset="0"/>
              </a:rPr>
              <a:t>Early Sepsis Detection in Burn Patients</a:t>
            </a:r>
          </a:p>
          <a:p>
            <a:pPr algn="ctr"/>
            <a:r>
              <a:rPr lang="en-US" sz="6000" b="1" dirty="0">
                <a:latin typeface="Century Gothic" panose="020B0502020202020204" pitchFamily="34" charset="0"/>
                <a:ea typeface="Verdana" panose="020B0604030504040204" pitchFamily="34" charset="0"/>
                <a:cs typeface="Tahoma" panose="020B0604030504040204" pitchFamily="34" charset="0"/>
              </a:rPr>
              <a:t>Claudia Islas, BSE</a:t>
            </a:r>
          </a:p>
        </p:txBody>
      </p:sp>
      <p:sp>
        <p:nvSpPr>
          <p:cNvPr id="6" name="Rounded Rectangle 5"/>
          <p:cNvSpPr/>
          <p:nvPr/>
        </p:nvSpPr>
        <p:spPr>
          <a:xfrm>
            <a:off x="673519" y="5693567"/>
            <a:ext cx="10881360" cy="12625795"/>
          </a:xfrm>
          <a:prstGeom prst="roundRect">
            <a:avLst/>
          </a:prstGeom>
          <a:solidFill>
            <a:schemeClr val="accent3">
              <a:lumMod val="20000"/>
              <a:lumOff val="80000"/>
            </a:schemeClr>
          </a:solidFill>
          <a:ln>
            <a:noFill/>
          </a:ln>
          <a:effectLst>
            <a:outerShdw blurRad="635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u="sng" dirty="0">
              <a:solidFill>
                <a:schemeClr val="tx1"/>
              </a:solidFill>
              <a:latin typeface="Roboto" charset="0"/>
              <a:ea typeface="Roboto" charset="0"/>
              <a:cs typeface="Roboto" charset="0"/>
            </a:endParaRPr>
          </a:p>
        </p:txBody>
      </p:sp>
      <p:sp>
        <p:nvSpPr>
          <p:cNvPr id="12" name="Rounded Rectangle 11"/>
          <p:cNvSpPr/>
          <p:nvPr/>
        </p:nvSpPr>
        <p:spPr>
          <a:xfrm>
            <a:off x="12367361" y="5693567"/>
            <a:ext cx="11694304" cy="12625795"/>
          </a:xfrm>
          <a:prstGeom prst="roundRect">
            <a:avLst/>
          </a:prstGeom>
          <a:solidFill>
            <a:schemeClr val="accent3">
              <a:lumMod val="20000"/>
              <a:lumOff val="80000"/>
            </a:schemeClr>
          </a:solidFill>
          <a:ln>
            <a:noFill/>
          </a:ln>
          <a:effectLst>
            <a:outerShdw blurRad="635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p:cNvSpPr/>
          <p:nvPr/>
        </p:nvSpPr>
        <p:spPr>
          <a:xfrm>
            <a:off x="24668745" y="5693567"/>
            <a:ext cx="11176177" cy="9333760"/>
          </a:xfrm>
          <a:prstGeom prst="roundRect">
            <a:avLst/>
          </a:prstGeom>
          <a:solidFill>
            <a:schemeClr val="accent3">
              <a:lumMod val="20000"/>
              <a:lumOff val="80000"/>
            </a:schemeClr>
          </a:solidFill>
          <a:ln>
            <a:noFill/>
          </a:ln>
          <a:effectLst>
            <a:outerShdw blurRad="635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Roboto" charset="0"/>
              <a:ea typeface="Roboto" charset="0"/>
              <a:cs typeface="Roboto" charset="0"/>
            </a:endParaRPr>
          </a:p>
        </p:txBody>
      </p:sp>
      <p:sp>
        <p:nvSpPr>
          <p:cNvPr id="15" name="Rounded Rectangle 14"/>
          <p:cNvSpPr/>
          <p:nvPr/>
        </p:nvSpPr>
        <p:spPr>
          <a:xfrm>
            <a:off x="12366925" y="19126666"/>
            <a:ext cx="11695176" cy="11808275"/>
          </a:xfrm>
          <a:prstGeom prst="roundRect">
            <a:avLst/>
          </a:prstGeom>
          <a:solidFill>
            <a:schemeClr val="accent3">
              <a:lumMod val="20000"/>
              <a:lumOff val="80000"/>
            </a:schemeClr>
          </a:solidFill>
          <a:ln>
            <a:noFill/>
          </a:ln>
          <a:effectLst>
            <a:outerShdw blurRad="635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600" dirty="0">
              <a:latin typeface="Times New Roman" panose="02020603050405020304" pitchFamily="18" charset="0"/>
              <a:cs typeface="Times New Roman" panose="02020603050405020304" pitchFamily="18" charset="0"/>
            </a:endParaRPr>
          </a:p>
        </p:txBody>
      </p:sp>
      <p:sp>
        <p:nvSpPr>
          <p:cNvPr id="16" name="Rounded Rectangle 15"/>
          <p:cNvSpPr/>
          <p:nvPr/>
        </p:nvSpPr>
        <p:spPr>
          <a:xfrm>
            <a:off x="24668745" y="15921555"/>
            <a:ext cx="11176177" cy="12205315"/>
          </a:xfrm>
          <a:prstGeom prst="roundRect">
            <a:avLst/>
          </a:prstGeom>
          <a:solidFill>
            <a:schemeClr val="accent3">
              <a:lumMod val="20000"/>
              <a:lumOff val="80000"/>
            </a:schemeClr>
          </a:solidFill>
          <a:ln>
            <a:noFill/>
          </a:ln>
          <a:effectLst>
            <a:outerShdw blurRad="635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857250" indent="-857250">
              <a:buFont typeface="Arial" charset="0"/>
              <a:buChar char="•"/>
            </a:pPr>
            <a:endParaRPr lang="en-US" sz="2800" dirty="0">
              <a:solidFill>
                <a:schemeClr val="tx1"/>
              </a:solidFill>
              <a:latin typeface="Roboto" charset="0"/>
              <a:ea typeface="Roboto" charset="0"/>
              <a:cs typeface="Roboto" charset="0"/>
            </a:endParaRPr>
          </a:p>
        </p:txBody>
      </p:sp>
      <p:pic>
        <p:nvPicPr>
          <p:cNvPr id="8" name="Picture 7"/>
          <p:cNvPicPr>
            <a:picLocks noChangeAspect="1"/>
          </p:cNvPicPr>
          <p:nvPr/>
        </p:nvPicPr>
        <p:blipFill>
          <a:blip r:embed="rId3"/>
          <a:stretch>
            <a:fillRect/>
          </a:stretch>
        </p:blipFill>
        <p:spPr>
          <a:xfrm>
            <a:off x="261853" y="1026391"/>
            <a:ext cx="2540000" cy="2540000"/>
          </a:xfrm>
          <a:prstGeom prst="rect">
            <a:avLst/>
          </a:prstGeom>
        </p:spPr>
      </p:pic>
      <p:sp>
        <p:nvSpPr>
          <p:cNvPr id="10" name="TextBox 9">
            <a:extLst>
              <a:ext uri="{FF2B5EF4-FFF2-40B4-BE49-F238E27FC236}">
                <a16:creationId xmlns:a16="http://schemas.microsoft.com/office/drawing/2014/main" id="{8D465AF5-2729-DE1D-D17E-730187A320AF}"/>
              </a:ext>
            </a:extLst>
          </p:cNvPr>
          <p:cNvSpPr txBox="1"/>
          <p:nvPr/>
        </p:nvSpPr>
        <p:spPr>
          <a:xfrm>
            <a:off x="1459072" y="6198904"/>
            <a:ext cx="9310255" cy="11835869"/>
          </a:xfrm>
          <a:prstGeom prst="rect">
            <a:avLst/>
          </a:prstGeom>
          <a:noFill/>
        </p:spPr>
        <p:txBody>
          <a:bodyPr wrap="square" rtlCol="0">
            <a:spAutoFit/>
          </a:bodyPr>
          <a:lstStyle/>
          <a:p>
            <a:r>
              <a:rPr lang="en-US" sz="3400" kern="100" dirty="0">
                <a:effectLst/>
                <a:latin typeface="Times New Roman" panose="02020603050405020304" pitchFamily="18" charset="0"/>
                <a:ea typeface="Aptos" panose="020B0004020202020204" pitchFamily="34" charset="0"/>
                <a:cs typeface="Times New Roman" panose="02020603050405020304" pitchFamily="18" charset="0"/>
              </a:rPr>
              <a:t>Each year, the United States reports about 1.7 million sepsis infections leading to approximately 270,000 deaths. Burn patients are particularly vulnerable to infections due to the loss of their skin, the primary defense against microbial invasion.  </a:t>
            </a:r>
          </a:p>
          <a:p>
            <a:endParaRPr lang="en-US" sz="1400" kern="100" dirty="0">
              <a:latin typeface="Times New Roman" panose="02020603050405020304" pitchFamily="18" charset="0"/>
              <a:ea typeface="Aptos" panose="020B0004020202020204" pitchFamily="34" charset="0"/>
              <a:cs typeface="Times New Roman" panose="02020603050405020304" pitchFamily="18" charset="0"/>
            </a:endParaRPr>
          </a:p>
          <a:p>
            <a:r>
              <a:rPr lang="en-US" sz="3400" kern="100" dirty="0">
                <a:effectLst/>
                <a:latin typeface="Times New Roman" panose="02020603050405020304" pitchFamily="18" charset="0"/>
                <a:ea typeface="Aptos" panose="020B0004020202020204" pitchFamily="34" charset="0"/>
                <a:cs typeface="Times New Roman" panose="02020603050405020304" pitchFamily="18" charset="0"/>
              </a:rPr>
              <a:t>The American Burn Association (ABA) initiated a specialized set of criteria for diagnosing sepsis and shock in burn patients.  Despite the efforts, the effectiveness of these criteria remains under scrutiny, prompting further research and proposals for new diagnostic criteria such as the BURN-6 (ABA, 2007). The purpose of this study is to use machine learning algorithm to predict sepsis in burn patients, a critical step towards mitigating the high rates of morbidity and mortality associated with sepsis in an already vulnerable population. The secondary objective is to use the machine learning algorithm to enhance early diagnosis and treatment strategies to help improve outcomes for burn patients at risk of developing sepsis. </a:t>
            </a:r>
          </a:p>
          <a:p>
            <a:endParaRPr lang="en-US" dirty="0"/>
          </a:p>
        </p:txBody>
      </p:sp>
      <p:sp>
        <p:nvSpPr>
          <p:cNvPr id="18" name="TextBox 17">
            <a:extLst>
              <a:ext uri="{FF2B5EF4-FFF2-40B4-BE49-F238E27FC236}">
                <a16:creationId xmlns:a16="http://schemas.microsoft.com/office/drawing/2014/main" id="{88E3F29B-5328-9D86-86F4-A471930685AE}"/>
              </a:ext>
            </a:extLst>
          </p:cNvPr>
          <p:cNvSpPr txBox="1"/>
          <p:nvPr/>
        </p:nvSpPr>
        <p:spPr>
          <a:xfrm>
            <a:off x="14525280" y="18670485"/>
            <a:ext cx="7378467" cy="1015663"/>
          </a:xfrm>
          <a:prstGeom prst="rect">
            <a:avLst/>
          </a:prstGeom>
          <a:solidFill>
            <a:srgbClr val="C3AAFF"/>
          </a:solidFill>
        </p:spPr>
        <p:txBody>
          <a:bodyPr wrap="square" rtlCol="0">
            <a:spAutoFit/>
          </a:bodyPr>
          <a:lstStyle/>
          <a:p>
            <a:pPr algn="ctr"/>
            <a:r>
              <a:rPr lang="en-US" sz="6000" dirty="0"/>
              <a:t>RESULTS</a:t>
            </a:r>
          </a:p>
        </p:txBody>
      </p:sp>
      <p:sp>
        <p:nvSpPr>
          <p:cNvPr id="19" name="TextBox 18">
            <a:extLst>
              <a:ext uri="{FF2B5EF4-FFF2-40B4-BE49-F238E27FC236}">
                <a16:creationId xmlns:a16="http://schemas.microsoft.com/office/drawing/2014/main" id="{739FE29F-3BAE-D969-9306-B683086F8397}"/>
              </a:ext>
            </a:extLst>
          </p:cNvPr>
          <p:cNvSpPr txBox="1"/>
          <p:nvPr/>
        </p:nvSpPr>
        <p:spPr>
          <a:xfrm>
            <a:off x="26567600" y="4991405"/>
            <a:ext cx="7378467" cy="1015663"/>
          </a:xfrm>
          <a:prstGeom prst="rect">
            <a:avLst/>
          </a:prstGeom>
          <a:solidFill>
            <a:srgbClr val="C3AAFF"/>
          </a:solidFill>
        </p:spPr>
        <p:txBody>
          <a:bodyPr wrap="square" rtlCol="0">
            <a:spAutoFit/>
          </a:bodyPr>
          <a:lstStyle/>
          <a:p>
            <a:pPr algn="ctr"/>
            <a:r>
              <a:rPr lang="en-US" sz="6000" dirty="0"/>
              <a:t>RESULTS</a:t>
            </a:r>
          </a:p>
        </p:txBody>
      </p:sp>
      <p:sp>
        <p:nvSpPr>
          <p:cNvPr id="20" name="TextBox 19">
            <a:extLst>
              <a:ext uri="{FF2B5EF4-FFF2-40B4-BE49-F238E27FC236}">
                <a16:creationId xmlns:a16="http://schemas.microsoft.com/office/drawing/2014/main" id="{D9316FB8-60EF-9930-AE19-B219271C7BE0}"/>
              </a:ext>
            </a:extLst>
          </p:cNvPr>
          <p:cNvSpPr txBox="1"/>
          <p:nvPr/>
        </p:nvSpPr>
        <p:spPr>
          <a:xfrm>
            <a:off x="26567600" y="15504441"/>
            <a:ext cx="7378467" cy="1015663"/>
          </a:xfrm>
          <a:prstGeom prst="rect">
            <a:avLst/>
          </a:prstGeom>
          <a:solidFill>
            <a:srgbClr val="C3AAFF"/>
          </a:solidFill>
        </p:spPr>
        <p:txBody>
          <a:bodyPr wrap="square" rtlCol="0">
            <a:spAutoFit/>
          </a:bodyPr>
          <a:lstStyle/>
          <a:p>
            <a:pPr algn="ctr"/>
            <a:r>
              <a:rPr lang="en-US" sz="6000" dirty="0"/>
              <a:t>CONCLUSION</a:t>
            </a:r>
          </a:p>
        </p:txBody>
      </p:sp>
      <p:sp>
        <p:nvSpPr>
          <p:cNvPr id="22" name="TextBox 21">
            <a:extLst>
              <a:ext uri="{FF2B5EF4-FFF2-40B4-BE49-F238E27FC236}">
                <a16:creationId xmlns:a16="http://schemas.microsoft.com/office/drawing/2014/main" id="{829EB1DA-E903-E00D-9192-176F32F13F69}"/>
              </a:ext>
            </a:extLst>
          </p:cNvPr>
          <p:cNvSpPr txBox="1"/>
          <p:nvPr/>
        </p:nvSpPr>
        <p:spPr>
          <a:xfrm>
            <a:off x="25067239" y="16576895"/>
            <a:ext cx="10379188" cy="11449288"/>
          </a:xfrm>
          <a:prstGeom prst="rect">
            <a:avLst/>
          </a:prstGeom>
          <a:noFill/>
        </p:spPr>
        <p:txBody>
          <a:bodyPr wrap="square" rtlCol="0">
            <a:spAutoFit/>
          </a:bodyPr>
          <a:lstStyle/>
          <a:p>
            <a:pPr marL="0" marR="0">
              <a:spcBef>
                <a:spcPts val="0"/>
              </a:spcBef>
              <a:spcAft>
                <a:spcPts val="0"/>
              </a:spcAft>
            </a:pPr>
            <a:r>
              <a:rPr lang="en-US" sz="3400" kern="100" dirty="0">
                <a:effectLst/>
                <a:latin typeface="Times New Roman" panose="02020603050405020304" pitchFamily="18" charset="0"/>
                <a:ea typeface="Aptos" panose="020B0004020202020204" pitchFamily="34" charset="0"/>
                <a:cs typeface="Times New Roman" panose="02020603050405020304" pitchFamily="18" charset="0"/>
              </a:rPr>
              <a:t>The RandomForestClassifier demonstrated a high accuracy score of 98% using this database, indicating a strong ability to correctly classify cases. The ROC AUC score of 0.93 suggests a robust discriminatory ability between the sepsis and non-sepsis classes.</a:t>
            </a:r>
          </a:p>
          <a:p>
            <a:pPr marL="0" marR="0">
              <a:spcBef>
                <a:spcPts val="0"/>
              </a:spcBef>
              <a:spcAft>
                <a:spcPts val="0"/>
              </a:spcAft>
            </a:pPr>
            <a:r>
              <a:rPr lang="en-US" sz="3400" kern="100" dirty="0">
                <a:effectLst/>
                <a:latin typeface="Times New Roman" panose="02020603050405020304" pitchFamily="18" charset="0"/>
                <a:ea typeface="Aptos" panose="020B0004020202020204" pitchFamily="34" charset="0"/>
                <a:cs typeface="Times New Roman" panose="02020603050405020304" pitchFamily="18" charset="0"/>
              </a:rPr>
              <a:t>The feature importance provided information into the variables that contribute to sepsis prediction. These included: </a:t>
            </a:r>
            <a:r>
              <a:rPr lang="en-US" sz="3400" b="1" kern="100" dirty="0">
                <a:effectLst/>
                <a:latin typeface="Times New Roman" panose="02020603050405020304" pitchFamily="18" charset="0"/>
                <a:ea typeface="Aptos" panose="020B0004020202020204" pitchFamily="34" charset="0"/>
                <a:cs typeface="Times New Roman" panose="02020603050405020304" pitchFamily="18" charset="0"/>
              </a:rPr>
              <a:t>Age</a:t>
            </a:r>
            <a:r>
              <a:rPr lang="en-US" sz="3400" kern="100" dirty="0">
                <a:effectLst/>
                <a:latin typeface="Times New Roman" panose="02020603050405020304" pitchFamily="18" charset="0"/>
                <a:ea typeface="Aptos" panose="020B0004020202020204" pitchFamily="34" charset="0"/>
                <a:cs typeface="Times New Roman" panose="02020603050405020304" pitchFamily="18" charset="0"/>
              </a:rPr>
              <a:t>: older patients are at higher risk of sepsis, “</a:t>
            </a:r>
            <a:r>
              <a:rPr lang="en-US" sz="3400" b="1" kern="100" dirty="0">
                <a:effectLst/>
                <a:latin typeface="Times New Roman" panose="02020603050405020304" pitchFamily="18" charset="0"/>
                <a:ea typeface="Aptos" panose="020B0004020202020204" pitchFamily="34" charset="0"/>
                <a:cs typeface="Times New Roman" panose="02020603050405020304" pitchFamily="18" charset="0"/>
              </a:rPr>
              <a:t>HospAdmTime” </a:t>
            </a:r>
            <a:r>
              <a:rPr lang="en-US" sz="3400" kern="100" dirty="0">
                <a:effectLst/>
                <a:latin typeface="Times New Roman" panose="02020603050405020304" pitchFamily="18" charset="0"/>
                <a:ea typeface="Aptos" panose="020B0004020202020204" pitchFamily="34" charset="0"/>
                <a:cs typeface="Times New Roman" panose="02020603050405020304" pitchFamily="18" charset="0"/>
              </a:rPr>
              <a:t> (the time since hospital admission) shows that longer length of stay increases risk of sepsis, “</a:t>
            </a:r>
            <a:r>
              <a:rPr lang="en-US" sz="3400" b="1" kern="100" dirty="0">
                <a:effectLst/>
                <a:latin typeface="Times New Roman" panose="02020603050405020304" pitchFamily="18" charset="0"/>
                <a:ea typeface="Aptos" panose="020B0004020202020204" pitchFamily="34" charset="0"/>
                <a:cs typeface="Times New Roman" panose="02020603050405020304" pitchFamily="18" charset="0"/>
              </a:rPr>
              <a:t>ICULOS</a:t>
            </a:r>
            <a:r>
              <a:rPr lang="en-US" sz="3400" kern="100" dirty="0">
                <a:effectLst/>
                <a:latin typeface="Times New Roman" panose="02020603050405020304" pitchFamily="18" charset="0"/>
                <a:ea typeface="Aptos" panose="020B0004020202020204" pitchFamily="34" charset="0"/>
                <a:cs typeface="Times New Roman" panose="02020603050405020304" pitchFamily="18" charset="0"/>
              </a:rPr>
              <a:t>”  length of stay in the ICU shows that the longer the ICU stay the higher the risk of sepsis, both “</a:t>
            </a:r>
            <a:r>
              <a:rPr lang="en-US" sz="3400" b="1" kern="100" dirty="0">
                <a:effectLst/>
                <a:latin typeface="Times New Roman" panose="02020603050405020304" pitchFamily="18" charset="0"/>
                <a:ea typeface="Aptos" panose="020B0004020202020204" pitchFamily="34" charset="0"/>
                <a:cs typeface="Times New Roman" panose="02020603050405020304" pitchFamily="18" charset="0"/>
              </a:rPr>
              <a:t>HR</a:t>
            </a:r>
            <a:r>
              <a:rPr lang="en-US" sz="3400" kern="100" dirty="0">
                <a:effectLst/>
                <a:latin typeface="Times New Roman" panose="02020603050405020304" pitchFamily="18" charset="0"/>
                <a:ea typeface="Aptos" panose="020B0004020202020204" pitchFamily="34" charset="0"/>
                <a:cs typeface="Times New Roman" panose="02020603050405020304" pitchFamily="18" charset="0"/>
              </a:rPr>
              <a:t>” Heart Rate and “</a:t>
            </a:r>
            <a:r>
              <a:rPr lang="en-US" sz="3400" b="1" kern="100" dirty="0">
                <a:effectLst/>
                <a:latin typeface="Times New Roman" panose="02020603050405020304" pitchFamily="18" charset="0"/>
                <a:ea typeface="Aptos" panose="020B0004020202020204" pitchFamily="34" charset="0"/>
                <a:cs typeface="Times New Roman" panose="02020603050405020304" pitchFamily="18" charset="0"/>
              </a:rPr>
              <a:t>SBP</a:t>
            </a:r>
            <a:r>
              <a:rPr lang="en-US" sz="3400" kern="100" dirty="0">
                <a:effectLst/>
                <a:latin typeface="Times New Roman" panose="02020603050405020304" pitchFamily="18" charset="0"/>
                <a:ea typeface="Aptos" panose="020B0004020202020204" pitchFamily="34" charset="0"/>
                <a:cs typeface="Times New Roman" panose="02020603050405020304" pitchFamily="18" charset="0"/>
              </a:rPr>
              <a:t>”  Systolic Blood Pressure were strong predictors of sepsis detection. Respiratory rate as well as diastolic blood pressure were also contributors, indicating that cardiovascular function is a key indicator of sepsis prediction.</a:t>
            </a:r>
          </a:p>
          <a:p>
            <a:pPr marL="0" marR="0">
              <a:spcBef>
                <a:spcPts val="0"/>
              </a:spcBef>
              <a:spcAft>
                <a:spcPts val="0"/>
              </a:spcAft>
            </a:pPr>
            <a:r>
              <a:rPr lang="en-US" sz="3400" kern="100" dirty="0">
                <a:effectLst/>
                <a:latin typeface="Times New Roman" panose="02020603050405020304" pitchFamily="18" charset="0"/>
                <a:ea typeface="Aptos" panose="020B0004020202020204" pitchFamily="34" charset="0"/>
                <a:cs typeface="Times New Roman" panose="02020603050405020304" pitchFamily="18" charset="0"/>
              </a:rPr>
              <a:t>The model’s high accuracy and AUC score confirm that the model can be a reliable tool in the early detection of sepsis. This can be crucial for improving patient outcomes through timely intervention. </a:t>
            </a:r>
          </a:p>
          <a:p>
            <a:pPr marL="0" marR="0">
              <a:spcBef>
                <a:spcPts val="0"/>
              </a:spcBef>
              <a:spcAft>
                <a:spcPts val="0"/>
              </a:spcAft>
            </a:pPr>
            <a:endParaRPr lang="en-US" sz="24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24" name="Rounded Rectangle 23">
            <a:extLst>
              <a:ext uri="{FF2B5EF4-FFF2-40B4-BE49-F238E27FC236}">
                <a16:creationId xmlns:a16="http://schemas.microsoft.com/office/drawing/2014/main" id="{961C7691-B09F-1100-FD5F-12693DCD0F89}"/>
              </a:ext>
            </a:extLst>
          </p:cNvPr>
          <p:cNvSpPr/>
          <p:nvPr/>
        </p:nvSpPr>
        <p:spPr>
          <a:xfrm>
            <a:off x="615962" y="31820824"/>
            <a:ext cx="35228959" cy="2625108"/>
          </a:xfrm>
          <a:prstGeom prst="roundRect">
            <a:avLst>
              <a:gd name="adj" fmla="val 13062"/>
            </a:avLst>
          </a:prstGeom>
          <a:solidFill>
            <a:schemeClr val="accent3">
              <a:lumMod val="20000"/>
              <a:lumOff val="80000"/>
            </a:schemeClr>
          </a:solidFill>
          <a:ln>
            <a:noFill/>
          </a:ln>
          <a:effectLst>
            <a:outerShdw blurRad="635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spcBef>
                <a:spcPts val="0"/>
              </a:spcBef>
              <a:spcAft>
                <a:spcPts val="0"/>
              </a:spcAft>
            </a:pPr>
            <a:endParaRPr lang="en-US"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800" kern="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 Burdick, H., et al. (2020). Validation of a machine learning algorithm for early severe sepsis prediction. BMC medical informatics and decision making.</a:t>
            </a:r>
            <a:endParaRPr lang="en-US" sz="18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0" marR="0">
              <a:spcBef>
                <a:spcPts val="0"/>
              </a:spcBef>
              <a:spcAft>
                <a:spcPts val="0"/>
              </a:spcAft>
            </a:pPr>
            <a:r>
              <a:rPr lang="en-US" sz="18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2. Greenhalgh, D. G., Saffle, J. R., Holmes, J. H., 4th, Gamelli, R. L., Palmieri, T. L., Horton, J. W., Tompkins, &amp; et, al. American Burn Association Consensus Conference on Burn Sepsis and Infection Group (2007). American Burn Association consensus conference to define sepsis and infection in burns. </a:t>
            </a:r>
            <a:r>
              <a:rPr lang="en-US" sz="1800" i="1"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Journal of burn care &amp; research : official publication of the American Burn Association</a:t>
            </a:r>
            <a:r>
              <a:rPr lang="en-US" sz="18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i="1"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28</a:t>
            </a:r>
            <a:r>
              <a:rPr lang="en-US" sz="18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(6), 776–790. </a:t>
            </a:r>
            <a:r>
              <a:rPr lang="en-US" sz="1800" u="sng"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https://doi.org/10.1097/BCR.0b013e3181599bc9</a:t>
            </a:r>
            <a:r>
              <a:rPr lang="en-US"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Fleuren, L. M., et al. (2020). Machine learning for the prediction of sepsis: a systematic review and meta-analysis. Intensive care medicine.</a:t>
            </a:r>
            <a:endParaRPr lang="en-US" sz="18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0" marR="0">
              <a:spcBef>
                <a:spcPts val="0"/>
              </a:spcBef>
              <a:spcAft>
                <a:spcPts val="0"/>
              </a:spcAft>
            </a:pPr>
            <a:r>
              <a:rPr lang="en-US"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 Rech, M. A., et al. (2019). Outcomes in Burn-Injured Patients Who Develop Sepsis. Journal of burn care &amp; research.</a:t>
            </a:r>
            <a:endParaRPr lang="en-US" sz="18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0" marR="0">
              <a:spcBef>
                <a:spcPts val="0"/>
              </a:spcBef>
              <a:spcAft>
                <a:spcPts val="0"/>
              </a:spcAft>
            </a:pPr>
            <a:r>
              <a:rPr lang="en-US"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 Singer, M., et al. (2016). The Third International Consensus Definitions for Sepsis and Septic Shock (Sepsis-3). JAMA</a:t>
            </a:r>
            <a:endParaRPr lang="en-US" sz="18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0" marR="0">
              <a:spcBef>
                <a:spcPts val="0"/>
              </a:spcBef>
              <a:spcAft>
                <a:spcPts val="0"/>
              </a:spcAft>
            </a:pPr>
            <a:r>
              <a:rPr lang="en-US"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5. </a:t>
            </a:r>
            <a:r>
              <a:rPr lang="en-US" sz="18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Prediction of Sepsis. (2019). </a:t>
            </a:r>
            <a:r>
              <a:rPr lang="en-US" sz="1800" u="sng"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https://www.kaggle.com/datasets/salikhussaini49/prediction-of-sepsis</a:t>
            </a:r>
            <a:endParaRPr lang="en-US" sz="18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endParaRPr lang="en-US" sz="1800" dirty="0">
              <a:solidFill>
                <a:schemeClr val="tx1"/>
              </a:solidFill>
              <a:latin typeface="Times New Roman" panose="02020603050405020304" pitchFamily="18" charset="0"/>
              <a:ea typeface="Roboto" charset="0"/>
              <a:cs typeface="Times New Roman" panose="02020603050405020304" pitchFamily="18" charset="0"/>
            </a:endParaRPr>
          </a:p>
        </p:txBody>
      </p:sp>
      <p:sp>
        <p:nvSpPr>
          <p:cNvPr id="25" name="TextBox 24">
            <a:extLst>
              <a:ext uri="{FF2B5EF4-FFF2-40B4-BE49-F238E27FC236}">
                <a16:creationId xmlns:a16="http://schemas.microsoft.com/office/drawing/2014/main" id="{BA9B9ABB-1937-7EA7-DD6E-F49EB36630A2}"/>
              </a:ext>
            </a:extLst>
          </p:cNvPr>
          <p:cNvSpPr txBox="1"/>
          <p:nvPr/>
        </p:nvSpPr>
        <p:spPr>
          <a:xfrm>
            <a:off x="14598767" y="31275742"/>
            <a:ext cx="7378467" cy="1015663"/>
          </a:xfrm>
          <a:prstGeom prst="rect">
            <a:avLst/>
          </a:prstGeom>
          <a:solidFill>
            <a:srgbClr val="C3AAFF"/>
          </a:solidFill>
        </p:spPr>
        <p:txBody>
          <a:bodyPr wrap="square" rtlCol="0">
            <a:spAutoFit/>
          </a:bodyPr>
          <a:lstStyle/>
          <a:p>
            <a:pPr algn="ctr"/>
            <a:r>
              <a:rPr lang="en-US" sz="6000" dirty="0"/>
              <a:t>REFERENCES</a:t>
            </a:r>
          </a:p>
        </p:txBody>
      </p:sp>
      <p:sp>
        <p:nvSpPr>
          <p:cNvPr id="28" name="Rounded Rectangle 27">
            <a:extLst>
              <a:ext uri="{FF2B5EF4-FFF2-40B4-BE49-F238E27FC236}">
                <a16:creationId xmlns:a16="http://schemas.microsoft.com/office/drawing/2014/main" id="{FB5BAB65-446D-E322-0E96-E69AB1BB5E50}"/>
              </a:ext>
            </a:extLst>
          </p:cNvPr>
          <p:cNvSpPr/>
          <p:nvPr/>
        </p:nvSpPr>
        <p:spPr>
          <a:xfrm>
            <a:off x="791859" y="19210966"/>
            <a:ext cx="10644681" cy="11808275"/>
          </a:xfrm>
          <a:prstGeom prst="roundRect">
            <a:avLst/>
          </a:prstGeom>
          <a:solidFill>
            <a:schemeClr val="accent3">
              <a:lumMod val="20000"/>
              <a:lumOff val="80000"/>
            </a:schemeClr>
          </a:solidFill>
          <a:ln>
            <a:noFill/>
          </a:ln>
          <a:effectLst>
            <a:outerShdw blurRad="635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a:spcBef>
                <a:spcPts val="0"/>
              </a:spcBef>
              <a:spcAft>
                <a:spcPts val="0"/>
              </a:spcAft>
            </a:pPr>
            <a:r>
              <a:rPr lang="en-US" sz="3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This is a retrospective chart review of patients admitted to the Arizona Burn Center (ABC), Valleywise Health designed to create a machine model using Random Forests for the early detection of sepsis in burn patients. </a:t>
            </a:r>
          </a:p>
          <a:p>
            <a:pPr marL="0" marR="0">
              <a:spcBef>
                <a:spcPts val="0"/>
              </a:spcBef>
              <a:spcAft>
                <a:spcPts val="0"/>
              </a:spcAft>
            </a:pPr>
            <a:endParaRPr lang="en-US" sz="1400" kern="100" dirty="0">
              <a:solidFill>
                <a:schemeClr val="tx1"/>
              </a:solidFill>
              <a:latin typeface="Times New Roman" panose="02020603050405020304" pitchFamily="18" charset="0"/>
              <a:ea typeface="Aptos" panose="020B0004020202020204" pitchFamily="34" charset="0"/>
              <a:cs typeface="Times New Roman" panose="02020603050405020304" pitchFamily="18" charset="0"/>
            </a:endParaRPr>
          </a:p>
          <a:p>
            <a:pPr marL="0" marR="0">
              <a:spcBef>
                <a:spcPts val="0"/>
              </a:spcBef>
              <a:spcAft>
                <a:spcPts val="0"/>
              </a:spcAft>
            </a:pPr>
            <a:r>
              <a:rPr lang="en-US" sz="3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The study period was from 2015-2023. Patients who were &gt; 18 years old, had burn &gt; 20% TBSA, who had completed records, and lived more than 72 hours were included in the analysis. There were 100 patients who were completed and a total of 150 who still need to be collected. Demographics, Medical History, Laboratory Data, Vital Signs, Medications, Surgeries, were collected for the study.  </a:t>
            </a:r>
          </a:p>
          <a:p>
            <a:pPr marL="0" marR="0">
              <a:spcBef>
                <a:spcPts val="0"/>
              </a:spcBef>
              <a:spcAft>
                <a:spcPts val="0"/>
              </a:spcAft>
            </a:pPr>
            <a:endParaRPr lang="en-US" sz="1400" kern="100" dirty="0">
              <a:solidFill>
                <a:schemeClr val="tx1"/>
              </a:solidFill>
              <a:latin typeface="Times New Roman" panose="02020603050405020304" pitchFamily="18" charset="0"/>
              <a:ea typeface="Aptos" panose="020B0004020202020204" pitchFamily="34" charset="0"/>
              <a:cs typeface="Times New Roman" panose="02020603050405020304" pitchFamily="18" charset="0"/>
            </a:endParaRPr>
          </a:p>
          <a:p>
            <a:pPr marL="0" marR="0">
              <a:spcBef>
                <a:spcPts val="0"/>
              </a:spcBef>
              <a:spcAft>
                <a:spcPts val="0"/>
              </a:spcAft>
            </a:pPr>
            <a:r>
              <a:rPr lang="en-US" sz="3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Since I did not have enough data to complete the algorithm, I used a larger sepsis database and used the data that matched my database to build a larger database. This added approximately 600,000 patients.  Python was utilized to create the prediction algorithm using Random Forests. </a:t>
            </a:r>
          </a:p>
        </p:txBody>
      </p:sp>
      <p:sp>
        <p:nvSpPr>
          <p:cNvPr id="11" name="TextBox 10">
            <a:extLst>
              <a:ext uri="{FF2B5EF4-FFF2-40B4-BE49-F238E27FC236}">
                <a16:creationId xmlns:a16="http://schemas.microsoft.com/office/drawing/2014/main" id="{4E5EE5DA-842E-5837-589B-1DDC5E01FDB2}"/>
              </a:ext>
            </a:extLst>
          </p:cNvPr>
          <p:cNvSpPr txBox="1"/>
          <p:nvPr/>
        </p:nvSpPr>
        <p:spPr>
          <a:xfrm>
            <a:off x="2424966" y="18670485"/>
            <a:ext cx="7378467" cy="1015663"/>
          </a:xfrm>
          <a:prstGeom prst="rect">
            <a:avLst/>
          </a:prstGeom>
          <a:solidFill>
            <a:srgbClr val="C3AAFF"/>
          </a:solidFill>
        </p:spPr>
        <p:txBody>
          <a:bodyPr wrap="square" rtlCol="0">
            <a:spAutoFit/>
          </a:bodyPr>
          <a:lstStyle/>
          <a:p>
            <a:pPr algn="ctr"/>
            <a:r>
              <a:rPr lang="en-US" sz="6000" dirty="0"/>
              <a:t>METHODS</a:t>
            </a:r>
          </a:p>
        </p:txBody>
      </p:sp>
      <p:sp>
        <p:nvSpPr>
          <p:cNvPr id="30" name="TextBox 29">
            <a:extLst>
              <a:ext uri="{FF2B5EF4-FFF2-40B4-BE49-F238E27FC236}">
                <a16:creationId xmlns:a16="http://schemas.microsoft.com/office/drawing/2014/main" id="{D991711D-4FD5-4AFB-1CA3-16981A410EB8}"/>
              </a:ext>
            </a:extLst>
          </p:cNvPr>
          <p:cNvSpPr txBox="1"/>
          <p:nvPr/>
        </p:nvSpPr>
        <p:spPr>
          <a:xfrm>
            <a:off x="14525280" y="4991405"/>
            <a:ext cx="7378467" cy="1015663"/>
          </a:xfrm>
          <a:prstGeom prst="rect">
            <a:avLst/>
          </a:prstGeom>
          <a:solidFill>
            <a:srgbClr val="C3AAFF"/>
          </a:solidFill>
        </p:spPr>
        <p:txBody>
          <a:bodyPr wrap="square" rtlCol="0">
            <a:spAutoFit/>
          </a:bodyPr>
          <a:lstStyle/>
          <a:p>
            <a:pPr algn="ctr"/>
            <a:r>
              <a:rPr lang="en-US" sz="6000" dirty="0"/>
              <a:t>DATA MODEL</a:t>
            </a:r>
          </a:p>
        </p:txBody>
      </p:sp>
      <p:sp>
        <p:nvSpPr>
          <p:cNvPr id="31" name="TextBox 30">
            <a:extLst>
              <a:ext uri="{FF2B5EF4-FFF2-40B4-BE49-F238E27FC236}">
                <a16:creationId xmlns:a16="http://schemas.microsoft.com/office/drawing/2014/main" id="{1EE448D1-0BC7-3DEC-6E81-198D75ADCC37}"/>
              </a:ext>
            </a:extLst>
          </p:cNvPr>
          <p:cNvSpPr txBox="1"/>
          <p:nvPr/>
        </p:nvSpPr>
        <p:spPr>
          <a:xfrm>
            <a:off x="13573707" y="6198904"/>
            <a:ext cx="9281612" cy="11910953"/>
          </a:xfrm>
          <a:prstGeom prst="rect">
            <a:avLst/>
          </a:prstGeom>
          <a:noFill/>
        </p:spPr>
        <p:txBody>
          <a:bodyPr wrap="square" rtlCol="0">
            <a:spAutoFit/>
          </a:bodyPr>
          <a:lstStyle/>
          <a:p>
            <a:pPr marL="342900" marR="0" lvl="0" indent="-342900">
              <a:spcBef>
                <a:spcPts val="0"/>
              </a:spcBef>
              <a:spcAft>
                <a:spcPts val="0"/>
              </a:spcAft>
              <a:buFont typeface="Symbol" pitchFamily="2" charset="2"/>
              <a:buChar char=""/>
            </a:pPr>
            <a:r>
              <a:rPr lang="en-US" sz="3200" kern="100" dirty="0">
                <a:effectLst/>
                <a:latin typeface="Times New Roman" panose="02020603050405020304" pitchFamily="18" charset="0"/>
                <a:ea typeface="Aptos" panose="020B0004020202020204" pitchFamily="34" charset="0"/>
                <a:cs typeface="Times New Roman" panose="02020603050405020304" pitchFamily="18" charset="0"/>
              </a:rPr>
              <a:t>The data underwent preprocessing to handle missing values and normalize the data. Descriptive statistics were computed to assess data distribution, and visualizations created to confirm normal distribution across key features . </a:t>
            </a:r>
          </a:p>
          <a:p>
            <a:pPr marL="342900" marR="0" lvl="0" indent="-342900">
              <a:spcBef>
                <a:spcPts val="0"/>
              </a:spcBef>
              <a:spcAft>
                <a:spcPts val="0"/>
              </a:spcAft>
              <a:buFont typeface="Symbol" pitchFamily="2" charset="2"/>
              <a:buChar char=""/>
            </a:pPr>
            <a:r>
              <a:rPr lang="en-US" sz="3200" kern="100" dirty="0">
                <a:effectLst/>
                <a:latin typeface="Times New Roman" panose="02020603050405020304" pitchFamily="18" charset="0"/>
                <a:ea typeface="Aptos" panose="020B0004020202020204" pitchFamily="34" charset="0"/>
                <a:cs typeface="Times New Roman" panose="02020603050405020304" pitchFamily="18" charset="0"/>
              </a:rPr>
              <a:t>RandomForestClassifier was used from the Scikit-learn library in Python. The model was configured using 100 trees. The model was initialized with a fixed random state to ensure reproducibility of results across different runs.    </a:t>
            </a:r>
          </a:p>
          <a:p>
            <a:pPr marL="342900" marR="0" lvl="0" indent="-342900">
              <a:spcBef>
                <a:spcPts val="0"/>
              </a:spcBef>
              <a:spcAft>
                <a:spcPts val="0"/>
              </a:spcAft>
              <a:buFont typeface="Symbol" pitchFamily="2" charset="2"/>
              <a:buChar char=""/>
            </a:pPr>
            <a:r>
              <a:rPr lang="en-US" sz="3200" kern="100" dirty="0">
                <a:effectLst/>
                <a:latin typeface="Times New Roman" panose="02020603050405020304" pitchFamily="18" charset="0"/>
                <a:ea typeface="Aptos" panose="020B0004020202020204" pitchFamily="34" charset="0"/>
                <a:cs typeface="Times New Roman" panose="02020603050405020304" pitchFamily="18" charset="0"/>
              </a:rPr>
              <a:t>Clinical identifiers ‘SepsisLabel’ for outcome classification and ‘Patient_ID’ for tracking individual patients were isolated. 20% of the data was allocated for testing to evaluate the model’s effectiveness. </a:t>
            </a:r>
          </a:p>
          <a:p>
            <a:pPr marL="342900" marR="0" lvl="0" indent="-342900">
              <a:spcBef>
                <a:spcPts val="0"/>
              </a:spcBef>
              <a:spcAft>
                <a:spcPts val="0"/>
              </a:spcAft>
              <a:buFont typeface="Symbol" pitchFamily="2" charset="2"/>
              <a:buChar char=""/>
            </a:pPr>
            <a:r>
              <a:rPr lang="en-US" sz="3200" kern="100" dirty="0">
                <a:effectLst/>
                <a:latin typeface="Times New Roman" panose="02020603050405020304" pitchFamily="18" charset="0"/>
                <a:ea typeface="Aptos" panose="020B0004020202020204" pitchFamily="34" charset="0"/>
                <a:cs typeface="Times New Roman" panose="02020603050405020304" pitchFamily="18" charset="0"/>
              </a:rPr>
              <a:t>The model was trained on the training dataset and evaluated on the testing set. Performance metrics, including accuracy and ROC AUC score were calculated to measure the model’s ability to predict sepsis accurately. </a:t>
            </a:r>
          </a:p>
          <a:p>
            <a:pPr marL="342900" marR="0" lvl="0" indent="-342900">
              <a:spcBef>
                <a:spcPts val="0"/>
              </a:spcBef>
              <a:spcAft>
                <a:spcPts val="0"/>
              </a:spcAft>
              <a:buFont typeface="Symbol" pitchFamily="2" charset="2"/>
              <a:buChar char=""/>
            </a:pPr>
            <a:r>
              <a:rPr lang="en-US" sz="3200" kern="100" dirty="0">
                <a:effectLst/>
                <a:latin typeface="Times New Roman" panose="02020603050405020304" pitchFamily="18" charset="0"/>
                <a:ea typeface="Aptos" panose="020B0004020202020204" pitchFamily="34" charset="0"/>
                <a:cs typeface="Times New Roman" panose="02020603050405020304" pitchFamily="18" charset="0"/>
              </a:rPr>
              <a:t>Using the trained model, predictions were made to identify patients at risk of sepsis. Patients with a predicted probability were flagged as high-risk. These are listed to provide clinicians with this information for early intervention. </a:t>
            </a:r>
          </a:p>
        </p:txBody>
      </p:sp>
      <p:sp>
        <p:nvSpPr>
          <p:cNvPr id="32" name="TextBox 31">
            <a:extLst>
              <a:ext uri="{FF2B5EF4-FFF2-40B4-BE49-F238E27FC236}">
                <a16:creationId xmlns:a16="http://schemas.microsoft.com/office/drawing/2014/main" id="{8EF5CD59-B985-B835-FCFB-9A579F9666BF}"/>
              </a:ext>
            </a:extLst>
          </p:cNvPr>
          <p:cNvSpPr txBox="1"/>
          <p:nvPr/>
        </p:nvSpPr>
        <p:spPr>
          <a:xfrm>
            <a:off x="2424966" y="4991405"/>
            <a:ext cx="7378467" cy="1015663"/>
          </a:xfrm>
          <a:prstGeom prst="rect">
            <a:avLst/>
          </a:prstGeom>
          <a:solidFill>
            <a:srgbClr val="C3AAFF"/>
          </a:solidFill>
        </p:spPr>
        <p:txBody>
          <a:bodyPr wrap="square" rtlCol="0">
            <a:spAutoFit/>
          </a:bodyPr>
          <a:lstStyle/>
          <a:p>
            <a:pPr algn="ctr"/>
            <a:r>
              <a:rPr lang="en-US" sz="6000" dirty="0"/>
              <a:t>INTRODUCTION</a:t>
            </a:r>
          </a:p>
        </p:txBody>
      </p:sp>
      <p:pic>
        <p:nvPicPr>
          <p:cNvPr id="33" name="Picture 32">
            <a:extLst>
              <a:ext uri="{FF2B5EF4-FFF2-40B4-BE49-F238E27FC236}">
                <a16:creationId xmlns:a16="http://schemas.microsoft.com/office/drawing/2014/main" id="{450753D9-DD5F-FB38-501D-2F5966687986}"/>
              </a:ext>
            </a:extLst>
          </p:cNvPr>
          <p:cNvPicPr>
            <a:picLocks noChangeAspect="1"/>
          </p:cNvPicPr>
          <p:nvPr/>
        </p:nvPicPr>
        <p:blipFill>
          <a:blip r:embed="rId6"/>
          <a:stretch>
            <a:fillRect/>
          </a:stretch>
        </p:blipFill>
        <p:spPr>
          <a:xfrm>
            <a:off x="15289847" y="21336446"/>
            <a:ext cx="5849332" cy="4737801"/>
          </a:xfrm>
          <a:prstGeom prst="rect">
            <a:avLst/>
          </a:prstGeom>
        </p:spPr>
      </p:pic>
      <p:sp>
        <p:nvSpPr>
          <p:cNvPr id="34" name="TextBox 33">
            <a:extLst>
              <a:ext uri="{FF2B5EF4-FFF2-40B4-BE49-F238E27FC236}">
                <a16:creationId xmlns:a16="http://schemas.microsoft.com/office/drawing/2014/main" id="{E63C4D20-3A5D-72A1-F4EC-7048D388483F}"/>
              </a:ext>
            </a:extLst>
          </p:cNvPr>
          <p:cNvSpPr txBox="1"/>
          <p:nvPr/>
        </p:nvSpPr>
        <p:spPr>
          <a:xfrm>
            <a:off x="13267713" y="19936816"/>
            <a:ext cx="9893601" cy="1138773"/>
          </a:xfrm>
          <a:prstGeom prst="rect">
            <a:avLst/>
          </a:prstGeom>
          <a:noFill/>
        </p:spPr>
        <p:txBody>
          <a:bodyPr wrap="square" rtlCol="0">
            <a:spAutoFit/>
          </a:bodyPr>
          <a:lstStyle/>
          <a:p>
            <a:r>
              <a:rPr lang="en-US" sz="3400" dirty="0">
                <a:latin typeface="Times New Roman" panose="02020603050405020304" pitchFamily="18" charset="0"/>
                <a:cs typeface="Times New Roman" panose="02020603050405020304" pitchFamily="18" charset="0"/>
              </a:rPr>
              <a:t>Below is the algorithm used to train the model using RandomForestClassifier:</a:t>
            </a:r>
          </a:p>
        </p:txBody>
      </p:sp>
      <p:sp>
        <p:nvSpPr>
          <p:cNvPr id="35" name="TextBox 34">
            <a:extLst>
              <a:ext uri="{FF2B5EF4-FFF2-40B4-BE49-F238E27FC236}">
                <a16:creationId xmlns:a16="http://schemas.microsoft.com/office/drawing/2014/main" id="{B27B6397-890A-87EA-EE1B-5817075C4CB7}"/>
              </a:ext>
            </a:extLst>
          </p:cNvPr>
          <p:cNvSpPr txBox="1"/>
          <p:nvPr/>
        </p:nvSpPr>
        <p:spPr>
          <a:xfrm>
            <a:off x="13267713" y="26206319"/>
            <a:ext cx="9893601" cy="615553"/>
          </a:xfrm>
          <a:prstGeom prst="rect">
            <a:avLst/>
          </a:prstGeom>
          <a:noFill/>
        </p:spPr>
        <p:txBody>
          <a:bodyPr wrap="square" rtlCol="0">
            <a:spAutoFit/>
          </a:bodyPr>
          <a:lstStyle/>
          <a:p>
            <a:r>
              <a:rPr lang="en-US" sz="3400" dirty="0">
                <a:latin typeface="Times New Roman" panose="02020603050405020304" pitchFamily="18" charset="0"/>
                <a:cs typeface="Times New Roman" panose="02020603050405020304" pitchFamily="18" charset="0"/>
              </a:rPr>
              <a:t>The results show the following:  </a:t>
            </a:r>
          </a:p>
        </p:txBody>
      </p:sp>
      <p:pic>
        <p:nvPicPr>
          <p:cNvPr id="38" name="Picture 37">
            <a:extLst>
              <a:ext uri="{FF2B5EF4-FFF2-40B4-BE49-F238E27FC236}">
                <a16:creationId xmlns:a16="http://schemas.microsoft.com/office/drawing/2014/main" id="{E30EB037-0ABC-A7F6-A0B0-2C6669A4906F}"/>
              </a:ext>
            </a:extLst>
          </p:cNvPr>
          <p:cNvPicPr>
            <a:picLocks noChangeAspect="1"/>
          </p:cNvPicPr>
          <p:nvPr/>
        </p:nvPicPr>
        <p:blipFill>
          <a:blip r:embed="rId7"/>
          <a:stretch>
            <a:fillRect/>
          </a:stretch>
        </p:blipFill>
        <p:spPr>
          <a:xfrm>
            <a:off x="30248590" y="7498585"/>
            <a:ext cx="5218269" cy="2464721"/>
          </a:xfrm>
          <a:prstGeom prst="rect">
            <a:avLst/>
          </a:prstGeom>
        </p:spPr>
      </p:pic>
      <p:sp>
        <p:nvSpPr>
          <p:cNvPr id="17" name="Rectangle 16"/>
          <p:cNvSpPr/>
          <p:nvPr/>
        </p:nvSpPr>
        <p:spPr>
          <a:xfrm>
            <a:off x="-118017" y="34751542"/>
            <a:ext cx="36703619" cy="1824458"/>
          </a:xfrm>
          <a:prstGeom prst="rect">
            <a:avLst/>
          </a:prstGeom>
          <a:solidFill>
            <a:srgbClr val="A269E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i="1" dirty="0">
                <a:solidFill>
                  <a:schemeClr val="tx1"/>
                </a:solidFill>
                <a:latin typeface="Roboto" charset="0"/>
                <a:ea typeface="Roboto" charset="0"/>
                <a:cs typeface="Roboto" charset="0"/>
              </a:rPr>
              <a:t>Thank you to GCU faculty, peers, clinicians for their support and guidance.</a:t>
            </a:r>
          </a:p>
        </p:txBody>
      </p:sp>
      <p:pic>
        <p:nvPicPr>
          <p:cNvPr id="1028" name="Picture 4" descr="Pin page">
            <a:extLst>
              <a:ext uri="{FF2B5EF4-FFF2-40B4-BE49-F238E27FC236}">
                <a16:creationId xmlns:a16="http://schemas.microsoft.com/office/drawing/2014/main" id="{B67A3B39-F8B4-7C3B-E199-BDC05BF6E8F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947121" y="12484030"/>
            <a:ext cx="13716000" cy="1419417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in page">
            <a:extLst>
              <a:ext uri="{FF2B5EF4-FFF2-40B4-BE49-F238E27FC236}">
                <a16:creationId xmlns:a16="http://schemas.microsoft.com/office/drawing/2014/main" id="{B67A3B39-F8B4-7C3B-E199-BDC05BF6E8FD}"/>
              </a:ext>
            </a:extLst>
          </p:cNvPr>
          <p:cNvPicPr>
            <a:picLocks noChangeAspect="1"/>
          </p:cNvPicPr>
          <p:nvPr/>
        </p:nvPicPr>
        <p:blipFill rotWithShape="1">
          <a:blip r:embed="rId8">
            <a:extLst>
              <a:ext uri="{28A0092B-C50C-407E-A947-70E740481C1C}">
                <a14:useLocalDpi xmlns:a14="http://schemas.microsoft.com/office/drawing/2010/main" val="0"/>
              </a:ext>
            </a:extLst>
          </a:blip>
          <a:srcRect t="14977" b="10355"/>
          <a:stretch/>
        </p:blipFill>
        <p:spPr bwMode="auto">
          <a:xfrm>
            <a:off x="-8096267" y="9302650"/>
            <a:ext cx="5728031" cy="4426234"/>
          </a:xfrm>
          <a:prstGeom prst="rect">
            <a:avLst/>
          </a:prstGeom>
          <a:noFill/>
          <a:ln>
            <a:noFill/>
          </a:ln>
          <a:extLst>
            <a:ext uri="{53640926-AAD7-44D8-BBD7-CCE9431645EC}">
              <a14:shadowObscured xmlns:a14="http://schemas.microsoft.com/office/drawing/2010/main"/>
            </a:ext>
          </a:extLst>
        </p:spPr>
      </p:pic>
      <p:pic>
        <p:nvPicPr>
          <p:cNvPr id="36" name="Picture 35">
            <a:extLst>
              <a:ext uri="{FF2B5EF4-FFF2-40B4-BE49-F238E27FC236}">
                <a16:creationId xmlns:a16="http://schemas.microsoft.com/office/drawing/2014/main" id="{ED5FDEA4-2F5F-C79A-02AB-F14CCF856ACC}"/>
              </a:ext>
            </a:extLst>
          </p:cNvPr>
          <p:cNvPicPr>
            <a:picLocks noChangeAspect="1"/>
          </p:cNvPicPr>
          <p:nvPr/>
        </p:nvPicPr>
        <p:blipFill>
          <a:blip r:embed="rId9"/>
          <a:stretch>
            <a:fillRect/>
          </a:stretch>
        </p:blipFill>
        <p:spPr>
          <a:xfrm>
            <a:off x="-11982467" y="18246193"/>
            <a:ext cx="7772400" cy="4109725"/>
          </a:xfrm>
          <a:prstGeom prst="rect">
            <a:avLst/>
          </a:prstGeom>
        </p:spPr>
      </p:pic>
      <p:pic>
        <p:nvPicPr>
          <p:cNvPr id="21" name="Picture 20" descr="A cartoon of a blood drop with virus&#10;&#10;Description automatically generated">
            <a:extLst>
              <a:ext uri="{FF2B5EF4-FFF2-40B4-BE49-F238E27FC236}">
                <a16:creationId xmlns:a16="http://schemas.microsoft.com/office/drawing/2014/main" id="{D5DB324E-CDC0-094A-96B2-1D4F6E3800AC}"/>
              </a:ext>
            </a:extLst>
          </p:cNvPr>
          <p:cNvPicPr>
            <a:picLocks noChangeAspect="1"/>
          </p:cNvPicPr>
          <p:nvPr/>
        </p:nvPicPr>
        <p:blipFill>
          <a:blip r:embed="rId10"/>
          <a:stretch>
            <a:fillRect/>
          </a:stretch>
        </p:blipFill>
        <p:spPr>
          <a:xfrm>
            <a:off x="31170412" y="-732554"/>
            <a:ext cx="5962650" cy="5962650"/>
          </a:xfrm>
          <a:prstGeom prst="rect">
            <a:avLst/>
          </a:prstGeom>
          <a:effectLst>
            <a:glow rad="228600">
              <a:schemeClr val="bg1">
                <a:alpha val="40000"/>
              </a:schemeClr>
            </a:glow>
          </a:effectLst>
        </p:spPr>
      </p:pic>
      <p:grpSp>
        <p:nvGrpSpPr>
          <p:cNvPr id="23" name="Group 22">
            <a:extLst>
              <a:ext uri="{FF2B5EF4-FFF2-40B4-BE49-F238E27FC236}">
                <a16:creationId xmlns:a16="http://schemas.microsoft.com/office/drawing/2014/main" id="{E6B47E14-B069-AFA2-7E59-E171146CEA2E}"/>
              </a:ext>
            </a:extLst>
          </p:cNvPr>
          <p:cNvGrpSpPr/>
          <p:nvPr/>
        </p:nvGrpSpPr>
        <p:grpSpPr>
          <a:xfrm>
            <a:off x="12878745" y="26942594"/>
            <a:ext cx="10729876" cy="3021544"/>
            <a:chOff x="13082826" y="27243570"/>
            <a:chExt cx="10319635" cy="2631273"/>
          </a:xfrm>
        </p:grpSpPr>
        <p:pic>
          <p:nvPicPr>
            <p:cNvPr id="7" name="Picture 6">
              <a:extLst>
                <a:ext uri="{FF2B5EF4-FFF2-40B4-BE49-F238E27FC236}">
                  <a16:creationId xmlns:a16="http://schemas.microsoft.com/office/drawing/2014/main" id="{D542C12E-01C1-BBF7-B05E-6534D9A23AC5}"/>
                </a:ext>
              </a:extLst>
            </p:cNvPr>
            <p:cNvPicPr>
              <a:picLocks noChangeAspect="1"/>
            </p:cNvPicPr>
            <p:nvPr/>
          </p:nvPicPr>
          <p:blipFill>
            <a:blip r:embed="rId11"/>
            <a:stretch>
              <a:fillRect/>
            </a:stretch>
          </p:blipFill>
          <p:spPr>
            <a:xfrm>
              <a:off x="18205899" y="27300748"/>
              <a:ext cx="5196562" cy="2516915"/>
            </a:xfrm>
            <a:prstGeom prst="rect">
              <a:avLst/>
            </a:prstGeom>
          </p:spPr>
        </p:pic>
        <p:pic>
          <p:nvPicPr>
            <p:cNvPr id="9" name="Picture 8">
              <a:extLst>
                <a:ext uri="{FF2B5EF4-FFF2-40B4-BE49-F238E27FC236}">
                  <a16:creationId xmlns:a16="http://schemas.microsoft.com/office/drawing/2014/main" id="{642A3CBD-A59A-0AAC-5007-5710B5F4E88E}"/>
                </a:ext>
              </a:extLst>
            </p:cNvPr>
            <p:cNvPicPr>
              <a:picLocks noChangeAspect="1"/>
            </p:cNvPicPr>
            <p:nvPr/>
          </p:nvPicPr>
          <p:blipFill>
            <a:blip r:embed="rId12"/>
            <a:stretch>
              <a:fillRect/>
            </a:stretch>
          </p:blipFill>
          <p:spPr>
            <a:xfrm>
              <a:off x="13082826" y="27243570"/>
              <a:ext cx="4584595" cy="2631273"/>
            </a:xfrm>
            <a:prstGeom prst="rect">
              <a:avLst/>
            </a:prstGeom>
          </p:spPr>
        </p:pic>
      </p:grpSp>
      <p:sp>
        <p:nvSpPr>
          <p:cNvPr id="39" name="TextBox 38">
            <a:extLst>
              <a:ext uri="{FF2B5EF4-FFF2-40B4-BE49-F238E27FC236}">
                <a16:creationId xmlns:a16="http://schemas.microsoft.com/office/drawing/2014/main" id="{38182A1D-F853-74CB-ED9E-51F26F401B57}"/>
              </a:ext>
            </a:extLst>
          </p:cNvPr>
          <p:cNvSpPr txBox="1"/>
          <p:nvPr/>
        </p:nvSpPr>
        <p:spPr>
          <a:xfrm>
            <a:off x="25967189" y="6139843"/>
            <a:ext cx="8579288" cy="1138773"/>
          </a:xfrm>
          <a:prstGeom prst="rect">
            <a:avLst/>
          </a:prstGeom>
          <a:noFill/>
        </p:spPr>
        <p:txBody>
          <a:bodyPr wrap="square" rtlCol="0">
            <a:spAutoFit/>
          </a:bodyPr>
          <a:lstStyle/>
          <a:p>
            <a:r>
              <a:rPr lang="en-US" sz="3400" dirty="0">
                <a:latin typeface="Times New Roman" panose="02020603050405020304" pitchFamily="18" charset="0"/>
                <a:cs typeface="Times New Roman" panose="02020603050405020304" pitchFamily="18" charset="0"/>
              </a:rPr>
              <a:t>Feature selection was completed to determine the top 5 features indicative of sepsis:</a:t>
            </a:r>
          </a:p>
        </p:txBody>
      </p:sp>
      <p:pic>
        <p:nvPicPr>
          <p:cNvPr id="40" name="Picture 39">
            <a:extLst>
              <a:ext uri="{FF2B5EF4-FFF2-40B4-BE49-F238E27FC236}">
                <a16:creationId xmlns:a16="http://schemas.microsoft.com/office/drawing/2014/main" id="{9CBFD645-4FA9-28F9-2719-48AE3B2392E1}"/>
              </a:ext>
            </a:extLst>
          </p:cNvPr>
          <p:cNvPicPr>
            <a:picLocks noChangeAspect="1"/>
          </p:cNvPicPr>
          <p:nvPr/>
        </p:nvPicPr>
        <p:blipFill>
          <a:blip r:embed="rId13"/>
          <a:stretch>
            <a:fillRect/>
          </a:stretch>
        </p:blipFill>
        <p:spPr>
          <a:xfrm>
            <a:off x="24929719" y="7498585"/>
            <a:ext cx="5057897" cy="2522625"/>
          </a:xfrm>
          <a:prstGeom prst="rect">
            <a:avLst/>
          </a:prstGeom>
        </p:spPr>
      </p:pic>
      <p:sp>
        <p:nvSpPr>
          <p:cNvPr id="41" name="TextBox 40">
            <a:extLst>
              <a:ext uri="{FF2B5EF4-FFF2-40B4-BE49-F238E27FC236}">
                <a16:creationId xmlns:a16="http://schemas.microsoft.com/office/drawing/2014/main" id="{BE082452-455A-1C31-0BD7-64B79EB3B55E}"/>
              </a:ext>
            </a:extLst>
          </p:cNvPr>
          <p:cNvSpPr txBox="1"/>
          <p:nvPr/>
        </p:nvSpPr>
        <p:spPr>
          <a:xfrm>
            <a:off x="25967189" y="10085544"/>
            <a:ext cx="8579288" cy="1138773"/>
          </a:xfrm>
          <a:prstGeom prst="rect">
            <a:avLst/>
          </a:prstGeom>
          <a:noFill/>
        </p:spPr>
        <p:txBody>
          <a:bodyPr wrap="square" rtlCol="0">
            <a:spAutoFit/>
          </a:bodyPr>
          <a:lstStyle/>
          <a:p>
            <a:r>
              <a:rPr lang="en-US" sz="3400" dirty="0">
                <a:latin typeface="Times New Roman" panose="02020603050405020304" pitchFamily="18" charset="0"/>
                <a:cs typeface="Times New Roman" panose="02020603050405020304" pitchFamily="18" charset="0"/>
              </a:rPr>
              <a:t>An alert system was completed via text using a Twilio account. </a:t>
            </a:r>
          </a:p>
        </p:txBody>
      </p:sp>
      <p:pic>
        <p:nvPicPr>
          <p:cNvPr id="43" name="Picture 42">
            <a:extLst>
              <a:ext uri="{FF2B5EF4-FFF2-40B4-BE49-F238E27FC236}">
                <a16:creationId xmlns:a16="http://schemas.microsoft.com/office/drawing/2014/main" id="{DB782ECC-1D3E-81BA-F9BB-9F486B0E874B}"/>
              </a:ext>
            </a:extLst>
          </p:cNvPr>
          <p:cNvPicPr>
            <a:picLocks noChangeAspect="1"/>
          </p:cNvPicPr>
          <p:nvPr/>
        </p:nvPicPr>
        <p:blipFill rotWithShape="1">
          <a:blip r:embed="rId14"/>
          <a:srcRect l="3226"/>
          <a:stretch/>
        </p:blipFill>
        <p:spPr>
          <a:xfrm>
            <a:off x="30227163" y="11153892"/>
            <a:ext cx="5239696" cy="2486502"/>
          </a:xfrm>
          <a:prstGeom prst="rect">
            <a:avLst/>
          </a:prstGeom>
        </p:spPr>
      </p:pic>
      <p:pic>
        <p:nvPicPr>
          <p:cNvPr id="44" name="Picture 43">
            <a:extLst>
              <a:ext uri="{FF2B5EF4-FFF2-40B4-BE49-F238E27FC236}">
                <a16:creationId xmlns:a16="http://schemas.microsoft.com/office/drawing/2014/main" id="{A09F4AF0-FC7A-8584-AB3E-8D8D6403FED1}"/>
              </a:ext>
            </a:extLst>
          </p:cNvPr>
          <p:cNvPicPr>
            <a:picLocks noChangeAspect="1"/>
          </p:cNvPicPr>
          <p:nvPr/>
        </p:nvPicPr>
        <p:blipFill rotWithShape="1">
          <a:blip r:embed="rId15"/>
          <a:srcRect r="4560" b="21011"/>
          <a:stretch/>
        </p:blipFill>
        <p:spPr>
          <a:xfrm>
            <a:off x="30460324" y="13987295"/>
            <a:ext cx="4642273" cy="290915"/>
          </a:xfrm>
          <a:prstGeom prst="rect">
            <a:avLst/>
          </a:prstGeom>
        </p:spPr>
      </p:pic>
      <p:sp>
        <p:nvSpPr>
          <p:cNvPr id="46" name="TextBox 45">
            <a:extLst>
              <a:ext uri="{FF2B5EF4-FFF2-40B4-BE49-F238E27FC236}">
                <a16:creationId xmlns:a16="http://schemas.microsoft.com/office/drawing/2014/main" id="{D90EA5F8-FE37-D010-4974-71EC143D8E34}"/>
              </a:ext>
            </a:extLst>
          </p:cNvPr>
          <p:cNvSpPr txBox="1"/>
          <p:nvPr/>
        </p:nvSpPr>
        <p:spPr>
          <a:xfrm>
            <a:off x="25513156" y="13822936"/>
            <a:ext cx="5050979" cy="615553"/>
          </a:xfrm>
          <a:prstGeom prst="rect">
            <a:avLst/>
          </a:prstGeom>
          <a:noFill/>
        </p:spPr>
        <p:txBody>
          <a:bodyPr wrap="square" rtlCol="0">
            <a:spAutoFit/>
          </a:bodyPr>
          <a:lstStyle/>
          <a:p>
            <a:r>
              <a:rPr lang="en-US" sz="3400" dirty="0">
                <a:latin typeface="Times New Roman" panose="02020603050405020304" pitchFamily="18" charset="0"/>
                <a:cs typeface="Times New Roman" panose="02020603050405020304" pitchFamily="18" charset="0"/>
              </a:rPr>
              <a:t>Message sent successfully:</a:t>
            </a:r>
          </a:p>
        </p:txBody>
      </p:sp>
      <p:sp>
        <p:nvSpPr>
          <p:cNvPr id="47" name="Rounded Rectangle 46">
            <a:extLst>
              <a:ext uri="{FF2B5EF4-FFF2-40B4-BE49-F238E27FC236}">
                <a16:creationId xmlns:a16="http://schemas.microsoft.com/office/drawing/2014/main" id="{AEAA9C07-BD91-889B-446E-CBEF0F27FFB1}"/>
              </a:ext>
            </a:extLst>
          </p:cNvPr>
          <p:cNvSpPr/>
          <p:nvPr/>
        </p:nvSpPr>
        <p:spPr>
          <a:xfrm>
            <a:off x="24728123" y="28959507"/>
            <a:ext cx="11057420" cy="1975434"/>
          </a:xfrm>
          <a:prstGeom prst="roundRect">
            <a:avLst/>
          </a:prstGeom>
          <a:solidFill>
            <a:schemeClr val="accent3">
              <a:lumMod val="20000"/>
              <a:lumOff val="80000"/>
            </a:schemeClr>
          </a:solidFill>
          <a:ln>
            <a:noFill/>
          </a:ln>
          <a:effectLst>
            <a:outerShdw blurRad="635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857250" indent="-857250">
              <a:buFont typeface="Arial" charset="0"/>
              <a:buChar char="•"/>
            </a:pPr>
            <a:endParaRPr lang="en-US" sz="2800" dirty="0">
              <a:solidFill>
                <a:schemeClr val="tx1"/>
              </a:solidFill>
              <a:latin typeface="Roboto" charset="0"/>
              <a:ea typeface="Roboto" charset="0"/>
              <a:cs typeface="Roboto" charset="0"/>
            </a:endParaRPr>
          </a:p>
        </p:txBody>
      </p:sp>
      <p:sp>
        <p:nvSpPr>
          <p:cNvPr id="48" name="TextBox 47">
            <a:extLst>
              <a:ext uri="{FF2B5EF4-FFF2-40B4-BE49-F238E27FC236}">
                <a16:creationId xmlns:a16="http://schemas.microsoft.com/office/drawing/2014/main" id="{EBA27543-46A8-1381-C523-43F7351E1E5A}"/>
              </a:ext>
            </a:extLst>
          </p:cNvPr>
          <p:cNvSpPr txBox="1"/>
          <p:nvPr/>
        </p:nvSpPr>
        <p:spPr>
          <a:xfrm>
            <a:off x="26567600" y="28311245"/>
            <a:ext cx="7378467" cy="1015663"/>
          </a:xfrm>
          <a:prstGeom prst="rect">
            <a:avLst/>
          </a:prstGeom>
          <a:solidFill>
            <a:srgbClr val="C3AAFF"/>
          </a:solidFill>
        </p:spPr>
        <p:txBody>
          <a:bodyPr wrap="square" rtlCol="0">
            <a:spAutoFit/>
          </a:bodyPr>
          <a:lstStyle/>
          <a:p>
            <a:pPr algn="ctr"/>
            <a:r>
              <a:rPr lang="en-US" sz="6000" dirty="0"/>
              <a:t>FUTURE RESEARCH</a:t>
            </a:r>
          </a:p>
        </p:txBody>
      </p:sp>
      <p:sp>
        <p:nvSpPr>
          <p:cNvPr id="49" name="TextBox 48">
            <a:extLst>
              <a:ext uri="{FF2B5EF4-FFF2-40B4-BE49-F238E27FC236}">
                <a16:creationId xmlns:a16="http://schemas.microsoft.com/office/drawing/2014/main" id="{715E7505-3F32-FC72-3D1B-A3461AE3F80E}"/>
              </a:ext>
            </a:extLst>
          </p:cNvPr>
          <p:cNvSpPr txBox="1"/>
          <p:nvPr/>
        </p:nvSpPr>
        <p:spPr>
          <a:xfrm>
            <a:off x="25007720" y="29267201"/>
            <a:ext cx="10498226" cy="1661993"/>
          </a:xfrm>
          <a:prstGeom prst="rect">
            <a:avLst/>
          </a:prstGeom>
          <a:noFill/>
        </p:spPr>
        <p:txBody>
          <a:bodyPr wrap="square" rtlCol="0">
            <a:spAutoFit/>
          </a:bodyPr>
          <a:lstStyle/>
          <a:p>
            <a:r>
              <a:rPr lang="en-US" sz="3400" dirty="0">
                <a:latin typeface="Times New Roman" panose="02020603050405020304" pitchFamily="18" charset="0"/>
                <a:cs typeface="Times New Roman" panose="02020603050405020304" pitchFamily="18" charset="0"/>
              </a:rPr>
              <a:t>Future research for this project includes completing the database for the Burn Center. Implementing the model into the EHR system and comparing it using live data.</a:t>
            </a:r>
          </a:p>
        </p:txBody>
      </p:sp>
      <p:pic>
        <p:nvPicPr>
          <p:cNvPr id="50" name="Picture 49">
            <a:extLst>
              <a:ext uri="{FF2B5EF4-FFF2-40B4-BE49-F238E27FC236}">
                <a16:creationId xmlns:a16="http://schemas.microsoft.com/office/drawing/2014/main" id="{82A811DF-BD42-7F8A-CB2B-15068505690F}"/>
              </a:ext>
            </a:extLst>
          </p:cNvPr>
          <p:cNvPicPr>
            <a:picLocks noChangeAspect="1"/>
          </p:cNvPicPr>
          <p:nvPr/>
        </p:nvPicPr>
        <p:blipFill>
          <a:blip r:embed="rId16"/>
          <a:stretch>
            <a:fillRect/>
          </a:stretch>
        </p:blipFill>
        <p:spPr>
          <a:xfrm>
            <a:off x="24929719" y="11165323"/>
            <a:ext cx="5106285" cy="2486502"/>
          </a:xfrm>
          <a:prstGeom prst="rect">
            <a:avLst/>
          </a:prstGeom>
        </p:spPr>
      </p:pic>
    </p:spTree>
    <p:extLst>
      <p:ext uri="{BB962C8B-B14F-4D97-AF65-F5344CB8AC3E}">
        <p14:creationId xmlns:p14="http://schemas.microsoft.com/office/powerpoint/2010/main" val="2081131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A2D19B44CEB84096BF732DE0C55A0F" ma:contentTypeVersion="2373" ma:contentTypeDescription="Create a new document." ma:contentTypeScope="" ma:versionID="893763ede173a64d1d274252a41ae1b2">
  <xsd:schema xmlns:xsd="http://www.w3.org/2001/XMLSchema" xmlns:xs="http://www.w3.org/2001/XMLSchema" xmlns:p="http://schemas.microsoft.com/office/2006/metadata/properties" xmlns:ns1="http://schemas.microsoft.com/sharepoint/v3" xmlns:ns2="b3b59848-949a-4ed4-8036-feb011ce2b52" xmlns:ns3="37d47695-dda2-48a2-87bc-2a1f7ac7fedc" targetNamespace="http://schemas.microsoft.com/office/2006/metadata/properties" ma:root="true" ma:fieldsID="e9673881d9736d6cb1ca37eed258e20f" ns1:_="" ns2:_="" ns3:_="">
    <xsd:import namespace="http://schemas.microsoft.com/sharepoint/v3"/>
    <xsd:import namespace="b3b59848-949a-4ed4-8036-feb011ce2b52"/>
    <xsd:import namespace="37d47695-dda2-48a2-87bc-2a1f7ac7fedc"/>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b59848-949a-4ed4-8036-feb011ce2b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d47695-dda2-48a2-87bc-2a1f7ac7fedc"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1A81ED50-25E7-4D26-9394-70F1F5424B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3b59848-949a-4ed4-8036-feb011ce2b52"/>
    <ds:schemaRef ds:uri="37d47695-dda2-48a2-87bc-2a1f7ac7fe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075D57A-1DE3-4E26-8DF8-E86CB675CBE9}">
  <ds:schemaRefs>
    <ds:schemaRef ds:uri="http://schemas.microsoft.com/sharepoint/v3/contenttype/forms"/>
  </ds:schemaRefs>
</ds:datastoreItem>
</file>

<file path=customXml/itemProps3.xml><?xml version="1.0" encoding="utf-8"?>
<ds:datastoreItem xmlns:ds="http://schemas.openxmlformats.org/officeDocument/2006/customXml" ds:itemID="{BA7FCE02-D0E2-4F65-BAB7-71F99F529C42}">
  <ds:schemaRefs>
    <ds:schemaRef ds:uri="http://schemas.microsoft.com/office/infopath/2007/PartnerControls"/>
    <ds:schemaRef ds:uri="http://www.w3.org/XML/1998/namespace"/>
    <ds:schemaRef ds:uri="37d47695-dda2-48a2-87bc-2a1f7ac7fedc"/>
    <ds:schemaRef ds:uri="b3b59848-949a-4ed4-8036-feb011ce2b52"/>
    <ds:schemaRef ds:uri="http://schemas.openxmlformats.org/package/2006/metadata/core-properties"/>
    <ds:schemaRef ds:uri="http://purl.org/dc/elements/1.1/"/>
    <ds:schemaRef ds:uri="http://schemas.microsoft.com/sharepoint/v3"/>
    <ds:schemaRef ds:uri="http://schemas.microsoft.com/office/2006/documentManagement/types"/>
    <ds:schemaRef ds:uri="http://schemas.microsoft.com/office/2006/metadata/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6175</TotalTime>
  <Words>1063</Words>
  <Application>Microsoft Macintosh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Century Gothic</vt:lpstr>
      <vt:lpstr>Roboto</vt:lpstr>
      <vt:lpstr>Symbol</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Claudia Islas</cp:lastModifiedBy>
  <cp:revision>33</cp:revision>
  <dcterms:created xsi:type="dcterms:W3CDTF">2017-11-09T18:58:10Z</dcterms:created>
  <dcterms:modified xsi:type="dcterms:W3CDTF">2024-07-15T02:06:15Z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0x01010022A2D19B44CEB84096BF732DE0C55A0F</vt:lpwstr>
  </property>
</Properties>
</file>