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OKWT3yEkiEaYDOzOBJpD/Af/6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know the pathway by which the oil is created within the plant in question. However, a correct reference genome was needed, in order to perform proper genomic, transcriptomics etc, in the future.</a:t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Often, to ensure the highest level of accuracy in obtaining a good genome sequenced, is to </a:t>
            </a:r>
            <a:r>
              <a:rPr b="1" lang="en-US"/>
              <a:t>use multiple different sequencing methods</a:t>
            </a:r>
            <a:r>
              <a:rPr lang="en-US"/>
              <a:t>; </a:t>
            </a:r>
            <a:r>
              <a:rPr lang="en-US"/>
              <a:t>thereby</a:t>
            </a:r>
            <a:r>
              <a:rPr b="1" lang="en-US"/>
              <a:t> cancelling out</a:t>
            </a:r>
            <a:r>
              <a:rPr lang="en-US"/>
              <a:t> the </a:t>
            </a:r>
            <a:r>
              <a:rPr b="1" lang="en-US"/>
              <a:t>disadvantages of each methodology</a:t>
            </a:r>
            <a:r>
              <a:rPr lang="en-US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First thing to look at is the </a:t>
            </a:r>
            <a:r>
              <a:rPr b="1" lang="en-US"/>
              <a:t>coverage depth</a:t>
            </a:r>
            <a:r>
              <a:rPr lang="en-US"/>
              <a:t>, these examples have </a:t>
            </a:r>
            <a:r>
              <a:rPr b="1" lang="en-US"/>
              <a:t>very high sequencing </a:t>
            </a:r>
            <a:r>
              <a:rPr lang="en-US"/>
              <a:t>integrity; add all of the coverage depths together, </a:t>
            </a:r>
            <a:r>
              <a:rPr b="1" lang="en-US"/>
              <a:t>&gt;300x</a:t>
            </a:r>
            <a:r>
              <a:rPr lang="en-U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>
                <a:highlight>
                  <a:srgbClr val="FFFF00"/>
                </a:highlight>
              </a:rPr>
              <a:t>N50</a:t>
            </a:r>
            <a:r>
              <a:rPr lang="en-US">
                <a:highlight>
                  <a:srgbClr val="FFFF00"/>
                </a:highlight>
              </a:rPr>
              <a:t>: </a:t>
            </a:r>
            <a:r>
              <a:rPr lang="en-US"/>
              <a:t>Used to calculate the </a:t>
            </a:r>
            <a:r>
              <a:rPr lang="en-US"/>
              <a:t>quality</a:t>
            </a:r>
            <a:r>
              <a:rPr lang="en-US"/>
              <a:t> of contigs, using the average size of contigs within the assembly, the N50 is the </a:t>
            </a:r>
            <a:r>
              <a:rPr b="1" lang="en-US"/>
              <a:t>median size</a:t>
            </a:r>
            <a:r>
              <a:rPr lang="en-US"/>
              <a:t> of bases that </a:t>
            </a:r>
            <a:r>
              <a:rPr b="1" lang="en-US"/>
              <a:t>are allocated into a total of contigs</a:t>
            </a:r>
            <a:r>
              <a:rPr lang="en-US"/>
              <a:t>. It concerns the </a:t>
            </a:r>
            <a:r>
              <a:rPr b="1" lang="en-US"/>
              <a:t>distribution of sequenced bases </a:t>
            </a:r>
            <a:r>
              <a:rPr lang="en-US"/>
              <a:t>within the assortment of contigs.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 high </a:t>
            </a:r>
            <a:r>
              <a:rPr b="1" lang="en-US"/>
              <a:t>N50</a:t>
            </a:r>
            <a:r>
              <a:rPr lang="en-US"/>
              <a:t> and therefore high </a:t>
            </a:r>
            <a:r>
              <a:rPr b="1" lang="en-US"/>
              <a:t>scaffold number</a:t>
            </a:r>
            <a:r>
              <a:rPr lang="en-US"/>
              <a:t>, equate to a </a:t>
            </a:r>
            <a:r>
              <a:rPr b="1" lang="en-US"/>
              <a:t>good</a:t>
            </a:r>
            <a:r>
              <a:rPr lang="en-US"/>
              <a:t> </a:t>
            </a:r>
            <a:r>
              <a:rPr b="1" lang="en-US"/>
              <a:t>reconstruction</a:t>
            </a:r>
            <a:r>
              <a:rPr lang="en-US"/>
              <a:t>.</a:t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 </a:t>
            </a:r>
            <a:r>
              <a:rPr b="1" lang="en-US"/>
              <a:t>pseudo chromosome</a:t>
            </a:r>
            <a:r>
              <a:rPr lang="en-US"/>
              <a:t> is a massive sequence made up during sequence reconstruction, which is a representation of the </a:t>
            </a:r>
            <a:r>
              <a:rPr b="1" lang="en-US"/>
              <a:t>hypothetical number of chromosomes</a:t>
            </a:r>
            <a:r>
              <a:rPr lang="en-US"/>
              <a:t>; if we sequence an organism which we know has 21 chromosomes, if there are </a:t>
            </a:r>
            <a:r>
              <a:rPr b="1" lang="en-US"/>
              <a:t>21 instances</a:t>
            </a:r>
            <a:r>
              <a:rPr lang="en-US"/>
              <a:t> of </a:t>
            </a:r>
            <a:r>
              <a:rPr lang="en-US" u="sng"/>
              <a:t>very large, nearly complete sequences</a:t>
            </a:r>
            <a:r>
              <a:rPr lang="en-US"/>
              <a:t>, these are your pseudo chromosomes.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Chromosomal differences in size indicate</a:t>
            </a:r>
            <a:r>
              <a:rPr lang="en-US"/>
              <a:t> </a:t>
            </a:r>
            <a:r>
              <a:rPr b="1" lang="en-US">
                <a:highlight>
                  <a:srgbClr val="FFFF00"/>
                </a:highlight>
              </a:rPr>
              <a:t>heterogeneity</a:t>
            </a:r>
            <a:r>
              <a:rPr b="1" lang="en-US"/>
              <a:t> in the genetic material</a:t>
            </a:r>
            <a:r>
              <a:rPr lang="en-US"/>
              <a:t>; </a:t>
            </a:r>
            <a:r>
              <a:rPr b="1" lang="en-US">
                <a:highlight>
                  <a:srgbClr val="00FFFF"/>
                </a:highlight>
              </a:rPr>
              <a:t>complexity</a:t>
            </a:r>
            <a:r>
              <a:rPr lang="en-U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Using the after sequencing length, you can compare it to the non specific length analysis during sequencing. Therefore, you can calculate the </a:t>
            </a:r>
            <a:r>
              <a:rPr b="1" lang="en-US"/>
              <a:t>coverage</a:t>
            </a:r>
            <a:r>
              <a:rPr lang="en-US"/>
              <a:t> using these two distinct numbers. (bases can be missed, sequencing errors etc.)</a:t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From this data we can surmise that </a:t>
            </a:r>
            <a:r>
              <a:rPr b="1" lang="en-US"/>
              <a:t>Gypsy and Copia</a:t>
            </a:r>
            <a:r>
              <a:rPr lang="en-US"/>
              <a:t> are the most important </a:t>
            </a:r>
            <a:r>
              <a:rPr b="1" lang="en-US"/>
              <a:t>retroelements (retrotransposons)</a:t>
            </a:r>
            <a:r>
              <a:rPr lang="en-US"/>
              <a:t>, most impactful.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These retroelements are therefore the leading cause for the </a:t>
            </a:r>
            <a:r>
              <a:rPr b="1" lang="en-US"/>
              <a:t>genome size increase</a:t>
            </a:r>
            <a:r>
              <a:rPr lang="en-US"/>
              <a:t>. NOT the </a:t>
            </a:r>
            <a:r>
              <a:rPr lang="en-US"/>
              <a:t>repetitive</a:t>
            </a:r>
            <a:r>
              <a:rPr lang="en-US"/>
              <a:t> sequences.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So when comparing the genome of I polycarpa, we know the cause behind its comparatively larger size.</a:t>
            </a:r>
            <a:endParaRPr b="1"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GC content is </a:t>
            </a:r>
            <a:r>
              <a:rPr b="1" lang="en-US"/>
              <a:t>not homogenous in the genome</a:t>
            </a:r>
            <a:r>
              <a:rPr lang="en-US"/>
              <a:t>, different </a:t>
            </a:r>
            <a:r>
              <a:rPr lang="en-US"/>
              <a:t>chromosomes</a:t>
            </a:r>
            <a:r>
              <a:rPr lang="en-US"/>
              <a:t> exhibit altering levels of GC.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Repetitive elements</a:t>
            </a:r>
            <a:r>
              <a:rPr lang="en-US"/>
              <a:t> are also not </a:t>
            </a:r>
            <a:r>
              <a:rPr lang="en-US"/>
              <a:t>homogeneously</a:t>
            </a:r>
            <a:r>
              <a:rPr lang="en-US"/>
              <a:t> distributed along the genome, </a:t>
            </a:r>
            <a:r>
              <a:rPr b="1" lang="en-US"/>
              <a:t>heterogeneity</a:t>
            </a:r>
            <a:r>
              <a:rPr lang="en-U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Some chromosomes have more specific </a:t>
            </a:r>
            <a:r>
              <a:rPr b="1" lang="en-US"/>
              <a:t>clusters of Gypsy </a:t>
            </a:r>
            <a:r>
              <a:rPr lang="en-US"/>
              <a:t>elements. </a:t>
            </a:r>
            <a:r>
              <a:rPr b="1" lang="en-US"/>
              <a:t>Copia elements </a:t>
            </a:r>
            <a:r>
              <a:rPr lang="en-US"/>
              <a:t>are more </a:t>
            </a:r>
            <a:r>
              <a:rPr b="1" lang="en-US"/>
              <a:t>equally</a:t>
            </a:r>
            <a:r>
              <a:rPr b="1" lang="en-US"/>
              <a:t> distributed</a:t>
            </a:r>
            <a:r>
              <a:rPr lang="en-U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With </a:t>
            </a:r>
            <a:r>
              <a:rPr b="1" lang="en-US"/>
              <a:t>more genes</a:t>
            </a:r>
            <a:r>
              <a:rPr lang="en-US"/>
              <a:t>, or rather </a:t>
            </a:r>
            <a:r>
              <a:rPr b="1" lang="en-US"/>
              <a:t>higher density of genes</a:t>
            </a:r>
            <a:r>
              <a:rPr lang="en-US"/>
              <a:t>, there will be a smaller amount of </a:t>
            </a:r>
            <a:r>
              <a:rPr b="1" lang="en-US"/>
              <a:t>transposable elements</a:t>
            </a:r>
            <a:r>
              <a:rPr lang="en-US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Centromeres</a:t>
            </a:r>
            <a:r>
              <a:rPr lang="en-US"/>
              <a:t> for example are highly dense in </a:t>
            </a:r>
            <a:r>
              <a:rPr b="1" lang="en-US"/>
              <a:t>retrotransposons</a:t>
            </a:r>
            <a:r>
              <a:rPr lang="en-US"/>
              <a:t>, but have barely any genes.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</a:t>
            </a:r>
            <a:r>
              <a:rPr b="1" lang="en-US"/>
              <a:t>genome </a:t>
            </a:r>
            <a:r>
              <a:rPr lang="en-US"/>
              <a:t>as one can observe, has </a:t>
            </a:r>
            <a:r>
              <a:rPr b="1" lang="en-US"/>
              <a:t>two copies of genes</a:t>
            </a:r>
            <a:r>
              <a:rPr lang="en-US"/>
              <a:t>, across the genome. Therefore, one can say that there must have been a </a:t>
            </a:r>
            <a:r>
              <a:rPr b="1" lang="en-US"/>
              <a:t>whole genome duplication during the organism’s evolution</a:t>
            </a:r>
            <a:r>
              <a:rPr lang="en-US"/>
              <a:t>, </a:t>
            </a:r>
            <a:r>
              <a:rPr lang="en-US">
                <a:highlight>
                  <a:srgbClr val="00FFFF"/>
                </a:highlight>
              </a:rPr>
              <a:t>diploidy</a:t>
            </a:r>
            <a:r>
              <a:rPr lang="en-US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Observe the annotations in the gray inner circle, these regions are annotated specifically;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SSC, </a:t>
            </a:r>
            <a:r>
              <a:rPr b="1" lang="en-US"/>
              <a:t>single copy region</a:t>
            </a:r>
            <a:r>
              <a:rPr lang="en-US"/>
              <a:t>, the part of the genome which is only </a:t>
            </a:r>
            <a:r>
              <a:rPr b="1" lang="en-US"/>
              <a:t>present once</a:t>
            </a:r>
            <a:r>
              <a:rPr lang="en-US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IRB and IRA; </a:t>
            </a:r>
            <a:r>
              <a:rPr b="1" lang="en-US"/>
              <a:t>inverted repeat-“genomes”</a:t>
            </a:r>
            <a:r>
              <a:rPr lang="en-US"/>
              <a:t>, collection of </a:t>
            </a:r>
            <a:r>
              <a:rPr b="1" lang="en-US"/>
              <a:t>inverted repeats</a:t>
            </a:r>
            <a:r>
              <a:rPr lang="en-US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LSC;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Boxes on the inside and outside of the outer circle, represent genes. They can only be on one side of the outer circle.</a:t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One should note from these figures that the TE are important in the speciation of our desired species.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Gypsy elements particularly are of importance. Why so many, where are they inserted, how do they work</a:t>
            </a:r>
            <a:r>
              <a:rPr lang="en-US"/>
              <a:t>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Here they are looking at intact copies of TEs, within families of either Copia or Gypsy. They have reconstructed the phylogeny of the 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Gypsy</a:t>
            </a:r>
            <a:r>
              <a:rPr lang="en-US"/>
              <a:t> TEs are </a:t>
            </a:r>
            <a:r>
              <a:rPr b="1" lang="en-US"/>
              <a:t>most diverse in Polycarpa</a:t>
            </a:r>
            <a:r>
              <a:rPr lang="en-US"/>
              <a:t>, whereas the </a:t>
            </a:r>
            <a:r>
              <a:rPr b="1" lang="en-US"/>
              <a:t>Copia</a:t>
            </a:r>
            <a:r>
              <a:rPr lang="en-US"/>
              <a:t> TEs are </a:t>
            </a:r>
            <a:r>
              <a:rPr b="1" lang="en-US"/>
              <a:t>most</a:t>
            </a:r>
            <a:r>
              <a:rPr lang="en-US"/>
              <a:t> </a:t>
            </a:r>
            <a:r>
              <a:rPr b="1" lang="en-US"/>
              <a:t>diverse</a:t>
            </a:r>
            <a:r>
              <a:rPr lang="en-US"/>
              <a:t> in </a:t>
            </a:r>
            <a:r>
              <a:rPr b="1" lang="en-US"/>
              <a:t>Trichocarpa</a:t>
            </a:r>
            <a:r>
              <a:rPr lang="en-US"/>
              <a:t> </a:t>
            </a:r>
            <a:r>
              <a:rPr b="1" lang="en-US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9743" y="541019"/>
            <a:ext cx="5252346" cy="56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 txBox="1"/>
          <p:nvPr>
            <p:ph type="title"/>
          </p:nvPr>
        </p:nvSpPr>
        <p:spPr>
          <a:xfrm>
            <a:off x="4950078" y="1428750"/>
            <a:ext cx="2291842" cy="2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sng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-59436" y="1977644"/>
            <a:ext cx="12310872" cy="1596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4950078" y="1428750"/>
            <a:ext cx="2291842" cy="2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sng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4950078" y="1428750"/>
            <a:ext cx="2291842" cy="2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sng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950078" y="1428750"/>
            <a:ext cx="2291842" cy="2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sng" cap="none" strike="noStrike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-59436" y="1977644"/>
            <a:ext cx="12310872" cy="1596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ciencedirect.com/journal/cell-reports/vol/43/issue/3" TargetMode="External"/><Relationship Id="rId4" Type="http://schemas.openxmlformats.org/officeDocument/2006/relationships/hyperlink" Target="https://www.sciencedirect.com/journal/cell-reports/vol/43/issue/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hyperlink" Target="https://www.sciencedirect.com/topics/biochemistry-genetics-and-molecular-biology/genome-evolution" TargetMode="External"/><Relationship Id="rId10" Type="http://schemas.openxmlformats.org/officeDocument/2006/relationships/hyperlink" Target="https://www.sciencedirect.com/topics/biochemistry-genetics-and-molecular-biology/synonymous-substitution" TargetMode="External"/><Relationship Id="rId9" Type="http://schemas.openxmlformats.org/officeDocument/2006/relationships/hyperlink" Target="https://www.sciencedirect.com/topics/biochemistry-genetics-and-molecular-biology/synonymous-substitution" TargetMode="External"/><Relationship Id="rId5" Type="http://schemas.openxmlformats.org/officeDocument/2006/relationships/hyperlink" Target="https://www.sciencedirect.com/topics/agricultural-and-biological-sciences/arabidopsis-thaliana" TargetMode="External"/><Relationship Id="rId6" Type="http://schemas.openxmlformats.org/officeDocument/2006/relationships/hyperlink" Target="https://www.sciencedirect.com/topics/biochemistry-genetics-and-molecular-biology/medicago" TargetMode="External"/><Relationship Id="rId7" Type="http://schemas.openxmlformats.org/officeDocument/2006/relationships/hyperlink" Target="https://www.sciencedirect.com/topics/biochemistry-genetics-and-molecular-biology/synonymous-substitution" TargetMode="External"/><Relationship Id="rId8" Type="http://schemas.openxmlformats.org/officeDocument/2006/relationships/hyperlink" Target="https://www.sciencedirect.com/topics/biochemistry-genetics-and-molecular-biology/synonymous-substitu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hyperlink" Target="https://www.sciencedirect.com/topics/biochemistry-genetics-and-molecular-biology/manhattan-plo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hyperlink" Target="https://www.sciencedirect.com/topics/biochemistry-genetics-and-molecular-biology/soxhlet-extraction" TargetMode="External"/><Relationship Id="rId5" Type="http://schemas.openxmlformats.org/officeDocument/2006/relationships/hyperlink" Target="https://www.sciencedirect.com/topics/biochemistry-genetics-and-molecular-biology/palmitic-acid" TargetMode="External"/><Relationship Id="rId6" Type="http://schemas.openxmlformats.org/officeDocument/2006/relationships/hyperlink" Target="https://www.sciencedirect.com/topics/agricultural-and-biological-sciences/palmitoleic-acid" TargetMode="External"/><Relationship Id="rId7" Type="http://schemas.openxmlformats.org/officeDocument/2006/relationships/hyperlink" Target="https://www.sciencedirect.com/topics/agricultural-and-biological-sciences/stearic-acid" TargetMode="External"/><Relationship Id="rId8" Type="http://schemas.openxmlformats.org/officeDocument/2006/relationships/hyperlink" Target="https://www.sciencedirect.com/topics/agricultural-and-biological-sciences/linolenic-aci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www.sciencedirect.com/topics/agricultural-and-biological-sciences/endosper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www.sciencedirect.com/topics/biochemistry-genetics-and-molecular-biology/homologous-chromosome" TargetMode="External"/><Relationship Id="rId5" Type="http://schemas.openxmlformats.org/officeDocument/2006/relationships/hyperlink" Target="https://www.sciencedirect.com/topics/biochemistry-genetics-and-molecular-biology/homologous-chromosome" TargetMode="External"/><Relationship Id="rId6" Type="http://schemas.openxmlformats.org/officeDocument/2006/relationships/hyperlink" Target="https://www.sciencedirect.com/topics/biochemistry-genetics-and-molecular-biology/homologous-chromosom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hyperlink" Target="https://www.sciencedirect.com/topics/biochemistry-genetics-and-molecular-biology/retrotransposon" TargetMode="External"/><Relationship Id="rId11" Type="http://schemas.openxmlformats.org/officeDocument/2006/relationships/hyperlink" Target="https://www.sciencedirect.com/topics/agricultural-and-biological-sciences/retrotransposon" TargetMode="External"/><Relationship Id="rId10" Type="http://schemas.openxmlformats.org/officeDocument/2006/relationships/hyperlink" Target="https://www.sciencedirect.com/topics/agricultural-and-biological-sciences/populus-trichocarpa" TargetMode="External"/><Relationship Id="rId9" Type="http://schemas.openxmlformats.org/officeDocument/2006/relationships/hyperlink" Target="https://www.sciencedirect.com/topics/agricultural-and-biological-sciences/populus-trichocarpa" TargetMode="External"/><Relationship Id="rId5" Type="http://schemas.openxmlformats.org/officeDocument/2006/relationships/hyperlink" Target="https://www.sciencedirect.com/topics/agricultural-and-biological-sciences/populus-trichocarpa" TargetMode="External"/><Relationship Id="rId6" Type="http://schemas.openxmlformats.org/officeDocument/2006/relationships/hyperlink" Target="https://www.sciencedirect.com/topics/agricultural-and-biological-sciences/populus-trichocarpa" TargetMode="External"/><Relationship Id="rId7" Type="http://schemas.openxmlformats.org/officeDocument/2006/relationships/hyperlink" Target="https://www.sciencedirect.com/topics/agricultural-and-biological-sciences/populus-trichocarpa" TargetMode="External"/><Relationship Id="rId8" Type="http://schemas.openxmlformats.org/officeDocument/2006/relationships/hyperlink" Target="https://www.sciencedirect.com/topics/agricultural-and-biological-sciences/populus-trichocarp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s://www.sciencedirect.com/topics/biochemistry-genetics-and-molecular-biology/retroel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4950078" y="1428750"/>
            <a:ext cx="2291842" cy="2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0236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Cell Reports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5973064" y="2803525"/>
            <a:ext cx="127000" cy="17145"/>
          </a:xfrm>
          <a:custGeom>
            <a:rect b="b" l="l" r="r" t="t"/>
            <a:pathLst>
              <a:path extrusionOk="0" h="17144" w="127000">
                <a:moveTo>
                  <a:pt x="126491" y="0"/>
                </a:moveTo>
                <a:lnTo>
                  <a:pt x="0" y="0"/>
                </a:lnTo>
                <a:lnTo>
                  <a:pt x="0" y="16763"/>
                </a:lnTo>
                <a:lnTo>
                  <a:pt x="126491" y="16763"/>
                </a:lnTo>
                <a:lnTo>
                  <a:pt x="126491" y="0"/>
                </a:lnTo>
                <a:close/>
              </a:path>
            </a:pathLst>
          </a:custGeom>
          <a:solidFill>
            <a:srgbClr val="0462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"/>
          <p:cNvSpPr txBox="1"/>
          <p:nvPr>
            <p:ph idx="1" type="body"/>
          </p:nvPr>
        </p:nvSpPr>
        <p:spPr>
          <a:xfrm>
            <a:off x="-59436" y="1977644"/>
            <a:ext cx="12310872" cy="1596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033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462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Volume 43, Issue 3</a:t>
            </a:r>
            <a:r>
              <a:rPr lang="en-US"/>
              <a:t>, 26 March 2024, 113909</a:t>
            </a:r>
            <a:endParaRPr/>
          </a:p>
          <a:p>
            <a:pPr indent="0" lvl="0" marL="6020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602043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6033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Article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6033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1600">
                <a:latin typeface="Arial"/>
                <a:ea typeface="Arial"/>
                <a:cs typeface="Arial"/>
                <a:sym typeface="Arial"/>
              </a:rPr>
              <a:t>Idesia polycarpa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genome provides insights into its evolution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6033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and oil biosynthesis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5404"/>
            <a:ext cx="8095487" cy="5984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8306561" y="488060"/>
            <a:ext cx="3856354" cy="578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Figure 3.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Genome evolution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83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(A) Phylogenetic tree showing  relationships between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 trichocarpa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 suchowensis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Vernicia  fordii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8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Arabidopsis thaliana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Oryza sativa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Sesamum indicum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Olea europaea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Medicago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truncatula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The red and blue  circles represent tree and grass lambda,  respectively. The number in each circle  represents the average expansion rate  (×e−1).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(B) Shared and unique gene families 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 trichocarpa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 suchowensis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V. fordii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2700" marR="14859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800"/>
              <a:buFont typeface="Calibri"/>
              <a:buAutoNum type="alphaUcParenBoth" startAt="3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Syntenic comparison of homologous  chromosomes in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polycarpa, S.  suchowensis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 trichocarpa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arenBoth" startAt="3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Distribution of the</a:t>
            </a:r>
            <a:r>
              <a:rPr lang="en-US" sz="18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synonymous </a:t>
            </a:r>
            <a:r>
              <a:rPr lang="en-US" sz="18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substitution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rate (</a:t>
            </a:r>
            <a: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Ks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) among homol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ogous  gene pairs in the family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Salicaceae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61831" cy="47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 txBox="1"/>
          <p:nvPr/>
        </p:nvSpPr>
        <p:spPr>
          <a:xfrm>
            <a:off x="78739" y="4571746"/>
            <a:ext cx="11739880" cy="221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Figure 5. Genome-wide association study (GWAS) of oil content in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I. polycarpa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8290" lvl="0" marL="300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UcParenBoth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Distribution of oil content among 42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accessions. The data were normally distributed (p = 2.25e−1, Shapiro-Wilk test).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UcParenBoth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Genetic structure of the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population (at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= 2–4). All accessions are represented along the x axis, and the proportion of ancestry  at each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value is shown along the y axis.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7494" lvl="0" marL="289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UcParenBoth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Comparison of oil content between two groups of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accessions. p values were derived from a two-tailed analysis of variance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(ANOVA).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95910" lvl="0" marL="307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lphaUcParenBoth" startAt="4"/>
            </a:pPr>
            <a:r>
              <a:rPr lang="en-US" sz="16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Manhattan plot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showing results of the GWAS for oil content. The red arrow indicates the location of peak.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2700" marR="174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UcParenBoth" startAt="4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Local Manhattan plot (top) and linkage disequilibrium plot (bottom) for single-nucleotide polymorphisms (SNPs) surrounding the peak on  chr4. The location of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IpSTP5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is indicated in red.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916" y="124968"/>
            <a:ext cx="7158228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 txBox="1"/>
          <p:nvPr/>
        </p:nvSpPr>
        <p:spPr>
          <a:xfrm>
            <a:off x="552297" y="3867403"/>
            <a:ext cx="10291445" cy="3013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Figure 6. The genetic basis of oil content in </a:t>
            </a:r>
            <a:r>
              <a:rPr i="1" lang="en-US" sz="1400">
                <a:latin typeface="Calibri"/>
                <a:ea typeface="Calibri"/>
                <a:cs typeface="Calibri"/>
                <a:sym typeface="Calibri"/>
              </a:rPr>
              <a:t>I. polycarpa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38100" marR="304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Calibri"/>
              <a:buAutoNum type="alphaUcParenBoth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Fruit phenotypes of two accessions with varying oil content: China National Botanical Garden (CNBG) 01 and CNBG02. Top, unripe fruits at  75 days after pollination (DAP). Bottom, ripe fruits at 127 DAP. Scale bars: 1 cm.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38100" marR="184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UcParenBoth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Statistical analysis of CNBG01 and CNBG02 fruit size at the unripe and ripe stages. Values are mean ± SEM (n = 20, p values were derived  from ANOVA).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42569" lvl="0" marL="280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UcParenBoth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Total oil content of dried fruits measured by</a:t>
            </a:r>
            <a:r>
              <a:rPr lang="en-US" sz="1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Soxhlet extraction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as expressed as a percentage (w/w) of total fruit weight. Values are mean ±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SEM (n = 3, p value was derived from ANOVA).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38100" marR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UcParenBoth" startAt="4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Content of individual fatty acids in dried fruits measured by GC-MS. Values are mean ± SEM (n = 3, p value was derived from ANOVA).  Individual species of fatty acids (number of carbons:number of double bonds; 16:0,</a:t>
            </a:r>
            <a:r>
              <a:rPr lang="en-US" sz="1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palmitic acid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 16:1,</a:t>
            </a:r>
            <a:r>
              <a:rPr lang="en-US" sz="1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palmitoleic acid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 18:0,</a:t>
            </a:r>
            <a:r>
              <a:rPr lang="en-US" sz="1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stearic acid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  18:1, oleic acid; 18:2, linoleic acid; 18:3,</a:t>
            </a:r>
            <a:r>
              <a:rPr lang="en-US" sz="1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linolenic acid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; 20:0, arachidic acid) are listed on the x axis.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272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UcParenBoth" startAt="4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Correlation analysis between fruit volume and oil content in </a:t>
            </a:r>
            <a:r>
              <a:rPr i="1" lang="en-US" sz="14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(R</a:t>
            </a:r>
            <a:r>
              <a:rPr baseline="30000" lang="en-US" sz="135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= 0.39).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UcParenBoth" startAt="4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Heatmap showing expression of genes located in the candidate region of chr4 identified with a GWAS. </a:t>
            </a:r>
            <a:r>
              <a:rPr i="1" lang="en-US" sz="1400">
                <a:latin typeface="Calibri"/>
                <a:ea typeface="Calibri"/>
                <a:cs typeface="Calibri"/>
                <a:sym typeface="Calibri"/>
              </a:rPr>
              <a:t>Ip09793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i="1" lang="en-US" sz="1400">
                <a:latin typeface="Calibri"/>
                <a:ea typeface="Calibri"/>
                <a:cs typeface="Calibri"/>
                <a:sym typeface="Calibri"/>
              </a:rPr>
              <a:t>IpSTP5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, which was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significantly differentially expressed between CNBG01 and CNBG02, is indicated in red text.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297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UcParenBoth" startAt="7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Correlation analysis between </a:t>
            </a:r>
            <a:r>
              <a:rPr i="1" lang="en-US" sz="1400">
                <a:latin typeface="Calibri"/>
                <a:ea typeface="Calibri"/>
                <a:cs typeface="Calibri"/>
                <a:sym typeface="Calibri"/>
              </a:rPr>
              <a:t>IpSTP5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expression levels and oil content in </a:t>
            </a:r>
            <a:r>
              <a:rPr i="1" lang="en-US" sz="14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(R</a:t>
            </a:r>
            <a:r>
              <a:rPr baseline="30000" lang="en-US" sz="135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= 0.49).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408" y="121140"/>
            <a:ext cx="11490960" cy="436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1483867" y="4818126"/>
            <a:ext cx="9111615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Figure 6. The genetic basis of oil content in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I. polycarpa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86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(H) Map of pTRV1, pTRV2, pTRV2-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IpSTP5_1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, and pTRV2-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IpSTP5_2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vectors used in this study. pTRV2-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IpSTP5_1 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was cloned from 596 to 1,026 bp, and pTRV2-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IpSTP5_2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was cloned from 1,123 to 1,521 bp.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0979" lvl="0" marL="233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UcParenBoth" startAt="9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RT-qPCR assay of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IpSTP5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expression in unripe fruits after 14 days of inoculation. Values are mean ± SEM (n =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3, p values were derived from ANOVA).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12700" marR="1022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UcParenBoth" startAt="10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Statistic analysis of the oil content of unripe fruits after 14 days of inoculation. Values are mean ± SEM (n =  3, p values were derived from ANOVA).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2876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UcParenBoth" startAt="10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unripe fruit phenotypes after 14 days of inoculation in </a:t>
            </a:r>
            <a:r>
              <a:rPr i="1" lang="en-US" sz="1600">
                <a:latin typeface="Calibri"/>
                <a:ea typeface="Calibri"/>
                <a:cs typeface="Calibri"/>
                <a:sym typeface="Calibri"/>
              </a:rPr>
              <a:t>IpSTP5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VIGS assay. Scale bars: 1 cm.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80" y="251149"/>
            <a:ext cx="6443443" cy="644835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7414386" y="2490342"/>
            <a:ext cx="4687570" cy="1671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functional annotation results of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genes by NR (A) and Interproscan (B) databases,  respectively. Most of the annotated genes were  homologous to genus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 trichocarpa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and then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  suchowensis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(C) The GO terms and the number of  genes for each in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genomes.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48" y="154894"/>
            <a:ext cx="8733550" cy="4566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1093114" y="5441696"/>
            <a:ext cx="10521315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(D) Pattern of synteny between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 trichocarpa.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The results displayed 2-to-2 collinearity  relationship with minimum length 2 kb. And with minimum length 5 kb, they have a 1-to-1 homologous  chromosomes relationship, which displayed the chromosome rearrangement event of their ancestors. (E) Pattern  of synteny between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 suchowensis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" y="84625"/>
            <a:ext cx="9588057" cy="6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777" y="0"/>
            <a:ext cx="10492435" cy="665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467" y="239966"/>
            <a:ext cx="9279011" cy="64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044" y="219456"/>
            <a:ext cx="3573898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/>
        </p:nvSpPr>
        <p:spPr>
          <a:xfrm>
            <a:off x="6165850" y="1779778"/>
            <a:ext cx="54870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Figure 1.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morphology and genomic landscape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23215" lvl="0" marL="335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arenBoth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General morphology of a representative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tree at the fruit stage. Scale bar: 40 cm.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5594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arenBoth" startAt="2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ripe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spike. Scale bar: 3 cm.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UcParenBoth" startAt="2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Cross-sections of representative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fruit and  seeds. Top, fruit cross-section. The region outlined in  dashed red is enlarged in the middle. Scale bar: 6 mm.  Middle, enlarged image of the pericarp and seeds. Scale  bar: 2 mm. Bottom, a coated seed intact (left) and in cross-  section (right). Scale bar: 1 mm. P, pericarp; S, seed; F,  flesh; Sf, seed film; En,</a:t>
            </a:r>
            <a:r>
              <a:rPr lang="en-US" sz="18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endosperm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; Em, embryo.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4" y="313942"/>
            <a:ext cx="6633972" cy="65440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/>
        </p:nvSpPr>
        <p:spPr>
          <a:xfrm>
            <a:off x="7072375" y="806574"/>
            <a:ext cx="4756200" cy="5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Figure 1. 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morphology and genomic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landscape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51435" lvl="0" marL="12700" marR="10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(D) Summary of the 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genomic  landscape.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(a′)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Length of each pesudochromosome  in megabases (Mb).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(b′)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CG content (28%–35%).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c′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Number of repeat element (100–500). 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d′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 Number of 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Copia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elements (0–72). 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e′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Number of  </a:t>
            </a:r>
            <a:r>
              <a:rPr i="1" lang="en-US" sz="2200">
                <a:latin typeface="Calibri"/>
                <a:ea typeface="Calibri"/>
                <a:cs typeface="Calibri"/>
                <a:sym typeface="Calibri"/>
              </a:rPr>
              <a:t>Gypsy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elements (0–221). 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f′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Number of genes (30– 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500). (g′) Syntenic blocks in </a:t>
            </a:r>
            <a:r>
              <a:rPr lang="en-US" sz="22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homologous  chromosomes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. Each line represents a bl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ock longer  than 2 kb. All data were based on 200-kb windows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72" y="247279"/>
            <a:ext cx="6309716" cy="64836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/>
        </p:nvSpPr>
        <p:spPr>
          <a:xfrm>
            <a:off x="6952375" y="1886650"/>
            <a:ext cx="4827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927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Figure S2. Chloroplast reference genome of </a:t>
            </a:r>
            <a:r>
              <a:rPr b="1" i="1" lang="en-US" sz="1600">
                <a:latin typeface="Calibri"/>
                <a:ea typeface="Calibri"/>
                <a:cs typeface="Calibri"/>
                <a:sym typeface="Calibri"/>
              </a:rPr>
              <a:t>I. polycarpa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. Related to  Figure 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localization and function of the annotated genes are illustrated in  the outer circle.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96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GC content is graphed around the inner circle with the line indicating  36.79% GC content. The map was generated using  OrganellarGenomeDraw.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85" y="942100"/>
            <a:ext cx="7945145" cy="50472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/>
        </p:nvSpPr>
        <p:spPr>
          <a:xfrm>
            <a:off x="8331454" y="924305"/>
            <a:ext cx="3563620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6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Figure 2. Characteristics of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Copia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Gypsy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retroelements</a:t>
            </a:r>
            <a:r>
              <a:rPr lang="en-US" sz="18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polycarpa 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other woody plants in the family 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Salicaceae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(A) Distribution of repeat element 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types in </a:t>
            </a:r>
            <a: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I. polycarpa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(red),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Populus  trichocarpa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(yellow), and </a:t>
            </a:r>
            <a:r>
              <a:rPr i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Salix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 suchowensis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(blue).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8331454" y="3393694"/>
            <a:ext cx="13487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retroelements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8331454" y="3118815"/>
            <a:ext cx="3561079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(B)	The	number	of	intact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	polycarpa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8331454" y="3668014"/>
            <a:ext cx="3561079" cy="19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 trichocarpa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 suchowensis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(C and D) Expansion of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Copia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(C) and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Gypia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(D)	retroelements	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other species in the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family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Salicaceae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	trichocarpa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	suchowensis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	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	deltoides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	and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 purpurea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550" y="298704"/>
            <a:ext cx="10060648" cy="512943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/>
        </p:nvSpPr>
        <p:spPr>
          <a:xfrm>
            <a:off x="1596897" y="5657799"/>
            <a:ext cx="890778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(E and F) Phylogenetic trees showing expanded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Copia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(E) 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Gypsy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(F)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retroelement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families 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I. polycarpa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P. trichocarpa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S. suchowensis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the number of activated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Copia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Gypsy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elements in each. Bars are log</a:t>
            </a:r>
            <a:r>
              <a:rPr baseline="-25000" lang="en-US" sz="1800"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(numbers).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2024-09-16T13:13:06Z</dcterms:created>
  <dc:creator>benedicte sturbois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2024-09-16T00:00:00Z</vt:filetime>
  </property>
</Properties>
</file>