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970" r:id="rId2"/>
    <p:sldId id="971" r:id="rId3"/>
    <p:sldId id="972" r:id="rId4"/>
    <p:sldId id="973" r:id="rId5"/>
    <p:sldId id="974" r:id="rId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irzer" initials="TB" lastIdx="1" clrIdx="0">
    <p:extLst>
      <p:ext uri="{19B8F6BF-5375-455C-9EA6-DF929625EA0E}">
        <p15:presenceInfo xmlns:p15="http://schemas.microsoft.com/office/powerpoint/2012/main" userId="8117e217f3716a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24234-1F47-40C7-BB5E-E7F9F4951449}" v="22" dt="2021-03-31T08:35:21.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34" autoAdjust="0"/>
  </p:normalViewPr>
  <p:slideViewPr>
    <p:cSldViewPr>
      <p:cViewPr varScale="1">
        <p:scale>
          <a:sx n="113" d="100"/>
          <a:sy n="113" d="100"/>
        </p:scale>
        <p:origin x="403" y="8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D4D24234-1F47-40C7-BB5E-E7F9F4951449}"/>
    <pc:docChg chg="undo custSel delSld modSld modNotesMaster modHandout">
      <pc:chgData name="Todd Birzer" userId="8117e217f3716a74" providerId="LiveId" clId="{D4D24234-1F47-40C7-BB5E-E7F9F4951449}" dt="2021-03-31T08:52:09.267" v="258" actId="20577"/>
      <pc:docMkLst>
        <pc:docMk/>
      </pc:docMkLst>
      <pc:sldChg chg="modSp del mod">
        <pc:chgData name="Todd Birzer" userId="8117e217f3716a74" providerId="LiveId" clId="{D4D24234-1F47-40C7-BB5E-E7F9F4951449}" dt="2021-03-31T08:18:35.584" v="118" actId="47"/>
        <pc:sldMkLst>
          <pc:docMk/>
          <pc:sldMk cId="2545435623" sldId="969"/>
        </pc:sldMkLst>
        <pc:spChg chg="mod">
          <ac:chgData name="Todd Birzer" userId="8117e217f3716a74" providerId="LiveId" clId="{D4D24234-1F47-40C7-BB5E-E7F9F4951449}" dt="2021-03-31T08:04:16.216" v="8" actId="20577"/>
          <ac:spMkLst>
            <pc:docMk/>
            <pc:sldMk cId="2545435623" sldId="969"/>
            <ac:spMk id="2" creationId="{0EAA70EF-8649-4B7C-B18C-16B45A347AAE}"/>
          </ac:spMkLst>
        </pc:spChg>
        <pc:spChg chg="mod">
          <ac:chgData name="Todd Birzer" userId="8117e217f3716a74" providerId="LiveId" clId="{D4D24234-1F47-40C7-BB5E-E7F9F4951449}" dt="2021-03-31T08:16:15.412" v="101" actId="1035"/>
          <ac:spMkLst>
            <pc:docMk/>
            <pc:sldMk cId="2545435623" sldId="969"/>
            <ac:spMk id="6" creationId="{8B55AD9E-BE44-4E64-8E45-2989A52C231D}"/>
          </ac:spMkLst>
        </pc:spChg>
        <pc:spChg chg="mod">
          <ac:chgData name="Todd Birzer" userId="8117e217f3716a74" providerId="LiveId" clId="{D4D24234-1F47-40C7-BB5E-E7F9F4951449}" dt="2021-03-31T08:05:09.999" v="74" actId="14100"/>
          <ac:spMkLst>
            <pc:docMk/>
            <pc:sldMk cId="2545435623" sldId="969"/>
            <ac:spMk id="8" creationId="{0B9099B8-04CF-4922-BE15-AE9D04569898}"/>
          </ac:spMkLst>
        </pc:spChg>
        <pc:graphicFrameChg chg="mod modGraphic">
          <ac:chgData name="Todd Birzer" userId="8117e217f3716a74" providerId="LiveId" clId="{D4D24234-1F47-40C7-BB5E-E7F9F4951449}" dt="2021-03-31T08:16:12.941" v="100" actId="1035"/>
          <ac:graphicFrameMkLst>
            <pc:docMk/>
            <pc:sldMk cId="2545435623" sldId="969"/>
            <ac:graphicFrameMk id="5" creationId="{03547FBB-6EB7-4360-BF90-A13BD1E29CA5}"/>
          </ac:graphicFrameMkLst>
        </pc:graphicFrameChg>
      </pc:sldChg>
      <pc:sldChg chg="delSp modSp mod">
        <pc:chgData name="Todd Birzer" userId="8117e217f3716a74" providerId="LiveId" clId="{D4D24234-1F47-40C7-BB5E-E7F9F4951449}" dt="2021-03-31T08:18:18.767" v="117" actId="1035"/>
        <pc:sldMkLst>
          <pc:docMk/>
          <pc:sldMk cId="1949397525" sldId="970"/>
        </pc:sldMkLst>
        <pc:spChg chg="mod">
          <ac:chgData name="Todd Birzer" userId="8117e217f3716a74" providerId="LiveId" clId="{D4D24234-1F47-40C7-BB5E-E7F9F4951449}" dt="2021-03-31T08:16:51.989" v="107" actId="1035"/>
          <ac:spMkLst>
            <pc:docMk/>
            <pc:sldMk cId="1949397525" sldId="970"/>
            <ac:spMk id="2" creationId="{0EAA70EF-8649-4B7C-B18C-16B45A347AAE}"/>
          </ac:spMkLst>
        </pc:spChg>
        <pc:spChg chg="mod">
          <ac:chgData name="Todd Birzer" userId="8117e217f3716a74" providerId="LiveId" clId="{D4D24234-1F47-40C7-BB5E-E7F9F4951449}" dt="2021-03-31T08:18:18.767" v="117" actId="1035"/>
          <ac:spMkLst>
            <pc:docMk/>
            <pc:sldMk cId="1949397525" sldId="970"/>
            <ac:spMk id="3" creationId="{9FA363CE-8552-4317-BD09-05B2E35589D2}"/>
          </ac:spMkLst>
        </pc:spChg>
        <pc:spChg chg="mod">
          <ac:chgData name="Todd Birzer" userId="8117e217f3716a74" providerId="LiveId" clId="{D4D24234-1F47-40C7-BB5E-E7F9F4951449}" dt="2021-03-31T08:16:47.715" v="106" actId="1035"/>
          <ac:spMkLst>
            <pc:docMk/>
            <pc:sldMk cId="1949397525" sldId="970"/>
            <ac:spMk id="6" creationId="{8B55AD9E-BE44-4E64-8E45-2989A52C231D}"/>
          </ac:spMkLst>
        </pc:spChg>
        <pc:spChg chg="mod">
          <ac:chgData name="Todd Birzer" userId="8117e217f3716a74" providerId="LiveId" clId="{D4D24234-1F47-40C7-BB5E-E7F9F4951449}" dt="2021-03-31T08:17:55.827" v="115" actId="14100"/>
          <ac:spMkLst>
            <pc:docMk/>
            <pc:sldMk cId="1949397525" sldId="970"/>
            <ac:spMk id="8" creationId="{0B9099B8-04CF-4922-BE15-AE9D04569898}"/>
          </ac:spMkLst>
        </pc:spChg>
        <pc:spChg chg="del">
          <ac:chgData name="Todd Birzer" userId="8117e217f3716a74" providerId="LiveId" clId="{D4D24234-1F47-40C7-BB5E-E7F9F4951449}" dt="2021-03-31T08:16:25.742" v="102" actId="478"/>
          <ac:spMkLst>
            <pc:docMk/>
            <pc:sldMk cId="1949397525" sldId="970"/>
            <ac:spMk id="9" creationId="{B4A21460-BBF6-4813-A0E7-F741D8C5F485}"/>
          </ac:spMkLst>
        </pc:spChg>
        <pc:spChg chg="del">
          <ac:chgData name="Todd Birzer" userId="8117e217f3716a74" providerId="LiveId" clId="{D4D24234-1F47-40C7-BB5E-E7F9F4951449}" dt="2021-03-31T08:16:28.214" v="103" actId="478"/>
          <ac:spMkLst>
            <pc:docMk/>
            <pc:sldMk cId="1949397525" sldId="970"/>
            <ac:spMk id="10" creationId="{5D1F6D8C-BD2E-49B2-889D-ED88EEF0CF1D}"/>
          </ac:spMkLst>
        </pc:spChg>
        <pc:graphicFrameChg chg="mod modGraphic">
          <ac:chgData name="Todd Birzer" userId="8117e217f3716a74" providerId="LiveId" clId="{D4D24234-1F47-40C7-BB5E-E7F9F4951449}" dt="2021-03-31T08:17:18.950" v="109" actId="14734"/>
          <ac:graphicFrameMkLst>
            <pc:docMk/>
            <pc:sldMk cId="1949397525" sldId="970"/>
            <ac:graphicFrameMk id="5" creationId="{03547FBB-6EB7-4360-BF90-A13BD1E29CA5}"/>
          </ac:graphicFrameMkLst>
        </pc:graphicFrameChg>
        <pc:picChg chg="mod">
          <ac:chgData name="Todd Birzer" userId="8117e217f3716a74" providerId="LiveId" clId="{D4D24234-1F47-40C7-BB5E-E7F9F4951449}" dt="2021-03-31T08:17:35.888" v="110" actId="1076"/>
          <ac:picMkLst>
            <pc:docMk/>
            <pc:sldMk cId="1949397525" sldId="970"/>
            <ac:picMk id="11" creationId="{63CA7216-0EFB-443D-8F05-702DF51288C5}"/>
          </ac:picMkLst>
        </pc:picChg>
      </pc:sldChg>
      <pc:sldChg chg="addSp delSp modSp mod">
        <pc:chgData name="Todd Birzer" userId="8117e217f3716a74" providerId="LiveId" clId="{D4D24234-1F47-40C7-BB5E-E7F9F4951449}" dt="2021-03-31T08:52:09.267" v="258" actId="20577"/>
        <pc:sldMkLst>
          <pc:docMk/>
          <pc:sldMk cId="3337152425" sldId="971"/>
        </pc:sldMkLst>
        <pc:spChg chg="mod">
          <ac:chgData name="Todd Birzer" userId="8117e217f3716a74" providerId="LiveId" clId="{D4D24234-1F47-40C7-BB5E-E7F9F4951449}" dt="2021-03-31T08:20:15.273" v="125" actId="20577"/>
          <ac:spMkLst>
            <pc:docMk/>
            <pc:sldMk cId="3337152425" sldId="971"/>
            <ac:spMk id="3" creationId="{9FA363CE-8552-4317-BD09-05B2E35589D2}"/>
          </ac:spMkLst>
        </pc:spChg>
        <pc:spChg chg="del">
          <ac:chgData name="Todd Birzer" userId="8117e217f3716a74" providerId="LiveId" clId="{D4D24234-1F47-40C7-BB5E-E7F9F4951449}" dt="2021-03-31T08:23:50.496" v="188" actId="478"/>
          <ac:spMkLst>
            <pc:docMk/>
            <pc:sldMk cId="3337152425" sldId="971"/>
            <ac:spMk id="8" creationId="{0B9099B8-04CF-4922-BE15-AE9D04569898}"/>
          </ac:spMkLst>
        </pc:spChg>
        <pc:spChg chg="add mod">
          <ac:chgData name="Todd Birzer" userId="8117e217f3716a74" providerId="LiveId" clId="{D4D24234-1F47-40C7-BB5E-E7F9F4951449}" dt="2021-03-31T08:24:22.447" v="191" actId="1076"/>
          <ac:spMkLst>
            <pc:docMk/>
            <pc:sldMk cId="3337152425" sldId="971"/>
            <ac:spMk id="9" creationId="{298118AD-E6C1-412C-A37D-05CD8E004F29}"/>
          </ac:spMkLst>
        </pc:spChg>
        <pc:graphicFrameChg chg="mod modGraphic">
          <ac:chgData name="Todd Birzer" userId="8117e217f3716a74" providerId="LiveId" clId="{D4D24234-1F47-40C7-BB5E-E7F9F4951449}" dt="2021-03-31T08:52:09.267" v="258" actId="20577"/>
          <ac:graphicFrameMkLst>
            <pc:docMk/>
            <pc:sldMk cId="3337152425" sldId="971"/>
            <ac:graphicFrameMk id="5" creationId="{03547FBB-6EB7-4360-BF90-A13BD1E29CA5}"/>
          </ac:graphicFrameMkLst>
        </pc:graphicFrameChg>
      </pc:sldChg>
      <pc:sldChg chg="delSp modSp mod">
        <pc:chgData name="Todd Birzer" userId="8117e217f3716a74" providerId="LiveId" clId="{D4D24234-1F47-40C7-BB5E-E7F9F4951449}" dt="2021-03-31T08:30:40.631" v="241" actId="1076"/>
        <pc:sldMkLst>
          <pc:docMk/>
          <pc:sldMk cId="730279224" sldId="972"/>
        </pc:sldMkLst>
        <pc:spChg chg="mod">
          <ac:chgData name="Todd Birzer" userId="8117e217f3716a74" providerId="LiveId" clId="{D4D24234-1F47-40C7-BB5E-E7F9F4951449}" dt="2021-03-31T08:25:58.170" v="222" actId="13822"/>
          <ac:spMkLst>
            <pc:docMk/>
            <pc:sldMk cId="730279224" sldId="972"/>
            <ac:spMk id="3" creationId="{9FA363CE-8552-4317-BD09-05B2E35589D2}"/>
          </ac:spMkLst>
        </pc:spChg>
        <pc:spChg chg="del">
          <ac:chgData name="Todd Birzer" userId="8117e217f3716a74" providerId="LiveId" clId="{D4D24234-1F47-40C7-BB5E-E7F9F4951449}" dt="2021-03-31T08:26:01.113" v="223" actId="478"/>
          <ac:spMkLst>
            <pc:docMk/>
            <pc:sldMk cId="730279224" sldId="972"/>
            <ac:spMk id="9" creationId="{298118AD-E6C1-412C-A37D-05CD8E004F29}"/>
          </ac:spMkLst>
        </pc:spChg>
        <pc:graphicFrameChg chg="mod modGraphic">
          <ac:chgData name="Todd Birzer" userId="8117e217f3716a74" providerId="LiveId" clId="{D4D24234-1F47-40C7-BB5E-E7F9F4951449}" dt="2021-03-31T08:26:51.666" v="228" actId="14734"/>
          <ac:graphicFrameMkLst>
            <pc:docMk/>
            <pc:sldMk cId="730279224" sldId="972"/>
            <ac:graphicFrameMk id="5" creationId="{03547FBB-6EB7-4360-BF90-A13BD1E29CA5}"/>
          </ac:graphicFrameMkLst>
        </pc:graphicFrameChg>
        <pc:picChg chg="mod">
          <ac:chgData name="Todd Birzer" userId="8117e217f3716a74" providerId="LiveId" clId="{D4D24234-1F47-40C7-BB5E-E7F9F4951449}" dt="2021-03-31T08:30:40.631" v="241" actId="1076"/>
          <ac:picMkLst>
            <pc:docMk/>
            <pc:sldMk cId="730279224" sldId="972"/>
            <ac:picMk id="11" creationId="{63CA7216-0EFB-443D-8F05-702DF51288C5}"/>
          </ac:picMkLst>
        </pc:picChg>
      </pc:sldChg>
      <pc:sldChg chg="addSp modSp mod">
        <pc:chgData name="Todd Birzer" userId="8117e217f3716a74" providerId="LiveId" clId="{D4D24234-1F47-40C7-BB5E-E7F9F4951449}" dt="2021-03-31T08:31:34.898" v="246" actId="13822"/>
        <pc:sldMkLst>
          <pc:docMk/>
          <pc:sldMk cId="3527560308" sldId="973"/>
        </pc:sldMkLst>
        <pc:spChg chg="mod">
          <ac:chgData name="Todd Birzer" userId="8117e217f3716a74" providerId="LiveId" clId="{D4D24234-1F47-40C7-BB5E-E7F9F4951449}" dt="2021-03-31T08:28:48.713" v="233" actId="13822"/>
          <ac:spMkLst>
            <pc:docMk/>
            <pc:sldMk cId="3527560308" sldId="973"/>
            <ac:spMk id="3" creationId="{9FA363CE-8552-4317-BD09-05B2E35589D2}"/>
          </ac:spMkLst>
        </pc:spChg>
        <pc:spChg chg="add mod">
          <ac:chgData name="Todd Birzer" userId="8117e217f3716a74" providerId="LiveId" clId="{D4D24234-1F47-40C7-BB5E-E7F9F4951449}" dt="2021-03-31T08:31:34.898" v="246" actId="13822"/>
          <ac:spMkLst>
            <pc:docMk/>
            <pc:sldMk cId="3527560308" sldId="973"/>
            <ac:spMk id="8" creationId="{461CAAD9-21B8-41A9-A6F0-EDAA29C72E03}"/>
          </ac:spMkLst>
        </pc:spChg>
        <pc:graphicFrameChg chg="mod modGraphic">
          <ac:chgData name="Todd Birzer" userId="8117e217f3716a74" providerId="LiveId" clId="{D4D24234-1F47-40C7-BB5E-E7F9F4951449}" dt="2021-03-31T08:30:27.279" v="240" actId="255"/>
          <ac:graphicFrameMkLst>
            <pc:docMk/>
            <pc:sldMk cId="3527560308" sldId="973"/>
            <ac:graphicFrameMk id="5" creationId="{03547FBB-6EB7-4360-BF90-A13BD1E29CA5}"/>
          </ac:graphicFrameMkLst>
        </pc:graphicFrameChg>
        <pc:picChg chg="mod">
          <ac:chgData name="Todd Birzer" userId="8117e217f3716a74" providerId="LiveId" clId="{D4D24234-1F47-40C7-BB5E-E7F9F4951449}" dt="2021-03-31T08:30:55.650" v="242" actId="1076"/>
          <ac:picMkLst>
            <pc:docMk/>
            <pc:sldMk cId="3527560308" sldId="973"/>
            <ac:picMk id="11" creationId="{63CA7216-0EFB-443D-8F05-702DF51288C5}"/>
          </ac:picMkLst>
        </pc:picChg>
      </pc:sldChg>
      <pc:sldChg chg="delSp modSp mod">
        <pc:chgData name="Todd Birzer" userId="8117e217f3716a74" providerId="LiveId" clId="{D4D24234-1F47-40C7-BB5E-E7F9F4951449}" dt="2021-03-31T08:33:05.936" v="255" actId="255"/>
        <pc:sldMkLst>
          <pc:docMk/>
          <pc:sldMk cId="3324819809" sldId="974"/>
        </pc:sldMkLst>
        <pc:spChg chg="mod">
          <ac:chgData name="Todd Birzer" userId="8117e217f3716a74" providerId="LiveId" clId="{D4D24234-1F47-40C7-BB5E-E7F9F4951449}" dt="2021-03-31T08:32:23.551" v="250" actId="13822"/>
          <ac:spMkLst>
            <pc:docMk/>
            <pc:sldMk cId="3324819809" sldId="974"/>
            <ac:spMk id="3" creationId="{9FA363CE-8552-4317-BD09-05B2E35589D2}"/>
          </ac:spMkLst>
        </pc:spChg>
        <pc:spChg chg="del">
          <ac:chgData name="Todd Birzer" userId="8117e217f3716a74" providerId="LiveId" clId="{D4D24234-1F47-40C7-BB5E-E7F9F4951449}" dt="2021-03-31T08:32:17.114" v="249" actId="478"/>
          <ac:spMkLst>
            <pc:docMk/>
            <pc:sldMk cId="3324819809" sldId="974"/>
            <ac:spMk id="8" creationId="{461CAAD9-21B8-41A9-A6F0-EDAA29C72E03}"/>
          </ac:spMkLst>
        </pc:spChg>
        <pc:graphicFrameChg chg="mod modGraphic">
          <ac:chgData name="Todd Birzer" userId="8117e217f3716a74" providerId="LiveId" clId="{D4D24234-1F47-40C7-BB5E-E7F9F4951449}" dt="2021-03-31T08:33:05.936" v="255" actId="255"/>
          <ac:graphicFrameMkLst>
            <pc:docMk/>
            <pc:sldMk cId="3324819809" sldId="974"/>
            <ac:graphicFrameMk id="5" creationId="{03547FBB-6EB7-4360-BF90-A13BD1E29CA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sz="quarter" idx="1"/>
          </p:nvPr>
        </p:nvSpPr>
        <p:spPr>
          <a:xfrm>
            <a:off x="4023093" y="0"/>
            <a:ext cx="3077740" cy="469424"/>
          </a:xfrm>
          <a:prstGeom prst="rect">
            <a:avLst/>
          </a:prstGeom>
        </p:spPr>
        <p:txBody>
          <a:bodyPr vert="horz" lIns="94218" tIns="47109" rIns="94218" bIns="47109" rtlCol="0"/>
          <a:lstStyle>
            <a:lvl1pPr algn="r">
              <a:defRPr sz="1200"/>
            </a:lvl1pPr>
          </a:lstStyle>
          <a:p>
            <a:fld id="{999DE34A-B09E-4255-8C69-8449F27E2E7F}" type="datetimeFigureOut">
              <a:rPr lang="en-US" smtClean="0"/>
              <a:t>3/31/2021</a:t>
            </a:fld>
            <a:endParaRPr lang="en-US"/>
          </a:p>
        </p:txBody>
      </p:sp>
      <p:sp>
        <p:nvSpPr>
          <p:cNvPr id="4" name="Footer Placeholder 3"/>
          <p:cNvSpPr>
            <a:spLocks noGrp="1"/>
          </p:cNvSpPr>
          <p:nvPr>
            <p:ph type="ftr" sz="quarter" idx="2"/>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40" cy="469424"/>
          </a:xfrm>
          <a:prstGeom prst="rect">
            <a:avLst/>
          </a:prstGeom>
        </p:spPr>
        <p:txBody>
          <a:bodyPr vert="horz" lIns="94218" tIns="47109" rIns="94218" bIns="47109" rtlCol="0" anchor="b"/>
          <a:lstStyle>
            <a:lvl1pPr algn="r">
              <a:defRPr sz="1200"/>
            </a:lvl1pPr>
          </a:lstStyle>
          <a:p>
            <a:fld id="{924D0EAB-474F-464F-AA7C-928B82A76B25}" type="slidenum">
              <a:rPr lang="en-US" smtClean="0"/>
              <a:t>‹#›</a:t>
            </a:fld>
            <a:endParaRPr lang="en-US"/>
          </a:p>
        </p:txBody>
      </p:sp>
    </p:spTree>
    <p:extLst>
      <p:ext uri="{BB962C8B-B14F-4D97-AF65-F5344CB8AC3E}">
        <p14:creationId xmlns:p14="http://schemas.microsoft.com/office/powerpoint/2010/main" val="3330335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idx="1"/>
          </p:nvPr>
        </p:nvSpPr>
        <p:spPr>
          <a:xfrm>
            <a:off x="4023093" y="0"/>
            <a:ext cx="3077740" cy="469424"/>
          </a:xfrm>
          <a:prstGeom prst="rect">
            <a:avLst/>
          </a:prstGeom>
        </p:spPr>
        <p:txBody>
          <a:bodyPr vert="horz" lIns="94218" tIns="47109" rIns="94218" bIns="47109" rtlCol="0"/>
          <a:lstStyle>
            <a:lvl1pPr algn="r">
              <a:defRPr sz="1200"/>
            </a:lvl1pPr>
          </a:lstStyle>
          <a:p>
            <a:fld id="{A32451FF-D179-4798-9813-165EDCD5F412}" type="datetimeFigureOut">
              <a:rPr lang="en-US" smtClean="0"/>
              <a:t>3/31/2021</a:t>
            </a:fld>
            <a:endParaRPr lang="en-US"/>
          </a:p>
        </p:txBody>
      </p:sp>
      <p:sp>
        <p:nvSpPr>
          <p:cNvPr id="4" name="Slide Image Placeholder 3"/>
          <p:cNvSpPr>
            <a:spLocks noGrp="1" noRot="1" noChangeAspect="1"/>
          </p:cNvSpPr>
          <p:nvPr>
            <p:ph type="sldImg" idx="2"/>
          </p:nvPr>
        </p:nvSpPr>
        <p:spPr>
          <a:xfrm>
            <a:off x="420688" y="703263"/>
            <a:ext cx="6261100" cy="3521075"/>
          </a:xfrm>
          <a:prstGeom prst="rect">
            <a:avLst/>
          </a:prstGeom>
          <a:noFill/>
          <a:ln w="12700">
            <a:solidFill>
              <a:prstClr val="black"/>
            </a:solidFill>
          </a:ln>
        </p:spPr>
        <p:txBody>
          <a:bodyPr vert="horz" lIns="94218" tIns="47109" rIns="94218" bIns="47109"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18" tIns="47109" rIns="94218"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40" cy="469424"/>
          </a:xfrm>
          <a:prstGeom prst="rect">
            <a:avLst/>
          </a:prstGeom>
        </p:spPr>
        <p:txBody>
          <a:bodyPr vert="horz" lIns="94218" tIns="47109" rIns="94218" bIns="47109" rtlCol="0" anchor="b"/>
          <a:lstStyle>
            <a:lvl1pPr algn="r">
              <a:defRPr sz="1200"/>
            </a:lvl1pPr>
          </a:lstStyle>
          <a:p>
            <a:fld id="{75E0615F-E3B3-49F6-A227-2E08AFC9D1A5}" type="slidenum">
              <a:rPr lang="en-US" smtClean="0"/>
              <a:t>‹#›</a:t>
            </a:fld>
            <a:endParaRPr lang="en-US"/>
          </a:p>
        </p:txBody>
      </p:sp>
    </p:spTree>
    <p:extLst>
      <p:ext uri="{BB962C8B-B14F-4D97-AF65-F5344CB8AC3E}">
        <p14:creationId xmlns:p14="http://schemas.microsoft.com/office/powerpoint/2010/main" val="33159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3816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2590799"/>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1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2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6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25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44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A051B39-B140-43FE-96DB-472A2B59CE7C}" type="datetime1">
              <a:rPr lang="en-US" smtClean="0"/>
              <a:t>3/31/2021</a:t>
            </a:fld>
            <a:endParaRPr lang="en-US"/>
          </a:p>
        </p:txBody>
      </p:sp>
      <p:sp>
        <p:nvSpPr>
          <p:cNvPr id="5" name="Footer Placeholder 4"/>
          <p:cNvSpPr>
            <a:spLocks noGrp="1"/>
          </p:cNvSpPr>
          <p:nvPr>
            <p:ph type="ftr" sz="quarter" idx="11"/>
          </p:nvPr>
        </p:nvSpPr>
        <p:spPr>
          <a:xfrm>
            <a:off x="2438400" y="4767263"/>
            <a:ext cx="4267200" cy="204787"/>
          </a:xfrm>
          <a:prstGeom prst="rect">
            <a:avLst/>
          </a:prstGeom>
        </p:spPr>
        <p:txBody>
          <a:bodyPr/>
          <a:lstStyle/>
          <a:p>
            <a:r>
              <a:rPr lang="en-US"/>
              <a:t>Footer Text</a:t>
            </a: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71053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A600BB2-27C5-458B-ABCE-839C88CF47CE}" type="datetime1">
              <a:rPr lang="en-US" smtClean="0"/>
              <a:t>3/31/2021</a:t>
            </a:fld>
            <a:endParaRPr lang="en-US"/>
          </a:p>
        </p:txBody>
      </p:sp>
      <p:sp>
        <p:nvSpPr>
          <p:cNvPr id="5" name="Footer Placeholder 4"/>
          <p:cNvSpPr>
            <a:spLocks noGrp="1"/>
          </p:cNvSpPr>
          <p:nvPr>
            <p:ph type="ftr" sz="quarter" idx="11"/>
          </p:nvPr>
        </p:nvSpPr>
        <p:spPr>
          <a:xfrm>
            <a:off x="2438400" y="4767263"/>
            <a:ext cx="4267200" cy="204787"/>
          </a:xfrm>
          <a:prstGeom prst="rect">
            <a:avLst/>
          </a:prstGeom>
        </p:spPr>
        <p:txBody>
          <a:bodyPr/>
          <a:lstStyle/>
          <a:p>
            <a:r>
              <a:rPr lang="en-US"/>
              <a:t>Footer Text</a:t>
            </a: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40521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116587" y="4897279"/>
            <a:ext cx="910826" cy="246221"/>
          </a:xfrm>
          <a:prstGeom prst="rect">
            <a:avLst/>
          </a:prstGeom>
          <a:noFill/>
        </p:spPr>
        <p:txBody>
          <a:bodyPr wrap="none" rtlCol="0">
            <a:spAutoFit/>
          </a:bodyPr>
          <a:lstStyle/>
          <a:p>
            <a:pPr algn="ctr"/>
            <a:r>
              <a:rPr lang="en-US" sz="1000" baseline="0" dirty="0">
                <a:latin typeface="Tw Cen MT" panose="020B0602020104020603" pitchFamily="34" charset="0"/>
              </a:rPr>
              <a:t>© Todd Birzer</a:t>
            </a:r>
            <a:endParaRPr lang="en-US" sz="1000" dirty="0">
              <a:latin typeface="Tw Cen MT" panose="020B0602020104020603" pitchFamily="34" charset="0"/>
            </a:endParaRPr>
          </a:p>
        </p:txBody>
      </p:sp>
    </p:spTree>
    <p:extLst>
      <p:ext uri="{BB962C8B-B14F-4D97-AF65-F5344CB8AC3E}">
        <p14:creationId xmlns:p14="http://schemas.microsoft.com/office/powerpoint/2010/main" val="420597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0" r:id="rId8"/>
    <p:sldLayoutId id="2147483671" r:id="rId9"/>
  </p:sldLayoutIdLst>
  <p:hf hdr="0"/>
  <p:txStyles>
    <p:titleStyle>
      <a:lvl1pPr algn="l" defTabSz="914400" rtl="0" eaLnBrk="1" latinLnBrk="0" hangingPunct="1">
        <a:spcBef>
          <a:spcPct val="0"/>
        </a:spcBef>
        <a:buNone/>
        <a:defRPr sz="2800" kern="1200">
          <a:solidFill>
            <a:schemeClr val="tx1"/>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0EF-8649-4B7C-B18C-16B45A347AAE}"/>
              </a:ext>
            </a:extLst>
          </p:cNvPr>
          <p:cNvSpPr>
            <a:spLocks noGrp="1"/>
          </p:cNvSpPr>
          <p:nvPr>
            <p:ph type="title"/>
          </p:nvPr>
        </p:nvSpPr>
        <p:spPr>
          <a:xfrm>
            <a:off x="228600" y="-19050"/>
            <a:ext cx="3581400" cy="445266"/>
          </a:xfrm>
        </p:spPr>
        <p:txBody>
          <a:bodyPr>
            <a:normAutofit/>
          </a:bodyPr>
          <a:lstStyle/>
          <a:p>
            <a:r>
              <a:rPr lang="en-US" dirty="0"/>
              <a:t>Product strategy</a:t>
            </a:r>
          </a:p>
        </p:txBody>
      </p:sp>
      <p:graphicFrame>
        <p:nvGraphicFramePr>
          <p:cNvPr id="5" name="Table 5">
            <a:extLst>
              <a:ext uri="{FF2B5EF4-FFF2-40B4-BE49-F238E27FC236}">
                <a16:creationId xmlns:a16="http://schemas.microsoft.com/office/drawing/2014/main" id="{03547FBB-6EB7-4360-BF90-A13BD1E29CA5}"/>
              </a:ext>
            </a:extLst>
          </p:cNvPr>
          <p:cNvGraphicFramePr>
            <a:graphicFrameLocks noGrp="1"/>
          </p:cNvGraphicFramePr>
          <p:nvPr>
            <p:ph idx="1"/>
            <p:extLst>
              <p:ext uri="{D42A27DB-BD31-4B8C-83A1-F6EECF244321}">
                <p14:modId xmlns:p14="http://schemas.microsoft.com/office/powerpoint/2010/main" val="4265430750"/>
              </p:ext>
            </p:extLst>
          </p:nvPr>
        </p:nvGraphicFramePr>
        <p:xfrm>
          <a:off x="380999" y="590550"/>
          <a:ext cx="8510693" cy="4332859"/>
        </p:xfrm>
        <a:graphic>
          <a:graphicData uri="http://schemas.openxmlformats.org/drawingml/2006/table">
            <a:tbl>
              <a:tblPr firstRow="1" bandRow="1">
                <a:tableStyleId>{5940675A-B579-460E-94D1-54222C63F5DA}</a:tableStyleId>
              </a:tblPr>
              <a:tblGrid>
                <a:gridCol w="835162">
                  <a:extLst>
                    <a:ext uri="{9D8B030D-6E8A-4147-A177-3AD203B41FA5}">
                      <a16:colId xmlns:a16="http://schemas.microsoft.com/office/drawing/2014/main" val="311728887"/>
                    </a:ext>
                  </a:extLst>
                </a:gridCol>
                <a:gridCol w="1984239">
                  <a:extLst>
                    <a:ext uri="{9D8B030D-6E8A-4147-A177-3AD203B41FA5}">
                      <a16:colId xmlns:a16="http://schemas.microsoft.com/office/drawing/2014/main" val="4120522614"/>
                    </a:ext>
                  </a:extLst>
                </a:gridCol>
                <a:gridCol w="3352800">
                  <a:extLst>
                    <a:ext uri="{9D8B030D-6E8A-4147-A177-3AD203B41FA5}">
                      <a16:colId xmlns:a16="http://schemas.microsoft.com/office/drawing/2014/main" val="1023885483"/>
                    </a:ext>
                  </a:extLst>
                </a:gridCol>
                <a:gridCol w="2338492">
                  <a:extLst>
                    <a:ext uri="{9D8B030D-6E8A-4147-A177-3AD203B41FA5}">
                      <a16:colId xmlns:a16="http://schemas.microsoft.com/office/drawing/2014/main" val="979293176"/>
                    </a:ext>
                  </a:extLst>
                </a:gridCol>
              </a:tblGrid>
              <a:tr h="242658">
                <a:tc>
                  <a:txBody>
                    <a:bodyPr/>
                    <a:lstStyle/>
                    <a:p>
                      <a:r>
                        <a:rPr lang="en-US" sz="1000" b="1" dirty="0">
                          <a:solidFill>
                            <a:schemeClr val="bg1"/>
                          </a:solidFill>
                        </a:rPr>
                        <a:t>Step</a:t>
                      </a:r>
                    </a:p>
                  </a:txBody>
                  <a:tcPr>
                    <a:solidFill>
                      <a:schemeClr val="tx1">
                        <a:lumMod val="50000"/>
                        <a:lumOff val="50000"/>
                      </a:schemeClr>
                    </a:solidFill>
                  </a:tcPr>
                </a:tc>
                <a:tc>
                  <a:txBody>
                    <a:bodyPr/>
                    <a:lstStyle/>
                    <a:p>
                      <a:r>
                        <a:rPr lang="en-US" sz="1000" b="1" dirty="0">
                          <a:solidFill>
                            <a:schemeClr val="bg1"/>
                          </a:solidFill>
                        </a:rPr>
                        <a:t>Guidance</a:t>
                      </a:r>
                    </a:p>
                  </a:txBody>
                  <a:tcPr>
                    <a:solidFill>
                      <a:schemeClr val="tx1">
                        <a:lumMod val="50000"/>
                        <a:lumOff val="50000"/>
                      </a:schemeClr>
                    </a:solidFill>
                  </a:tcPr>
                </a:tc>
                <a:tc>
                  <a:txBody>
                    <a:bodyPr/>
                    <a:lstStyle/>
                    <a:p>
                      <a:r>
                        <a:rPr lang="en-US" sz="1000" b="1" dirty="0">
                          <a:solidFill>
                            <a:schemeClr val="bg1"/>
                          </a:solidFill>
                        </a:rPr>
                        <a:t>Example*</a:t>
                      </a:r>
                    </a:p>
                  </a:txBody>
                  <a:tcPr>
                    <a:solidFill>
                      <a:schemeClr val="tx1">
                        <a:lumMod val="50000"/>
                        <a:lumOff val="50000"/>
                      </a:schemeClr>
                    </a:solidFill>
                  </a:tcPr>
                </a:tc>
                <a:tc>
                  <a:txBody>
                    <a:bodyPr/>
                    <a:lstStyle/>
                    <a:p>
                      <a:r>
                        <a:rPr lang="en-US" sz="1000" b="1" dirty="0">
                          <a:solidFill>
                            <a:schemeClr val="bg1"/>
                          </a:solidFill>
                        </a:rPr>
                        <a:t>Your product</a:t>
                      </a:r>
                    </a:p>
                  </a:txBody>
                  <a:tcPr>
                    <a:solidFill>
                      <a:schemeClr val="tx1">
                        <a:lumMod val="50000"/>
                        <a:lumOff val="50000"/>
                      </a:schemeClr>
                    </a:solidFill>
                  </a:tcPr>
                </a:tc>
                <a:extLst>
                  <a:ext uri="{0D108BD9-81ED-4DB2-BD59-A6C34878D82A}">
                    <a16:rowId xmlns:a16="http://schemas.microsoft.com/office/drawing/2014/main" val="671292064"/>
                  </a:ext>
                </a:extLst>
              </a:tr>
              <a:tr h="650348">
                <a:tc rowSpan="5">
                  <a:txBody>
                    <a:bodyPr/>
                    <a:lstStyle/>
                    <a:p>
                      <a:r>
                        <a:rPr lang="en-US" sz="1000" b="1" kern="1200" dirty="0">
                          <a:solidFill>
                            <a:schemeClr val="tx1"/>
                          </a:solidFill>
                          <a:effectLst/>
                          <a:latin typeface="+mn-lt"/>
                          <a:ea typeface="+mn-ea"/>
                          <a:cs typeface="+mn-cs"/>
                        </a:rPr>
                        <a:t>Markets, customers, and technology</a:t>
                      </a:r>
                      <a:endParaRPr lang="en-US" sz="1000" b="1" dirty="0"/>
                    </a:p>
                  </a:txBody>
                  <a:tcPr>
                    <a:solidFill>
                      <a:schemeClr val="bg1"/>
                    </a:solidFill>
                  </a:tcPr>
                </a:tc>
                <a:tc>
                  <a:txBody>
                    <a:bodyPr/>
                    <a:lstStyle/>
                    <a:p>
                      <a:pPr marL="0" marR="0">
                        <a:lnSpc>
                          <a:spcPct val="107000"/>
                        </a:lnSpc>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markets and customers are we targeting today? What are the key trends? Is this market shrinking? flat? growing?</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We target consumers who deeply care about their ancestry and see it as part of their identity. The market has been growing by X% year, and this is expected to continue for the next 5 years. </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460182350"/>
                  </a:ext>
                </a:extLst>
              </a:tr>
              <a:tr h="635108">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 there growth in adjacent markets that might offer us new opportunities?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Ancestry has traditionally focused on understanding the geographic origins of a customer’s genetic background, but these same customers often want to know what health characteristics they inherited. DNA health testing is currently valued at $Z million per year and is growing at a rate of Y%.</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360792821"/>
                  </a:ext>
                </a:extLst>
              </a:tr>
              <a:tr h="591566">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geographies are we targeting today? Are there new geographies with growth opportunities for us?</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We primarily target people in US, Canada, Europe, Australia. The market in South America is small today but growing rapidly. Other regions with significant historical people migration, like India, are a longer-term future target.</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128930592"/>
                  </a:ext>
                </a:extLst>
              </a:tr>
              <a:tr h="668255">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Are there important regulatory, political, or other environmental changes that might cause problems or create opportunities?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Privacy concerns continue to grow, with stricter regulation (varying by country), and increasing consumer sensitivity.</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46298354"/>
                  </a:ext>
                </a:extLst>
              </a:tr>
              <a:tr h="838200">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is the state of technology in our space? Is it stagnant or rapidly evolving? What is our technology position? Are there new opportunities for us? New problems for us?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We rely on DNA tests to separate out a person’s genetic heritage. Both the breadth and accuracy of these tests are expanding rapidly, driven by volumes of data, especially with underrepresented populations. We are in a solid position – with direct connections to leading scientists, and one of the biggest data sets on the planet.</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455052558"/>
                  </a:ext>
                </a:extLst>
              </a:tr>
            </a:tbl>
          </a:graphicData>
        </a:graphic>
      </p:graphicFrame>
      <p:sp>
        <p:nvSpPr>
          <p:cNvPr id="6" name="Text Placeholder 5">
            <a:extLst>
              <a:ext uri="{FF2B5EF4-FFF2-40B4-BE49-F238E27FC236}">
                <a16:creationId xmlns:a16="http://schemas.microsoft.com/office/drawing/2014/main" id="{8B55AD9E-BE44-4E64-8E45-2989A52C231D}"/>
              </a:ext>
            </a:extLst>
          </p:cNvPr>
          <p:cNvSpPr>
            <a:spLocks noGrp="1"/>
          </p:cNvSpPr>
          <p:nvPr>
            <p:ph type="body" sz="half" idx="2"/>
          </p:nvPr>
        </p:nvSpPr>
        <p:spPr>
          <a:xfrm>
            <a:off x="252307" y="285750"/>
            <a:ext cx="3008313" cy="352424"/>
          </a:xfrm>
        </p:spPr>
        <p:txBody>
          <a:bodyPr/>
          <a:lstStyle/>
          <a:p>
            <a:r>
              <a:rPr lang="en-US" dirty="0"/>
              <a:t>Step-by-step</a:t>
            </a:r>
          </a:p>
        </p:txBody>
      </p:sp>
      <p:sp>
        <p:nvSpPr>
          <p:cNvPr id="7" name="TextBox 6">
            <a:extLst>
              <a:ext uri="{FF2B5EF4-FFF2-40B4-BE49-F238E27FC236}">
                <a16:creationId xmlns:a16="http://schemas.microsoft.com/office/drawing/2014/main" id="{30B362CC-2813-4BEA-8C1D-01FBF203FFDD}"/>
              </a:ext>
            </a:extLst>
          </p:cNvPr>
          <p:cNvSpPr txBox="1"/>
          <p:nvPr/>
        </p:nvSpPr>
        <p:spPr>
          <a:xfrm>
            <a:off x="7222646" y="4918710"/>
            <a:ext cx="1669047" cy="246221"/>
          </a:xfrm>
          <a:prstGeom prst="rect">
            <a:avLst/>
          </a:prstGeom>
          <a:noFill/>
        </p:spPr>
        <p:txBody>
          <a:bodyPr wrap="none" rtlCol="0">
            <a:spAutoFit/>
          </a:bodyPr>
          <a:lstStyle/>
          <a:p>
            <a:r>
              <a:rPr lang="en-US" sz="1000" i="1" dirty="0"/>
              <a:t>*Example only, not real data</a:t>
            </a:r>
          </a:p>
        </p:txBody>
      </p:sp>
      <p:sp>
        <p:nvSpPr>
          <p:cNvPr id="8" name="Speech Bubble: Rectangle with Corners Rounded 7">
            <a:extLst>
              <a:ext uri="{FF2B5EF4-FFF2-40B4-BE49-F238E27FC236}">
                <a16:creationId xmlns:a16="http://schemas.microsoft.com/office/drawing/2014/main" id="{0B9099B8-04CF-4922-BE15-AE9D04569898}"/>
              </a:ext>
            </a:extLst>
          </p:cNvPr>
          <p:cNvSpPr/>
          <p:nvPr/>
        </p:nvSpPr>
        <p:spPr>
          <a:xfrm>
            <a:off x="4984594" y="63117"/>
            <a:ext cx="3962400" cy="445266"/>
          </a:xfrm>
          <a:prstGeom prst="wedgeRoundRectCallout">
            <a:avLst>
              <a:gd name="adj1" fmla="val 15057"/>
              <a:gd name="adj2" fmla="val 9373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i="1" dirty="0"/>
              <a:t>Practice activity: </a:t>
            </a:r>
            <a:r>
              <a:rPr lang="en-US" sz="1000" dirty="0"/>
              <a:t>For a product you are working on now (or in the past), do a fast draft of a strategy, following the questions in this worksheet</a:t>
            </a:r>
          </a:p>
        </p:txBody>
      </p:sp>
      <p:sp>
        <p:nvSpPr>
          <p:cNvPr id="3" name="Oval 2">
            <a:extLst>
              <a:ext uri="{FF2B5EF4-FFF2-40B4-BE49-F238E27FC236}">
                <a16:creationId xmlns:a16="http://schemas.microsoft.com/office/drawing/2014/main" id="{9FA363CE-8552-4317-BD09-05B2E35589D2}"/>
              </a:ext>
            </a:extLst>
          </p:cNvPr>
          <p:cNvSpPr/>
          <p:nvPr/>
        </p:nvSpPr>
        <p:spPr>
          <a:xfrm>
            <a:off x="99907" y="89535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1</a:t>
            </a:r>
          </a:p>
        </p:txBody>
      </p:sp>
      <p:pic>
        <p:nvPicPr>
          <p:cNvPr id="11" name="Picture 2" descr="Fall Tech Class – ancestry.com – The Salida Regional Library">
            <a:extLst>
              <a:ext uri="{FF2B5EF4-FFF2-40B4-BE49-F238E27FC236}">
                <a16:creationId xmlns:a16="http://schemas.microsoft.com/office/drawing/2014/main" id="{63CA7216-0EFB-443D-8F05-702DF51288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348" b="26888"/>
          <a:stretch/>
        </p:blipFill>
        <p:spPr bwMode="auto">
          <a:xfrm>
            <a:off x="3238501" y="389809"/>
            <a:ext cx="838200" cy="16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9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0EF-8649-4B7C-B18C-16B45A347AAE}"/>
              </a:ext>
            </a:extLst>
          </p:cNvPr>
          <p:cNvSpPr>
            <a:spLocks noGrp="1"/>
          </p:cNvSpPr>
          <p:nvPr>
            <p:ph type="title"/>
          </p:nvPr>
        </p:nvSpPr>
        <p:spPr>
          <a:xfrm>
            <a:off x="228600" y="-19050"/>
            <a:ext cx="3581400" cy="445266"/>
          </a:xfrm>
        </p:spPr>
        <p:txBody>
          <a:bodyPr>
            <a:normAutofit/>
          </a:bodyPr>
          <a:lstStyle/>
          <a:p>
            <a:r>
              <a:rPr lang="en-US" dirty="0"/>
              <a:t>Product strategy</a:t>
            </a:r>
          </a:p>
        </p:txBody>
      </p:sp>
      <p:graphicFrame>
        <p:nvGraphicFramePr>
          <p:cNvPr id="5" name="Table 5">
            <a:extLst>
              <a:ext uri="{FF2B5EF4-FFF2-40B4-BE49-F238E27FC236}">
                <a16:creationId xmlns:a16="http://schemas.microsoft.com/office/drawing/2014/main" id="{03547FBB-6EB7-4360-BF90-A13BD1E29CA5}"/>
              </a:ext>
            </a:extLst>
          </p:cNvPr>
          <p:cNvGraphicFramePr>
            <a:graphicFrameLocks noGrp="1"/>
          </p:cNvGraphicFramePr>
          <p:nvPr>
            <p:ph idx="1"/>
            <p:extLst>
              <p:ext uri="{D42A27DB-BD31-4B8C-83A1-F6EECF244321}">
                <p14:modId xmlns:p14="http://schemas.microsoft.com/office/powerpoint/2010/main" val="3602670747"/>
              </p:ext>
            </p:extLst>
          </p:nvPr>
        </p:nvGraphicFramePr>
        <p:xfrm>
          <a:off x="380999" y="590550"/>
          <a:ext cx="8510693" cy="4343400"/>
        </p:xfrm>
        <a:graphic>
          <a:graphicData uri="http://schemas.openxmlformats.org/drawingml/2006/table">
            <a:tbl>
              <a:tblPr firstRow="1" bandRow="1">
                <a:tableStyleId>{5940675A-B579-460E-94D1-54222C63F5DA}</a:tableStyleId>
              </a:tblPr>
              <a:tblGrid>
                <a:gridCol w="990601">
                  <a:extLst>
                    <a:ext uri="{9D8B030D-6E8A-4147-A177-3AD203B41FA5}">
                      <a16:colId xmlns:a16="http://schemas.microsoft.com/office/drawing/2014/main" val="311728887"/>
                    </a:ext>
                  </a:extLst>
                </a:gridCol>
                <a:gridCol w="1828800">
                  <a:extLst>
                    <a:ext uri="{9D8B030D-6E8A-4147-A177-3AD203B41FA5}">
                      <a16:colId xmlns:a16="http://schemas.microsoft.com/office/drawing/2014/main" val="4120522614"/>
                    </a:ext>
                  </a:extLst>
                </a:gridCol>
                <a:gridCol w="3352800">
                  <a:extLst>
                    <a:ext uri="{9D8B030D-6E8A-4147-A177-3AD203B41FA5}">
                      <a16:colId xmlns:a16="http://schemas.microsoft.com/office/drawing/2014/main" val="1023885483"/>
                    </a:ext>
                  </a:extLst>
                </a:gridCol>
                <a:gridCol w="2338492">
                  <a:extLst>
                    <a:ext uri="{9D8B030D-6E8A-4147-A177-3AD203B41FA5}">
                      <a16:colId xmlns:a16="http://schemas.microsoft.com/office/drawing/2014/main" val="979293176"/>
                    </a:ext>
                  </a:extLst>
                </a:gridCol>
              </a:tblGrid>
              <a:tr h="242658">
                <a:tc>
                  <a:txBody>
                    <a:bodyPr/>
                    <a:lstStyle/>
                    <a:p>
                      <a:r>
                        <a:rPr lang="en-US" sz="1000" b="1" dirty="0">
                          <a:solidFill>
                            <a:schemeClr val="bg1"/>
                          </a:solidFill>
                        </a:rPr>
                        <a:t>Step</a:t>
                      </a:r>
                    </a:p>
                  </a:txBody>
                  <a:tcPr>
                    <a:solidFill>
                      <a:schemeClr val="tx1">
                        <a:lumMod val="50000"/>
                        <a:lumOff val="50000"/>
                      </a:schemeClr>
                    </a:solidFill>
                  </a:tcPr>
                </a:tc>
                <a:tc>
                  <a:txBody>
                    <a:bodyPr/>
                    <a:lstStyle/>
                    <a:p>
                      <a:r>
                        <a:rPr lang="en-US" sz="1000" b="1" dirty="0">
                          <a:solidFill>
                            <a:schemeClr val="bg1"/>
                          </a:solidFill>
                        </a:rPr>
                        <a:t>Guidance</a:t>
                      </a:r>
                    </a:p>
                  </a:txBody>
                  <a:tcPr>
                    <a:solidFill>
                      <a:schemeClr val="tx1">
                        <a:lumMod val="50000"/>
                        <a:lumOff val="50000"/>
                      </a:schemeClr>
                    </a:solidFill>
                  </a:tcPr>
                </a:tc>
                <a:tc>
                  <a:txBody>
                    <a:bodyPr/>
                    <a:lstStyle/>
                    <a:p>
                      <a:r>
                        <a:rPr lang="en-US" sz="1000" b="1" dirty="0">
                          <a:solidFill>
                            <a:schemeClr val="bg1"/>
                          </a:solidFill>
                        </a:rPr>
                        <a:t>Example*</a:t>
                      </a:r>
                    </a:p>
                  </a:txBody>
                  <a:tcPr>
                    <a:solidFill>
                      <a:schemeClr val="tx1">
                        <a:lumMod val="50000"/>
                        <a:lumOff val="50000"/>
                      </a:schemeClr>
                    </a:solidFill>
                  </a:tcPr>
                </a:tc>
                <a:tc>
                  <a:txBody>
                    <a:bodyPr/>
                    <a:lstStyle/>
                    <a:p>
                      <a:r>
                        <a:rPr lang="en-US" sz="1000" b="1" dirty="0">
                          <a:solidFill>
                            <a:schemeClr val="bg1"/>
                          </a:solidFill>
                        </a:rPr>
                        <a:t>Your product</a:t>
                      </a:r>
                    </a:p>
                  </a:txBody>
                  <a:tcPr>
                    <a:solidFill>
                      <a:schemeClr val="tx1">
                        <a:lumMod val="50000"/>
                        <a:lumOff val="50000"/>
                      </a:schemeClr>
                    </a:solidFill>
                  </a:tcPr>
                </a:tc>
                <a:extLst>
                  <a:ext uri="{0D108BD9-81ED-4DB2-BD59-A6C34878D82A}">
                    <a16:rowId xmlns:a16="http://schemas.microsoft.com/office/drawing/2014/main" val="671292064"/>
                  </a:ext>
                </a:extLst>
              </a:tr>
              <a:tr h="650348">
                <a:tc rowSpan="3">
                  <a:txBody>
                    <a:bodyPr/>
                    <a:lstStyle/>
                    <a:p>
                      <a:r>
                        <a:rPr lang="en-US" sz="1000" b="1" dirty="0"/>
                        <a:t>Competitive differentiation</a:t>
                      </a:r>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Who are our competitors? Is our competition weakening, flat, or intensifying?</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We compete with 23andMe, and they are a significant competitor. We have X% market share, and 23andMe has Y%. 23andMe’s share has been increasing, but mostly at the expense of smaller competitors.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460182350"/>
                  </a:ext>
                </a:extLst>
              </a:tr>
              <a:tr h="650348">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What is our competitive advantage today? </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Our competitive advantage comes from our large number of users, giving us an unmatched data set. This allows us to give finer details on a person’s genetic heritage (for example a region in Ireland vs. a more generic “Ireland”). It also allows us to find lost (or unknown) relatives, who may have also used our service. Continuing to expand our number of users – </a:t>
                      </a:r>
                      <a:r>
                        <a:rPr lang="en-US" sz="1000">
                          <a:effectLst/>
                          <a:latin typeface="Calibri" panose="020F0502020204030204" pitchFamily="34" charset="0"/>
                          <a:ea typeface="Times New Roman" panose="02020603050405020304" pitchFamily="18" charset="0"/>
                          <a:cs typeface="Calibri" panose="020F0502020204030204" pitchFamily="34" charset="0"/>
                        </a:rPr>
                        <a:t>faster than </a:t>
                      </a:r>
                      <a:r>
                        <a:rPr lang="en-US" sz="1000" dirty="0">
                          <a:effectLst/>
                          <a:latin typeface="Calibri" panose="020F0502020204030204" pitchFamily="34" charset="0"/>
                          <a:ea typeface="Times New Roman" panose="02020603050405020304" pitchFamily="18" charset="0"/>
                          <a:cs typeface="Calibri" panose="020F0502020204030204" pitchFamily="34" charset="0"/>
                        </a:rPr>
                        <a:t>23andMe – will give us an enduring competitive advantage.</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3909533527"/>
                  </a:ext>
                </a:extLst>
              </a:tr>
              <a:tr h="650348">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Are there disruptive technologies that could damage us, or offer new opportunities for growth?</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DNA testing will continue to evolve, but we are able to stay ahead of – and use – latest technologies. </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00660937"/>
                  </a:ext>
                </a:extLst>
              </a:tr>
              <a:tr h="650348">
                <a:tc rowSpan="2">
                  <a:txBody>
                    <a:bodyPr/>
                    <a:lstStyle/>
                    <a:p>
                      <a:r>
                        <a:rPr lang="en-US" sz="1000" b="1" dirty="0"/>
                        <a:t>Business models</a:t>
                      </a:r>
                    </a:p>
                  </a:txBody>
                  <a:tcPr>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What is our business model? How do we make money today? Will this business model need to change in the next 2-3 years?</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We break even on one-time DNA testing services but make money when we convert these users to memberships, with monthly fees.  </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405181747"/>
                  </a:ext>
                </a:extLst>
              </a:tr>
              <a:tr h="567436">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Are there emerging business models that we should consider?</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We could consider a lighter-weight yearly subscription to DNA testing – with annual tests that apply the latest science for ever more accurate results.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245790293"/>
                  </a:ext>
                </a:extLst>
              </a:tr>
            </a:tbl>
          </a:graphicData>
        </a:graphic>
      </p:graphicFrame>
      <p:sp>
        <p:nvSpPr>
          <p:cNvPr id="6" name="Text Placeholder 5">
            <a:extLst>
              <a:ext uri="{FF2B5EF4-FFF2-40B4-BE49-F238E27FC236}">
                <a16:creationId xmlns:a16="http://schemas.microsoft.com/office/drawing/2014/main" id="{8B55AD9E-BE44-4E64-8E45-2989A52C231D}"/>
              </a:ext>
            </a:extLst>
          </p:cNvPr>
          <p:cNvSpPr>
            <a:spLocks noGrp="1"/>
          </p:cNvSpPr>
          <p:nvPr>
            <p:ph type="body" sz="half" idx="2"/>
          </p:nvPr>
        </p:nvSpPr>
        <p:spPr>
          <a:xfrm>
            <a:off x="252307" y="285750"/>
            <a:ext cx="3008313" cy="352424"/>
          </a:xfrm>
        </p:spPr>
        <p:txBody>
          <a:bodyPr/>
          <a:lstStyle/>
          <a:p>
            <a:r>
              <a:rPr lang="en-US" dirty="0"/>
              <a:t>Step-by-step</a:t>
            </a:r>
          </a:p>
        </p:txBody>
      </p:sp>
      <p:sp>
        <p:nvSpPr>
          <p:cNvPr id="7" name="TextBox 6">
            <a:extLst>
              <a:ext uri="{FF2B5EF4-FFF2-40B4-BE49-F238E27FC236}">
                <a16:creationId xmlns:a16="http://schemas.microsoft.com/office/drawing/2014/main" id="{30B362CC-2813-4BEA-8C1D-01FBF203FFDD}"/>
              </a:ext>
            </a:extLst>
          </p:cNvPr>
          <p:cNvSpPr txBox="1"/>
          <p:nvPr/>
        </p:nvSpPr>
        <p:spPr>
          <a:xfrm>
            <a:off x="7222646" y="4918710"/>
            <a:ext cx="1669047" cy="246221"/>
          </a:xfrm>
          <a:prstGeom prst="rect">
            <a:avLst/>
          </a:prstGeom>
          <a:noFill/>
        </p:spPr>
        <p:txBody>
          <a:bodyPr wrap="none" rtlCol="0">
            <a:spAutoFit/>
          </a:bodyPr>
          <a:lstStyle/>
          <a:p>
            <a:r>
              <a:rPr lang="en-US" sz="1000" i="1" dirty="0"/>
              <a:t>*Example only, not real data</a:t>
            </a:r>
          </a:p>
        </p:txBody>
      </p:sp>
      <p:sp>
        <p:nvSpPr>
          <p:cNvPr id="3" name="Oval 2">
            <a:extLst>
              <a:ext uri="{FF2B5EF4-FFF2-40B4-BE49-F238E27FC236}">
                <a16:creationId xmlns:a16="http://schemas.microsoft.com/office/drawing/2014/main" id="{9FA363CE-8552-4317-BD09-05B2E35589D2}"/>
              </a:ext>
            </a:extLst>
          </p:cNvPr>
          <p:cNvSpPr/>
          <p:nvPr/>
        </p:nvSpPr>
        <p:spPr>
          <a:xfrm>
            <a:off x="99907" y="8953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2</a:t>
            </a:r>
          </a:p>
        </p:txBody>
      </p:sp>
      <p:pic>
        <p:nvPicPr>
          <p:cNvPr id="11" name="Picture 2" descr="Fall Tech Class – ancestry.com – The Salida Regional Library">
            <a:extLst>
              <a:ext uri="{FF2B5EF4-FFF2-40B4-BE49-F238E27FC236}">
                <a16:creationId xmlns:a16="http://schemas.microsoft.com/office/drawing/2014/main" id="{63CA7216-0EFB-443D-8F05-702DF51288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348" b="26888"/>
          <a:stretch/>
        </p:blipFill>
        <p:spPr bwMode="auto">
          <a:xfrm>
            <a:off x="3238501" y="389809"/>
            <a:ext cx="838200" cy="160164"/>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298118AD-E6C1-412C-A37D-05CD8E004F29}"/>
              </a:ext>
            </a:extLst>
          </p:cNvPr>
          <p:cNvSpPr/>
          <p:nvPr/>
        </p:nvSpPr>
        <p:spPr>
          <a:xfrm>
            <a:off x="99907" y="371475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Tree>
    <p:extLst>
      <p:ext uri="{BB962C8B-B14F-4D97-AF65-F5344CB8AC3E}">
        <p14:creationId xmlns:p14="http://schemas.microsoft.com/office/powerpoint/2010/main" val="333715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0EF-8649-4B7C-B18C-16B45A347AAE}"/>
              </a:ext>
            </a:extLst>
          </p:cNvPr>
          <p:cNvSpPr>
            <a:spLocks noGrp="1"/>
          </p:cNvSpPr>
          <p:nvPr>
            <p:ph type="title"/>
          </p:nvPr>
        </p:nvSpPr>
        <p:spPr>
          <a:xfrm>
            <a:off x="228600" y="-19050"/>
            <a:ext cx="3581400" cy="445266"/>
          </a:xfrm>
        </p:spPr>
        <p:txBody>
          <a:bodyPr>
            <a:normAutofit/>
          </a:bodyPr>
          <a:lstStyle/>
          <a:p>
            <a:r>
              <a:rPr lang="en-US" dirty="0"/>
              <a:t>Product strategy</a:t>
            </a:r>
          </a:p>
        </p:txBody>
      </p:sp>
      <p:graphicFrame>
        <p:nvGraphicFramePr>
          <p:cNvPr id="5" name="Table 5">
            <a:extLst>
              <a:ext uri="{FF2B5EF4-FFF2-40B4-BE49-F238E27FC236}">
                <a16:creationId xmlns:a16="http://schemas.microsoft.com/office/drawing/2014/main" id="{03547FBB-6EB7-4360-BF90-A13BD1E29CA5}"/>
              </a:ext>
            </a:extLst>
          </p:cNvPr>
          <p:cNvGraphicFramePr>
            <a:graphicFrameLocks noGrp="1"/>
          </p:cNvGraphicFramePr>
          <p:nvPr>
            <p:ph idx="1"/>
            <p:extLst>
              <p:ext uri="{D42A27DB-BD31-4B8C-83A1-F6EECF244321}">
                <p14:modId xmlns:p14="http://schemas.microsoft.com/office/powerpoint/2010/main" val="1372835605"/>
              </p:ext>
            </p:extLst>
          </p:nvPr>
        </p:nvGraphicFramePr>
        <p:xfrm>
          <a:off x="380999" y="590550"/>
          <a:ext cx="8510693" cy="3708273"/>
        </p:xfrm>
        <a:graphic>
          <a:graphicData uri="http://schemas.openxmlformats.org/drawingml/2006/table">
            <a:tbl>
              <a:tblPr firstRow="1" bandRow="1">
                <a:tableStyleId>{5940675A-B579-460E-94D1-54222C63F5DA}</a:tableStyleId>
              </a:tblPr>
              <a:tblGrid>
                <a:gridCol w="990601">
                  <a:extLst>
                    <a:ext uri="{9D8B030D-6E8A-4147-A177-3AD203B41FA5}">
                      <a16:colId xmlns:a16="http://schemas.microsoft.com/office/drawing/2014/main" val="311728887"/>
                    </a:ext>
                  </a:extLst>
                </a:gridCol>
                <a:gridCol w="2057400">
                  <a:extLst>
                    <a:ext uri="{9D8B030D-6E8A-4147-A177-3AD203B41FA5}">
                      <a16:colId xmlns:a16="http://schemas.microsoft.com/office/drawing/2014/main" val="4120522614"/>
                    </a:ext>
                  </a:extLst>
                </a:gridCol>
                <a:gridCol w="3124200">
                  <a:extLst>
                    <a:ext uri="{9D8B030D-6E8A-4147-A177-3AD203B41FA5}">
                      <a16:colId xmlns:a16="http://schemas.microsoft.com/office/drawing/2014/main" val="1023885483"/>
                    </a:ext>
                  </a:extLst>
                </a:gridCol>
                <a:gridCol w="2338492">
                  <a:extLst>
                    <a:ext uri="{9D8B030D-6E8A-4147-A177-3AD203B41FA5}">
                      <a16:colId xmlns:a16="http://schemas.microsoft.com/office/drawing/2014/main" val="979293176"/>
                    </a:ext>
                  </a:extLst>
                </a:gridCol>
              </a:tblGrid>
              <a:tr h="242658">
                <a:tc>
                  <a:txBody>
                    <a:bodyPr/>
                    <a:lstStyle/>
                    <a:p>
                      <a:r>
                        <a:rPr lang="en-US" sz="1000" b="1" dirty="0">
                          <a:solidFill>
                            <a:schemeClr val="bg1"/>
                          </a:solidFill>
                        </a:rPr>
                        <a:t>Step</a:t>
                      </a:r>
                    </a:p>
                  </a:txBody>
                  <a:tcPr>
                    <a:solidFill>
                      <a:schemeClr val="tx1">
                        <a:lumMod val="50000"/>
                        <a:lumOff val="50000"/>
                      </a:schemeClr>
                    </a:solidFill>
                  </a:tcPr>
                </a:tc>
                <a:tc>
                  <a:txBody>
                    <a:bodyPr/>
                    <a:lstStyle/>
                    <a:p>
                      <a:r>
                        <a:rPr lang="en-US" sz="1000" b="1" dirty="0">
                          <a:solidFill>
                            <a:schemeClr val="bg1"/>
                          </a:solidFill>
                        </a:rPr>
                        <a:t>Guidance</a:t>
                      </a:r>
                    </a:p>
                  </a:txBody>
                  <a:tcPr>
                    <a:solidFill>
                      <a:schemeClr val="tx1">
                        <a:lumMod val="50000"/>
                        <a:lumOff val="50000"/>
                      </a:schemeClr>
                    </a:solidFill>
                  </a:tcPr>
                </a:tc>
                <a:tc>
                  <a:txBody>
                    <a:bodyPr/>
                    <a:lstStyle/>
                    <a:p>
                      <a:r>
                        <a:rPr lang="en-US" sz="1000" b="1" dirty="0">
                          <a:solidFill>
                            <a:schemeClr val="bg1"/>
                          </a:solidFill>
                        </a:rPr>
                        <a:t>Example*</a:t>
                      </a:r>
                    </a:p>
                  </a:txBody>
                  <a:tcPr>
                    <a:solidFill>
                      <a:schemeClr val="tx1">
                        <a:lumMod val="50000"/>
                        <a:lumOff val="50000"/>
                      </a:schemeClr>
                    </a:solidFill>
                  </a:tcPr>
                </a:tc>
                <a:tc>
                  <a:txBody>
                    <a:bodyPr/>
                    <a:lstStyle/>
                    <a:p>
                      <a:r>
                        <a:rPr lang="en-US" sz="1000" b="1" dirty="0">
                          <a:solidFill>
                            <a:schemeClr val="bg1"/>
                          </a:solidFill>
                        </a:rPr>
                        <a:t>Your product</a:t>
                      </a:r>
                    </a:p>
                  </a:txBody>
                  <a:tcPr>
                    <a:solidFill>
                      <a:schemeClr val="tx1">
                        <a:lumMod val="50000"/>
                        <a:lumOff val="50000"/>
                      </a:schemeClr>
                    </a:solidFill>
                  </a:tcPr>
                </a:tc>
                <a:extLst>
                  <a:ext uri="{0D108BD9-81ED-4DB2-BD59-A6C34878D82A}">
                    <a16:rowId xmlns:a16="http://schemas.microsoft.com/office/drawing/2014/main" val="671292064"/>
                  </a:ext>
                </a:extLst>
              </a:tr>
              <a:tr h="650348">
                <a:tc rowSpan="3">
                  <a:txBody>
                    <a:bodyPr/>
                    <a:lstStyle/>
                    <a:p>
                      <a:r>
                        <a:rPr lang="en-US" sz="1000" b="1" dirty="0"/>
                        <a:t>Top-level recommend-dations</a:t>
                      </a:r>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Considering all the above - opportunities (and challenges) with our markets, customer, technology, competitive differentiation, business models – what are your top 1-3 recommendations for major initiatives we should do over the next couple of years?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Expand beyond DNA ancestry testing into DNA health testing. Do this for 3 reasons: 1) our customers find value in health tests, 2) we prevent 23andMe taking share from us, and 3) provide Ancestry with millions of additional customers to potentially convert to monthly subscriptions (memberships).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Explore and develop health-based subscription services.</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460182350"/>
                  </a:ext>
                </a:extLst>
              </a:tr>
              <a:tr h="650348">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How will your recommendations help us meet our vision and objectives?</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DNA health testing helps us meet our vision by providing a fuller story to our customers – with genetic heritage including both the geographical spread of their ancestors, plus inherited health characteristics. DNA health testing makes our offering more insightful, prevents share loss to 23andMe, and increases our profit through affiliated subscription sales.</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3909533527"/>
                  </a:ext>
                </a:extLst>
              </a:tr>
              <a:tr h="650348">
                <a:tc vMerge="1">
                  <a:txBody>
                    <a:bodyPr/>
                    <a:lstStyle/>
                    <a:p>
                      <a:endParaRPr lang="en-US" sz="1000" b="1" dirty="0"/>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Are there any recommendations that you considered, but rejected? Why did you reject them?</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We considered putting our full focus on DNA testing for a deeper understanding of where a customer’s ancestors are from, and not doing DNA for health characteristics, but the revenue upside for this is small, and this strategy leaves us vulnerable to 23andMe.</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p>
                  </a:txBody>
                  <a:tcPr>
                    <a:solidFill>
                      <a:schemeClr val="bg1"/>
                    </a:solidFill>
                  </a:tcPr>
                </a:tc>
                <a:extLst>
                  <a:ext uri="{0D108BD9-81ED-4DB2-BD59-A6C34878D82A}">
                    <a16:rowId xmlns:a16="http://schemas.microsoft.com/office/drawing/2014/main" val="100660937"/>
                  </a:ext>
                </a:extLst>
              </a:tr>
            </a:tbl>
          </a:graphicData>
        </a:graphic>
      </p:graphicFrame>
      <p:sp>
        <p:nvSpPr>
          <p:cNvPr id="6" name="Text Placeholder 5">
            <a:extLst>
              <a:ext uri="{FF2B5EF4-FFF2-40B4-BE49-F238E27FC236}">
                <a16:creationId xmlns:a16="http://schemas.microsoft.com/office/drawing/2014/main" id="{8B55AD9E-BE44-4E64-8E45-2989A52C231D}"/>
              </a:ext>
            </a:extLst>
          </p:cNvPr>
          <p:cNvSpPr>
            <a:spLocks noGrp="1"/>
          </p:cNvSpPr>
          <p:nvPr>
            <p:ph type="body" sz="half" idx="2"/>
          </p:nvPr>
        </p:nvSpPr>
        <p:spPr>
          <a:xfrm>
            <a:off x="252307" y="285750"/>
            <a:ext cx="3008313" cy="352424"/>
          </a:xfrm>
        </p:spPr>
        <p:txBody>
          <a:bodyPr/>
          <a:lstStyle/>
          <a:p>
            <a:r>
              <a:rPr lang="en-US" dirty="0"/>
              <a:t>Step-by-step</a:t>
            </a:r>
          </a:p>
        </p:txBody>
      </p:sp>
      <p:sp>
        <p:nvSpPr>
          <p:cNvPr id="7" name="TextBox 6">
            <a:extLst>
              <a:ext uri="{FF2B5EF4-FFF2-40B4-BE49-F238E27FC236}">
                <a16:creationId xmlns:a16="http://schemas.microsoft.com/office/drawing/2014/main" id="{30B362CC-2813-4BEA-8C1D-01FBF203FFDD}"/>
              </a:ext>
            </a:extLst>
          </p:cNvPr>
          <p:cNvSpPr txBox="1"/>
          <p:nvPr/>
        </p:nvSpPr>
        <p:spPr>
          <a:xfrm>
            <a:off x="7222646" y="4918710"/>
            <a:ext cx="1669047" cy="246221"/>
          </a:xfrm>
          <a:prstGeom prst="rect">
            <a:avLst/>
          </a:prstGeom>
          <a:noFill/>
        </p:spPr>
        <p:txBody>
          <a:bodyPr wrap="none" rtlCol="0">
            <a:spAutoFit/>
          </a:bodyPr>
          <a:lstStyle/>
          <a:p>
            <a:r>
              <a:rPr lang="en-US" sz="1000" i="1" dirty="0"/>
              <a:t>*Example only, not real data</a:t>
            </a:r>
          </a:p>
        </p:txBody>
      </p:sp>
      <p:sp>
        <p:nvSpPr>
          <p:cNvPr id="3" name="Oval 2">
            <a:extLst>
              <a:ext uri="{FF2B5EF4-FFF2-40B4-BE49-F238E27FC236}">
                <a16:creationId xmlns:a16="http://schemas.microsoft.com/office/drawing/2014/main" id="{9FA363CE-8552-4317-BD09-05B2E35589D2}"/>
              </a:ext>
            </a:extLst>
          </p:cNvPr>
          <p:cNvSpPr/>
          <p:nvPr/>
        </p:nvSpPr>
        <p:spPr>
          <a:xfrm>
            <a:off x="99907" y="89535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t>4</a:t>
            </a:r>
          </a:p>
        </p:txBody>
      </p:sp>
      <p:pic>
        <p:nvPicPr>
          <p:cNvPr id="11" name="Picture 2" descr="Fall Tech Class – ancestry.com – The Salida Regional Library">
            <a:extLst>
              <a:ext uri="{FF2B5EF4-FFF2-40B4-BE49-F238E27FC236}">
                <a16:creationId xmlns:a16="http://schemas.microsoft.com/office/drawing/2014/main" id="{63CA7216-0EFB-443D-8F05-702DF51288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348" b="26888"/>
          <a:stretch/>
        </p:blipFill>
        <p:spPr bwMode="auto">
          <a:xfrm>
            <a:off x="3429000" y="372031"/>
            <a:ext cx="838200" cy="16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7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0EF-8649-4B7C-B18C-16B45A347AAE}"/>
              </a:ext>
            </a:extLst>
          </p:cNvPr>
          <p:cNvSpPr>
            <a:spLocks noGrp="1"/>
          </p:cNvSpPr>
          <p:nvPr>
            <p:ph type="title"/>
          </p:nvPr>
        </p:nvSpPr>
        <p:spPr>
          <a:xfrm>
            <a:off x="228600" y="-19050"/>
            <a:ext cx="3581400" cy="445266"/>
          </a:xfrm>
        </p:spPr>
        <p:txBody>
          <a:bodyPr>
            <a:normAutofit/>
          </a:bodyPr>
          <a:lstStyle/>
          <a:p>
            <a:r>
              <a:rPr lang="en-US" dirty="0"/>
              <a:t>Product strategy</a:t>
            </a:r>
          </a:p>
        </p:txBody>
      </p:sp>
      <p:graphicFrame>
        <p:nvGraphicFramePr>
          <p:cNvPr id="5" name="Table 5">
            <a:extLst>
              <a:ext uri="{FF2B5EF4-FFF2-40B4-BE49-F238E27FC236}">
                <a16:creationId xmlns:a16="http://schemas.microsoft.com/office/drawing/2014/main" id="{03547FBB-6EB7-4360-BF90-A13BD1E29CA5}"/>
              </a:ext>
            </a:extLst>
          </p:cNvPr>
          <p:cNvGraphicFramePr>
            <a:graphicFrameLocks noGrp="1"/>
          </p:cNvGraphicFramePr>
          <p:nvPr>
            <p:ph idx="1"/>
            <p:extLst>
              <p:ext uri="{D42A27DB-BD31-4B8C-83A1-F6EECF244321}">
                <p14:modId xmlns:p14="http://schemas.microsoft.com/office/powerpoint/2010/main" val="1949584614"/>
              </p:ext>
            </p:extLst>
          </p:nvPr>
        </p:nvGraphicFramePr>
        <p:xfrm>
          <a:off x="380999" y="590550"/>
          <a:ext cx="8510693" cy="3312522"/>
        </p:xfrm>
        <a:graphic>
          <a:graphicData uri="http://schemas.openxmlformats.org/drawingml/2006/table">
            <a:tbl>
              <a:tblPr firstRow="1" bandRow="1">
                <a:tableStyleId>{5940675A-B579-460E-94D1-54222C63F5DA}</a:tableStyleId>
              </a:tblPr>
              <a:tblGrid>
                <a:gridCol w="990601">
                  <a:extLst>
                    <a:ext uri="{9D8B030D-6E8A-4147-A177-3AD203B41FA5}">
                      <a16:colId xmlns:a16="http://schemas.microsoft.com/office/drawing/2014/main" val="311728887"/>
                    </a:ext>
                  </a:extLst>
                </a:gridCol>
                <a:gridCol w="2057400">
                  <a:extLst>
                    <a:ext uri="{9D8B030D-6E8A-4147-A177-3AD203B41FA5}">
                      <a16:colId xmlns:a16="http://schemas.microsoft.com/office/drawing/2014/main" val="4120522614"/>
                    </a:ext>
                  </a:extLst>
                </a:gridCol>
                <a:gridCol w="3124200">
                  <a:extLst>
                    <a:ext uri="{9D8B030D-6E8A-4147-A177-3AD203B41FA5}">
                      <a16:colId xmlns:a16="http://schemas.microsoft.com/office/drawing/2014/main" val="1023885483"/>
                    </a:ext>
                  </a:extLst>
                </a:gridCol>
                <a:gridCol w="2338492">
                  <a:extLst>
                    <a:ext uri="{9D8B030D-6E8A-4147-A177-3AD203B41FA5}">
                      <a16:colId xmlns:a16="http://schemas.microsoft.com/office/drawing/2014/main" val="979293176"/>
                    </a:ext>
                  </a:extLst>
                </a:gridCol>
              </a:tblGrid>
              <a:tr h="242658">
                <a:tc>
                  <a:txBody>
                    <a:bodyPr/>
                    <a:lstStyle/>
                    <a:p>
                      <a:r>
                        <a:rPr lang="en-US" sz="1000" b="1" dirty="0">
                          <a:solidFill>
                            <a:schemeClr val="bg1"/>
                          </a:solidFill>
                        </a:rPr>
                        <a:t>Step</a:t>
                      </a:r>
                    </a:p>
                  </a:txBody>
                  <a:tcPr>
                    <a:solidFill>
                      <a:schemeClr val="tx1">
                        <a:lumMod val="50000"/>
                        <a:lumOff val="50000"/>
                      </a:schemeClr>
                    </a:solidFill>
                  </a:tcPr>
                </a:tc>
                <a:tc>
                  <a:txBody>
                    <a:bodyPr/>
                    <a:lstStyle/>
                    <a:p>
                      <a:r>
                        <a:rPr lang="en-US" sz="1000" b="1" dirty="0">
                          <a:solidFill>
                            <a:schemeClr val="bg1"/>
                          </a:solidFill>
                        </a:rPr>
                        <a:t>Guidance</a:t>
                      </a:r>
                    </a:p>
                  </a:txBody>
                  <a:tcPr>
                    <a:solidFill>
                      <a:schemeClr val="tx1">
                        <a:lumMod val="50000"/>
                        <a:lumOff val="50000"/>
                      </a:schemeClr>
                    </a:solidFill>
                  </a:tcPr>
                </a:tc>
                <a:tc>
                  <a:txBody>
                    <a:bodyPr/>
                    <a:lstStyle/>
                    <a:p>
                      <a:r>
                        <a:rPr lang="en-US" sz="1000" b="1" dirty="0">
                          <a:solidFill>
                            <a:schemeClr val="bg1"/>
                          </a:solidFill>
                        </a:rPr>
                        <a:t>Example*</a:t>
                      </a:r>
                    </a:p>
                  </a:txBody>
                  <a:tcPr>
                    <a:solidFill>
                      <a:schemeClr val="tx1">
                        <a:lumMod val="50000"/>
                        <a:lumOff val="50000"/>
                      </a:schemeClr>
                    </a:solidFill>
                  </a:tcPr>
                </a:tc>
                <a:tc>
                  <a:txBody>
                    <a:bodyPr/>
                    <a:lstStyle/>
                    <a:p>
                      <a:r>
                        <a:rPr lang="en-US" sz="1000" b="1" dirty="0">
                          <a:solidFill>
                            <a:schemeClr val="bg1"/>
                          </a:solidFill>
                        </a:rPr>
                        <a:t>Your product</a:t>
                      </a:r>
                    </a:p>
                  </a:txBody>
                  <a:tcPr>
                    <a:solidFill>
                      <a:schemeClr val="tx1">
                        <a:lumMod val="50000"/>
                        <a:lumOff val="50000"/>
                      </a:schemeClr>
                    </a:solidFill>
                  </a:tcPr>
                </a:tc>
                <a:extLst>
                  <a:ext uri="{0D108BD9-81ED-4DB2-BD59-A6C34878D82A}">
                    <a16:rowId xmlns:a16="http://schemas.microsoft.com/office/drawing/2014/main" val="671292064"/>
                  </a:ext>
                </a:extLst>
              </a:tr>
              <a:tr h="650348">
                <a:tc>
                  <a:txBody>
                    <a:bodyPr/>
                    <a:lstStyle/>
                    <a:p>
                      <a:pPr marL="0" marR="0">
                        <a:lnSpc>
                          <a:spcPct val="107000"/>
                        </a:lnSpc>
                        <a:spcBef>
                          <a:spcPts val="0"/>
                        </a:spcBef>
                        <a:spcAft>
                          <a:spcPts val="0"/>
                        </a:spcAft>
                      </a:pPr>
                      <a:r>
                        <a:rPr lang="en-US" sz="1000" b="1" kern="1200" dirty="0">
                          <a:solidFill>
                            <a:schemeClr val="tx1"/>
                          </a:solidFill>
                          <a:effectLst/>
                          <a:latin typeface="+mn-lt"/>
                          <a:ea typeface="Times New Roman" panose="02020603050405020304" pitchFamily="18" charset="0"/>
                          <a:cs typeface="Calibri" panose="020F0502020204030204" pitchFamily="34" charset="0"/>
                        </a:rPr>
                        <a:t>Capabilities and gaps</a:t>
                      </a:r>
                      <a:endParaRPr lang="en-US" sz="1000" dirty="0">
                        <a:solidFill>
                          <a:schemeClr val="tx1"/>
                        </a:solidFill>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Do we have the skills, capabilities, or products we need to succeed with these recommendations? If we have gaps, how will we fill them?</a:t>
                      </a:r>
                      <a:endParaRPr lang="en-US" sz="1000" dirty="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We have the 90% of the capabilities we need, but we have gaps around health knowledge. We will need an additional team of five scientists to help us find and understand new DNA-evidenced health traits. We also need to broaden our university research connections.</a:t>
                      </a:r>
                      <a:endParaRPr lang="en-US" sz="1000" dirty="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latin typeface="+mn-lt"/>
                      </a:endParaRPr>
                    </a:p>
                  </a:txBody>
                  <a:tcPr>
                    <a:solidFill>
                      <a:schemeClr val="bg1"/>
                    </a:solidFill>
                  </a:tcPr>
                </a:tc>
                <a:extLst>
                  <a:ext uri="{0D108BD9-81ED-4DB2-BD59-A6C34878D82A}">
                    <a16:rowId xmlns:a16="http://schemas.microsoft.com/office/drawing/2014/main" val="3705514133"/>
                  </a:ext>
                </a:extLst>
              </a:tr>
              <a:tr h="650348">
                <a:tc rowSpan="2">
                  <a:txBody>
                    <a:bodyPr/>
                    <a:lstStyle/>
                    <a:p>
                      <a:pPr marL="0" marR="0">
                        <a:lnSpc>
                          <a:spcPct val="107000"/>
                        </a:lnSpc>
                        <a:spcBef>
                          <a:spcPts val="0"/>
                        </a:spcBef>
                        <a:spcAft>
                          <a:spcPts val="0"/>
                        </a:spcAft>
                      </a:pPr>
                      <a:r>
                        <a:rPr lang="en-US" sz="1000" b="1" kern="1200" dirty="0">
                          <a:solidFill>
                            <a:schemeClr val="tx1"/>
                          </a:solidFill>
                          <a:effectLst/>
                          <a:latin typeface="+mn-lt"/>
                          <a:ea typeface="Times New Roman" panose="02020603050405020304" pitchFamily="18" charset="0"/>
                          <a:cs typeface="Calibri" panose="020F0502020204030204" pitchFamily="34" charset="0"/>
                        </a:rPr>
                        <a:t>Staging, pacing, and product roadmaps</a:t>
                      </a:r>
                      <a:endParaRPr lang="en-US" sz="1000" dirty="0">
                        <a:solidFill>
                          <a:schemeClr val="tx1"/>
                        </a:solidFill>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With your recommended initiatives, and skills, capabilities, and products we need to succeed with these initiatives, what should we do first, second, third? What is our sequence and timing?</a:t>
                      </a:r>
                      <a:endParaRPr lang="en-US" sz="1000" dirty="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Q1: develop and prototype early versions of DNA Health using our in-house knowledge and skills. Also hire a new team of five health scientists</a:t>
                      </a:r>
                      <a:endParaRPr lang="en-US" sz="1000" dirty="0">
                        <a:effectLst/>
                        <a:latin typeface="+mn-lt"/>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Q2: release first version of DNA health tests. </a:t>
                      </a:r>
                      <a:endParaRPr lang="en-US" sz="1000" dirty="0">
                        <a:effectLst/>
                        <a:latin typeface="+mn-lt"/>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Q3: expand our DNA testing to include a second wave of health characteristics (guided by our recently hired scientists). Continue to work with customers and refine our offering. </a:t>
                      </a:r>
                      <a:endParaRPr lang="en-US" sz="1000" dirty="0">
                        <a:effectLst/>
                        <a:latin typeface="+mn-lt"/>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Q4: Pilot first health-related subscription services</a:t>
                      </a:r>
                      <a:endParaRPr lang="en-US" sz="1000" dirty="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latin typeface="+mn-lt"/>
                      </a:endParaRPr>
                    </a:p>
                  </a:txBody>
                  <a:tcPr>
                    <a:solidFill>
                      <a:schemeClr val="bg1"/>
                    </a:solidFill>
                  </a:tcPr>
                </a:tc>
                <a:extLst>
                  <a:ext uri="{0D108BD9-81ED-4DB2-BD59-A6C34878D82A}">
                    <a16:rowId xmlns:a16="http://schemas.microsoft.com/office/drawing/2014/main" val="1442737425"/>
                  </a:ext>
                </a:extLst>
              </a:tr>
              <a:tr h="650348">
                <a:tc vMerge="1">
                  <a:txBody>
                    <a:bodyPr/>
                    <a:lstStyle/>
                    <a:p>
                      <a:endParaRPr lang="en-US"/>
                    </a:p>
                  </a:txBody>
                  <a:tcPr>
                    <a:solidFill>
                      <a:schemeClr val="bg1"/>
                    </a:solidFill>
                  </a:tcPr>
                </a:tc>
                <a:tc>
                  <a:txBody>
                    <a:bodyPr/>
                    <a:lstStyle/>
                    <a:p>
                      <a:pPr marL="0" marR="0">
                        <a:lnSpc>
                          <a:spcPct val="107000"/>
                        </a:lnSpc>
                        <a:spcBef>
                          <a:spcPts val="0"/>
                        </a:spcBef>
                        <a:spcAft>
                          <a:spcPts val="0"/>
                        </a:spcAft>
                      </a:pPr>
                      <a:r>
                        <a:rPr lang="en-US" sz="1000">
                          <a:effectLst/>
                          <a:latin typeface="+mn-lt"/>
                          <a:ea typeface="Times New Roman" panose="02020603050405020304" pitchFamily="18" charset="0"/>
                          <a:cs typeface="Calibri" panose="020F0502020204030204" pitchFamily="34" charset="0"/>
                        </a:rPr>
                        <a:t>How does this change our top-level product roadmap?</a:t>
                      </a:r>
                      <a:endParaRPr lang="en-US" sz="100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mn-lt"/>
                          <a:ea typeface="Times New Roman" panose="02020603050405020304" pitchFamily="18" charset="0"/>
                          <a:cs typeface="Calibri" panose="020F0502020204030204" pitchFamily="34" charset="0"/>
                        </a:rPr>
                        <a:t>We need to add the DNA health services for Q2 and Q3 releases and add the pilots for new health subscription services in Q4.</a:t>
                      </a:r>
                      <a:endParaRPr lang="en-US" sz="1000" dirty="0">
                        <a:effectLst/>
                        <a:latin typeface="+mn-lt"/>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latin typeface="+mn-lt"/>
                      </a:endParaRPr>
                    </a:p>
                  </a:txBody>
                  <a:tcPr>
                    <a:solidFill>
                      <a:schemeClr val="bg1"/>
                    </a:solidFill>
                  </a:tcPr>
                </a:tc>
                <a:extLst>
                  <a:ext uri="{0D108BD9-81ED-4DB2-BD59-A6C34878D82A}">
                    <a16:rowId xmlns:a16="http://schemas.microsoft.com/office/drawing/2014/main" val="3496580344"/>
                  </a:ext>
                </a:extLst>
              </a:tr>
            </a:tbl>
          </a:graphicData>
        </a:graphic>
      </p:graphicFrame>
      <p:sp>
        <p:nvSpPr>
          <p:cNvPr id="6" name="Text Placeholder 5">
            <a:extLst>
              <a:ext uri="{FF2B5EF4-FFF2-40B4-BE49-F238E27FC236}">
                <a16:creationId xmlns:a16="http://schemas.microsoft.com/office/drawing/2014/main" id="{8B55AD9E-BE44-4E64-8E45-2989A52C231D}"/>
              </a:ext>
            </a:extLst>
          </p:cNvPr>
          <p:cNvSpPr>
            <a:spLocks noGrp="1"/>
          </p:cNvSpPr>
          <p:nvPr>
            <p:ph type="body" sz="half" idx="2"/>
          </p:nvPr>
        </p:nvSpPr>
        <p:spPr>
          <a:xfrm>
            <a:off x="252307" y="285750"/>
            <a:ext cx="3008313" cy="352424"/>
          </a:xfrm>
        </p:spPr>
        <p:txBody>
          <a:bodyPr/>
          <a:lstStyle/>
          <a:p>
            <a:r>
              <a:rPr lang="en-US" dirty="0"/>
              <a:t>Step-by-step</a:t>
            </a:r>
          </a:p>
        </p:txBody>
      </p:sp>
      <p:sp>
        <p:nvSpPr>
          <p:cNvPr id="7" name="TextBox 6">
            <a:extLst>
              <a:ext uri="{FF2B5EF4-FFF2-40B4-BE49-F238E27FC236}">
                <a16:creationId xmlns:a16="http://schemas.microsoft.com/office/drawing/2014/main" id="{30B362CC-2813-4BEA-8C1D-01FBF203FFDD}"/>
              </a:ext>
            </a:extLst>
          </p:cNvPr>
          <p:cNvSpPr txBox="1"/>
          <p:nvPr/>
        </p:nvSpPr>
        <p:spPr>
          <a:xfrm>
            <a:off x="7222646" y="4918710"/>
            <a:ext cx="1669047" cy="246221"/>
          </a:xfrm>
          <a:prstGeom prst="rect">
            <a:avLst/>
          </a:prstGeom>
          <a:noFill/>
        </p:spPr>
        <p:txBody>
          <a:bodyPr wrap="none" rtlCol="0">
            <a:spAutoFit/>
          </a:bodyPr>
          <a:lstStyle/>
          <a:p>
            <a:r>
              <a:rPr lang="en-US" sz="1000" i="1" dirty="0"/>
              <a:t>*Example only, not real data</a:t>
            </a:r>
          </a:p>
        </p:txBody>
      </p:sp>
      <p:sp>
        <p:nvSpPr>
          <p:cNvPr id="3" name="Oval 2">
            <a:extLst>
              <a:ext uri="{FF2B5EF4-FFF2-40B4-BE49-F238E27FC236}">
                <a16:creationId xmlns:a16="http://schemas.microsoft.com/office/drawing/2014/main" id="{9FA363CE-8552-4317-BD09-05B2E35589D2}"/>
              </a:ext>
            </a:extLst>
          </p:cNvPr>
          <p:cNvSpPr/>
          <p:nvPr/>
        </p:nvSpPr>
        <p:spPr>
          <a:xfrm>
            <a:off x="99907" y="895350"/>
            <a:ext cx="304800" cy="304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t>5</a:t>
            </a:r>
          </a:p>
        </p:txBody>
      </p:sp>
      <p:pic>
        <p:nvPicPr>
          <p:cNvPr id="11" name="Picture 2" descr="Fall Tech Class – ancestry.com – The Salida Regional Library">
            <a:extLst>
              <a:ext uri="{FF2B5EF4-FFF2-40B4-BE49-F238E27FC236}">
                <a16:creationId xmlns:a16="http://schemas.microsoft.com/office/drawing/2014/main" id="{63CA7216-0EFB-443D-8F05-702DF51288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348" b="26888"/>
          <a:stretch/>
        </p:blipFill>
        <p:spPr bwMode="auto">
          <a:xfrm>
            <a:off x="3414607" y="372031"/>
            <a:ext cx="838200" cy="16016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61CAAD9-21B8-41A9-A6F0-EDAA29C72E03}"/>
              </a:ext>
            </a:extLst>
          </p:cNvPr>
          <p:cNvSpPr/>
          <p:nvPr/>
        </p:nvSpPr>
        <p:spPr>
          <a:xfrm>
            <a:off x="99907" y="17538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6</a:t>
            </a:r>
          </a:p>
        </p:txBody>
      </p:sp>
    </p:spTree>
    <p:extLst>
      <p:ext uri="{BB962C8B-B14F-4D97-AF65-F5344CB8AC3E}">
        <p14:creationId xmlns:p14="http://schemas.microsoft.com/office/powerpoint/2010/main" val="352756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0EF-8649-4B7C-B18C-16B45A347AAE}"/>
              </a:ext>
            </a:extLst>
          </p:cNvPr>
          <p:cNvSpPr>
            <a:spLocks noGrp="1"/>
          </p:cNvSpPr>
          <p:nvPr>
            <p:ph type="title"/>
          </p:nvPr>
        </p:nvSpPr>
        <p:spPr>
          <a:xfrm>
            <a:off x="228600" y="-19050"/>
            <a:ext cx="3581400" cy="445266"/>
          </a:xfrm>
        </p:spPr>
        <p:txBody>
          <a:bodyPr>
            <a:normAutofit/>
          </a:bodyPr>
          <a:lstStyle/>
          <a:p>
            <a:r>
              <a:rPr lang="en-US" dirty="0"/>
              <a:t>Product strategy</a:t>
            </a:r>
          </a:p>
        </p:txBody>
      </p:sp>
      <p:graphicFrame>
        <p:nvGraphicFramePr>
          <p:cNvPr id="5" name="Table 5">
            <a:extLst>
              <a:ext uri="{FF2B5EF4-FFF2-40B4-BE49-F238E27FC236}">
                <a16:creationId xmlns:a16="http://schemas.microsoft.com/office/drawing/2014/main" id="{03547FBB-6EB7-4360-BF90-A13BD1E29CA5}"/>
              </a:ext>
            </a:extLst>
          </p:cNvPr>
          <p:cNvGraphicFramePr>
            <a:graphicFrameLocks noGrp="1"/>
          </p:cNvGraphicFramePr>
          <p:nvPr>
            <p:ph idx="1"/>
            <p:extLst>
              <p:ext uri="{D42A27DB-BD31-4B8C-83A1-F6EECF244321}">
                <p14:modId xmlns:p14="http://schemas.microsoft.com/office/powerpoint/2010/main" val="904598341"/>
              </p:ext>
            </p:extLst>
          </p:nvPr>
        </p:nvGraphicFramePr>
        <p:xfrm>
          <a:off x="380999" y="590550"/>
          <a:ext cx="8510693" cy="2172970"/>
        </p:xfrm>
        <a:graphic>
          <a:graphicData uri="http://schemas.openxmlformats.org/drawingml/2006/table">
            <a:tbl>
              <a:tblPr firstRow="1" bandRow="1">
                <a:tableStyleId>{5940675A-B579-460E-94D1-54222C63F5DA}</a:tableStyleId>
              </a:tblPr>
              <a:tblGrid>
                <a:gridCol w="990601">
                  <a:extLst>
                    <a:ext uri="{9D8B030D-6E8A-4147-A177-3AD203B41FA5}">
                      <a16:colId xmlns:a16="http://schemas.microsoft.com/office/drawing/2014/main" val="311728887"/>
                    </a:ext>
                  </a:extLst>
                </a:gridCol>
                <a:gridCol w="2057400">
                  <a:extLst>
                    <a:ext uri="{9D8B030D-6E8A-4147-A177-3AD203B41FA5}">
                      <a16:colId xmlns:a16="http://schemas.microsoft.com/office/drawing/2014/main" val="4120522614"/>
                    </a:ext>
                  </a:extLst>
                </a:gridCol>
                <a:gridCol w="3124200">
                  <a:extLst>
                    <a:ext uri="{9D8B030D-6E8A-4147-A177-3AD203B41FA5}">
                      <a16:colId xmlns:a16="http://schemas.microsoft.com/office/drawing/2014/main" val="1023885483"/>
                    </a:ext>
                  </a:extLst>
                </a:gridCol>
                <a:gridCol w="2338492">
                  <a:extLst>
                    <a:ext uri="{9D8B030D-6E8A-4147-A177-3AD203B41FA5}">
                      <a16:colId xmlns:a16="http://schemas.microsoft.com/office/drawing/2014/main" val="979293176"/>
                    </a:ext>
                  </a:extLst>
                </a:gridCol>
              </a:tblGrid>
              <a:tr h="242658">
                <a:tc>
                  <a:txBody>
                    <a:bodyPr/>
                    <a:lstStyle/>
                    <a:p>
                      <a:r>
                        <a:rPr lang="en-US" sz="1000" b="1" dirty="0">
                          <a:solidFill>
                            <a:schemeClr val="bg1"/>
                          </a:solidFill>
                        </a:rPr>
                        <a:t>Step</a:t>
                      </a:r>
                    </a:p>
                  </a:txBody>
                  <a:tcPr>
                    <a:solidFill>
                      <a:schemeClr val="tx1">
                        <a:lumMod val="50000"/>
                        <a:lumOff val="50000"/>
                      </a:schemeClr>
                    </a:solidFill>
                  </a:tcPr>
                </a:tc>
                <a:tc>
                  <a:txBody>
                    <a:bodyPr/>
                    <a:lstStyle/>
                    <a:p>
                      <a:r>
                        <a:rPr lang="en-US" sz="1000" b="1" dirty="0">
                          <a:solidFill>
                            <a:schemeClr val="bg1"/>
                          </a:solidFill>
                        </a:rPr>
                        <a:t>Guidance</a:t>
                      </a:r>
                    </a:p>
                  </a:txBody>
                  <a:tcPr>
                    <a:solidFill>
                      <a:schemeClr val="tx1">
                        <a:lumMod val="50000"/>
                        <a:lumOff val="50000"/>
                      </a:schemeClr>
                    </a:solidFill>
                  </a:tcPr>
                </a:tc>
                <a:tc>
                  <a:txBody>
                    <a:bodyPr/>
                    <a:lstStyle/>
                    <a:p>
                      <a:r>
                        <a:rPr lang="en-US" sz="1000" b="1" dirty="0">
                          <a:solidFill>
                            <a:schemeClr val="bg1"/>
                          </a:solidFill>
                        </a:rPr>
                        <a:t>Example*</a:t>
                      </a:r>
                    </a:p>
                  </a:txBody>
                  <a:tcPr>
                    <a:solidFill>
                      <a:schemeClr val="tx1">
                        <a:lumMod val="50000"/>
                        <a:lumOff val="50000"/>
                      </a:schemeClr>
                    </a:solidFill>
                  </a:tcPr>
                </a:tc>
                <a:tc>
                  <a:txBody>
                    <a:bodyPr/>
                    <a:lstStyle/>
                    <a:p>
                      <a:r>
                        <a:rPr lang="en-US" sz="1000" b="1" dirty="0">
                          <a:solidFill>
                            <a:schemeClr val="bg1"/>
                          </a:solidFill>
                        </a:rPr>
                        <a:t>Your product</a:t>
                      </a:r>
                    </a:p>
                  </a:txBody>
                  <a:tcPr>
                    <a:solidFill>
                      <a:schemeClr val="tx1">
                        <a:lumMod val="50000"/>
                        <a:lumOff val="50000"/>
                      </a:schemeClr>
                    </a:solidFill>
                  </a:tcPr>
                </a:tc>
                <a:extLst>
                  <a:ext uri="{0D108BD9-81ED-4DB2-BD59-A6C34878D82A}">
                    <a16:rowId xmlns:a16="http://schemas.microsoft.com/office/drawing/2014/main" val="671292064"/>
                  </a:ext>
                </a:extLst>
              </a:tr>
              <a:tr h="650348">
                <a:tc rowSpan="2">
                  <a:txBody>
                    <a:bodyPr/>
                    <a:lstStyle/>
                    <a:p>
                      <a:pPr marL="0" marR="0">
                        <a:lnSpc>
                          <a:spcPct val="107000"/>
                        </a:lnSpc>
                        <a:spcBef>
                          <a:spcPts val="0"/>
                        </a:spcBef>
                        <a:spcAft>
                          <a:spcPts val="0"/>
                        </a:spcAft>
                      </a:pPr>
                      <a:r>
                        <a:rPr lang="en-US" sz="1000" b="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Impact</a:t>
                      </a:r>
                      <a:endParaRPr lang="en-US" sz="10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What is the </a:t>
                      </a:r>
                      <a:r>
                        <a:rPr lang="en-US" sz="1000" i="1" dirty="0">
                          <a:effectLst/>
                          <a:latin typeface="Calibri" panose="020F0502020204030204" pitchFamily="34" charset="0"/>
                          <a:ea typeface="Times New Roman" panose="02020603050405020304" pitchFamily="18" charset="0"/>
                          <a:cs typeface="Calibri" panose="020F0502020204030204" pitchFamily="34" charset="0"/>
                        </a:rPr>
                        <a:t>cost </a:t>
                      </a:r>
                      <a:r>
                        <a:rPr lang="en-US" sz="1000" dirty="0">
                          <a:effectLst/>
                          <a:latin typeface="Calibri" panose="020F0502020204030204" pitchFamily="34" charset="0"/>
                          <a:ea typeface="Times New Roman" panose="02020603050405020304" pitchFamily="18" charset="0"/>
                          <a:cs typeface="Calibri" panose="020F0502020204030204" pitchFamily="34" charset="0"/>
                        </a:rPr>
                        <a:t>of these recommendations? What investments (people, budget, etc.) will be required?</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Total investment required in this year is approximately $X million, with salaries for the new scientists accounting for most of the costs.</a:t>
                      </a:r>
                      <a:endParaRPr lang="en-US" sz="100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latin typeface="+mn-lt"/>
                      </a:endParaRPr>
                    </a:p>
                  </a:txBody>
                  <a:tcPr>
                    <a:solidFill>
                      <a:schemeClr val="bg1"/>
                    </a:solidFill>
                  </a:tcPr>
                </a:tc>
                <a:extLst>
                  <a:ext uri="{0D108BD9-81ED-4DB2-BD59-A6C34878D82A}">
                    <a16:rowId xmlns:a16="http://schemas.microsoft.com/office/drawing/2014/main" val="1442737425"/>
                  </a:ext>
                </a:extLst>
              </a:tr>
              <a:tr h="650348">
                <a:tc vMerge="1">
                  <a:txBody>
                    <a:bodyPr/>
                    <a:lstStyle/>
                    <a:p>
                      <a:endParaRPr lang="en-US"/>
                    </a:p>
                  </a:txBody>
                  <a:tcPr>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What is the </a:t>
                      </a:r>
                      <a:r>
                        <a:rPr lang="en-US" sz="1000" i="1" dirty="0">
                          <a:effectLst/>
                          <a:latin typeface="Calibri" panose="020F0502020204030204" pitchFamily="34" charset="0"/>
                          <a:ea typeface="Times New Roman" panose="02020603050405020304" pitchFamily="18" charset="0"/>
                          <a:cs typeface="Calibri" panose="020F0502020204030204" pitchFamily="34" charset="0"/>
                        </a:rPr>
                        <a:t>benefit</a:t>
                      </a:r>
                      <a:r>
                        <a:rPr lang="en-US" sz="1000" dirty="0">
                          <a:effectLst/>
                          <a:latin typeface="Calibri" panose="020F0502020204030204" pitchFamily="34" charset="0"/>
                          <a:ea typeface="Times New Roman" panose="02020603050405020304" pitchFamily="18" charset="0"/>
                          <a:cs typeface="Calibri" panose="020F0502020204030204" pitchFamily="34" charset="0"/>
                        </a:rPr>
                        <a:t> of these recommendations? How will it impact our vision and objectives? Customer value, users, market share, competitive differentiation, revenue, profit, etc.</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Calibri" panose="020F0502020204030204" pitchFamily="34" charset="0"/>
                        </a:rPr>
                        <a:t>DNA health testing will generate $X million in additional revenue this year, expected to grow to $Y million next year. With affiliated subscription services, total incremental profit will be $P million this year, and $Q million next year. Adding DNA health testing will increase our user base by X million people, and likely give us 4% share gain vs. 23andMe.</a:t>
                      </a: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txBody>
                  <a:tcPr marL="75565" marR="75565" marT="37465" marB="37465">
                    <a:solidFill>
                      <a:schemeClr val="bg1"/>
                    </a:solidFill>
                  </a:tcPr>
                </a:tc>
                <a:tc>
                  <a:txBody>
                    <a:bodyPr/>
                    <a:lstStyle/>
                    <a:p>
                      <a:endParaRPr lang="en-US" sz="1000" dirty="0">
                        <a:latin typeface="+mn-lt"/>
                      </a:endParaRPr>
                    </a:p>
                  </a:txBody>
                  <a:tcPr>
                    <a:solidFill>
                      <a:schemeClr val="bg1"/>
                    </a:solidFill>
                  </a:tcPr>
                </a:tc>
                <a:extLst>
                  <a:ext uri="{0D108BD9-81ED-4DB2-BD59-A6C34878D82A}">
                    <a16:rowId xmlns:a16="http://schemas.microsoft.com/office/drawing/2014/main" val="3496580344"/>
                  </a:ext>
                </a:extLst>
              </a:tr>
            </a:tbl>
          </a:graphicData>
        </a:graphic>
      </p:graphicFrame>
      <p:sp>
        <p:nvSpPr>
          <p:cNvPr id="6" name="Text Placeholder 5">
            <a:extLst>
              <a:ext uri="{FF2B5EF4-FFF2-40B4-BE49-F238E27FC236}">
                <a16:creationId xmlns:a16="http://schemas.microsoft.com/office/drawing/2014/main" id="{8B55AD9E-BE44-4E64-8E45-2989A52C231D}"/>
              </a:ext>
            </a:extLst>
          </p:cNvPr>
          <p:cNvSpPr>
            <a:spLocks noGrp="1"/>
          </p:cNvSpPr>
          <p:nvPr>
            <p:ph type="body" sz="half" idx="2"/>
          </p:nvPr>
        </p:nvSpPr>
        <p:spPr>
          <a:xfrm>
            <a:off x="252307" y="285750"/>
            <a:ext cx="3008313" cy="352424"/>
          </a:xfrm>
        </p:spPr>
        <p:txBody>
          <a:bodyPr/>
          <a:lstStyle/>
          <a:p>
            <a:r>
              <a:rPr lang="en-US" dirty="0"/>
              <a:t>Step-by-step</a:t>
            </a:r>
          </a:p>
        </p:txBody>
      </p:sp>
      <p:sp>
        <p:nvSpPr>
          <p:cNvPr id="7" name="TextBox 6">
            <a:extLst>
              <a:ext uri="{FF2B5EF4-FFF2-40B4-BE49-F238E27FC236}">
                <a16:creationId xmlns:a16="http://schemas.microsoft.com/office/drawing/2014/main" id="{30B362CC-2813-4BEA-8C1D-01FBF203FFDD}"/>
              </a:ext>
            </a:extLst>
          </p:cNvPr>
          <p:cNvSpPr txBox="1"/>
          <p:nvPr/>
        </p:nvSpPr>
        <p:spPr>
          <a:xfrm>
            <a:off x="7222646" y="4918710"/>
            <a:ext cx="1669047" cy="246221"/>
          </a:xfrm>
          <a:prstGeom prst="rect">
            <a:avLst/>
          </a:prstGeom>
          <a:noFill/>
        </p:spPr>
        <p:txBody>
          <a:bodyPr wrap="none" rtlCol="0">
            <a:spAutoFit/>
          </a:bodyPr>
          <a:lstStyle/>
          <a:p>
            <a:r>
              <a:rPr lang="en-US" sz="1000" i="1" dirty="0"/>
              <a:t>*Example only, not real data</a:t>
            </a:r>
          </a:p>
        </p:txBody>
      </p:sp>
      <p:sp>
        <p:nvSpPr>
          <p:cNvPr id="3" name="Oval 2">
            <a:extLst>
              <a:ext uri="{FF2B5EF4-FFF2-40B4-BE49-F238E27FC236}">
                <a16:creationId xmlns:a16="http://schemas.microsoft.com/office/drawing/2014/main" id="{9FA363CE-8552-4317-BD09-05B2E35589D2}"/>
              </a:ext>
            </a:extLst>
          </p:cNvPr>
          <p:cNvSpPr/>
          <p:nvPr/>
        </p:nvSpPr>
        <p:spPr>
          <a:xfrm>
            <a:off x="99907" y="8953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7</a:t>
            </a:r>
          </a:p>
        </p:txBody>
      </p:sp>
      <p:pic>
        <p:nvPicPr>
          <p:cNvPr id="11" name="Picture 2" descr="Fall Tech Class – ancestry.com – The Salida Regional Library">
            <a:extLst>
              <a:ext uri="{FF2B5EF4-FFF2-40B4-BE49-F238E27FC236}">
                <a16:creationId xmlns:a16="http://schemas.microsoft.com/office/drawing/2014/main" id="{63CA7216-0EFB-443D-8F05-702DF51288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348" b="26888"/>
          <a:stretch/>
        </p:blipFill>
        <p:spPr bwMode="auto">
          <a:xfrm>
            <a:off x="3414607" y="372031"/>
            <a:ext cx="838200" cy="16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1980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4742</TotalTime>
  <Words>1346</Words>
  <Application>Microsoft Office PowerPoint</Application>
  <PresentationFormat>On-screen Show (16:9)</PresentationFormat>
  <Paragraphs>90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Tw Cen MT</vt:lpstr>
      <vt:lpstr>Office Theme</vt:lpstr>
      <vt:lpstr>Product strategy</vt:lpstr>
      <vt:lpstr>Product strategy</vt:lpstr>
      <vt:lpstr>Product strategy</vt:lpstr>
      <vt:lpstr>Product strategy</vt:lpstr>
      <vt:lpstr>Product strategy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Birzer</dc:creator>
  <cp:lastModifiedBy>Todd Birzer</cp:lastModifiedBy>
  <cp:revision>114</cp:revision>
  <cp:lastPrinted>2021-03-31T08:35:25Z</cp:lastPrinted>
  <dcterms:created xsi:type="dcterms:W3CDTF">2013-06-03T23:28:22Z</dcterms:created>
  <dcterms:modified xsi:type="dcterms:W3CDTF">2021-03-31T08:52:35Z</dcterms:modified>
</cp:coreProperties>
</file>