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927" r:id="rId2"/>
    <p:sldId id="924" r:id="rId3"/>
    <p:sldId id="928" r:id="rId4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AB001-0479-4209-B2F1-C9BD410394E8}" v="7" dt="2021-04-01T05:08:28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62" autoAdjust="0"/>
  </p:normalViewPr>
  <p:slideViewPr>
    <p:cSldViewPr>
      <p:cViewPr varScale="1">
        <p:scale>
          <a:sx n="111" d="100"/>
          <a:sy n="111" d="100"/>
        </p:scale>
        <p:origin x="45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" d="4"/>
        <a:sy n="7" d="4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Birzer" userId="8117e217f3716a74" providerId="LiveId" clId="{C5BAB001-0479-4209-B2F1-C9BD410394E8}"/>
    <pc:docChg chg="undo custSel modSld">
      <pc:chgData name="Todd Birzer" userId="8117e217f3716a74" providerId="LiveId" clId="{C5BAB001-0479-4209-B2F1-C9BD410394E8}" dt="2021-04-01T05:08:28.981" v="76"/>
      <pc:docMkLst>
        <pc:docMk/>
      </pc:docMkLst>
      <pc:sldChg chg="modSp mod">
        <pc:chgData name="Todd Birzer" userId="8117e217f3716a74" providerId="LiveId" clId="{C5BAB001-0479-4209-B2F1-C9BD410394E8}" dt="2021-04-01T05:08:05.888" v="75"/>
        <pc:sldMkLst>
          <pc:docMk/>
          <pc:sldMk cId="3737991151" sldId="924"/>
        </pc:sldMkLst>
        <pc:graphicFrameChg chg="mod modGraphic">
          <ac:chgData name="Todd Birzer" userId="8117e217f3716a74" providerId="LiveId" clId="{C5BAB001-0479-4209-B2F1-C9BD410394E8}" dt="2021-04-01T05:08:05.888" v="75"/>
          <ac:graphicFrameMkLst>
            <pc:docMk/>
            <pc:sldMk cId="3737991151" sldId="924"/>
            <ac:graphicFrameMk id="3" creationId="{988EC650-D285-428F-B258-C2A0766CA0B1}"/>
          </ac:graphicFrameMkLst>
        </pc:graphicFrameChg>
      </pc:sldChg>
      <pc:sldChg chg="modSp mod">
        <pc:chgData name="Todd Birzer" userId="8117e217f3716a74" providerId="LiveId" clId="{C5BAB001-0479-4209-B2F1-C9BD410394E8}" dt="2021-04-01T02:56:33.284" v="6" actId="207"/>
        <pc:sldMkLst>
          <pc:docMk/>
          <pc:sldMk cId="1512256385" sldId="927"/>
        </pc:sldMkLst>
        <pc:graphicFrameChg chg="modGraphic">
          <ac:chgData name="Todd Birzer" userId="8117e217f3716a74" providerId="LiveId" clId="{C5BAB001-0479-4209-B2F1-C9BD410394E8}" dt="2021-04-01T02:56:33.284" v="6" actId="207"/>
          <ac:graphicFrameMkLst>
            <pc:docMk/>
            <pc:sldMk cId="1512256385" sldId="927"/>
            <ac:graphicFrameMk id="3" creationId="{988EC650-D285-428F-B258-C2A0766CA0B1}"/>
          </ac:graphicFrameMkLst>
        </pc:graphicFrameChg>
      </pc:sldChg>
      <pc:sldChg chg="addSp delSp modSp mod">
        <pc:chgData name="Todd Birzer" userId="8117e217f3716a74" providerId="LiveId" clId="{C5BAB001-0479-4209-B2F1-C9BD410394E8}" dt="2021-04-01T05:08:28.981" v="76"/>
        <pc:sldMkLst>
          <pc:docMk/>
          <pc:sldMk cId="2805579724" sldId="928"/>
        </pc:sldMkLst>
        <pc:spChg chg="mod">
          <ac:chgData name="Todd Birzer" userId="8117e217f3716a74" providerId="LiveId" clId="{C5BAB001-0479-4209-B2F1-C9BD410394E8}" dt="2021-04-01T03:15:53.836" v="72" actId="14100"/>
          <ac:spMkLst>
            <pc:docMk/>
            <pc:sldMk cId="2805579724" sldId="928"/>
            <ac:spMk id="2" creationId="{B4F2DCAE-A289-4F39-AE6D-92D93239D2E8}"/>
          </ac:spMkLst>
        </pc:spChg>
        <pc:spChg chg="add mod">
          <ac:chgData name="Todd Birzer" userId="8117e217f3716a74" providerId="LiveId" clId="{C5BAB001-0479-4209-B2F1-C9BD410394E8}" dt="2021-04-01T03:16:06.965" v="74"/>
          <ac:spMkLst>
            <pc:docMk/>
            <pc:sldMk cId="2805579724" sldId="928"/>
            <ac:spMk id="7" creationId="{9BF4BC51-2DB2-41D2-9266-5C98311B1D26}"/>
          </ac:spMkLst>
        </pc:spChg>
        <pc:spChg chg="del mod">
          <ac:chgData name="Todd Birzer" userId="8117e217f3716a74" providerId="LiveId" clId="{C5BAB001-0479-4209-B2F1-C9BD410394E8}" dt="2021-04-01T03:15:59.461" v="73" actId="478"/>
          <ac:spMkLst>
            <pc:docMk/>
            <pc:sldMk cId="2805579724" sldId="928"/>
            <ac:spMk id="9" creationId="{34F317BA-33AF-4ECF-9EEC-08C49543A65E}"/>
          </ac:spMkLst>
        </pc:spChg>
        <pc:graphicFrameChg chg="mod modGraphic">
          <ac:chgData name="Todd Birzer" userId="8117e217f3716a74" providerId="LiveId" clId="{C5BAB001-0479-4209-B2F1-C9BD410394E8}" dt="2021-04-01T05:08:28.981" v="76"/>
          <ac:graphicFrameMkLst>
            <pc:docMk/>
            <pc:sldMk cId="2805579724" sldId="928"/>
            <ac:graphicFrameMk id="3" creationId="{988EC650-D285-428F-B258-C2A0766CA0B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r">
              <a:defRPr sz="1200"/>
            </a:lvl1pPr>
          </a:lstStyle>
          <a:p>
            <a:fld id="{999DE34A-B09E-4255-8C69-8449F27E2E7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r">
              <a:defRPr sz="1200"/>
            </a:lvl1pPr>
          </a:lstStyle>
          <a:p>
            <a:fld id="{924D0EAB-474F-464F-AA7C-928B82A76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r">
              <a:defRPr sz="1200"/>
            </a:lvl1pPr>
          </a:lstStyle>
          <a:p>
            <a:fld id="{A32451FF-D179-4798-9813-165EDCD5F41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3263"/>
            <a:ext cx="62611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09" rIns="94218" bIns="471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18" tIns="47109" rIns="94218" bIns="4710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r">
              <a:defRPr sz="1200"/>
            </a:lvl1pPr>
          </a:lstStyle>
          <a:p>
            <a:fld id="{75E0615F-E3B3-49F6-A227-2E08AFC9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5907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1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2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96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5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6586" y="482959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>
                <a:latin typeface="Tw Cen MT" panose="020B0602020104020603" pitchFamily="34" charset="0"/>
              </a:rPr>
              <a:t>© Todd Birzer</a:t>
            </a:r>
            <a:endParaRPr lang="en-US" sz="1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988EC650-D285-428F-B258-C2A0766CA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36979"/>
              </p:ext>
            </p:extLst>
          </p:nvPr>
        </p:nvGraphicFramePr>
        <p:xfrm>
          <a:off x="304800" y="361508"/>
          <a:ext cx="8610600" cy="4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263286637"/>
                    </a:ext>
                  </a:extLst>
                </a:gridCol>
                <a:gridCol w="1923081">
                  <a:extLst>
                    <a:ext uri="{9D8B030D-6E8A-4147-A177-3AD203B41FA5}">
                      <a16:colId xmlns:a16="http://schemas.microsoft.com/office/drawing/2014/main" val="1934476130"/>
                    </a:ext>
                  </a:extLst>
                </a:gridCol>
                <a:gridCol w="1002224">
                  <a:extLst>
                    <a:ext uri="{9D8B030D-6E8A-4147-A177-3AD203B41FA5}">
                      <a16:colId xmlns:a16="http://schemas.microsoft.com/office/drawing/2014/main" val="2021183781"/>
                    </a:ext>
                  </a:extLst>
                </a:gridCol>
                <a:gridCol w="1002224">
                  <a:extLst>
                    <a:ext uri="{9D8B030D-6E8A-4147-A177-3AD203B41FA5}">
                      <a16:colId xmlns:a16="http://schemas.microsoft.com/office/drawing/2014/main" val="659530809"/>
                    </a:ext>
                  </a:extLst>
                </a:gridCol>
                <a:gridCol w="720671">
                  <a:extLst>
                    <a:ext uri="{9D8B030D-6E8A-4147-A177-3AD203B41FA5}">
                      <a16:colId xmlns:a16="http://schemas.microsoft.com/office/drawing/2014/main" val="39820845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51514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899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2824761"/>
                    </a:ext>
                  </a:extLst>
                </a:gridCol>
              </a:tblGrid>
              <a:tr h="366644"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Vision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Objectives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Goal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this year</a:t>
                      </a:r>
                      <a:endParaRPr lang="en-US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Goal </a:t>
                      </a:r>
                    </a:p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next year</a:t>
                      </a:r>
                      <a:endParaRPr lang="en-US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Actuals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17038"/>
                  </a:ext>
                </a:extLst>
              </a:tr>
              <a:tr h="1811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64401"/>
                  </a:ext>
                </a:extLst>
              </a:tr>
              <a:tr h="115735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&lt;State your product vision here&gt;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&lt;Product objective 1 here&gt;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&lt;Specific, measurable goal for this year&gt;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&lt;Specific, measurable goal for next year&gt;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&lt;Add actuals here. Color-code based on goal achievement&gt;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&lt;Add actuals here. Color-code based on goal achievement&gt;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32271"/>
                  </a:ext>
                </a:extLst>
              </a:tr>
              <a:tr h="82207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&lt;Product objective 2 here&gt;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&lt;Specific, measurable goal for this year&gt;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&lt;Specific, measurable goal for next year&gt;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4155"/>
                  </a:ext>
                </a:extLst>
              </a:tr>
              <a:tr h="38011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&lt;Product objective 3 here&gt;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&lt;Specific, measurable goal for this year&gt;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&lt;Specific, measurable goal for next year&gt;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8597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338319E-0D14-4BF4-8FBF-6F69FC72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48067"/>
            <a:ext cx="3008313" cy="409575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strategy tracking</a:t>
            </a:r>
          </a:p>
        </p:txBody>
      </p:sp>
    </p:spTree>
    <p:extLst>
      <p:ext uri="{BB962C8B-B14F-4D97-AF65-F5344CB8AC3E}">
        <p14:creationId xmlns:p14="http://schemas.microsoft.com/office/powerpoint/2010/main" val="151225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988EC650-D285-428F-B258-C2A0766CA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38377"/>
              </p:ext>
            </p:extLst>
          </p:nvPr>
        </p:nvGraphicFramePr>
        <p:xfrm>
          <a:off x="304800" y="1033298"/>
          <a:ext cx="8610600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263286637"/>
                    </a:ext>
                  </a:extLst>
                </a:gridCol>
                <a:gridCol w="1923081">
                  <a:extLst>
                    <a:ext uri="{9D8B030D-6E8A-4147-A177-3AD203B41FA5}">
                      <a16:colId xmlns:a16="http://schemas.microsoft.com/office/drawing/2014/main" val="1934476130"/>
                    </a:ext>
                  </a:extLst>
                </a:gridCol>
                <a:gridCol w="1002224">
                  <a:extLst>
                    <a:ext uri="{9D8B030D-6E8A-4147-A177-3AD203B41FA5}">
                      <a16:colId xmlns:a16="http://schemas.microsoft.com/office/drawing/2014/main" val="2021183781"/>
                    </a:ext>
                  </a:extLst>
                </a:gridCol>
                <a:gridCol w="1002224">
                  <a:extLst>
                    <a:ext uri="{9D8B030D-6E8A-4147-A177-3AD203B41FA5}">
                      <a16:colId xmlns:a16="http://schemas.microsoft.com/office/drawing/2014/main" val="659530809"/>
                    </a:ext>
                  </a:extLst>
                </a:gridCol>
                <a:gridCol w="720671">
                  <a:extLst>
                    <a:ext uri="{9D8B030D-6E8A-4147-A177-3AD203B41FA5}">
                      <a16:colId xmlns:a16="http://schemas.microsoft.com/office/drawing/2014/main" val="39820845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51514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899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2824761"/>
                    </a:ext>
                  </a:extLst>
                </a:gridCol>
              </a:tblGrid>
              <a:tr h="366644"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Vision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Objectives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Goal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this year</a:t>
                      </a:r>
                      <a:endParaRPr lang="en-US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Goal </a:t>
                      </a:r>
                    </a:p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next year</a:t>
                      </a:r>
                      <a:endParaRPr lang="en-US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Actuals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17038"/>
                  </a:ext>
                </a:extLst>
              </a:tr>
              <a:tr h="1811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64401"/>
                  </a:ext>
                </a:extLst>
              </a:tr>
              <a:tr h="1157356">
                <a:tc row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 want to provide the world’s most meaningful and insightful ancestry DNA service, helping people to discover the story - buried deep in their DNA – of what led to them, who they are, and where they come from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Gill Sans MT" panose="020B0502020104020203" pitchFamily="34" charset="0"/>
                        </a:rPr>
                        <a:t>Earn the industry’s highest net promoter scores (NPS)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Net promoter score (NPS) of &gt;64, and higher than 23andMe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Net promoter score (NPS) of &gt;66, and higher than 23andMe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 (23 </a:t>
                      </a:r>
                      <a:r>
                        <a:rPr lang="en-US" sz="1200" dirty="0" err="1"/>
                        <a:t>andMe</a:t>
                      </a:r>
                      <a:r>
                        <a:rPr lang="en-US" sz="1200" dirty="0"/>
                        <a:t> = 58)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 (23andMe = 65)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32271"/>
                  </a:ext>
                </a:extLst>
              </a:tr>
              <a:tr h="82207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Gill Sans MT" panose="020B0502020104020203" pitchFamily="34" charset="0"/>
                        </a:rPr>
                        <a:t>Be the worldwide market share leader in ancestry DNA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#1 market share in ancestry DNA testing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#1 market share in ancestry DNA testing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42% (#1)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44% (#1)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4155"/>
                  </a:ext>
                </a:extLst>
              </a:tr>
              <a:tr h="38011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Make &gt;$50M annual profit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$50M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$52M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$14M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85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F317BA-33AF-4ECF-9EEC-08C49543A65E}"/>
              </a:ext>
            </a:extLst>
          </p:cNvPr>
          <p:cNvSpPr txBox="1"/>
          <p:nvPr/>
        </p:nvSpPr>
        <p:spPr>
          <a:xfrm>
            <a:off x="7772400" y="4168973"/>
            <a:ext cx="120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Not real data!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BF1BF6-D2B9-473C-91C0-AD887258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8150"/>
            <a:ext cx="4114800" cy="409575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strategy tracking - example</a:t>
            </a:r>
          </a:p>
        </p:txBody>
      </p:sp>
      <p:pic>
        <p:nvPicPr>
          <p:cNvPr id="10" name="Picture 2" descr="Fall Tech Class – ancestry.com – The Salida Regional Library">
            <a:extLst>
              <a:ext uri="{FF2B5EF4-FFF2-40B4-BE49-F238E27FC236}">
                <a16:creationId xmlns:a16="http://schemas.microsoft.com/office/drawing/2014/main" id="{E6014C33-1EC5-4417-8AE4-FEB68447F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48" b="26888"/>
          <a:stretch/>
        </p:blipFill>
        <p:spPr bwMode="auto">
          <a:xfrm>
            <a:off x="7166676" y="514350"/>
            <a:ext cx="1785801" cy="34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99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988EC650-D285-428F-B258-C2A0766CA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24813"/>
              </p:ext>
            </p:extLst>
          </p:nvPr>
        </p:nvGraphicFramePr>
        <p:xfrm>
          <a:off x="304800" y="1033298"/>
          <a:ext cx="8610600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263286637"/>
                    </a:ext>
                  </a:extLst>
                </a:gridCol>
                <a:gridCol w="1923081">
                  <a:extLst>
                    <a:ext uri="{9D8B030D-6E8A-4147-A177-3AD203B41FA5}">
                      <a16:colId xmlns:a16="http://schemas.microsoft.com/office/drawing/2014/main" val="1934476130"/>
                    </a:ext>
                  </a:extLst>
                </a:gridCol>
                <a:gridCol w="1002224">
                  <a:extLst>
                    <a:ext uri="{9D8B030D-6E8A-4147-A177-3AD203B41FA5}">
                      <a16:colId xmlns:a16="http://schemas.microsoft.com/office/drawing/2014/main" val="2021183781"/>
                    </a:ext>
                  </a:extLst>
                </a:gridCol>
                <a:gridCol w="1002224">
                  <a:extLst>
                    <a:ext uri="{9D8B030D-6E8A-4147-A177-3AD203B41FA5}">
                      <a16:colId xmlns:a16="http://schemas.microsoft.com/office/drawing/2014/main" val="659530809"/>
                    </a:ext>
                  </a:extLst>
                </a:gridCol>
                <a:gridCol w="720671">
                  <a:extLst>
                    <a:ext uri="{9D8B030D-6E8A-4147-A177-3AD203B41FA5}">
                      <a16:colId xmlns:a16="http://schemas.microsoft.com/office/drawing/2014/main" val="39820845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51514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899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2824761"/>
                    </a:ext>
                  </a:extLst>
                </a:gridCol>
              </a:tblGrid>
              <a:tr h="366644"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Vision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Objectives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Goal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this year</a:t>
                      </a:r>
                      <a:endParaRPr lang="en-US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Goal </a:t>
                      </a:r>
                    </a:p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next year</a:t>
                      </a:r>
                      <a:endParaRPr lang="en-US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Actuals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17038"/>
                  </a:ext>
                </a:extLst>
              </a:tr>
              <a:tr h="1811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64401"/>
                  </a:ext>
                </a:extLst>
              </a:tr>
              <a:tr h="1157356">
                <a:tc row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 want to provide the world’s most meaningful and insightful ancestry DNA service, helping people to discover the story - buried deep in their DNA – of what led to them, who they are, and where they come from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Gill Sans MT" panose="020B0502020104020203" pitchFamily="34" charset="0"/>
                        </a:rPr>
                        <a:t>Earn the industry’s highest net promoter scores (NPS)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Net promoter score (NPS) of &gt;64, and higher than 23andMe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Net promoter score (NPS) of &gt;66, and higher than 23andMe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 (23 </a:t>
                      </a:r>
                      <a:r>
                        <a:rPr lang="en-US" sz="1200" dirty="0" err="1"/>
                        <a:t>andMe</a:t>
                      </a:r>
                      <a:r>
                        <a:rPr lang="en-US" sz="1200" dirty="0"/>
                        <a:t> = 58)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 (23andMe = 65)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32271"/>
                  </a:ext>
                </a:extLst>
              </a:tr>
              <a:tr h="82207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Gill Sans MT" panose="020B0502020104020203" pitchFamily="34" charset="0"/>
                        </a:rPr>
                        <a:t>Be the worldwide market share leader in ancestry DNA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#1 market share in ancestry DNA testing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#1 market share in ancestry DNA testing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42% (#1)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44% (#1)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4155"/>
                  </a:ext>
                </a:extLst>
              </a:tr>
              <a:tr h="38011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Make &gt;$50M annual profit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$50M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$52M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$10M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$14M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85975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0BF1BF6-D2B9-473C-91C0-AD887258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8150"/>
            <a:ext cx="4114800" cy="409575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strategy tracking - example</a:t>
            </a:r>
          </a:p>
        </p:txBody>
      </p:sp>
      <p:pic>
        <p:nvPicPr>
          <p:cNvPr id="10" name="Picture 2" descr="Fall Tech Class – ancestry.com – The Salida Regional Library">
            <a:extLst>
              <a:ext uri="{FF2B5EF4-FFF2-40B4-BE49-F238E27FC236}">
                <a16:creationId xmlns:a16="http://schemas.microsoft.com/office/drawing/2014/main" id="{E6014C33-1EC5-4417-8AE4-FEB68447F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48" b="26888"/>
          <a:stretch/>
        </p:blipFill>
        <p:spPr bwMode="auto">
          <a:xfrm>
            <a:off x="7166676" y="514350"/>
            <a:ext cx="1785801" cy="34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4F2DCAE-A289-4F39-AE6D-92D93239D2E8}"/>
              </a:ext>
            </a:extLst>
          </p:cNvPr>
          <p:cNvSpPr/>
          <p:nvPr/>
        </p:nvSpPr>
        <p:spPr>
          <a:xfrm>
            <a:off x="744402" y="3790950"/>
            <a:ext cx="3598998" cy="1140767"/>
          </a:xfrm>
          <a:prstGeom prst="wedgeRoundRectCallout">
            <a:avLst>
              <a:gd name="adj1" fmla="val 53579"/>
              <a:gd name="adj2" fmla="val -89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i="1" dirty="0"/>
              <a:t>More example metrics…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Grow number of users (or customers, subscribers, active users, etc.) by 15% annually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Reduce churn from 5% quarterly to 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Increase average logins per month per user from 3 to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Increase average revenue per user (or unit) to &gt;$X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Generate &gt;$30M in annual recurring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4BC51-2DB2-41D2-9266-5C98311B1D26}"/>
              </a:ext>
            </a:extLst>
          </p:cNvPr>
          <p:cNvSpPr txBox="1"/>
          <p:nvPr/>
        </p:nvSpPr>
        <p:spPr>
          <a:xfrm>
            <a:off x="7772400" y="4168973"/>
            <a:ext cx="120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Not real data!</a:t>
            </a:r>
          </a:p>
        </p:txBody>
      </p:sp>
    </p:spTree>
    <p:extLst>
      <p:ext uri="{BB962C8B-B14F-4D97-AF65-F5344CB8AC3E}">
        <p14:creationId xmlns:p14="http://schemas.microsoft.com/office/powerpoint/2010/main" val="280557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10738</TotalTime>
  <Words>511</Words>
  <Application>Microsoft Office PowerPoint</Application>
  <PresentationFormat>On-screen Show (16:9)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Tw Cen MT</vt:lpstr>
      <vt:lpstr>Office Theme</vt:lpstr>
      <vt:lpstr>Product strategy tracking</vt:lpstr>
      <vt:lpstr>Product strategy tracking - example</vt:lpstr>
      <vt:lpstr>Product strategy tracking - example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Birzer</dc:creator>
  <cp:lastModifiedBy>Todd Birzer</cp:lastModifiedBy>
  <cp:revision>131</cp:revision>
  <cp:lastPrinted>2020-05-19T07:40:46Z</cp:lastPrinted>
  <dcterms:created xsi:type="dcterms:W3CDTF">2013-06-03T23:28:22Z</dcterms:created>
  <dcterms:modified xsi:type="dcterms:W3CDTF">2021-04-01T05:08:43Z</dcterms:modified>
</cp:coreProperties>
</file>