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3" r:id="rId4"/>
    <p:sldId id="258" r:id="rId5"/>
    <p:sldId id="259" r:id="rId6"/>
    <p:sldId id="262" r:id="rId7"/>
    <p:sldId id="264" r:id="rId8"/>
    <p:sldId id="265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FF00FF"/>
    <a:srgbClr val="00FF00"/>
    <a:srgbClr val="808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>
        <p:scale>
          <a:sx n="100" d="100"/>
          <a:sy n="100" d="100"/>
        </p:scale>
        <p:origin x="3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8B1B0A-DEB2-95F3-4B0F-0724DF9D3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13E1655-84FA-C714-2560-2BF65DBBB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DF7174-559A-4693-8B89-E76AEA60B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EC37-5090-4C01-A74B-3143F6D78D07}" type="datetimeFigureOut">
              <a:rPr lang="de-DE" smtClean="0"/>
              <a:t>27.11.2023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28A19C-4553-3C45-BB12-227B5C84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7560D0-6952-B40B-CE4E-ACEF31B8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FCFA-BBE4-4BBE-A6E3-4AA675EA3D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21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9FC0C-3F8C-1960-4EA0-AB93C34CB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5EE4254-1D48-3C2C-33DA-050270BA3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C63C59-EFA2-5FEA-321F-B38E9ACF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EC37-5090-4C01-A74B-3143F6D78D07}" type="datetimeFigureOut">
              <a:rPr lang="de-DE" smtClean="0"/>
              <a:t>27.11.2023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F1D9D7-D89D-3160-DB07-36B69E05C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DFBCF6-4588-6091-724F-F2045345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FCFA-BBE4-4BBE-A6E3-4AA675EA3D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13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57AA0C1-DA75-E3C0-ED69-2857B2FC0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63E2901-C920-58D1-2094-97C056F55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37BC39-F85A-76E4-1EA8-085AE5C85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EC37-5090-4C01-A74B-3143F6D78D07}" type="datetimeFigureOut">
              <a:rPr lang="de-DE" smtClean="0"/>
              <a:t>27.11.2023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BEE08A-14A1-B3BA-1ECE-130DA549E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6032AF-102F-97FF-75F4-193A9FB1D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FCFA-BBE4-4BBE-A6E3-4AA675EA3D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06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BFDE1-3F85-D44E-C78A-8C3B379D2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85312E-2963-EA15-DA6F-B15BEF5D6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C5B4EA-7AE1-33EA-B8EB-8AFAEFF73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EC37-5090-4C01-A74B-3143F6D78D07}" type="datetimeFigureOut">
              <a:rPr lang="de-DE" smtClean="0"/>
              <a:t>27.11.2023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2850F6-AE4C-86C8-50CF-471F3404E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C300AA-8CDB-01D2-F089-B00203136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FCFA-BBE4-4BBE-A6E3-4AA675EA3D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445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D7103D-0004-85EB-BF82-5F87F587B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B3A5E9-BB04-66B6-87DD-676EED3EE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2F8F0C-E5D1-84E5-A168-69DB58E0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EC37-5090-4C01-A74B-3143F6D78D07}" type="datetimeFigureOut">
              <a:rPr lang="de-DE" smtClean="0"/>
              <a:t>27.11.2023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4BCADD-7953-78B5-2B45-FF5DCF7B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45AA98-EC80-DCC9-FCAA-B74C137E0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FCFA-BBE4-4BBE-A6E3-4AA675EA3D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2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A450F1-AB70-CA7D-C420-5600C39B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A65A0C-57B8-1256-57EC-EEF010CB1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67BB36-17F5-1AB9-3996-9F05FD5F3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37BCF7-ADF8-172F-6B87-6DB10153E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EC37-5090-4C01-A74B-3143F6D78D07}" type="datetimeFigureOut">
              <a:rPr lang="de-DE" smtClean="0"/>
              <a:t>27.11.2023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F72672-DED5-5DF8-C6BA-F18AA7E6A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432966-7958-4A40-5321-27A43C4C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FCFA-BBE4-4BBE-A6E3-4AA675EA3D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44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622B25-E8FD-E17C-3B0A-208FBC1E8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9C63E7-4F48-6E68-DEDB-4C8CBE2F0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462BF1-E0E1-583C-9F90-533DA2CE7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D1C301-9A36-415C-401D-601FD4819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2A1E2D0-5F01-5CC9-AE13-87FD96742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917D9B0-162B-CF6D-3603-62777F803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EC37-5090-4C01-A74B-3143F6D78D07}" type="datetimeFigureOut">
              <a:rPr lang="de-DE" smtClean="0"/>
              <a:t>27.11.2023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5DEC8EE-BAFA-5D0F-31FB-EAA8D02D8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1FB46A8-11C4-CFB8-1A34-C7A8DAE7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FCFA-BBE4-4BBE-A6E3-4AA675EA3D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58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2481B8-6F09-05EF-2765-EC7DC01D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79669B-BC84-287C-DFD2-725712207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EC37-5090-4C01-A74B-3143F6D78D07}" type="datetimeFigureOut">
              <a:rPr lang="de-DE" smtClean="0"/>
              <a:t>27.11.2023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2E13F3-5C1D-73B3-0D22-A01523877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A24567-735B-C1EA-E846-328435435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FCFA-BBE4-4BBE-A6E3-4AA675EA3D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570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0CFD576-AAEA-A35E-21BC-75F42BE5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EC37-5090-4C01-A74B-3143F6D78D07}" type="datetimeFigureOut">
              <a:rPr lang="de-DE" smtClean="0"/>
              <a:t>27.11.2023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56A45E-111B-8971-4769-AADCCC8C5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6B624A-3884-7416-47CC-205078CC3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FCFA-BBE4-4BBE-A6E3-4AA675EA3D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89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595F9-3AC9-CE3C-4837-D2B9140E1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2CECE5-4B3A-104F-0930-9583E08B6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EC388B-100A-C1D7-8F8A-E13E80A35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00B4E4-F09E-4C93-EFFE-D7F19C96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EC37-5090-4C01-A74B-3143F6D78D07}" type="datetimeFigureOut">
              <a:rPr lang="de-DE" smtClean="0"/>
              <a:t>27.11.2023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18360F-4A86-82F4-E805-5F29EC1C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D8F5A8-7EFF-AC47-EADD-57D312B9E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FCFA-BBE4-4BBE-A6E3-4AA675EA3D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288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2ABF29-12FC-CA33-7F2D-DA8F72F9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321B028-39FA-6CB7-2979-930E5AF60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CC1444-5578-B695-2DF2-4892B7539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83FC1F-2AE7-4085-215C-ED4DE770F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EC37-5090-4C01-A74B-3143F6D78D07}" type="datetimeFigureOut">
              <a:rPr lang="de-DE" smtClean="0"/>
              <a:t>27.11.2023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046F69-840B-BA19-FF38-B03679203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0575FE-A513-9AB0-E007-3E85A2CE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FCFA-BBE4-4BBE-A6E3-4AA675EA3D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4645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AC7F65A-ABED-38E9-50DC-CD6F644F0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F8FD76-E83F-78B8-4DEC-A27CED931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E27E51-3F3B-F049-6823-A5628D5A8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7EC37-5090-4C01-A74B-3143F6D78D07}" type="datetimeFigureOut">
              <a:rPr lang="de-DE" smtClean="0"/>
              <a:t>27.11.2023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FE4291-8FC8-B42D-E401-FA6333480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71D229-6F44-5442-21D4-A192145E5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AFCFA-BBE4-4BBE-A6E3-4AA675EA3D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400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2924AD35-C68B-C94F-C8A5-5A543E5EAA42}"/>
              </a:ext>
            </a:extLst>
          </p:cNvPr>
          <p:cNvSpPr/>
          <p:nvPr/>
        </p:nvSpPr>
        <p:spPr>
          <a:xfrm>
            <a:off x="839788" y="2824162"/>
            <a:ext cx="2293937" cy="12096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Abstract Syntax Tree</a:t>
            </a:r>
          </a:p>
          <a:p>
            <a:pPr algn="ctr"/>
            <a:r>
              <a:rPr lang="en-GB" dirty="0"/>
              <a:t>(AST)</a:t>
            </a:r>
            <a:endParaRPr lang="de-DE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52C1AC87-F9AF-CA4C-C86F-43D60B6383EC}"/>
              </a:ext>
            </a:extLst>
          </p:cNvPr>
          <p:cNvSpPr/>
          <p:nvPr/>
        </p:nvSpPr>
        <p:spPr>
          <a:xfrm>
            <a:off x="6229352" y="2824161"/>
            <a:ext cx="2293937" cy="12096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Binary file (.class) that can be executed by JVM </a:t>
            </a:r>
            <a:endParaRPr lang="de-DE" dirty="0"/>
          </a:p>
        </p:txBody>
      </p:sp>
      <p:sp>
        <p:nvSpPr>
          <p:cNvPr id="19" name="Titel 18">
            <a:extLst>
              <a:ext uri="{FF2B5EF4-FFF2-40B4-BE49-F238E27FC236}">
                <a16:creationId xmlns:a16="http://schemas.microsoft.com/office/drawing/2014/main" id="{F500CD29-813A-AC06-952C-7985568D1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AST to Bytecode</a:t>
            </a:r>
            <a:endParaRPr lang="de-DE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212B3F8-671B-EB79-7C12-F23A3FD03984}"/>
              </a:ext>
            </a:extLst>
          </p:cNvPr>
          <p:cNvCxnSpPr/>
          <p:nvPr/>
        </p:nvCxnSpPr>
        <p:spPr>
          <a:xfrm>
            <a:off x="3438525" y="3428998"/>
            <a:ext cx="265747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gende: mit Pfeil nach unten 22">
            <a:extLst>
              <a:ext uri="{FF2B5EF4-FFF2-40B4-BE49-F238E27FC236}">
                <a16:creationId xmlns:a16="http://schemas.microsoft.com/office/drawing/2014/main" id="{9B18DE74-672D-AFA9-7C97-0947A83D9E77}"/>
              </a:ext>
            </a:extLst>
          </p:cNvPr>
          <p:cNvSpPr/>
          <p:nvPr/>
        </p:nvSpPr>
        <p:spPr>
          <a:xfrm>
            <a:off x="6600826" y="1498600"/>
            <a:ext cx="1922464" cy="1325562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layout defined by Java Specification</a:t>
            </a:r>
            <a:endParaRPr lang="de-DE" dirty="0"/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2F63C014-4D0D-64EC-F95B-5A7BE15ADAE3}"/>
              </a:ext>
            </a:extLst>
          </p:cNvPr>
          <p:cNvSpPr/>
          <p:nvPr/>
        </p:nvSpPr>
        <p:spPr>
          <a:xfrm>
            <a:off x="6229352" y="5062537"/>
            <a:ext cx="2293937" cy="12096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human readable format</a:t>
            </a:r>
            <a:endParaRPr lang="de-DE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F1035662-7939-017D-3361-BDF3F02D79CE}"/>
              </a:ext>
            </a:extLst>
          </p:cNvPr>
          <p:cNvCxnSpPr>
            <a:cxnSpLocks/>
            <a:stCxn id="14" idx="2"/>
            <a:endCxn id="24" idx="0"/>
          </p:cNvCxnSpPr>
          <p:nvPr/>
        </p:nvCxnSpPr>
        <p:spPr>
          <a:xfrm>
            <a:off x="7376321" y="4033836"/>
            <a:ext cx="0" cy="102870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F5F54FBF-A137-0D6D-05B7-2DD5460F0FF5}"/>
              </a:ext>
            </a:extLst>
          </p:cNvPr>
          <p:cNvSpPr txBox="1"/>
          <p:nvPr/>
        </p:nvSpPr>
        <p:spPr>
          <a:xfrm>
            <a:off x="7437671" y="4295775"/>
            <a:ext cx="2171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JDK command ‘</a:t>
            </a:r>
            <a:r>
              <a:rPr lang="en-GB" dirty="0" err="1"/>
              <a:t>javap</a:t>
            </a:r>
            <a:r>
              <a:rPr lang="en-GB" dirty="0"/>
              <a:t>’</a:t>
            </a:r>
            <a:endParaRPr lang="de-DE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30F04FC-24AB-0FE9-BC7A-068E9E2A5647}"/>
              </a:ext>
            </a:extLst>
          </p:cNvPr>
          <p:cNvSpPr txBox="1"/>
          <p:nvPr/>
        </p:nvSpPr>
        <p:spPr>
          <a:xfrm>
            <a:off x="3578191" y="2824161"/>
            <a:ext cx="220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Program of our group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9931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56DB0C0-50A3-6B2A-B88C-93582ADBEF09}"/>
              </a:ext>
            </a:extLst>
          </p:cNvPr>
          <p:cNvSpPr txBox="1"/>
          <p:nvPr/>
        </p:nvSpPr>
        <p:spPr>
          <a:xfrm>
            <a:off x="2411412" y="0"/>
            <a:ext cx="7172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u="sng" dirty="0"/>
              <a:t>Hello World </a:t>
            </a:r>
            <a:r>
              <a:rPr lang="en-GB" sz="3200" b="1" u="sng" dirty="0" err="1"/>
              <a:t>classfile</a:t>
            </a:r>
            <a:r>
              <a:rPr lang="en-GB" sz="3200" b="1" u="sng" dirty="0"/>
              <a:t> Hex</a:t>
            </a:r>
            <a:endParaRPr lang="de-DE" sz="3200" b="1" u="sng" dirty="0"/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7F2CD356-95E8-5FC6-8F99-AC60704A1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4775"/>
            <a:ext cx="10515600" cy="55921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/>
              <a:t>CA FE BA BE </a:t>
            </a:r>
            <a:r>
              <a:rPr lang="de-DE" dirty="0">
                <a:highlight>
                  <a:srgbClr val="00FF00"/>
                </a:highlight>
              </a:rPr>
              <a:t>00 00 00 34</a:t>
            </a:r>
            <a:r>
              <a:rPr lang="de-DE" dirty="0"/>
              <a:t> 00 1F 01 00 1A 63 6D 6A 61 76 61 32 30 32 33 2F 68 65 6C </a:t>
            </a:r>
            <a:r>
              <a:rPr lang="de-DE" dirty="0" err="1"/>
              <a:t>6C</a:t>
            </a:r>
            <a:r>
              <a:rPr lang="de-DE" dirty="0"/>
              <a:t> 6F 77 6F 72 6C 64 2F 4D 61 69 6E 07 00 01 01 00 10 6A 61 76 61 2F 6C 61 6E 67 2F 4F 62 6A 65 63 74 07 00 03 01 00 04 6D 61 69 6E 01 00 16 28 5B 4C 6A 61 76 61 2F 6C 61 6E 67 2F 53 74 72 69 6E 67 3B 29 56 01 00 04 43 6F 64 65 01 00 10 6A 61 76 61 2F 6C 61 6E 67 2F 53 79 73 74 65 6D 07 00 08 01 00 03 6F 75 74 01 00 15 4C 6A 61 76 61 2F 69 6F 2F 50 72 69 6E 74 53 74 72 65 61 6D 3B 0C 00 0A 00 0B 09 00 09 00 0C 01 00 0C 48 65 6C </a:t>
            </a:r>
            <a:r>
              <a:rPr lang="de-DE" dirty="0" err="1"/>
              <a:t>6C</a:t>
            </a:r>
            <a:r>
              <a:rPr lang="de-DE" dirty="0"/>
              <a:t> 6F 20 77 6F 72 6C 64 21 08 00 0E 01 00 13 6A 61 76 61 2F 69 6F 2F 50 72 69 6E 74 53 74 72 65 61 6D 07 00 10 01 00 07 70 72 69 6E 74 6C 6E 01 00 15 28 4C 6A 61 76 61 2F 6C 61 6E 67 2F 53 74 72 69 6E 67 3B 29 56 0C 00 12 00 13 0A 00 11 00 14 01 00 06 3C 69 6E 69 74 3E 01 00 03 28 29 56 01 00 04 43 6F 64 65 01 00 10 6A 61 76 61 2F 6C 61 6E 67 2F 4F 62 6A 65 63 74 07 00 19 01 00 06 3C 69 6E 69 74 3E 01 00 03 28 29 56 0C 00 1B 00 1C 0A 00 1A 00 1D 00 21 00 02 00 04 00 00 00 00 00 02 00 09 00 05 00 06 00 01 00 07 00 00 00 15 00 02 00 01 00 00 00 09 B2 00 0D 12 0F B6 00 15 B1 00 00 00 00 00 01 00 16 00 17 00 01 00 18 00 00 00 11 00 02 00 01 00 00 00 05 2A B7 00 1E B1 00 00 00 00 00 00</a:t>
            </a:r>
          </a:p>
        </p:txBody>
      </p:sp>
      <p:sp>
        <p:nvSpPr>
          <p:cNvPr id="17" name="Flussdiagramm: Alternativer Prozess 16">
            <a:extLst>
              <a:ext uri="{FF2B5EF4-FFF2-40B4-BE49-F238E27FC236}">
                <a16:creationId xmlns:a16="http://schemas.microsoft.com/office/drawing/2014/main" id="{65D09189-B5B5-FD0F-8E0C-6E518F7A5C81}"/>
              </a:ext>
            </a:extLst>
          </p:cNvPr>
          <p:cNvSpPr/>
          <p:nvPr/>
        </p:nvSpPr>
        <p:spPr>
          <a:xfrm>
            <a:off x="1663699" y="1169550"/>
            <a:ext cx="5270502" cy="1183125"/>
          </a:xfrm>
          <a:prstGeom prst="flowChartAlternateProcess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Java version 8</a:t>
            </a:r>
          </a:p>
          <a:p>
            <a:pPr algn="ctr"/>
            <a:r>
              <a:rPr lang="en-GB" sz="3600" dirty="0">
                <a:solidFill>
                  <a:schemeClr val="tx1"/>
                </a:solidFill>
              </a:rPr>
              <a:t> (major version 52</a:t>
            </a:r>
            <a:r>
              <a:rPr lang="en-GB" sz="3600" baseline="-25000" dirty="0">
                <a:solidFill>
                  <a:schemeClr val="tx1"/>
                </a:solidFill>
              </a:rPr>
              <a:t>2</a:t>
            </a:r>
            <a:r>
              <a:rPr lang="en-GB" sz="3600" dirty="0">
                <a:solidFill>
                  <a:schemeClr val="tx1"/>
                </a:solidFill>
              </a:rPr>
              <a:t> = 34</a:t>
            </a:r>
            <a:r>
              <a:rPr lang="en-GB" sz="3600" baseline="-25000" dirty="0">
                <a:solidFill>
                  <a:schemeClr val="tx1"/>
                </a:solidFill>
              </a:rPr>
              <a:t>16</a:t>
            </a:r>
            <a:r>
              <a:rPr lang="en-GB" sz="3600" dirty="0">
                <a:solidFill>
                  <a:schemeClr val="tx1"/>
                </a:solidFill>
              </a:rPr>
              <a:t>)</a:t>
            </a:r>
            <a:endParaRPr lang="de-DE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364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56DB0C0-50A3-6B2A-B88C-93582ADBEF09}"/>
              </a:ext>
            </a:extLst>
          </p:cNvPr>
          <p:cNvSpPr txBox="1"/>
          <p:nvPr/>
        </p:nvSpPr>
        <p:spPr>
          <a:xfrm>
            <a:off x="2411412" y="0"/>
            <a:ext cx="7172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u="sng" dirty="0"/>
              <a:t>Hello World </a:t>
            </a:r>
            <a:r>
              <a:rPr lang="en-GB" sz="3200" b="1" u="sng" dirty="0" err="1"/>
              <a:t>classfile</a:t>
            </a:r>
            <a:r>
              <a:rPr lang="en-GB" sz="3200" b="1" u="sng" dirty="0"/>
              <a:t> Hex</a:t>
            </a:r>
            <a:endParaRPr lang="de-DE" sz="3200" b="1" u="sng" dirty="0"/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7F2CD356-95E8-5FC6-8F99-AC60704A1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4775"/>
            <a:ext cx="10515600" cy="55921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/>
              <a:t>CA FE BA BE 00 00 00 34 </a:t>
            </a:r>
            <a:r>
              <a:rPr lang="de-DE" dirty="0">
                <a:highlight>
                  <a:srgbClr val="00FF00"/>
                </a:highlight>
              </a:rPr>
              <a:t>00 1F</a:t>
            </a:r>
            <a:r>
              <a:rPr lang="de-DE" dirty="0"/>
              <a:t> </a:t>
            </a:r>
            <a:r>
              <a:rPr lang="de-DE" dirty="0">
                <a:highlight>
                  <a:srgbClr val="008080"/>
                </a:highlight>
              </a:rPr>
              <a:t>01 00 1A 63 6D 6A 61 76 61 32 30 32 33 2F 68 65 6C </a:t>
            </a:r>
            <a:r>
              <a:rPr lang="de-DE" dirty="0" err="1">
                <a:highlight>
                  <a:srgbClr val="008080"/>
                </a:highlight>
              </a:rPr>
              <a:t>6C</a:t>
            </a:r>
            <a:r>
              <a:rPr lang="de-DE" dirty="0">
                <a:highlight>
                  <a:srgbClr val="008080"/>
                </a:highlight>
              </a:rPr>
              <a:t> 6F 77 6F 72 6C 64 2F 4D 61 69 6E 07 00 01 01 00 10 6A 61 76 61 2F 6C 61 6E 67 2F 4F 62 6A 65 63 74 07 00 03 01 00 04 6D 61 69 6E 01 00 16 28 5B 4C 6A 61 76 61 2F 6C 61 6E 67 2F 53 74 72 69 6E 67 3B 29 56 01 00 04 43 6F 64 65 01 00 10 6A 61 76 61 2F 6C 61 6E 67 2F 53 79 73 74 65 6D 07 00 08 01 00 03 6F 75 74 01 00 15 4C 6A 61 76 61 2F 69 6F 2F 50 72 69 6E 74 53 74 72 65 61 6D 3B 0C 00 0A 00 0B 09 00 09 00 0C 01 00 0C 48 65 6C </a:t>
            </a:r>
            <a:r>
              <a:rPr lang="de-DE" dirty="0" err="1">
                <a:highlight>
                  <a:srgbClr val="008080"/>
                </a:highlight>
              </a:rPr>
              <a:t>6C</a:t>
            </a:r>
            <a:r>
              <a:rPr lang="de-DE" dirty="0">
                <a:highlight>
                  <a:srgbClr val="008080"/>
                </a:highlight>
              </a:rPr>
              <a:t> 6F 20 77 6F 72 6C 64 21 08 00 0E 01 00 13 6A 61 76 61 2F 69 6F 2F 50 72 69 6E 74 53 74 72 65 61 6D 07 00 10 01 00 07 70 72 69 6E 74 6C 6E 01 00 15 28 4C 6A 61 76 61 2F 6C 61 6E 67 2F 53 74 72 69 6E 67 3B 29 56 0C 00 12 00 13 0A 00 11 00 14 01 00 06 3C 69 6E 69 74 3E 01 00 03 28 29 56 01 00 04 43 6F 64 65 01 00 10 6A 61 76 61 2F 6C 61 6E 67 2F 4F 62 6A 65 63 74 07 00 19 01 00 06 3C 69 6E 69 74 3E 01 00 03 28 29 56 0C 00 1B 00 1C 0A 00 1A 00 1D</a:t>
            </a:r>
            <a:r>
              <a:rPr lang="de-DE" dirty="0"/>
              <a:t> 00 21 00 02 00 04 00 00 00 00 00 02 00 09 00 05 00 06 00 01 00 07 00 00 00 15 00 02 00 01 00 00 00 09 B2 00 0D 12 0F B6 00 15 B1 00 00 00 00 00 01 00 16 00 17 00 01 00 18 00 00 00 11 00 02 00 01 00 00 00 05 2A B7 00 1E B1 00 00 00 00 00 00</a:t>
            </a:r>
          </a:p>
        </p:txBody>
      </p:sp>
      <p:sp>
        <p:nvSpPr>
          <p:cNvPr id="17" name="Flussdiagramm: Alternativer Prozess 16">
            <a:extLst>
              <a:ext uri="{FF2B5EF4-FFF2-40B4-BE49-F238E27FC236}">
                <a16:creationId xmlns:a16="http://schemas.microsoft.com/office/drawing/2014/main" id="{65D09189-B5B5-FD0F-8E0C-6E518F7A5C81}"/>
              </a:ext>
            </a:extLst>
          </p:cNvPr>
          <p:cNvSpPr/>
          <p:nvPr/>
        </p:nvSpPr>
        <p:spPr>
          <a:xfrm>
            <a:off x="282574" y="292388"/>
            <a:ext cx="3022601" cy="2612738"/>
          </a:xfrm>
          <a:prstGeom prst="flowChartAlternateProcess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Number of</a:t>
            </a:r>
          </a:p>
          <a:p>
            <a:pPr algn="ctr"/>
            <a:r>
              <a:rPr lang="en-GB" sz="3600" dirty="0">
                <a:solidFill>
                  <a:schemeClr val="tx1"/>
                </a:solidFill>
              </a:rPr>
              <a:t>constant pool elements </a:t>
            </a:r>
          </a:p>
          <a:p>
            <a:pPr algn="ctr"/>
            <a:r>
              <a:rPr lang="en-GB" sz="3600" dirty="0">
                <a:solidFill>
                  <a:schemeClr val="tx1"/>
                </a:solidFill>
              </a:rPr>
              <a:t>(1F</a:t>
            </a:r>
            <a:r>
              <a:rPr lang="en-GB" sz="3600" baseline="-25000" dirty="0">
                <a:solidFill>
                  <a:schemeClr val="tx1"/>
                </a:solidFill>
              </a:rPr>
              <a:t>16</a:t>
            </a:r>
            <a:r>
              <a:rPr lang="en-GB" sz="3600" dirty="0">
                <a:solidFill>
                  <a:schemeClr val="tx1"/>
                </a:solidFill>
              </a:rPr>
              <a:t> = 31</a:t>
            </a:r>
            <a:r>
              <a:rPr lang="en-GB" sz="3600" baseline="-25000" dirty="0">
                <a:solidFill>
                  <a:schemeClr val="tx1"/>
                </a:solidFill>
              </a:rPr>
              <a:t>2</a:t>
            </a:r>
            <a:r>
              <a:rPr lang="en-GB" sz="3600" dirty="0">
                <a:solidFill>
                  <a:schemeClr val="tx1"/>
                </a:solidFill>
              </a:rPr>
              <a:t>)</a:t>
            </a:r>
            <a:endParaRPr lang="de-DE" sz="3600" dirty="0">
              <a:solidFill>
                <a:schemeClr val="tx1"/>
              </a:solidFill>
            </a:endParaRPr>
          </a:p>
        </p:txBody>
      </p:sp>
      <p:sp>
        <p:nvSpPr>
          <p:cNvPr id="3" name="Flussdiagramm: Alternativer Prozess 2">
            <a:extLst>
              <a:ext uri="{FF2B5EF4-FFF2-40B4-BE49-F238E27FC236}">
                <a16:creationId xmlns:a16="http://schemas.microsoft.com/office/drawing/2014/main" id="{FEB1F256-14F8-83B3-2D1C-A164B3163670}"/>
              </a:ext>
            </a:extLst>
          </p:cNvPr>
          <p:cNvSpPr/>
          <p:nvPr/>
        </p:nvSpPr>
        <p:spPr>
          <a:xfrm>
            <a:off x="5178423" y="4871025"/>
            <a:ext cx="4784727" cy="824925"/>
          </a:xfrm>
          <a:prstGeom prst="flowChartAlternateProcess">
            <a:avLst/>
          </a:prstGeom>
          <a:solidFill>
            <a:srgbClr val="0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constant pool elements</a:t>
            </a:r>
            <a:endParaRPr lang="de-DE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874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56DB0C0-50A3-6B2A-B88C-93582ADBEF09}"/>
              </a:ext>
            </a:extLst>
          </p:cNvPr>
          <p:cNvSpPr txBox="1"/>
          <p:nvPr/>
        </p:nvSpPr>
        <p:spPr>
          <a:xfrm>
            <a:off x="2411412" y="0"/>
            <a:ext cx="7172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u="sng" dirty="0"/>
              <a:t>Hello World </a:t>
            </a:r>
            <a:r>
              <a:rPr lang="en-GB" sz="3200" b="1" u="sng" dirty="0" err="1"/>
              <a:t>classfile</a:t>
            </a:r>
            <a:r>
              <a:rPr lang="en-GB" sz="3200" b="1" u="sng" dirty="0"/>
              <a:t> Hex</a:t>
            </a:r>
            <a:endParaRPr lang="de-DE" sz="3200" b="1" u="sng" dirty="0"/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7F2CD356-95E8-5FC6-8F99-AC60704A1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4775"/>
            <a:ext cx="10515600" cy="55921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/>
              <a:t>CA FE BA BE 00 00 00 34 00 1F 01 00 1A 63 6D 6A 61 76 61 32 30 32 33 2F 68 65 6C </a:t>
            </a:r>
            <a:r>
              <a:rPr lang="de-DE" dirty="0" err="1"/>
              <a:t>6C</a:t>
            </a:r>
            <a:r>
              <a:rPr lang="de-DE" dirty="0"/>
              <a:t> 6F 77 6F 72 6C 64 2F 4D 61 69 6E </a:t>
            </a:r>
            <a:r>
              <a:rPr lang="de-DE" dirty="0">
                <a:highlight>
                  <a:srgbClr val="008080"/>
                </a:highlight>
              </a:rPr>
              <a:t>07 00 01</a:t>
            </a:r>
            <a:r>
              <a:rPr lang="de-DE" dirty="0"/>
              <a:t> 01 00 10 6A 61 76 61 2F 6C 61 6E 67 2F 4F 62 6A 65 63 74 </a:t>
            </a:r>
            <a:r>
              <a:rPr lang="de-DE" dirty="0">
                <a:highlight>
                  <a:srgbClr val="808000"/>
                </a:highlight>
              </a:rPr>
              <a:t>07 00 03</a:t>
            </a:r>
            <a:r>
              <a:rPr lang="de-DE" dirty="0"/>
              <a:t> 01 00 04 6D 61 69 6E 01 00 16 28 5B 4C 6A 61 76 61 2F 6C 61 6E 67 2F 53 74 72 69 6E 67 3B 29 56 01 00 04 43 6F 64 65 01 00 10 6A 61 76 61 2F 6C 61 6E 67 2F 53 79 73 74 65 6D 07 00 08 01 00 03 6F 75 74 01 00 15 4C 6A 61 76 61 2F 69 6F 2F 50 72 69 6E 74 53 74 72 65 61 6D 3B 0C 00 0A 00 0B 09 00 09 00 0C 01 00 0C 48 65 6C </a:t>
            </a:r>
            <a:r>
              <a:rPr lang="de-DE" dirty="0" err="1"/>
              <a:t>6C</a:t>
            </a:r>
            <a:r>
              <a:rPr lang="de-DE" dirty="0"/>
              <a:t> 6F 20 77 6F 72 6C 64 21 08 00 0E 01 00 13 6A 61 76 61 2F 69 6F 2F 50 72 69 6E 74 53 74 72 65 61 6D 07 00 10 01 00 07 70 72 69 6E 74 6C 6E 01 00 15 28 4C 6A 61 76 61 2F 6C 61 6E 67 2F 53 74 72 69 6E 67 3B 29 56 0C 00 12 00 13 0A 00 11 00 14 01 00 06 3C 69 6E 69 74 3E 01 00 03 28 29 56 01 00 04 43 6F 64 65 01 00 10 6A 61 76 61 2F 6C 61 6E 67 2F 4F 62 6A 65 63 74 07 00 19 01 00 06 3C 69 6E 69 74 3E 01 00 03 28 29 56 0C 00 1B 00 1C 0A 00 1A 00 1D </a:t>
            </a:r>
            <a:r>
              <a:rPr lang="de-DE" dirty="0">
                <a:highlight>
                  <a:srgbClr val="00FF00"/>
                </a:highlight>
              </a:rPr>
              <a:t>00 21</a:t>
            </a:r>
            <a:r>
              <a:rPr lang="de-DE" dirty="0"/>
              <a:t> </a:t>
            </a:r>
            <a:r>
              <a:rPr lang="de-DE" dirty="0">
                <a:highlight>
                  <a:srgbClr val="008080"/>
                </a:highlight>
              </a:rPr>
              <a:t>00 02</a:t>
            </a:r>
            <a:r>
              <a:rPr lang="de-DE" dirty="0"/>
              <a:t> </a:t>
            </a:r>
            <a:r>
              <a:rPr lang="de-DE" dirty="0">
                <a:highlight>
                  <a:srgbClr val="808000"/>
                </a:highlight>
              </a:rPr>
              <a:t>00 04</a:t>
            </a:r>
            <a:r>
              <a:rPr lang="de-DE" dirty="0"/>
              <a:t> 00 00 00 00 00 02 00 09 00 05 00 06 00 01 00 07 00 00 00 15 00 02 00 01 00 00 00 09 B2 00 0D 12 0F B6 00 15 B1 00 00 00 00 00 01 00 16 00 17 00 01 00 18 00 00 00 11 00 02 00 01 00 00 00 05 2A B7 00 1E B1 00 00 00 00 00 00</a:t>
            </a:r>
          </a:p>
        </p:txBody>
      </p:sp>
      <p:sp>
        <p:nvSpPr>
          <p:cNvPr id="17" name="Flussdiagramm: Alternativer Prozess 16">
            <a:extLst>
              <a:ext uri="{FF2B5EF4-FFF2-40B4-BE49-F238E27FC236}">
                <a16:creationId xmlns:a16="http://schemas.microsoft.com/office/drawing/2014/main" id="{65D09189-B5B5-FD0F-8E0C-6E518F7A5C81}"/>
              </a:ext>
            </a:extLst>
          </p:cNvPr>
          <p:cNvSpPr/>
          <p:nvPr/>
        </p:nvSpPr>
        <p:spPr>
          <a:xfrm>
            <a:off x="5997573" y="4931926"/>
            <a:ext cx="4127501" cy="792600"/>
          </a:xfrm>
          <a:prstGeom prst="flowChartAlternateProcess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class access modifier</a:t>
            </a:r>
            <a:endParaRPr lang="de-DE" sz="3600" dirty="0">
              <a:solidFill>
                <a:schemeClr val="tx1"/>
              </a:solidFill>
            </a:endParaRPr>
          </a:p>
        </p:txBody>
      </p:sp>
      <p:sp>
        <p:nvSpPr>
          <p:cNvPr id="3" name="Flussdiagramm: Alternativer Prozess 2">
            <a:extLst>
              <a:ext uri="{FF2B5EF4-FFF2-40B4-BE49-F238E27FC236}">
                <a16:creationId xmlns:a16="http://schemas.microsoft.com/office/drawing/2014/main" id="{5B7EF710-3D00-6FDA-4EED-C1E9E8DDE02E}"/>
              </a:ext>
            </a:extLst>
          </p:cNvPr>
          <p:cNvSpPr/>
          <p:nvPr/>
        </p:nvSpPr>
        <p:spPr>
          <a:xfrm>
            <a:off x="5591176" y="3514725"/>
            <a:ext cx="6269038" cy="665024"/>
          </a:xfrm>
          <a:prstGeom prst="flowChartAlternateProcess">
            <a:avLst/>
          </a:prstGeom>
          <a:solidFill>
            <a:srgbClr val="0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this class index in constant pool</a:t>
            </a:r>
            <a:endParaRPr lang="de-DE" sz="3600" dirty="0">
              <a:solidFill>
                <a:schemeClr val="tx1"/>
              </a:solidFill>
            </a:endParaRPr>
          </a:p>
        </p:txBody>
      </p:sp>
      <p:sp>
        <p:nvSpPr>
          <p:cNvPr id="4" name="Flussdiagramm: Alternativer Prozess 3">
            <a:extLst>
              <a:ext uri="{FF2B5EF4-FFF2-40B4-BE49-F238E27FC236}">
                <a16:creationId xmlns:a16="http://schemas.microsoft.com/office/drawing/2014/main" id="{41134794-1A42-9800-5527-ED9C6B84C6F5}"/>
              </a:ext>
            </a:extLst>
          </p:cNvPr>
          <p:cNvSpPr/>
          <p:nvPr/>
        </p:nvSpPr>
        <p:spPr>
          <a:xfrm>
            <a:off x="838200" y="3211651"/>
            <a:ext cx="3752850" cy="1271171"/>
          </a:xfrm>
          <a:prstGeom prst="flowChartAlternateProcess">
            <a:avLst/>
          </a:prstGeom>
          <a:solidFill>
            <a:srgbClr val="808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super class index in constant pool</a:t>
            </a:r>
            <a:endParaRPr lang="de-DE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16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56DB0C0-50A3-6B2A-B88C-93582ADBEF09}"/>
              </a:ext>
            </a:extLst>
          </p:cNvPr>
          <p:cNvSpPr txBox="1"/>
          <p:nvPr/>
        </p:nvSpPr>
        <p:spPr>
          <a:xfrm>
            <a:off x="2411412" y="0"/>
            <a:ext cx="7172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u="sng" dirty="0"/>
              <a:t>Hello World </a:t>
            </a:r>
            <a:r>
              <a:rPr lang="en-GB" sz="3200" b="1" u="sng" dirty="0" err="1"/>
              <a:t>classfile</a:t>
            </a:r>
            <a:r>
              <a:rPr lang="en-GB" sz="3200" b="1" u="sng" dirty="0"/>
              <a:t> Hex</a:t>
            </a:r>
            <a:endParaRPr lang="de-DE" sz="3200" b="1" u="sng" dirty="0"/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7F2CD356-95E8-5FC6-8F99-AC60704A1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4775"/>
            <a:ext cx="10515600" cy="55921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/>
              <a:t>CA FE BA BE 00 00 00 34 00 1F 01 00 1A 63 6D 6A 61 76 61 32 30 32 33 2F 68 65 6C </a:t>
            </a:r>
            <a:r>
              <a:rPr lang="de-DE" dirty="0" err="1"/>
              <a:t>6C</a:t>
            </a:r>
            <a:r>
              <a:rPr lang="de-DE" dirty="0"/>
              <a:t> 6F 77 6F 72 6C 64 2F 4D 61 69 6E 07 00 01 01 00 10 6A 61 76 61 2F 6C 61 6E 67 2F 4F 62 6A 65 63 74 07 00 03 </a:t>
            </a:r>
            <a:r>
              <a:rPr lang="de-DE" dirty="0">
                <a:highlight>
                  <a:srgbClr val="00FF00"/>
                </a:highlight>
              </a:rPr>
              <a:t>01 00 04 6D 61 69 6E</a:t>
            </a:r>
            <a:r>
              <a:rPr lang="de-DE" dirty="0"/>
              <a:t> </a:t>
            </a:r>
            <a:r>
              <a:rPr lang="de-DE" dirty="0">
                <a:highlight>
                  <a:srgbClr val="808000"/>
                </a:highlight>
              </a:rPr>
              <a:t>01 00 16 28 5B 4C 6A 61 76 61 2F 6C 61 6E 67 2F 53 74 72 69 6E 67 3B 29 56</a:t>
            </a:r>
            <a:r>
              <a:rPr lang="de-DE" dirty="0"/>
              <a:t> 01 00 04 43 6F 64 65 01 00 10 6A 61 76 61 2F 6C 61 6E 67 2F 53 79 73 74 65 6D 07 00 08 01 00 03 6F 75 74 01 00 15 4C 6A 61 76 61 2F 69 6F 2F 50 72 69 6E 74 53 74 72 65 61 6D 3B 0C 00 0A 00 0B 09 00 09 00 0C 01 00 0C 48 65 6C </a:t>
            </a:r>
            <a:r>
              <a:rPr lang="de-DE" dirty="0" err="1"/>
              <a:t>6C</a:t>
            </a:r>
            <a:r>
              <a:rPr lang="de-DE" dirty="0"/>
              <a:t> 6F 20 77 6F 72 6C 64 21 08 00 0E 01 00 13 6A 61 76 61 2F 69 6F 2F 50 72 69 6E 74 53 74 72 65 61 6D 07 00 10 01 00 07 70 72 69 6E 74 6C 6E 01 00 15 28 4C 6A 61 76 61 2F 6C 61 6E 67 2F 53 74 72 69 6E 67 3B 29 56 0C 00 12 00 13 0A 00 11 00 14 01 00 06 3C 69 6E 69 74 3E 01 00 03 28 29 56 01 00 04 43 6F 64 65 01 00 10 6A 61 76 61 2F 6C 61 6E 67 2F 4F 62 6A 65 63 74 07 00 19 01 00 06 3C 69 6E 69 74 3E 01 00 03 28 29 56 0C 00 1B 00 1C 0A 00 1A 00 1D 00 21 00 02 00 04 00 00 00 00 00 02 </a:t>
            </a:r>
            <a:r>
              <a:rPr lang="de-DE" dirty="0">
                <a:highlight>
                  <a:srgbClr val="008080"/>
                </a:highlight>
              </a:rPr>
              <a:t>00 09</a:t>
            </a:r>
            <a:r>
              <a:rPr lang="de-DE" dirty="0"/>
              <a:t> </a:t>
            </a:r>
            <a:r>
              <a:rPr lang="de-DE" dirty="0">
                <a:highlight>
                  <a:srgbClr val="00FF00"/>
                </a:highlight>
              </a:rPr>
              <a:t>00 05</a:t>
            </a:r>
            <a:r>
              <a:rPr lang="de-DE" dirty="0"/>
              <a:t> </a:t>
            </a:r>
            <a:r>
              <a:rPr lang="de-DE" dirty="0">
                <a:highlight>
                  <a:srgbClr val="808000"/>
                </a:highlight>
              </a:rPr>
              <a:t>00 06</a:t>
            </a:r>
            <a:r>
              <a:rPr lang="de-DE" dirty="0"/>
              <a:t> 00 01 00 07 00 00 00 15 00 02 00 01 00 00 00 09 </a:t>
            </a:r>
            <a:r>
              <a:rPr lang="de-DE" dirty="0">
                <a:highlight>
                  <a:srgbClr val="FF00FF"/>
                </a:highlight>
              </a:rPr>
              <a:t>B2 00 0D</a:t>
            </a:r>
            <a:r>
              <a:rPr lang="de-DE" dirty="0"/>
              <a:t> </a:t>
            </a:r>
            <a:r>
              <a:rPr lang="de-DE" dirty="0">
                <a:highlight>
                  <a:srgbClr val="FF00FF"/>
                </a:highlight>
              </a:rPr>
              <a:t>12 0F</a:t>
            </a:r>
            <a:r>
              <a:rPr lang="de-DE" dirty="0"/>
              <a:t> </a:t>
            </a:r>
            <a:r>
              <a:rPr lang="de-DE" dirty="0">
                <a:highlight>
                  <a:srgbClr val="FF00FF"/>
                </a:highlight>
              </a:rPr>
              <a:t>B6 00 15</a:t>
            </a:r>
            <a:r>
              <a:rPr lang="de-DE" dirty="0"/>
              <a:t> </a:t>
            </a:r>
            <a:r>
              <a:rPr lang="de-DE" dirty="0">
                <a:highlight>
                  <a:srgbClr val="FF00FF"/>
                </a:highlight>
              </a:rPr>
              <a:t>B1</a:t>
            </a:r>
            <a:r>
              <a:rPr lang="de-DE" dirty="0"/>
              <a:t> 00 00 00 00 00 01 00 16 00 17 00 01 00 18 00 00 00 11 00 02 00 01 00 00 00 05 2A B7 00 1E B1 00 00 00 00 00 00</a:t>
            </a:r>
          </a:p>
        </p:txBody>
      </p:sp>
      <p:sp>
        <p:nvSpPr>
          <p:cNvPr id="17" name="Flussdiagramm: Alternativer Prozess 16">
            <a:extLst>
              <a:ext uri="{FF2B5EF4-FFF2-40B4-BE49-F238E27FC236}">
                <a16:creationId xmlns:a16="http://schemas.microsoft.com/office/drawing/2014/main" id="{65D09189-B5B5-FD0F-8E0C-6E518F7A5C81}"/>
              </a:ext>
            </a:extLst>
          </p:cNvPr>
          <p:cNvSpPr/>
          <p:nvPr/>
        </p:nvSpPr>
        <p:spPr>
          <a:xfrm>
            <a:off x="1625596" y="5893874"/>
            <a:ext cx="8478839" cy="665025"/>
          </a:xfrm>
          <a:prstGeom prst="flowChartAlternateProcess">
            <a:avLst/>
          </a:prstGeom>
          <a:solidFill>
            <a:srgbClr val="FF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code =&gt;opcodes with constant pool indices</a:t>
            </a:r>
            <a:endParaRPr lang="de-DE" sz="3600" dirty="0">
              <a:solidFill>
                <a:schemeClr val="tx1"/>
              </a:solidFill>
            </a:endParaRPr>
          </a:p>
        </p:txBody>
      </p:sp>
      <p:sp>
        <p:nvSpPr>
          <p:cNvPr id="3" name="Flussdiagramm: Alternativer Prozess 2">
            <a:extLst>
              <a:ext uri="{FF2B5EF4-FFF2-40B4-BE49-F238E27FC236}">
                <a16:creationId xmlns:a16="http://schemas.microsoft.com/office/drawing/2014/main" id="{5B7EF710-3D00-6FDA-4EED-C1E9E8DDE02E}"/>
              </a:ext>
            </a:extLst>
          </p:cNvPr>
          <p:cNvSpPr/>
          <p:nvPr/>
        </p:nvSpPr>
        <p:spPr>
          <a:xfrm>
            <a:off x="495301" y="3847236"/>
            <a:ext cx="4762499" cy="665024"/>
          </a:xfrm>
          <a:prstGeom prst="flowChartAlternateProcess">
            <a:avLst/>
          </a:prstGeom>
          <a:solidFill>
            <a:srgbClr val="0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method access modifier</a:t>
            </a:r>
            <a:endParaRPr lang="de-DE" sz="3600" dirty="0">
              <a:solidFill>
                <a:schemeClr val="tx1"/>
              </a:solidFill>
            </a:endParaRPr>
          </a:p>
        </p:txBody>
      </p:sp>
      <p:sp>
        <p:nvSpPr>
          <p:cNvPr id="4" name="Flussdiagramm: Alternativer Prozess 3">
            <a:extLst>
              <a:ext uri="{FF2B5EF4-FFF2-40B4-BE49-F238E27FC236}">
                <a16:creationId xmlns:a16="http://schemas.microsoft.com/office/drawing/2014/main" id="{41134794-1A42-9800-5527-ED9C6B84C6F5}"/>
              </a:ext>
            </a:extLst>
          </p:cNvPr>
          <p:cNvSpPr/>
          <p:nvPr/>
        </p:nvSpPr>
        <p:spPr>
          <a:xfrm>
            <a:off x="5484810" y="1959678"/>
            <a:ext cx="4619625" cy="1271171"/>
          </a:xfrm>
          <a:prstGeom prst="flowChartAlternateProcess">
            <a:avLst/>
          </a:prstGeom>
          <a:solidFill>
            <a:srgbClr val="808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type descriptor</a:t>
            </a:r>
          </a:p>
          <a:p>
            <a:pPr algn="ctr"/>
            <a:r>
              <a:rPr lang="de-DE" sz="3600" dirty="0">
                <a:solidFill>
                  <a:schemeClr val="tx1"/>
                </a:solidFill>
              </a:rPr>
              <a:t>([</a:t>
            </a:r>
            <a:r>
              <a:rPr lang="de-DE" sz="3600" dirty="0" err="1">
                <a:solidFill>
                  <a:schemeClr val="tx1"/>
                </a:solidFill>
              </a:rPr>
              <a:t>Ljava</a:t>
            </a:r>
            <a:r>
              <a:rPr lang="de-DE" sz="3600" dirty="0">
                <a:solidFill>
                  <a:schemeClr val="tx1"/>
                </a:solidFill>
              </a:rPr>
              <a:t>/lang/String;)V</a:t>
            </a:r>
          </a:p>
        </p:txBody>
      </p:sp>
      <p:sp>
        <p:nvSpPr>
          <p:cNvPr id="5" name="Flussdiagramm: Alternativer Prozess 4">
            <a:extLst>
              <a:ext uri="{FF2B5EF4-FFF2-40B4-BE49-F238E27FC236}">
                <a16:creationId xmlns:a16="http://schemas.microsoft.com/office/drawing/2014/main" id="{4389F9A8-E149-E5D2-189F-F136FBE4C0EE}"/>
              </a:ext>
            </a:extLst>
          </p:cNvPr>
          <p:cNvSpPr/>
          <p:nvPr/>
        </p:nvSpPr>
        <p:spPr>
          <a:xfrm>
            <a:off x="2343150" y="504526"/>
            <a:ext cx="4127500" cy="665024"/>
          </a:xfrm>
          <a:prstGeom prst="flowChartAlternateProcess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method name ‘main’</a:t>
            </a:r>
            <a:endParaRPr lang="de-DE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44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771838-D16E-FC30-1332-65F569ACD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668337"/>
            <a:ext cx="5157787" cy="503971"/>
          </a:xfrm>
        </p:spPr>
        <p:txBody>
          <a:bodyPr/>
          <a:lstStyle/>
          <a:p>
            <a:r>
              <a:rPr lang="en-GB" dirty="0"/>
              <a:t>AST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F18F537-4DAD-7617-36AA-09A508A65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172308"/>
            <a:ext cx="5157787" cy="501735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 err="1"/>
              <a:t>StartNode</a:t>
            </a:r>
            <a:endParaRPr lang="de-DE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L  </a:t>
            </a:r>
            <a:r>
              <a:rPr lang="de-DE" sz="1100" dirty="0" err="1"/>
              <a:t>body</a:t>
            </a:r>
            <a:endParaRPr lang="de-DE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|- </a:t>
            </a:r>
            <a:r>
              <a:rPr lang="de-DE" sz="1100" dirty="0" err="1"/>
              <a:t>PackageNode</a:t>
            </a:r>
            <a:endParaRPr lang="de-DE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|  L  </a:t>
            </a:r>
            <a:r>
              <a:rPr lang="de-DE" sz="1100" dirty="0" err="1"/>
              <a:t>identifier</a:t>
            </a:r>
            <a:r>
              <a:rPr lang="de-DE" sz="1100" dirty="0"/>
              <a:t>: cmjava2023.helloworld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L  </a:t>
            </a:r>
            <a:r>
              <a:rPr lang="de-DE" sz="1100" dirty="0" err="1"/>
              <a:t>ClassNode</a:t>
            </a:r>
            <a:endParaRPr lang="de-DE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   |- </a:t>
            </a:r>
            <a:r>
              <a:rPr lang="de-DE" sz="1100" dirty="0" err="1"/>
              <a:t>identifier</a:t>
            </a:r>
            <a:r>
              <a:rPr lang="de-DE" sz="1100" dirty="0"/>
              <a:t>: Main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   |- </a:t>
            </a:r>
            <a:r>
              <a:rPr lang="de-DE" sz="1100" dirty="0" err="1"/>
              <a:t>modifier</a:t>
            </a:r>
            <a:endParaRPr lang="de-DE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   |  L  0: PUBLIC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   L  </a:t>
            </a:r>
            <a:r>
              <a:rPr lang="de-DE" sz="1100" dirty="0" err="1"/>
              <a:t>body</a:t>
            </a:r>
            <a:endParaRPr lang="de-DE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      L  </a:t>
            </a:r>
            <a:r>
              <a:rPr lang="de-DE" sz="1100" dirty="0" err="1"/>
              <a:t>FunctionNode</a:t>
            </a:r>
            <a:endParaRPr lang="de-DE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         |- </a:t>
            </a:r>
            <a:r>
              <a:rPr lang="de-DE" sz="1100" dirty="0" err="1"/>
              <a:t>identifier</a:t>
            </a:r>
            <a:r>
              <a:rPr lang="de-DE" sz="1100" dirty="0"/>
              <a:t>: </a:t>
            </a:r>
            <a:r>
              <a:rPr lang="de-DE" sz="1100" dirty="0" err="1"/>
              <a:t>main</a:t>
            </a:r>
            <a:endParaRPr lang="de-DE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         |- </a:t>
            </a:r>
            <a:r>
              <a:rPr lang="de-DE" sz="1100" dirty="0" err="1"/>
              <a:t>modifier</a:t>
            </a:r>
            <a:endParaRPr lang="de-DE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         |  |- 0: PUBLIC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         |  L  1: STATIC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         |- </a:t>
            </a:r>
            <a:r>
              <a:rPr lang="de-DE" sz="1100" dirty="0" err="1"/>
              <a:t>returnType</a:t>
            </a:r>
            <a:r>
              <a:rPr lang="de-DE" sz="1100" dirty="0"/>
              <a:t>: </a:t>
            </a:r>
            <a:r>
              <a:rPr lang="de-DE" sz="1100" dirty="0" err="1"/>
              <a:t>void</a:t>
            </a:r>
            <a:endParaRPr lang="de-DE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         |- </a:t>
            </a:r>
            <a:r>
              <a:rPr lang="de-DE" sz="1100" dirty="0" err="1"/>
              <a:t>parameters</a:t>
            </a:r>
            <a:endParaRPr lang="de-DE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         |  L  </a:t>
            </a:r>
            <a:r>
              <a:rPr lang="de-DE" sz="1100" dirty="0" err="1"/>
              <a:t>ParameterNode</a:t>
            </a:r>
            <a:endParaRPr lang="de-DE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         |     |- type: String[]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         |     L  </a:t>
            </a:r>
            <a:r>
              <a:rPr lang="de-DE" sz="1100" dirty="0" err="1"/>
              <a:t>identifier</a:t>
            </a:r>
            <a:r>
              <a:rPr lang="de-DE" sz="1100" dirty="0"/>
              <a:t>: </a:t>
            </a:r>
            <a:r>
              <a:rPr lang="de-DE" sz="1100" dirty="0" err="1"/>
              <a:t>args</a:t>
            </a:r>
            <a:endParaRPr lang="de-DE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         L  </a:t>
            </a:r>
            <a:r>
              <a:rPr lang="de-DE" sz="1100" dirty="0" err="1"/>
              <a:t>body</a:t>
            </a:r>
            <a:endParaRPr lang="de-DE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            L  </a:t>
            </a:r>
            <a:r>
              <a:rPr lang="de-DE" sz="1100" dirty="0" err="1"/>
              <a:t>FunctionCallNode</a:t>
            </a:r>
            <a:endParaRPr lang="de-DE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               |- </a:t>
            </a:r>
            <a:r>
              <a:rPr lang="de-DE" sz="1100" dirty="0" err="1"/>
              <a:t>identifier</a:t>
            </a:r>
            <a:r>
              <a:rPr lang="de-DE" sz="1100" dirty="0"/>
              <a:t>: </a:t>
            </a:r>
            <a:r>
              <a:rPr lang="de-DE" sz="1100" dirty="0" err="1"/>
              <a:t>System.out.println</a:t>
            </a:r>
            <a:endParaRPr lang="de-DE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               L  </a:t>
            </a:r>
            <a:r>
              <a:rPr lang="de-DE" sz="1100" dirty="0" err="1"/>
              <a:t>values</a:t>
            </a:r>
            <a:endParaRPr lang="de-DE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                  L  </a:t>
            </a:r>
            <a:r>
              <a:rPr lang="de-DE" sz="1100" dirty="0" err="1"/>
              <a:t>ValueNode</a:t>
            </a:r>
            <a:endParaRPr lang="de-DE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                     L  </a:t>
            </a:r>
            <a:r>
              <a:rPr lang="de-DE" sz="1100" dirty="0" err="1"/>
              <a:t>value</a:t>
            </a:r>
            <a:r>
              <a:rPr lang="de-DE" sz="1100" dirty="0"/>
              <a:t>: "Hello </a:t>
            </a:r>
            <a:r>
              <a:rPr lang="de-DE" sz="1100" dirty="0" err="1"/>
              <a:t>world</a:t>
            </a:r>
            <a:r>
              <a:rPr lang="de-DE" sz="1100" dirty="0"/>
              <a:t>!"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8836D36-1093-90FA-3F39-45DB8E2CE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668337"/>
            <a:ext cx="5183188" cy="503971"/>
          </a:xfrm>
        </p:spPr>
        <p:txBody>
          <a:bodyPr/>
          <a:lstStyle/>
          <a:p>
            <a:r>
              <a:rPr lang="en-GB" dirty="0" err="1"/>
              <a:t>Classfile</a:t>
            </a:r>
            <a:r>
              <a:rPr lang="en-GB" dirty="0"/>
              <a:t> Specification (Binary)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2D1156B-F65E-7F16-AD70-DD6327C6F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172308"/>
            <a:ext cx="5686426" cy="501735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DE" sz="1800" dirty="0" err="1"/>
              <a:t>ClassFile</a:t>
            </a:r>
            <a:r>
              <a:rPr lang="de-DE" sz="18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dirty="0"/>
              <a:t>    u4                </a:t>
            </a:r>
            <a:r>
              <a:rPr lang="de-DE" sz="1800" dirty="0" err="1"/>
              <a:t>magic</a:t>
            </a:r>
            <a:r>
              <a:rPr lang="de-DE" sz="1800" dirty="0"/>
              <a:t>; // </a:t>
            </a:r>
            <a:r>
              <a:rPr lang="de-DE" sz="1800" dirty="0">
                <a:highlight>
                  <a:srgbClr val="FFFF00"/>
                </a:highlight>
              </a:rPr>
              <a:t>CAFEBABE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dirty="0"/>
              <a:t>    u2                </a:t>
            </a:r>
            <a:r>
              <a:rPr lang="de-DE" sz="1800" dirty="0" err="1"/>
              <a:t>minor_version</a:t>
            </a:r>
            <a:r>
              <a:rPr lang="de-DE" sz="1800" dirty="0"/>
              <a:t>; // </a:t>
            </a:r>
            <a:r>
              <a:rPr lang="de-DE" sz="1800" dirty="0">
                <a:highlight>
                  <a:srgbClr val="FFFF00"/>
                </a:highlight>
              </a:rPr>
              <a:t>0000 0000</a:t>
            </a:r>
            <a:r>
              <a:rPr lang="de-DE" sz="1800" baseline="-25000" dirty="0">
                <a:highlight>
                  <a:srgbClr val="FFFF00"/>
                </a:highlight>
              </a:rPr>
              <a:t>16</a:t>
            </a:r>
            <a:endParaRPr lang="de-DE" sz="1800" dirty="0">
              <a:highlight>
                <a:srgbClr val="FFFF00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800" dirty="0"/>
              <a:t>    u2                </a:t>
            </a:r>
            <a:r>
              <a:rPr lang="de-DE" sz="1800" dirty="0" err="1"/>
              <a:t>major_version</a:t>
            </a:r>
            <a:r>
              <a:rPr lang="de-DE" sz="1800" dirty="0"/>
              <a:t>; // </a:t>
            </a:r>
            <a:r>
              <a:rPr lang="de-DE" sz="1800" dirty="0">
                <a:highlight>
                  <a:srgbClr val="FFFF00"/>
                </a:highlight>
              </a:rPr>
              <a:t>0000 0043</a:t>
            </a:r>
            <a:r>
              <a:rPr lang="de-DE" sz="1800" baseline="-25000" dirty="0">
                <a:highlight>
                  <a:srgbClr val="FFFF00"/>
                </a:highlight>
              </a:rPr>
              <a:t>16 </a:t>
            </a:r>
            <a:r>
              <a:rPr lang="de-DE" sz="1800" dirty="0">
                <a:highlight>
                  <a:srgbClr val="FFFF00"/>
                </a:highlight>
              </a:rPr>
              <a:t>(</a:t>
            </a:r>
            <a:r>
              <a:rPr lang="de-DE" sz="1800" dirty="0" err="1">
                <a:highlight>
                  <a:srgbClr val="FFFF00"/>
                </a:highlight>
              </a:rPr>
              <a:t>java</a:t>
            </a:r>
            <a:r>
              <a:rPr lang="de-DE" sz="1800" dirty="0">
                <a:highlight>
                  <a:srgbClr val="FFFF00"/>
                </a:highlight>
              </a:rPr>
              <a:t> 8)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dirty="0"/>
              <a:t>    u2                </a:t>
            </a:r>
            <a:r>
              <a:rPr lang="de-DE" sz="1800" dirty="0" err="1"/>
              <a:t>constant_pool_count</a:t>
            </a:r>
            <a:r>
              <a:rPr lang="de-DE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dirty="0"/>
              <a:t>    </a:t>
            </a:r>
            <a:r>
              <a:rPr lang="de-DE" sz="1800" dirty="0" err="1"/>
              <a:t>cp_info</a:t>
            </a:r>
            <a:r>
              <a:rPr lang="de-DE" sz="1800" dirty="0"/>
              <a:t>        </a:t>
            </a:r>
            <a:r>
              <a:rPr lang="de-DE" sz="1800" dirty="0" err="1"/>
              <a:t>constant_pool</a:t>
            </a:r>
            <a:r>
              <a:rPr lang="de-DE" sz="1800" dirty="0"/>
              <a:t>[constant_pool_count-1];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dirty="0"/>
              <a:t>    u2                 </a:t>
            </a:r>
            <a:r>
              <a:rPr lang="de-DE" sz="1800" dirty="0" err="1"/>
              <a:t>access_flags</a:t>
            </a:r>
            <a:r>
              <a:rPr lang="de-DE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dirty="0"/>
              <a:t>    u2                 </a:t>
            </a:r>
            <a:r>
              <a:rPr lang="de-DE" sz="1800" dirty="0" err="1"/>
              <a:t>this_class</a:t>
            </a:r>
            <a:r>
              <a:rPr lang="de-DE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dirty="0"/>
              <a:t>    u2                 </a:t>
            </a:r>
            <a:r>
              <a:rPr lang="de-DE" sz="1800" dirty="0" err="1"/>
              <a:t>super_class</a:t>
            </a:r>
            <a:r>
              <a:rPr lang="de-DE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dirty="0"/>
              <a:t>   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u2                 </a:t>
            </a: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interfaces_count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u2                 </a:t>
            </a: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interfaces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interfaces_count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dirty="0"/>
              <a:t>   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u2                 </a:t>
            </a: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fields_count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field_info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fields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fields_count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dirty="0"/>
              <a:t>    u2                 </a:t>
            </a:r>
            <a:r>
              <a:rPr lang="de-DE" sz="1800" dirty="0" err="1"/>
              <a:t>methods_count</a:t>
            </a:r>
            <a:r>
              <a:rPr lang="de-DE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dirty="0"/>
              <a:t>    </a:t>
            </a:r>
            <a:r>
              <a:rPr lang="de-DE" sz="1800" dirty="0" err="1"/>
              <a:t>method_info</a:t>
            </a:r>
            <a:r>
              <a:rPr lang="de-DE" sz="1800" dirty="0"/>
              <a:t>    </a:t>
            </a:r>
            <a:r>
              <a:rPr lang="de-DE" sz="1800" dirty="0" err="1"/>
              <a:t>methods</a:t>
            </a:r>
            <a:r>
              <a:rPr lang="de-DE" sz="1800" dirty="0"/>
              <a:t>[</a:t>
            </a:r>
            <a:r>
              <a:rPr lang="de-DE" sz="1800" dirty="0" err="1"/>
              <a:t>methods_count</a:t>
            </a:r>
            <a:r>
              <a:rPr lang="de-DE" sz="1800" dirty="0"/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dirty="0"/>
              <a:t>   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u2                       </a:t>
            </a: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attributes_count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attribute_info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attributes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attributes_count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dirty="0"/>
              <a:t>  }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56DB0C0-50A3-6B2A-B88C-93582ADBEF09}"/>
              </a:ext>
            </a:extLst>
          </p:cNvPr>
          <p:cNvSpPr txBox="1"/>
          <p:nvPr/>
        </p:nvSpPr>
        <p:spPr>
          <a:xfrm>
            <a:off x="2411412" y="0"/>
            <a:ext cx="7172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u="sng" dirty="0"/>
              <a:t>Where are AST nodes put in the </a:t>
            </a:r>
            <a:r>
              <a:rPr lang="en-GB" sz="3200" b="1" u="sng" dirty="0" err="1"/>
              <a:t>classfile</a:t>
            </a:r>
            <a:r>
              <a:rPr lang="en-GB" sz="3200" b="1" u="sng" dirty="0"/>
              <a:t>? </a:t>
            </a:r>
            <a:endParaRPr lang="de-DE" sz="3200" b="1" u="sng" dirty="0"/>
          </a:p>
        </p:txBody>
      </p:sp>
    </p:spTree>
    <p:extLst>
      <p:ext uri="{BB962C8B-B14F-4D97-AF65-F5344CB8AC3E}">
        <p14:creationId xmlns:p14="http://schemas.microsoft.com/office/powerpoint/2010/main" val="1169021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1D12F7-B5B9-90F6-E915-16142520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Most things are constant pool elements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C95386-A96C-F000-CBB7-C43789D31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utf8 encoded string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01</a:t>
            </a:r>
            <a:r>
              <a:rPr lang="en-GB" baseline="-25000" dirty="0"/>
              <a:t>16</a:t>
            </a:r>
            <a:r>
              <a:rPr lang="en-GB" dirty="0"/>
              <a:t> indicating utf-8-string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2 byte number describing the length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utf8 characters</a:t>
            </a:r>
          </a:p>
          <a:p>
            <a:pPr marL="457200" lvl="1" indent="0">
              <a:buNone/>
            </a:pPr>
            <a:r>
              <a:rPr lang="en-GB" dirty="0"/>
              <a:t>e.g. main =&gt; 01 00 04 6D 61 69 6E</a:t>
            </a:r>
            <a:r>
              <a:rPr lang="en-GB" baseline="-25000" dirty="0"/>
              <a:t>16</a:t>
            </a:r>
            <a:endParaRPr lang="en-GB" dirty="0"/>
          </a:p>
          <a:p>
            <a:r>
              <a:rPr lang="de-DE" dirty="0" err="1"/>
              <a:t>class</a:t>
            </a:r>
            <a:endParaRPr lang="de-DE" dirty="0"/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07</a:t>
            </a:r>
            <a:r>
              <a:rPr lang="en-GB" baseline="-25000" dirty="0"/>
              <a:t>16</a:t>
            </a:r>
            <a:r>
              <a:rPr lang="de-DE" dirty="0"/>
              <a:t> </a:t>
            </a:r>
            <a:r>
              <a:rPr lang="de-DE" dirty="0" err="1"/>
              <a:t>indicating</a:t>
            </a:r>
            <a:r>
              <a:rPr lang="de-DE" dirty="0"/>
              <a:t> </a:t>
            </a:r>
            <a:r>
              <a:rPr lang="de-DE" dirty="0" err="1"/>
              <a:t>class</a:t>
            </a:r>
            <a:endParaRPr lang="de-DE" dirty="0"/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2 </a:t>
            </a:r>
            <a:r>
              <a:rPr lang="de-DE" dirty="0" err="1"/>
              <a:t>byte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classname</a:t>
            </a:r>
            <a:r>
              <a:rPr lang="de-DE" dirty="0"/>
              <a:t> (utf8 </a:t>
            </a:r>
            <a:r>
              <a:rPr lang="de-DE" dirty="0" err="1"/>
              <a:t>string</a:t>
            </a:r>
            <a:r>
              <a:rPr lang="de-DE" dirty="0"/>
              <a:t>)</a:t>
            </a:r>
          </a:p>
          <a:p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92040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771838-D16E-FC30-1332-65F569ACD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668337"/>
            <a:ext cx="5157787" cy="503971"/>
          </a:xfrm>
        </p:spPr>
        <p:txBody>
          <a:bodyPr/>
          <a:lstStyle/>
          <a:p>
            <a:r>
              <a:rPr lang="en-GB" dirty="0"/>
              <a:t>AST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F18F537-4DAD-7617-36AA-09A508A65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172308"/>
            <a:ext cx="5157787" cy="501735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 err="1"/>
              <a:t>StartNode</a:t>
            </a:r>
            <a:endParaRPr lang="de-DE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L  </a:t>
            </a:r>
            <a:r>
              <a:rPr lang="de-DE" sz="1100" dirty="0" err="1"/>
              <a:t>body</a:t>
            </a:r>
            <a:endParaRPr lang="de-DE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|- </a:t>
            </a:r>
            <a:r>
              <a:rPr lang="de-DE" sz="1100" dirty="0" err="1"/>
              <a:t>PackageNode</a:t>
            </a:r>
            <a:endParaRPr lang="de-DE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|  L  </a:t>
            </a:r>
            <a:r>
              <a:rPr lang="de-DE" sz="1100" dirty="0" err="1"/>
              <a:t>identifier</a:t>
            </a:r>
            <a:r>
              <a:rPr lang="de-DE" sz="1100" dirty="0">
                <a:highlight>
                  <a:srgbClr val="FFFF00"/>
                </a:highlight>
              </a:rPr>
              <a:t>: cmjava2023.helloworld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L  </a:t>
            </a:r>
            <a:r>
              <a:rPr lang="de-DE" sz="1100" dirty="0" err="1"/>
              <a:t>ClassNode</a:t>
            </a:r>
            <a:endParaRPr lang="de-DE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   |- </a:t>
            </a:r>
            <a:r>
              <a:rPr lang="de-DE" sz="1100" dirty="0" err="1"/>
              <a:t>identifier</a:t>
            </a:r>
            <a:r>
              <a:rPr lang="de-DE" sz="1100" dirty="0"/>
              <a:t>: </a:t>
            </a:r>
            <a:r>
              <a:rPr lang="de-DE" sz="1100" dirty="0">
                <a:highlight>
                  <a:srgbClr val="FFFF00"/>
                </a:highlight>
              </a:rPr>
              <a:t>Main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   |- </a:t>
            </a:r>
            <a:r>
              <a:rPr lang="de-DE" sz="1100" dirty="0" err="1"/>
              <a:t>modifier</a:t>
            </a:r>
            <a:endParaRPr lang="de-DE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   |  L  0: </a:t>
            </a:r>
            <a:r>
              <a:rPr lang="de-DE" sz="1100" dirty="0">
                <a:highlight>
                  <a:srgbClr val="FFFF00"/>
                </a:highlight>
              </a:rPr>
              <a:t>PUBLIC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   L  </a:t>
            </a:r>
            <a:r>
              <a:rPr lang="de-DE" sz="1100" dirty="0" err="1"/>
              <a:t>body</a:t>
            </a:r>
            <a:endParaRPr lang="de-DE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      L  </a:t>
            </a:r>
            <a:r>
              <a:rPr lang="de-DE" sz="1100" dirty="0" err="1"/>
              <a:t>FunctionNode</a:t>
            </a:r>
            <a:endParaRPr lang="de-DE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         |- </a:t>
            </a:r>
            <a:r>
              <a:rPr lang="de-DE" sz="1100" dirty="0" err="1"/>
              <a:t>identifier</a:t>
            </a:r>
            <a:r>
              <a:rPr lang="de-DE" sz="1100" dirty="0"/>
              <a:t>: </a:t>
            </a:r>
            <a:r>
              <a:rPr lang="de-DE" sz="1100" dirty="0" err="1"/>
              <a:t>main</a:t>
            </a:r>
            <a:endParaRPr lang="de-DE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         |- </a:t>
            </a:r>
            <a:r>
              <a:rPr lang="de-DE" sz="1100" dirty="0" err="1"/>
              <a:t>modifier</a:t>
            </a:r>
            <a:endParaRPr lang="de-DE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         |  |- 0: PUBLIC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         |  L  1: STATIC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         |- </a:t>
            </a:r>
            <a:r>
              <a:rPr lang="de-DE" sz="1100" dirty="0" err="1"/>
              <a:t>returnType</a:t>
            </a:r>
            <a:r>
              <a:rPr lang="de-DE" sz="1100" dirty="0"/>
              <a:t>: </a:t>
            </a:r>
            <a:r>
              <a:rPr lang="de-DE" sz="1100" dirty="0" err="1"/>
              <a:t>void</a:t>
            </a:r>
            <a:endParaRPr lang="de-DE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         |- </a:t>
            </a:r>
            <a:r>
              <a:rPr lang="de-DE" sz="1100" dirty="0" err="1"/>
              <a:t>parameters</a:t>
            </a:r>
            <a:endParaRPr lang="de-DE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         |  L  </a:t>
            </a:r>
            <a:r>
              <a:rPr lang="de-DE" sz="1100" dirty="0" err="1"/>
              <a:t>ParameterNode</a:t>
            </a:r>
            <a:endParaRPr lang="de-DE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         |     |- type: String[]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         |     L  </a:t>
            </a:r>
            <a:r>
              <a:rPr lang="de-DE" sz="1100" dirty="0" err="1"/>
              <a:t>identifier</a:t>
            </a:r>
            <a:r>
              <a:rPr lang="de-DE" sz="1100" dirty="0"/>
              <a:t>: </a:t>
            </a:r>
            <a:r>
              <a:rPr lang="de-DE" sz="1100" dirty="0" err="1"/>
              <a:t>args</a:t>
            </a:r>
            <a:endParaRPr lang="de-DE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         L  </a:t>
            </a:r>
            <a:r>
              <a:rPr lang="de-DE" sz="1100" dirty="0" err="1"/>
              <a:t>body</a:t>
            </a:r>
            <a:endParaRPr lang="de-DE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            L  </a:t>
            </a:r>
            <a:r>
              <a:rPr lang="de-DE" sz="1100" dirty="0" err="1"/>
              <a:t>FunctionCallNode</a:t>
            </a:r>
            <a:endParaRPr lang="de-DE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               |- </a:t>
            </a:r>
            <a:r>
              <a:rPr lang="de-DE" sz="1100" dirty="0" err="1"/>
              <a:t>identifier</a:t>
            </a:r>
            <a:r>
              <a:rPr lang="de-DE" sz="1100" dirty="0"/>
              <a:t>: </a:t>
            </a:r>
            <a:r>
              <a:rPr lang="de-DE" sz="1100" dirty="0" err="1"/>
              <a:t>System.out.println</a:t>
            </a:r>
            <a:endParaRPr lang="de-DE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               L  </a:t>
            </a:r>
            <a:r>
              <a:rPr lang="de-DE" sz="1100" dirty="0" err="1"/>
              <a:t>values</a:t>
            </a:r>
            <a:endParaRPr lang="de-DE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                  L  </a:t>
            </a:r>
            <a:r>
              <a:rPr lang="de-DE" sz="1100" dirty="0" err="1"/>
              <a:t>ValueNode</a:t>
            </a:r>
            <a:endParaRPr lang="de-DE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                     L  </a:t>
            </a:r>
            <a:r>
              <a:rPr lang="de-DE" sz="1100" dirty="0" err="1"/>
              <a:t>value</a:t>
            </a:r>
            <a:r>
              <a:rPr lang="de-DE" sz="1100" dirty="0"/>
              <a:t>: "Hello </a:t>
            </a:r>
            <a:r>
              <a:rPr lang="de-DE" sz="1100" dirty="0" err="1"/>
              <a:t>world</a:t>
            </a:r>
            <a:r>
              <a:rPr lang="de-DE" sz="1100" dirty="0"/>
              <a:t>!"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8836D36-1093-90FA-3F39-45DB8E2CE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668337"/>
            <a:ext cx="5183188" cy="503971"/>
          </a:xfrm>
        </p:spPr>
        <p:txBody>
          <a:bodyPr/>
          <a:lstStyle/>
          <a:p>
            <a:r>
              <a:rPr lang="en-GB" dirty="0" err="1"/>
              <a:t>Classfile</a:t>
            </a:r>
            <a:r>
              <a:rPr lang="en-GB" dirty="0"/>
              <a:t> Spec (Binary)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2D1156B-F65E-7F16-AD70-DD6327C6F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172308"/>
            <a:ext cx="5205415" cy="501735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DE" sz="1800" dirty="0" err="1"/>
              <a:t>ClassFile</a:t>
            </a:r>
            <a:r>
              <a:rPr lang="de-DE" sz="18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dirty="0"/>
              <a:t>    u4                </a:t>
            </a:r>
            <a:r>
              <a:rPr lang="de-DE" sz="1800" dirty="0" err="1"/>
              <a:t>magic</a:t>
            </a:r>
            <a:r>
              <a:rPr lang="de-DE" sz="1800" dirty="0"/>
              <a:t>; // CAFEBABE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dirty="0"/>
              <a:t>    u2                </a:t>
            </a:r>
            <a:r>
              <a:rPr lang="de-DE" sz="1800" dirty="0" err="1"/>
              <a:t>minor_version</a:t>
            </a:r>
            <a:r>
              <a:rPr lang="de-DE" sz="1800" dirty="0"/>
              <a:t>; // 0000 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dirty="0"/>
              <a:t>    u2                </a:t>
            </a:r>
            <a:r>
              <a:rPr lang="de-DE" sz="1800" dirty="0" err="1"/>
              <a:t>major_version</a:t>
            </a:r>
            <a:r>
              <a:rPr lang="de-DE" sz="1800" dirty="0"/>
              <a:t>; // 0000 0043 (</a:t>
            </a:r>
            <a:r>
              <a:rPr lang="de-DE" sz="1800" dirty="0" err="1"/>
              <a:t>java</a:t>
            </a:r>
            <a:r>
              <a:rPr lang="de-DE" sz="1800" dirty="0"/>
              <a:t> 8)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dirty="0"/>
              <a:t>    u2                </a:t>
            </a:r>
            <a:r>
              <a:rPr lang="de-DE" sz="1800" dirty="0" err="1"/>
              <a:t>constant_pool_count</a:t>
            </a:r>
            <a:r>
              <a:rPr lang="de-DE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dirty="0"/>
              <a:t>    </a:t>
            </a:r>
            <a:r>
              <a:rPr lang="de-DE" sz="1800" dirty="0" err="1"/>
              <a:t>cp_info</a:t>
            </a:r>
            <a:r>
              <a:rPr lang="de-DE" sz="1800" dirty="0"/>
              <a:t>        </a:t>
            </a:r>
            <a:r>
              <a:rPr lang="de-DE" sz="1800" dirty="0" err="1">
                <a:highlight>
                  <a:srgbClr val="FFFF00"/>
                </a:highlight>
              </a:rPr>
              <a:t>constant_pool</a:t>
            </a:r>
            <a:r>
              <a:rPr lang="de-DE" sz="1800" dirty="0"/>
              <a:t>[constant_pool_count-1];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dirty="0"/>
              <a:t>    u2                 </a:t>
            </a:r>
            <a:r>
              <a:rPr lang="de-DE" sz="1800" dirty="0" err="1"/>
              <a:t>access_flags</a:t>
            </a:r>
            <a:r>
              <a:rPr lang="de-DE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dirty="0"/>
              <a:t>    u2                 </a:t>
            </a:r>
            <a:r>
              <a:rPr lang="de-DE" sz="1800" dirty="0" err="1">
                <a:highlight>
                  <a:srgbClr val="FFFF00"/>
                </a:highlight>
              </a:rPr>
              <a:t>this_class</a:t>
            </a:r>
            <a:r>
              <a:rPr lang="de-DE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dirty="0"/>
              <a:t>    u2                 </a:t>
            </a:r>
            <a:r>
              <a:rPr lang="de-DE" sz="1800" dirty="0" err="1"/>
              <a:t>super_class</a:t>
            </a:r>
            <a:r>
              <a:rPr lang="de-DE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dirty="0"/>
              <a:t>   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u2                 </a:t>
            </a: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interfaces_count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u2                 </a:t>
            </a: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interfaces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interfaces_count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dirty="0"/>
              <a:t>   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u2                 </a:t>
            </a: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fields_count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field_info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fields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fields_count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dirty="0"/>
              <a:t>    u2                 </a:t>
            </a:r>
            <a:r>
              <a:rPr lang="de-DE" sz="1800" dirty="0" err="1"/>
              <a:t>methods_count</a:t>
            </a:r>
            <a:r>
              <a:rPr lang="de-DE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dirty="0"/>
              <a:t>    </a:t>
            </a:r>
            <a:r>
              <a:rPr lang="de-DE" sz="1800" dirty="0" err="1"/>
              <a:t>method_info</a:t>
            </a:r>
            <a:r>
              <a:rPr lang="de-DE" sz="1800" dirty="0"/>
              <a:t>    </a:t>
            </a:r>
            <a:r>
              <a:rPr lang="de-DE" sz="1800" dirty="0" err="1"/>
              <a:t>methods</a:t>
            </a:r>
            <a:r>
              <a:rPr lang="de-DE" sz="1800" dirty="0"/>
              <a:t>[</a:t>
            </a:r>
            <a:r>
              <a:rPr lang="de-DE" sz="1800" dirty="0" err="1"/>
              <a:t>methods_count</a:t>
            </a:r>
            <a:r>
              <a:rPr lang="de-DE" sz="1800" dirty="0"/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dirty="0"/>
              <a:t>   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u2                       </a:t>
            </a: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attributes_count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attribute_info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attributes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attributes_count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dirty="0"/>
              <a:t>  }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3F11093-5F46-7910-9AAA-F18675C56117}"/>
              </a:ext>
            </a:extLst>
          </p:cNvPr>
          <p:cNvSpPr txBox="1"/>
          <p:nvPr/>
        </p:nvSpPr>
        <p:spPr>
          <a:xfrm>
            <a:off x="2411412" y="0"/>
            <a:ext cx="7172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u="sng" dirty="0"/>
              <a:t>Where are AST nodes put in the </a:t>
            </a:r>
            <a:r>
              <a:rPr lang="en-GB" sz="3200" b="1" u="sng" dirty="0" err="1"/>
              <a:t>classfile</a:t>
            </a:r>
            <a:r>
              <a:rPr lang="en-GB" sz="3200" b="1" u="sng" dirty="0"/>
              <a:t>? </a:t>
            </a:r>
            <a:endParaRPr lang="de-DE" sz="3200" b="1" u="sng" dirty="0"/>
          </a:p>
        </p:txBody>
      </p:sp>
    </p:spTree>
    <p:extLst>
      <p:ext uri="{BB962C8B-B14F-4D97-AF65-F5344CB8AC3E}">
        <p14:creationId xmlns:p14="http://schemas.microsoft.com/office/powerpoint/2010/main" val="3777182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771838-D16E-FC30-1332-65F569ACD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668337"/>
            <a:ext cx="5157787" cy="503971"/>
          </a:xfrm>
        </p:spPr>
        <p:txBody>
          <a:bodyPr/>
          <a:lstStyle/>
          <a:p>
            <a:r>
              <a:rPr lang="en-GB" dirty="0"/>
              <a:t>AST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F18F537-4DAD-7617-36AA-09A508A65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172308"/>
            <a:ext cx="5157787" cy="5017355"/>
          </a:xfrm>
          <a:noFill/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 err="1"/>
              <a:t>StartNode</a:t>
            </a:r>
            <a:endParaRPr lang="de-DE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L  </a:t>
            </a:r>
            <a:r>
              <a:rPr lang="de-DE" sz="1100" dirty="0" err="1"/>
              <a:t>body</a:t>
            </a:r>
            <a:endParaRPr lang="de-DE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|- </a:t>
            </a:r>
            <a:r>
              <a:rPr lang="de-DE" sz="1100" dirty="0" err="1"/>
              <a:t>PackageNode</a:t>
            </a:r>
            <a:endParaRPr lang="de-DE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|  L  </a:t>
            </a:r>
            <a:r>
              <a:rPr lang="de-DE" sz="1100" dirty="0" err="1"/>
              <a:t>identifier</a:t>
            </a:r>
            <a:r>
              <a:rPr lang="de-DE" sz="1100" dirty="0"/>
              <a:t>: cmjava2023.helloworld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L  </a:t>
            </a:r>
            <a:r>
              <a:rPr lang="de-DE" sz="1100" dirty="0" err="1"/>
              <a:t>ClassNode</a:t>
            </a:r>
            <a:endParaRPr lang="de-DE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   |- </a:t>
            </a:r>
            <a:r>
              <a:rPr lang="de-DE" sz="1100" dirty="0" err="1"/>
              <a:t>identifier</a:t>
            </a:r>
            <a:r>
              <a:rPr lang="de-DE" sz="1100" dirty="0"/>
              <a:t>: Main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   |- </a:t>
            </a:r>
            <a:r>
              <a:rPr lang="de-DE" sz="1100" dirty="0" err="1"/>
              <a:t>modifier</a:t>
            </a:r>
            <a:endParaRPr lang="de-DE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   |  L  0: PUBLIC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   L  </a:t>
            </a:r>
            <a:r>
              <a:rPr lang="de-DE" sz="1100" dirty="0" err="1"/>
              <a:t>body</a:t>
            </a:r>
            <a:endParaRPr lang="de-DE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      L  </a:t>
            </a:r>
            <a:r>
              <a:rPr lang="de-DE" sz="1100" dirty="0" err="1"/>
              <a:t>FunctionNode</a:t>
            </a:r>
            <a:endParaRPr lang="de-DE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         |- </a:t>
            </a:r>
            <a:r>
              <a:rPr lang="de-DE" sz="1100" dirty="0" err="1"/>
              <a:t>identifier</a:t>
            </a:r>
            <a:r>
              <a:rPr lang="de-DE" sz="1100" dirty="0"/>
              <a:t>: </a:t>
            </a:r>
            <a:r>
              <a:rPr lang="de-DE" sz="1100" dirty="0" err="1">
                <a:highlight>
                  <a:srgbClr val="FFFF00"/>
                </a:highlight>
              </a:rPr>
              <a:t>main</a:t>
            </a:r>
            <a:endParaRPr lang="de-DE" sz="1100" dirty="0">
              <a:highlight>
                <a:srgbClr val="FFFF00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         |- </a:t>
            </a:r>
            <a:r>
              <a:rPr lang="de-DE" sz="1100" dirty="0" err="1"/>
              <a:t>modifier</a:t>
            </a:r>
            <a:endParaRPr lang="de-DE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         |  |- 0: </a:t>
            </a:r>
            <a:r>
              <a:rPr lang="de-DE" sz="1100" dirty="0">
                <a:highlight>
                  <a:srgbClr val="FFFF00"/>
                </a:highlight>
              </a:rPr>
              <a:t>PUBLIC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         |  L  1: </a:t>
            </a:r>
            <a:r>
              <a:rPr lang="de-DE" sz="1100" dirty="0">
                <a:highlight>
                  <a:srgbClr val="FFFF00"/>
                </a:highlight>
              </a:rPr>
              <a:t>STATIC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         |- </a:t>
            </a:r>
            <a:r>
              <a:rPr lang="de-DE" sz="1100" dirty="0" err="1"/>
              <a:t>returnType</a:t>
            </a:r>
            <a:r>
              <a:rPr lang="de-DE" sz="1100" dirty="0"/>
              <a:t>: </a:t>
            </a:r>
            <a:r>
              <a:rPr lang="de-DE" sz="1100" dirty="0" err="1">
                <a:highlight>
                  <a:srgbClr val="008080"/>
                </a:highlight>
              </a:rPr>
              <a:t>void</a:t>
            </a:r>
            <a:endParaRPr lang="de-DE" sz="1100" dirty="0">
              <a:highlight>
                <a:srgbClr val="008080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         |- </a:t>
            </a:r>
            <a:r>
              <a:rPr lang="de-DE" sz="1100" dirty="0" err="1"/>
              <a:t>parameters</a:t>
            </a:r>
            <a:endParaRPr lang="de-DE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         |  L  </a:t>
            </a:r>
            <a:r>
              <a:rPr lang="de-DE" sz="1100" dirty="0" err="1"/>
              <a:t>ParameterNode</a:t>
            </a:r>
            <a:endParaRPr lang="de-DE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         |     |- type: </a:t>
            </a:r>
            <a:r>
              <a:rPr lang="de-DE" sz="1100" dirty="0">
                <a:highlight>
                  <a:srgbClr val="008080"/>
                </a:highlight>
              </a:rPr>
              <a:t>String[]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         |     L  </a:t>
            </a:r>
            <a:r>
              <a:rPr lang="de-DE" sz="1100" dirty="0" err="1"/>
              <a:t>identifier</a:t>
            </a:r>
            <a:r>
              <a:rPr lang="de-DE" sz="1100" dirty="0"/>
              <a:t>: </a:t>
            </a:r>
            <a:r>
              <a:rPr lang="de-DE" sz="1100" dirty="0" err="1">
                <a:highlight>
                  <a:srgbClr val="008080"/>
                </a:highlight>
              </a:rPr>
              <a:t>args</a:t>
            </a:r>
            <a:endParaRPr lang="de-DE" sz="1100" dirty="0">
              <a:highlight>
                <a:srgbClr val="008080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         L  </a:t>
            </a:r>
            <a:r>
              <a:rPr lang="de-DE" sz="1100" dirty="0" err="1"/>
              <a:t>body</a:t>
            </a:r>
            <a:endParaRPr lang="de-DE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            L  </a:t>
            </a:r>
            <a:r>
              <a:rPr lang="de-DE" sz="1100" dirty="0" err="1"/>
              <a:t>FunctionCallNode</a:t>
            </a:r>
            <a:endParaRPr lang="de-DE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               |- </a:t>
            </a:r>
            <a:r>
              <a:rPr lang="de-DE" sz="1100" dirty="0" err="1"/>
              <a:t>identifier</a:t>
            </a:r>
            <a:r>
              <a:rPr lang="de-DE" sz="1100" dirty="0"/>
              <a:t>: </a:t>
            </a:r>
            <a:r>
              <a:rPr lang="de-DE" sz="1100" dirty="0" err="1">
                <a:highlight>
                  <a:srgbClr val="008000"/>
                </a:highlight>
              </a:rPr>
              <a:t>System.out.println</a:t>
            </a:r>
            <a:endParaRPr lang="de-DE" sz="1100" dirty="0">
              <a:highlight>
                <a:srgbClr val="008000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               L  </a:t>
            </a:r>
            <a:r>
              <a:rPr lang="de-DE" sz="1100" dirty="0" err="1"/>
              <a:t>values</a:t>
            </a:r>
            <a:endParaRPr lang="de-DE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                  L  </a:t>
            </a:r>
            <a:r>
              <a:rPr lang="de-DE" sz="1100" dirty="0" err="1"/>
              <a:t>ValueNode</a:t>
            </a:r>
            <a:endParaRPr lang="de-DE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100" dirty="0"/>
              <a:t>                        L  </a:t>
            </a:r>
            <a:r>
              <a:rPr lang="de-DE" sz="1100" dirty="0" err="1"/>
              <a:t>value</a:t>
            </a:r>
            <a:r>
              <a:rPr lang="de-DE" sz="1100" dirty="0"/>
              <a:t>: </a:t>
            </a:r>
            <a:r>
              <a:rPr lang="de-DE" sz="1100" dirty="0">
                <a:highlight>
                  <a:srgbClr val="008000"/>
                </a:highlight>
              </a:rPr>
              <a:t>"Hello </a:t>
            </a:r>
            <a:r>
              <a:rPr lang="de-DE" sz="1100" dirty="0" err="1">
                <a:highlight>
                  <a:srgbClr val="008000"/>
                </a:highlight>
              </a:rPr>
              <a:t>world</a:t>
            </a:r>
            <a:r>
              <a:rPr lang="de-DE" sz="1100" dirty="0">
                <a:highlight>
                  <a:srgbClr val="008000"/>
                </a:highlight>
              </a:rPr>
              <a:t>!"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8836D36-1093-90FA-3F39-45DB8E2CE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668337"/>
            <a:ext cx="5183188" cy="503971"/>
          </a:xfrm>
        </p:spPr>
        <p:txBody>
          <a:bodyPr/>
          <a:lstStyle/>
          <a:p>
            <a:r>
              <a:rPr lang="en-GB" dirty="0" err="1"/>
              <a:t>Classfile</a:t>
            </a:r>
            <a:r>
              <a:rPr lang="en-GB" dirty="0"/>
              <a:t> Spec (Binary)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2D1156B-F65E-7F16-AD70-DD6327C6F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172308"/>
            <a:ext cx="5205415" cy="501735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DE" sz="1800" dirty="0" err="1"/>
              <a:t>ClassFile</a:t>
            </a:r>
            <a:r>
              <a:rPr lang="de-DE" sz="18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dirty="0"/>
              <a:t>    u4                </a:t>
            </a:r>
            <a:r>
              <a:rPr lang="de-DE" sz="1800" dirty="0" err="1"/>
              <a:t>magic</a:t>
            </a:r>
            <a:r>
              <a:rPr lang="de-DE" sz="1800" dirty="0"/>
              <a:t>; // CAFEBABE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dirty="0"/>
              <a:t>    u2                </a:t>
            </a:r>
            <a:r>
              <a:rPr lang="de-DE" sz="1800" dirty="0" err="1"/>
              <a:t>minor_version</a:t>
            </a:r>
            <a:r>
              <a:rPr lang="de-DE" sz="1800" dirty="0"/>
              <a:t>; // 0000 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dirty="0"/>
              <a:t>    u2                </a:t>
            </a:r>
            <a:r>
              <a:rPr lang="de-DE" sz="1800" dirty="0" err="1"/>
              <a:t>major_version</a:t>
            </a:r>
            <a:r>
              <a:rPr lang="de-DE" sz="1800" dirty="0"/>
              <a:t>; // 0000 0043 (</a:t>
            </a:r>
            <a:r>
              <a:rPr lang="de-DE" sz="1800" dirty="0" err="1"/>
              <a:t>java</a:t>
            </a:r>
            <a:r>
              <a:rPr lang="de-DE" sz="1800" dirty="0"/>
              <a:t> 8)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dirty="0"/>
              <a:t>    u2                </a:t>
            </a:r>
            <a:r>
              <a:rPr lang="de-DE" sz="1800" dirty="0" err="1"/>
              <a:t>constant_pool_count</a:t>
            </a:r>
            <a:r>
              <a:rPr lang="de-DE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dirty="0"/>
              <a:t>    </a:t>
            </a:r>
            <a:r>
              <a:rPr lang="de-DE" sz="1800" dirty="0" err="1"/>
              <a:t>cp_info</a:t>
            </a:r>
            <a:r>
              <a:rPr lang="de-DE" sz="1800" dirty="0"/>
              <a:t>        </a:t>
            </a:r>
            <a:r>
              <a:rPr lang="de-DE" sz="1800" dirty="0" err="1">
                <a:highlight>
                  <a:srgbClr val="FF0000"/>
                </a:highlight>
              </a:rPr>
              <a:t>constant_pool</a:t>
            </a:r>
            <a:r>
              <a:rPr lang="de-DE" sz="1800" dirty="0"/>
              <a:t>[constant_pool_count-1];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dirty="0"/>
              <a:t>    u2                 </a:t>
            </a:r>
            <a:r>
              <a:rPr lang="de-DE" sz="1800" dirty="0" err="1"/>
              <a:t>access_flags</a:t>
            </a:r>
            <a:r>
              <a:rPr lang="de-DE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dirty="0"/>
              <a:t>    u2                 </a:t>
            </a:r>
            <a:r>
              <a:rPr lang="de-DE" sz="1800" dirty="0" err="1"/>
              <a:t>this_class</a:t>
            </a:r>
            <a:r>
              <a:rPr lang="de-DE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dirty="0"/>
              <a:t>    u2                 </a:t>
            </a:r>
            <a:r>
              <a:rPr lang="de-DE" sz="1800" dirty="0" err="1"/>
              <a:t>super_class</a:t>
            </a:r>
            <a:r>
              <a:rPr lang="de-DE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dirty="0"/>
              <a:t>   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u2                 </a:t>
            </a: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interfaces_count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u2                 </a:t>
            </a: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interfaces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interfaces_count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dirty="0"/>
              <a:t>   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u2                 </a:t>
            </a: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fields_count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field_info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fields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fields_count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dirty="0"/>
              <a:t>    u2                 </a:t>
            </a:r>
            <a:r>
              <a:rPr lang="de-DE" sz="1800" dirty="0" err="1"/>
              <a:t>methods_count</a:t>
            </a:r>
            <a:r>
              <a:rPr lang="de-DE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dirty="0"/>
              <a:t>    </a:t>
            </a:r>
            <a:r>
              <a:rPr lang="de-DE" sz="1800" dirty="0" err="1"/>
              <a:t>method_info</a:t>
            </a:r>
            <a:r>
              <a:rPr lang="de-DE" sz="1800" dirty="0"/>
              <a:t>    </a:t>
            </a:r>
            <a:r>
              <a:rPr lang="de-DE" sz="1800" dirty="0" err="1">
                <a:highlight>
                  <a:srgbClr val="FFFF00"/>
                </a:highlight>
              </a:rPr>
              <a:t>methods</a:t>
            </a:r>
            <a:r>
              <a:rPr lang="de-DE" sz="1800" dirty="0"/>
              <a:t>[</a:t>
            </a:r>
            <a:r>
              <a:rPr lang="de-DE" sz="1800" dirty="0" err="1"/>
              <a:t>methods_count</a:t>
            </a:r>
            <a:r>
              <a:rPr lang="de-DE" sz="1800" dirty="0"/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dirty="0"/>
              <a:t>    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u2                       </a:t>
            </a: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attributes_count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attribute_info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attributes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attributes_count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dirty="0"/>
              <a:t>  }</a:t>
            </a:r>
          </a:p>
        </p:txBody>
      </p:sp>
      <p:sp>
        <p:nvSpPr>
          <p:cNvPr id="2" name="Flussdiagramm: Alternativer Prozess 1">
            <a:extLst>
              <a:ext uri="{FF2B5EF4-FFF2-40B4-BE49-F238E27FC236}">
                <a16:creationId xmlns:a16="http://schemas.microsoft.com/office/drawing/2014/main" id="{7FA24415-6EE9-001F-C7F8-0D7DED639896}"/>
              </a:ext>
            </a:extLst>
          </p:cNvPr>
          <p:cNvSpPr/>
          <p:nvPr/>
        </p:nvSpPr>
        <p:spPr>
          <a:xfrm>
            <a:off x="3327400" y="5505450"/>
            <a:ext cx="1838325" cy="612648"/>
          </a:xfrm>
          <a:prstGeom prst="flowChartAlternateProcess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code attribute</a:t>
            </a:r>
            <a:endParaRPr lang="de-DE" dirty="0"/>
          </a:p>
        </p:txBody>
      </p:sp>
      <p:sp>
        <p:nvSpPr>
          <p:cNvPr id="7" name="Flussdiagramm: Alternativer Prozess 6">
            <a:extLst>
              <a:ext uri="{FF2B5EF4-FFF2-40B4-BE49-F238E27FC236}">
                <a16:creationId xmlns:a16="http://schemas.microsoft.com/office/drawing/2014/main" id="{8131107D-6C25-9675-0AB6-014535BFE686}"/>
              </a:ext>
            </a:extLst>
          </p:cNvPr>
          <p:cNvSpPr/>
          <p:nvPr/>
        </p:nvSpPr>
        <p:spPr>
          <a:xfrm>
            <a:off x="2736850" y="4429125"/>
            <a:ext cx="1838325" cy="612648"/>
          </a:xfrm>
          <a:prstGeom prst="flowChartAlternateProcess">
            <a:avLst/>
          </a:prstGeom>
          <a:solidFill>
            <a:srgbClr val="0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method type</a:t>
            </a:r>
            <a:endParaRPr lang="de-DE" dirty="0"/>
          </a:p>
        </p:txBody>
      </p:sp>
      <p:sp>
        <p:nvSpPr>
          <p:cNvPr id="8" name="Flussdiagramm: Alternativer Prozess 7">
            <a:extLst>
              <a:ext uri="{FF2B5EF4-FFF2-40B4-BE49-F238E27FC236}">
                <a16:creationId xmlns:a16="http://schemas.microsoft.com/office/drawing/2014/main" id="{1CC0739D-9820-41FF-1141-399EAA0AD6A8}"/>
              </a:ext>
            </a:extLst>
          </p:cNvPr>
          <p:cNvSpPr/>
          <p:nvPr/>
        </p:nvSpPr>
        <p:spPr>
          <a:xfrm>
            <a:off x="2574925" y="3258168"/>
            <a:ext cx="1838325" cy="612648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method info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FBD70ED-0C8A-5B45-F4D5-E63324C4F047}"/>
              </a:ext>
            </a:extLst>
          </p:cNvPr>
          <p:cNvCxnSpPr/>
          <p:nvPr/>
        </p:nvCxnSpPr>
        <p:spPr>
          <a:xfrm flipV="1">
            <a:off x="4667250" y="2699859"/>
            <a:ext cx="2800350" cy="2024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B1A6231-CE8A-463B-9BD4-1D90EEB328D6}"/>
              </a:ext>
            </a:extLst>
          </p:cNvPr>
          <p:cNvCxnSpPr/>
          <p:nvPr/>
        </p:nvCxnSpPr>
        <p:spPr>
          <a:xfrm flipV="1">
            <a:off x="5308600" y="2771775"/>
            <a:ext cx="2216150" cy="30399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C8399C1-3FFA-0E61-ADA7-E42FCB69EAF6}"/>
              </a:ext>
            </a:extLst>
          </p:cNvPr>
          <p:cNvCxnSpPr/>
          <p:nvPr/>
        </p:nvCxnSpPr>
        <p:spPr>
          <a:xfrm>
            <a:off x="4610100" y="3562350"/>
            <a:ext cx="3219450" cy="1208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1F677831-6922-6F85-D2C0-2C8F1BFDFB05}"/>
              </a:ext>
            </a:extLst>
          </p:cNvPr>
          <p:cNvSpPr txBox="1"/>
          <p:nvPr/>
        </p:nvSpPr>
        <p:spPr>
          <a:xfrm>
            <a:off x="2411412" y="0"/>
            <a:ext cx="7172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u="sng" dirty="0"/>
              <a:t>Where are AST nodes put in the </a:t>
            </a:r>
            <a:r>
              <a:rPr lang="en-GB" sz="3200" b="1" u="sng" dirty="0" err="1"/>
              <a:t>classfile</a:t>
            </a:r>
            <a:r>
              <a:rPr lang="en-GB" sz="3200" b="1" u="sng" dirty="0"/>
              <a:t>? </a:t>
            </a:r>
            <a:endParaRPr lang="de-DE" sz="3200" b="1" u="sng" dirty="0"/>
          </a:p>
        </p:txBody>
      </p:sp>
    </p:spTree>
    <p:extLst>
      <p:ext uri="{BB962C8B-B14F-4D97-AF65-F5344CB8AC3E}">
        <p14:creationId xmlns:p14="http://schemas.microsoft.com/office/powerpoint/2010/main" val="3605550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771838-D16E-FC30-1332-65F569ACD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668337"/>
            <a:ext cx="5157787" cy="503971"/>
          </a:xfrm>
        </p:spPr>
        <p:txBody>
          <a:bodyPr/>
          <a:lstStyle/>
          <a:p>
            <a:r>
              <a:rPr lang="en-GB" dirty="0"/>
              <a:t>AST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F18F537-4DAD-7617-36AA-09A508A65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172308"/>
            <a:ext cx="5157787" cy="501735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800" dirty="0" err="1"/>
              <a:t>StartNode</a:t>
            </a:r>
            <a:endParaRPr lang="de-DE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800" dirty="0"/>
              <a:t>L  </a:t>
            </a:r>
            <a:r>
              <a:rPr lang="de-DE" sz="1800" dirty="0" err="1"/>
              <a:t>body</a:t>
            </a:r>
            <a:endParaRPr lang="de-DE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800" dirty="0"/>
              <a:t>   |- </a:t>
            </a:r>
            <a:r>
              <a:rPr lang="de-DE" sz="1800" dirty="0" err="1"/>
              <a:t>PackageNode</a:t>
            </a:r>
            <a:endParaRPr lang="de-DE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800" dirty="0"/>
              <a:t>   |  L  </a:t>
            </a:r>
            <a:r>
              <a:rPr lang="de-DE" sz="1800" dirty="0" err="1"/>
              <a:t>identifier</a:t>
            </a:r>
            <a:r>
              <a:rPr lang="de-DE" sz="1800" dirty="0"/>
              <a:t>: </a:t>
            </a:r>
            <a:r>
              <a:rPr lang="de-DE" sz="1800" dirty="0">
                <a:highlight>
                  <a:srgbClr val="FFFF00"/>
                </a:highlight>
              </a:rPr>
              <a:t>cmjava2023.helloworld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800" dirty="0"/>
              <a:t>   L  </a:t>
            </a:r>
            <a:r>
              <a:rPr lang="de-DE" sz="1800" dirty="0" err="1"/>
              <a:t>ClassNode</a:t>
            </a:r>
            <a:endParaRPr lang="de-DE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800" dirty="0"/>
              <a:t>      |- </a:t>
            </a:r>
            <a:r>
              <a:rPr lang="de-DE" sz="1800" dirty="0" err="1"/>
              <a:t>identifier</a:t>
            </a:r>
            <a:r>
              <a:rPr lang="de-DE" sz="1800" dirty="0"/>
              <a:t>: </a:t>
            </a:r>
            <a:r>
              <a:rPr lang="de-DE" sz="1800" dirty="0">
                <a:highlight>
                  <a:srgbClr val="FFFF00"/>
                </a:highlight>
              </a:rPr>
              <a:t>Main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800" dirty="0"/>
              <a:t>      |- </a:t>
            </a:r>
            <a:r>
              <a:rPr lang="de-DE" sz="1800" dirty="0" err="1"/>
              <a:t>modifier</a:t>
            </a:r>
            <a:endParaRPr lang="de-DE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800" dirty="0"/>
              <a:t>      |  L  0: </a:t>
            </a:r>
            <a:r>
              <a:rPr lang="de-DE" sz="1800" dirty="0">
                <a:highlight>
                  <a:srgbClr val="00FFFF"/>
                </a:highlight>
              </a:rPr>
              <a:t>PUBLIC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800" dirty="0"/>
              <a:t>      L  </a:t>
            </a:r>
            <a:r>
              <a:rPr lang="de-DE" sz="1800" dirty="0" err="1"/>
              <a:t>body</a:t>
            </a:r>
            <a:endParaRPr lang="de-DE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800" dirty="0"/>
              <a:t>         L  […]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8836D36-1093-90FA-3F39-45DB8E2CE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668337"/>
            <a:ext cx="5183188" cy="503971"/>
          </a:xfrm>
        </p:spPr>
        <p:txBody>
          <a:bodyPr/>
          <a:lstStyle/>
          <a:p>
            <a:r>
              <a:rPr lang="en-GB" dirty="0" err="1"/>
              <a:t>javap</a:t>
            </a:r>
            <a:r>
              <a:rPr lang="en-GB" dirty="0"/>
              <a:t> Output (human readable .class)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2D1156B-F65E-7F16-AD70-DD6327C6F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172308"/>
            <a:ext cx="5953126" cy="5017355"/>
          </a:xfrm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de-DE" sz="1800" dirty="0" err="1">
                <a:highlight>
                  <a:srgbClr val="00FFFF"/>
                </a:highlight>
              </a:rPr>
              <a:t>public</a:t>
            </a:r>
            <a:r>
              <a:rPr lang="de-DE" sz="1800" dirty="0"/>
              <a:t> </a:t>
            </a:r>
            <a:r>
              <a:rPr lang="de-DE" sz="1800" dirty="0" err="1">
                <a:highlight>
                  <a:srgbClr val="FFFF00"/>
                </a:highlight>
              </a:rPr>
              <a:t>class</a:t>
            </a:r>
            <a:r>
              <a:rPr lang="de-DE" sz="1800" dirty="0">
                <a:highlight>
                  <a:srgbClr val="FFFF00"/>
                </a:highlight>
              </a:rPr>
              <a:t> cmjava2023.helloworld.Main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e-DE" sz="1800" dirty="0" err="1">
                <a:highlight>
                  <a:srgbClr val="00FFFF"/>
                </a:highlight>
              </a:rPr>
              <a:t>flags</a:t>
            </a:r>
            <a:r>
              <a:rPr lang="de-DE" sz="1800" dirty="0">
                <a:highlight>
                  <a:srgbClr val="00FFFF"/>
                </a:highlight>
              </a:rPr>
              <a:t>: (0x0021) ACC_PUBLIC, ACC_SUPER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e-DE" sz="1800" dirty="0"/>
              <a:t>  </a:t>
            </a:r>
            <a:r>
              <a:rPr lang="de-DE" sz="1800" dirty="0" err="1">
                <a:highlight>
                  <a:srgbClr val="FFFF00"/>
                </a:highlight>
              </a:rPr>
              <a:t>this_class</a:t>
            </a:r>
            <a:r>
              <a:rPr lang="de-DE" sz="1800" dirty="0">
                <a:highlight>
                  <a:srgbClr val="FFFF00"/>
                </a:highlight>
              </a:rPr>
              <a:t>: #2     	// cmjava2023/</a:t>
            </a:r>
            <a:r>
              <a:rPr lang="de-DE" sz="1800" dirty="0" err="1">
                <a:highlight>
                  <a:srgbClr val="FFFF00"/>
                </a:highlight>
              </a:rPr>
              <a:t>helloworld</a:t>
            </a:r>
            <a:r>
              <a:rPr lang="de-DE" sz="1800" dirty="0">
                <a:highlight>
                  <a:srgbClr val="FFFF00"/>
                </a:highlight>
              </a:rPr>
              <a:t>/Main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e-DE" sz="1800" dirty="0"/>
              <a:t>  […]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CEA9B08-8080-5BA6-1314-750EBEB25521}"/>
              </a:ext>
            </a:extLst>
          </p:cNvPr>
          <p:cNvSpPr txBox="1"/>
          <p:nvPr/>
        </p:nvSpPr>
        <p:spPr>
          <a:xfrm>
            <a:off x="2411412" y="0"/>
            <a:ext cx="7172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u="sng" dirty="0"/>
              <a:t>Hello World </a:t>
            </a:r>
            <a:r>
              <a:rPr lang="en-GB" sz="3200" b="1" u="sng" dirty="0" err="1"/>
              <a:t>classfile</a:t>
            </a:r>
            <a:endParaRPr lang="de-DE" sz="3200" b="1" u="sng" dirty="0"/>
          </a:p>
        </p:txBody>
      </p:sp>
    </p:spTree>
    <p:extLst>
      <p:ext uri="{BB962C8B-B14F-4D97-AF65-F5344CB8AC3E}">
        <p14:creationId xmlns:p14="http://schemas.microsoft.com/office/powerpoint/2010/main" val="649885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8836D36-1093-90FA-3F39-45DB8E2CE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668337"/>
            <a:ext cx="5183188" cy="503971"/>
          </a:xfrm>
        </p:spPr>
        <p:txBody>
          <a:bodyPr/>
          <a:lstStyle/>
          <a:p>
            <a:r>
              <a:rPr lang="en-GB" dirty="0" err="1"/>
              <a:t>javap</a:t>
            </a:r>
            <a:r>
              <a:rPr lang="en-GB" dirty="0"/>
              <a:t> Output (human readable .class)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2D1156B-F65E-7F16-AD70-DD6327C6F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29275" y="1172308"/>
            <a:ext cx="6496050" cy="5017355"/>
          </a:xfrm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de-DE" sz="1800" dirty="0" err="1"/>
              <a:t>public</a:t>
            </a:r>
            <a:r>
              <a:rPr lang="de-DE" sz="1800" dirty="0"/>
              <a:t> </a:t>
            </a:r>
            <a:r>
              <a:rPr lang="de-DE" sz="1800" dirty="0" err="1"/>
              <a:t>class</a:t>
            </a:r>
            <a:r>
              <a:rPr lang="de-DE" sz="1800" dirty="0"/>
              <a:t> cmjava2023.helloworld.Main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e-DE" sz="1800" dirty="0" err="1"/>
              <a:t>flags</a:t>
            </a:r>
            <a:r>
              <a:rPr lang="de-DE" sz="1800" dirty="0"/>
              <a:t>: (0x0021) ACC_PUBLIC, ACC_SUPER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e-DE" sz="1800" dirty="0"/>
              <a:t>  </a:t>
            </a:r>
            <a:r>
              <a:rPr lang="de-DE" sz="1800" dirty="0" err="1"/>
              <a:t>this_class</a:t>
            </a:r>
            <a:r>
              <a:rPr lang="de-DE" sz="1800" dirty="0"/>
              <a:t>: #2     	// cmjava2023/</a:t>
            </a:r>
            <a:r>
              <a:rPr lang="de-DE" sz="1800" dirty="0" err="1"/>
              <a:t>helloworld</a:t>
            </a:r>
            <a:r>
              <a:rPr lang="de-DE" sz="1800" dirty="0"/>
              <a:t>/Main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e-DE" sz="1800" dirty="0"/>
              <a:t>  </a:t>
            </a:r>
            <a:r>
              <a:rPr lang="de-DE" sz="1800" dirty="0" err="1">
                <a:highlight>
                  <a:srgbClr val="00FFFF"/>
                </a:highlight>
              </a:rPr>
              <a:t>super_class</a:t>
            </a:r>
            <a:r>
              <a:rPr lang="de-DE" sz="1800" dirty="0">
                <a:highlight>
                  <a:srgbClr val="00FFFF"/>
                </a:highlight>
              </a:rPr>
              <a:t>: #4  	// </a:t>
            </a:r>
            <a:r>
              <a:rPr lang="de-DE" sz="1800" dirty="0" err="1">
                <a:highlight>
                  <a:srgbClr val="00FFFF"/>
                </a:highlight>
              </a:rPr>
              <a:t>java</a:t>
            </a:r>
            <a:r>
              <a:rPr lang="de-DE" sz="1800" dirty="0">
                <a:highlight>
                  <a:srgbClr val="00FFFF"/>
                </a:highlight>
              </a:rPr>
              <a:t>/lang/</a:t>
            </a:r>
            <a:r>
              <a:rPr lang="de-DE" sz="1800" dirty="0" err="1">
                <a:highlight>
                  <a:srgbClr val="00FFFF"/>
                </a:highlight>
              </a:rPr>
              <a:t>Object</a:t>
            </a:r>
            <a:endParaRPr lang="de-DE" sz="1800" dirty="0">
              <a:highlight>
                <a:srgbClr val="00FFFF"/>
              </a:highlight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de-DE" sz="1800" dirty="0"/>
              <a:t>  </a:t>
            </a:r>
            <a:r>
              <a:rPr lang="de-DE" sz="1800" dirty="0" err="1"/>
              <a:t>interfaces</a:t>
            </a:r>
            <a:r>
              <a:rPr lang="de-DE" sz="1800" dirty="0"/>
              <a:t>: 0, </a:t>
            </a:r>
            <a:r>
              <a:rPr lang="de-DE" sz="1800" dirty="0" err="1"/>
              <a:t>fields</a:t>
            </a:r>
            <a:r>
              <a:rPr lang="de-DE" sz="1800" dirty="0"/>
              <a:t>: 0, </a:t>
            </a:r>
            <a:r>
              <a:rPr lang="de-DE" sz="1800" dirty="0" err="1"/>
              <a:t>methods</a:t>
            </a:r>
            <a:r>
              <a:rPr lang="de-DE" sz="1800" dirty="0"/>
              <a:t>: 2, </a:t>
            </a:r>
            <a:r>
              <a:rPr lang="de-DE" sz="1800" dirty="0" err="1"/>
              <a:t>attributes</a:t>
            </a:r>
            <a:r>
              <a:rPr lang="de-DE" sz="1800" dirty="0"/>
              <a:t>: 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e-DE" sz="1800" dirty="0"/>
              <a:t>Constant pool : // </a:t>
            </a:r>
            <a:r>
              <a:rPr lang="de-DE" sz="1800" dirty="0" err="1"/>
              <a:t>see</a:t>
            </a:r>
            <a:r>
              <a:rPr lang="de-DE" sz="1800" dirty="0"/>
              <a:t> </a:t>
            </a:r>
            <a:r>
              <a:rPr lang="de-DE" sz="1800" dirty="0" err="1"/>
              <a:t>next</a:t>
            </a:r>
            <a:r>
              <a:rPr lang="de-DE" sz="1800" dirty="0"/>
              <a:t> </a:t>
            </a:r>
            <a:r>
              <a:rPr lang="de-DE" sz="1800" dirty="0" err="1"/>
              <a:t>slide</a:t>
            </a:r>
            <a:endParaRPr lang="de-DE" sz="1800" dirty="0"/>
          </a:p>
          <a:p>
            <a:pPr marL="0" indent="0">
              <a:spcBef>
                <a:spcPts val="400"/>
              </a:spcBef>
              <a:buNone/>
            </a:pPr>
            <a:r>
              <a:rPr lang="de-DE" sz="1800" dirty="0"/>
              <a:t>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e-DE" sz="1800" dirty="0"/>
              <a:t>  </a:t>
            </a:r>
            <a:r>
              <a:rPr lang="de-DE" sz="1800" dirty="0" err="1">
                <a:highlight>
                  <a:srgbClr val="00FF00"/>
                </a:highlight>
              </a:rPr>
              <a:t>public</a:t>
            </a:r>
            <a:r>
              <a:rPr lang="de-DE" sz="1800" dirty="0">
                <a:highlight>
                  <a:srgbClr val="00FF00"/>
                </a:highlight>
              </a:rPr>
              <a:t> cmjava2023.helloworld.Main();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e-DE" sz="1800" dirty="0">
                <a:highlight>
                  <a:srgbClr val="00FF00"/>
                </a:highlight>
              </a:rPr>
              <a:t>    </a:t>
            </a:r>
            <a:r>
              <a:rPr lang="de-DE" sz="1800" dirty="0" err="1">
                <a:highlight>
                  <a:srgbClr val="00FF00"/>
                </a:highlight>
              </a:rPr>
              <a:t>descriptor</a:t>
            </a:r>
            <a:r>
              <a:rPr lang="de-DE" sz="1800" dirty="0">
                <a:highlight>
                  <a:srgbClr val="00FF00"/>
                </a:highlight>
              </a:rPr>
              <a:t>: ()V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e-DE" sz="1800" dirty="0">
                <a:highlight>
                  <a:srgbClr val="00FF00"/>
                </a:highlight>
              </a:rPr>
              <a:t>    </a:t>
            </a:r>
            <a:r>
              <a:rPr lang="de-DE" sz="1800" dirty="0" err="1">
                <a:highlight>
                  <a:srgbClr val="00FF00"/>
                </a:highlight>
              </a:rPr>
              <a:t>flags</a:t>
            </a:r>
            <a:r>
              <a:rPr lang="de-DE" sz="1800" dirty="0">
                <a:highlight>
                  <a:srgbClr val="00FF00"/>
                </a:highlight>
              </a:rPr>
              <a:t>: (0x0001) ACC_PUBLIC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e-DE" sz="1800" dirty="0">
                <a:highlight>
                  <a:srgbClr val="00FF00"/>
                </a:highlight>
              </a:rPr>
              <a:t>    Code: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e-DE" sz="1800" dirty="0">
                <a:highlight>
                  <a:srgbClr val="00FF00"/>
                </a:highlight>
              </a:rPr>
              <a:t>      </a:t>
            </a:r>
            <a:r>
              <a:rPr lang="de-DE" sz="1800" dirty="0" err="1">
                <a:highlight>
                  <a:srgbClr val="00FF00"/>
                </a:highlight>
              </a:rPr>
              <a:t>stack</a:t>
            </a:r>
            <a:r>
              <a:rPr lang="de-DE" sz="1800" dirty="0">
                <a:highlight>
                  <a:srgbClr val="00FF00"/>
                </a:highlight>
              </a:rPr>
              <a:t>=2, </a:t>
            </a:r>
            <a:r>
              <a:rPr lang="de-DE" sz="1800" dirty="0" err="1">
                <a:highlight>
                  <a:srgbClr val="00FF00"/>
                </a:highlight>
              </a:rPr>
              <a:t>locals</a:t>
            </a:r>
            <a:r>
              <a:rPr lang="de-DE" sz="1800" dirty="0">
                <a:highlight>
                  <a:srgbClr val="00FF00"/>
                </a:highlight>
              </a:rPr>
              <a:t>=1, </a:t>
            </a:r>
            <a:r>
              <a:rPr lang="de-DE" sz="1800" dirty="0" err="1">
                <a:highlight>
                  <a:srgbClr val="00FF00"/>
                </a:highlight>
              </a:rPr>
              <a:t>args_size</a:t>
            </a:r>
            <a:r>
              <a:rPr lang="de-DE" sz="1800" dirty="0">
                <a:highlight>
                  <a:srgbClr val="00FF00"/>
                </a:highlight>
              </a:rPr>
              <a:t>=1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e-DE" sz="1800" dirty="0">
                <a:highlight>
                  <a:srgbClr val="00FF00"/>
                </a:highlight>
              </a:rPr>
              <a:t>         0: aload_0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e-DE" sz="1800" dirty="0">
                <a:highlight>
                  <a:srgbClr val="00FF00"/>
                </a:highlight>
              </a:rPr>
              <a:t>         1: </a:t>
            </a:r>
            <a:r>
              <a:rPr lang="de-DE" sz="1800" dirty="0" err="1">
                <a:highlight>
                  <a:srgbClr val="00FF00"/>
                </a:highlight>
              </a:rPr>
              <a:t>invokespecial</a:t>
            </a:r>
            <a:r>
              <a:rPr lang="de-DE" sz="1800" dirty="0">
                <a:highlight>
                  <a:srgbClr val="00FF00"/>
                </a:highlight>
              </a:rPr>
              <a:t> #30  // Method </a:t>
            </a:r>
            <a:r>
              <a:rPr lang="de-DE" sz="1800" dirty="0" err="1">
                <a:highlight>
                  <a:srgbClr val="00FF00"/>
                </a:highlight>
              </a:rPr>
              <a:t>java</a:t>
            </a:r>
            <a:r>
              <a:rPr lang="de-DE" sz="1800" dirty="0">
                <a:highlight>
                  <a:srgbClr val="00FF00"/>
                </a:highlight>
              </a:rPr>
              <a:t>/lang/</a:t>
            </a:r>
            <a:r>
              <a:rPr lang="de-DE" sz="1800" dirty="0" err="1">
                <a:highlight>
                  <a:srgbClr val="00FF00"/>
                </a:highlight>
              </a:rPr>
              <a:t>Object</a:t>
            </a:r>
            <a:r>
              <a:rPr lang="de-DE" sz="1800" dirty="0">
                <a:highlight>
                  <a:srgbClr val="00FF00"/>
                </a:highlight>
              </a:rPr>
              <a:t>."&lt;</a:t>
            </a:r>
            <a:r>
              <a:rPr lang="de-DE" sz="1800" dirty="0" err="1">
                <a:highlight>
                  <a:srgbClr val="00FF00"/>
                </a:highlight>
              </a:rPr>
              <a:t>init</a:t>
            </a:r>
            <a:r>
              <a:rPr lang="de-DE" sz="1800" dirty="0">
                <a:highlight>
                  <a:srgbClr val="00FF00"/>
                </a:highlight>
              </a:rPr>
              <a:t>&gt;":()V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e-DE" sz="1800" dirty="0">
                <a:highlight>
                  <a:srgbClr val="00FF00"/>
                </a:highlight>
              </a:rPr>
              <a:t>         4: </a:t>
            </a:r>
            <a:r>
              <a:rPr lang="de-DE" sz="1800" dirty="0" err="1">
                <a:highlight>
                  <a:srgbClr val="00FF00"/>
                </a:highlight>
              </a:rPr>
              <a:t>return</a:t>
            </a:r>
            <a:endParaRPr lang="de-DE" sz="1800" dirty="0">
              <a:highlight>
                <a:srgbClr val="00FF00"/>
              </a:highlight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de-DE" sz="1800" dirty="0"/>
              <a:t>}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CEA9B08-8080-5BA6-1314-750EBEB25521}"/>
              </a:ext>
            </a:extLst>
          </p:cNvPr>
          <p:cNvSpPr txBox="1"/>
          <p:nvPr/>
        </p:nvSpPr>
        <p:spPr>
          <a:xfrm>
            <a:off x="2411412" y="0"/>
            <a:ext cx="7172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u="sng" dirty="0"/>
              <a:t>Hello World </a:t>
            </a:r>
            <a:r>
              <a:rPr lang="en-GB" sz="3200" b="1" u="sng" dirty="0" err="1"/>
              <a:t>classfile</a:t>
            </a:r>
            <a:endParaRPr lang="de-DE" sz="3200" b="1" u="sng" dirty="0"/>
          </a:p>
        </p:txBody>
      </p:sp>
      <p:sp>
        <p:nvSpPr>
          <p:cNvPr id="7" name="Legende: mit Pfeil nach rechts 6">
            <a:extLst>
              <a:ext uri="{FF2B5EF4-FFF2-40B4-BE49-F238E27FC236}">
                <a16:creationId xmlns:a16="http://schemas.microsoft.com/office/drawing/2014/main" id="{C74D0AD6-661B-025C-BED3-CF03A13ACB81}"/>
              </a:ext>
            </a:extLst>
          </p:cNvPr>
          <p:cNvSpPr/>
          <p:nvPr/>
        </p:nvSpPr>
        <p:spPr>
          <a:xfrm>
            <a:off x="4314825" y="1510506"/>
            <a:ext cx="1476375" cy="1314450"/>
          </a:xfrm>
          <a:prstGeom prst="rightArrowCallou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Classes always extend Object</a:t>
            </a:r>
            <a:endParaRPr lang="de-DE" dirty="0"/>
          </a:p>
        </p:txBody>
      </p:sp>
      <p:sp>
        <p:nvSpPr>
          <p:cNvPr id="8" name="Legende: mit Pfeil nach rechts 7">
            <a:extLst>
              <a:ext uri="{FF2B5EF4-FFF2-40B4-BE49-F238E27FC236}">
                <a16:creationId xmlns:a16="http://schemas.microsoft.com/office/drawing/2014/main" id="{9177EF13-FD04-4F7D-F7CD-26D209D468FB}"/>
              </a:ext>
            </a:extLst>
          </p:cNvPr>
          <p:cNvSpPr/>
          <p:nvPr/>
        </p:nvSpPr>
        <p:spPr>
          <a:xfrm>
            <a:off x="4086225" y="4033044"/>
            <a:ext cx="1543050" cy="847725"/>
          </a:xfrm>
          <a:prstGeom prst="rightArrowCallout">
            <a:avLst>
              <a:gd name="adj1" fmla="val 20506"/>
              <a:gd name="adj2" fmla="val 25000"/>
              <a:gd name="adj3" fmla="val 25000"/>
              <a:gd name="adj4" fmla="val 81644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default constructor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792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771838-D16E-FC30-1332-65F569ACD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668337"/>
            <a:ext cx="5157787" cy="503971"/>
          </a:xfrm>
        </p:spPr>
        <p:txBody>
          <a:bodyPr/>
          <a:lstStyle/>
          <a:p>
            <a:r>
              <a:rPr lang="en-GB" dirty="0"/>
              <a:t>AST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F18F537-4DAD-7617-36AA-09A508A65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172308"/>
            <a:ext cx="5157787" cy="501735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400" dirty="0"/>
              <a:t>[…]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400" dirty="0"/>
              <a:t>      L  </a:t>
            </a:r>
            <a:r>
              <a:rPr lang="de-DE" sz="1400" dirty="0" err="1"/>
              <a:t>body</a:t>
            </a:r>
            <a:endParaRPr lang="de-DE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400" dirty="0"/>
              <a:t>         L  </a:t>
            </a:r>
            <a:r>
              <a:rPr lang="de-DE" sz="1400" dirty="0" err="1"/>
              <a:t>FunctionNode</a:t>
            </a:r>
            <a:endParaRPr lang="de-DE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400" dirty="0"/>
              <a:t>            |- </a:t>
            </a:r>
            <a:r>
              <a:rPr lang="de-DE" sz="1400" dirty="0" err="1"/>
              <a:t>identifier</a:t>
            </a:r>
            <a:r>
              <a:rPr lang="de-DE" sz="1400" dirty="0"/>
              <a:t>: </a:t>
            </a:r>
            <a:r>
              <a:rPr lang="de-DE" sz="1400" dirty="0" err="1">
                <a:highlight>
                  <a:srgbClr val="00FF00"/>
                </a:highlight>
              </a:rPr>
              <a:t>main</a:t>
            </a:r>
            <a:endParaRPr lang="de-DE" sz="1400" dirty="0">
              <a:highlight>
                <a:srgbClr val="00FF00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400" dirty="0"/>
              <a:t>            |- </a:t>
            </a:r>
            <a:r>
              <a:rPr lang="de-DE" sz="1400" dirty="0" err="1"/>
              <a:t>modifier</a:t>
            </a:r>
            <a:endParaRPr lang="de-DE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400" dirty="0"/>
              <a:t>            |  |- 0: </a:t>
            </a:r>
            <a:r>
              <a:rPr lang="de-DE" sz="1400" dirty="0">
                <a:highlight>
                  <a:srgbClr val="FFFF00"/>
                </a:highlight>
              </a:rPr>
              <a:t>PUBLIC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400" dirty="0"/>
              <a:t>            |  L  1: </a:t>
            </a:r>
            <a:r>
              <a:rPr lang="de-DE" sz="1400" dirty="0">
                <a:highlight>
                  <a:srgbClr val="FFFF00"/>
                </a:highlight>
              </a:rPr>
              <a:t>STATIC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400" dirty="0"/>
              <a:t>            |- </a:t>
            </a:r>
            <a:r>
              <a:rPr lang="de-DE" sz="1400" dirty="0" err="1"/>
              <a:t>returnType</a:t>
            </a:r>
            <a:r>
              <a:rPr lang="de-DE" sz="1400" dirty="0"/>
              <a:t>: </a:t>
            </a:r>
            <a:r>
              <a:rPr lang="de-DE" sz="1400" dirty="0" err="1">
                <a:highlight>
                  <a:srgbClr val="00FFFF"/>
                </a:highlight>
              </a:rPr>
              <a:t>void</a:t>
            </a:r>
            <a:endParaRPr lang="de-DE" sz="1400" dirty="0">
              <a:highlight>
                <a:srgbClr val="00FFFF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400" dirty="0"/>
              <a:t>            |- </a:t>
            </a:r>
            <a:r>
              <a:rPr lang="de-DE" sz="1400" dirty="0" err="1"/>
              <a:t>parameters</a:t>
            </a:r>
            <a:endParaRPr lang="de-DE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400" dirty="0"/>
              <a:t>            |  L  </a:t>
            </a:r>
            <a:r>
              <a:rPr lang="de-DE" sz="1400" dirty="0" err="1"/>
              <a:t>ParameterNode</a:t>
            </a:r>
            <a:endParaRPr lang="de-DE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400" dirty="0"/>
              <a:t>            |     |- type: </a:t>
            </a:r>
            <a:r>
              <a:rPr lang="de-DE" sz="1400" dirty="0">
                <a:highlight>
                  <a:srgbClr val="808080"/>
                </a:highlight>
              </a:rPr>
              <a:t>String[]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400" dirty="0"/>
              <a:t>            |     L  </a:t>
            </a:r>
            <a:r>
              <a:rPr lang="de-DE" sz="1400" dirty="0" err="1"/>
              <a:t>identifier</a:t>
            </a:r>
            <a:r>
              <a:rPr lang="de-DE" sz="1400" dirty="0"/>
              <a:t>: </a:t>
            </a:r>
            <a:r>
              <a:rPr lang="de-DE" sz="1400" dirty="0" err="1"/>
              <a:t>args</a:t>
            </a:r>
            <a:endParaRPr lang="de-DE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400" dirty="0"/>
              <a:t>            L  </a:t>
            </a:r>
            <a:r>
              <a:rPr lang="de-DE" sz="1400" dirty="0" err="1"/>
              <a:t>body</a:t>
            </a:r>
            <a:endParaRPr lang="de-DE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400" dirty="0"/>
              <a:t>               L  </a:t>
            </a:r>
            <a:r>
              <a:rPr lang="de-DE" sz="1400" dirty="0" err="1"/>
              <a:t>FunctionCallNode</a:t>
            </a:r>
            <a:endParaRPr lang="de-DE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400" dirty="0"/>
              <a:t>                  |- </a:t>
            </a:r>
            <a:r>
              <a:rPr lang="de-DE" sz="1400" dirty="0" err="1"/>
              <a:t>identifier</a:t>
            </a:r>
            <a:r>
              <a:rPr lang="de-DE" sz="1400" dirty="0"/>
              <a:t>: </a:t>
            </a:r>
            <a:r>
              <a:rPr lang="de-DE" sz="1400" dirty="0" err="1">
                <a:highlight>
                  <a:srgbClr val="FF0000"/>
                </a:highlight>
              </a:rPr>
              <a:t>System.out.</a:t>
            </a:r>
            <a:r>
              <a:rPr lang="de-DE" sz="1400" dirty="0" err="1">
                <a:highlight>
                  <a:srgbClr val="808000"/>
                </a:highlight>
              </a:rPr>
              <a:t>println</a:t>
            </a:r>
            <a:endParaRPr lang="de-DE" sz="1400" dirty="0">
              <a:highlight>
                <a:srgbClr val="808000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400" dirty="0"/>
              <a:t>                  L  </a:t>
            </a:r>
            <a:r>
              <a:rPr lang="de-DE" sz="1400" dirty="0" err="1"/>
              <a:t>values</a:t>
            </a:r>
            <a:endParaRPr lang="de-DE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400" dirty="0"/>
              <a:t>                     L  </a:t>
            </a:r>
            <a:r>
              <a:rPr lang="de-DE" sz="1400" dirty="0" err="1"/>
              <a:t>ValueNode</a:t>
            </a:r>
            <a:endParaRPr lang="de-DE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DE" sz="1400" dirty="0"/>
              <a:t>                        L  </a:t>
            </a:r>
            <a:r>
              <a:rPr lang="de-DE" sz="1400" dirty="0" err="1"/>
              <a:t>value</a:t>
            </a:r>
            <a:r>
              <a:rPr lang="de-DE" sz="1400" dirty="0"/>
              <a:t>: </a:t>
            </a:r>
            <a:r>
              <a:rPr lang="de-DE" sz="1400" dirty="0">
                <a:highlight>
                  <a:srgbClr val="FF00FF"/>
                </a:highlight>
              </a:rPr>
              <a:t>"Hello </a:t>
            </a:r>
            <a:r>
              <a:rPr lang="de-DE" sz="1400" dirty="0" err="1">
                <a:highlight>
                  <a:srgbClr val="FF00FF"/>
                </a:highlight>
              </a:rPr>
              <a:t>world</a:t>
            </a:r>
            <a:r>
              <a:rPr lang="de-DE" sz="1400" dirty="0">
                <a:highlight>
                  <a:srgbClr val="FF00FF"/>
                </a:highlight>
              </a:rPr>
              <a:t>!"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8836D36-1093-90FA-3F39-45DB8E2CE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668337"/>
            <a:ext cx="5183188" cy="503971"/>
          </a:xfrm>
        </p:spPr>
        <p:txBody>
          <a:bodyPr/>
          <a:lstStyle/>
          <a:p>
            <a:r>
              <a:rPr lang="en-GB" dirty="0" err="1"/>
              <a:t>javap</a:t>
            </a:r>
            <a:r>
              <a:rPr lang="en-GB" dirty="0"/>
              <a:t> Output (human readable .class)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2D1156B-F65E-7F16-AD70-DD6327C6F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62425" y="1172308"/>
            <a:ext cx="7962900" cy="5017355"/>
          </a:xfrm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de-DE" sz="1800" dirty="0"/>
              <a:t>[…]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e-DE" sz="1800" dirty="0"/>
              <a:t>   </a:t>
            </a:r>
            <a:r>
              <a:rPr lang="de-DE" sz="1800" dirty="0" err="1"/>
              <a:t>public</a:t>
            </a:r>
            <a:r>
              <a:rPr lang="de-DE" sz="1800" dirty="0"/>
              <a:t> </a:t>
            </a:r>
            <a:r>
              <a:rPr lang="de-DE" sz="1800" dirty="0" err="1"/>
              <a:t>static</a:t>
            </a:r>
            <a:r>
              <a:rPr lang="de-DE" sz="1800" dirty="0"/>
              <a:t> </a:t>
            </a:r>
            <a:r>
              <a:rPr lang="de-DE" sz="1800" dirty="0" err="1"/>
              <a:t>void</a:t>
            </a:r>
            <a:r>
              <a:rPr lang="de-DE" sz="1800" dirty="0"/>
              <a:t> </a:t>
            </a:r>
            <a:r>
              <a:rPr lang="de-DE" sz="1800" dirty="0" err="1">
                <a:highlight>
                  <a:srgbClr val="00FF00"/>
                </a:highlight>
              </a:rPr>
              <a:t>main</a:t>
            </a:r>
            <a:r>
              <a:rPr lang="de-DE" sz="1800" dirty="0"/>
              <a:t>(</a:t>
            </a:r>
            <a:r>
              <a:rPr lang="de-DE" sz="1800" dirty="0" err="1">
                <a:highlight>
                  <a:srgbClr val="808080"/>
                </a:highlight>
              </a:rPr>
              <a:t>java.lang.String</a:t>
            </a:r>
            <a:r>
              <a:rPr lang="de-DE" sz="1800" dirty="0">
                <a:highlight>
                  <a:srgbClr val="808080"/>
                </a:highlight>
              </a:rPr>
              <a:t>[]</a:t>
            </a:r>
            <a:r>
              <a:rPr lang="de-DE" sz="1800" dirty="0"/>
              <a:t>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e-DE" sz="1800" dirty="0"/>
              <a:t>    </a:t>
            </a:r>
            <a:r>
              <a:rPr lang="de-DE" sz="1800" dirty="0" err="1"/>
              <a:t>descriptor</a:t>
            </a:r>
            <a:r>
              <a:rPr lang="de-DE" sz="1800" dirty="0"/>
              <a:t>: (</a:t>
            </a:r>
            <a:r>
              <a:rPr lang="de-DE" sz="1800" dirty="0">
                <a:highlight>
                  <a:srgbClr val="808080"/>
                </a:highlight>
              </a:rPr>
              <a:t>[</a:t>
            </a:r>
            <a:r>
              <a:rPr lang="de-DE" sz="1800" dirty="0" err="1">
                <a:highlight>
                  <a:srgbClr val="808080"/>
                </a:highlight>
              </a:rPr>
              <a:t>Ljava</a:t>
            </a:r>
            <a:r>
              <a:rPr lang="de-DE" sz="1800" dirty="0">
                <a:highlight>
                  <a:srgbClr val="808080"/>
                </a:highlight>
              </a:rPr>
              <a:t>/lang/String</a:t>
            </a:r>
            <a:r>
              <a:rPr lang="de-DE" sz="1800" dirty="0"/>
              <a:t>;)</a:t>
            </a:r>
            <a:r>
              <a:rPr lang="de-DE" sz="1800" dirty="0">
                <a:highlight>
                  <a:srgbClr val="00FFFF"/>
                </a:highlight>
              </a:rPr>
              <a:t>V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e-DE" sz="1800" dirty="0"/>
              <a:t>    </a:t>
            </a:r>
            <a:r>
              <a:rPr lang="de-DE" sz="1800" dirty="0" err="1"/>
              <a:t>flags</a:t>
            </a:r>
            <a:r>
              <a:rPr lang="de-DE" sz="1800" dirty="0"/>
              <a:t>: (0x0009) </a:t>
            </a:r>
            <a:r>
              <a:rPr lang="de-DE" sz="1800" dirty="0">
                <a:highlight>
                  <a:srgbClr val="FFFF00"/>
                </a:highlight>
              </a:rPr>
              <a:t>ACC_PUBLIC</a:t>
            </a:r>
            <a:r>
              <a:rPr lang="de-DE" sz="1800" dirty="0"/>
              <a:t>, </a:t>
            </a:r>
            <a:r>
              <a:rPr lang="de-DE" sz="1800" dirty="0">
                <a:highlight>
                  <a:srgbClr val="FFFF00"/>
                </a:highlight>
              </a:rPr>
              <a:t>ACC_STATIC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e-DE" sz="1800" dirty="0"/>
              <a:t>    Code: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e-DE" sz="1800" dirty="0"/>
              <a:t>      </a:t>
            </a:r>
            <a:r>
              <a:rPr lang="de-DE" sz="1800" dirty="0" err="1"/>
              <a:t>stack</a:t>
            </a:r>
            <a:r>
              <a:rPr lang="de-DE" sz="1800" dirty="0"/>
              <a:t>=2, </a:t>
            </a:r>
            <a:r>
              <a:rPr lang="de-DE" sz="1800" dirty="0" err="1"/>
              <a:t>locals</a:t>
            </a:r>
            <a:r>
              <a:rPr lang="de-DE" sz="1800" dirty="0"/>
              <a:t>=1, </a:t>
            </a:r>
            <a:r>
              <a:rPr lang="de-DE" sz="1800" dirty="0" err="1"/>
              <a:t>args_size</a:t>
            </a:r>
            <a:r>
              <a:rPr lang="de-DE" sz="1800" dirty="0"/>
              <a:t>=1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e-DE" sz="1800" dirty="0"/>
              <a:t>         0: </a:t>
            </a:r>
            <a:r>
              <a:rPr lang="de-DE" sz="1800" dirty="0" err="1">
                <a:highlight>
                  <a:srgbClr val="FF0000"/>
                </a:highlight>
              </a:rPr>
              <a:t>getstatic</a:t>
            </a:r>
            <a:r>
              <a:rPr lang="de-DE" sz="1800" dirty="0">
                <a:highlight>
                  <a:srgbClr val="FF0000"/>
                </a:highlight>
              </a:rPr>
              <a:t>     #13        // Field </a:t>
            </a:r>
            <a:r>
              <a:rPr lang="de-DE" sz="1800" dirty="0" err="1">
                <a:highlight>
                  <a:srgbClr val="FF0000"/>
                </a:highlight>
              </a:rPr>
              <a:t>java</a:t>
            </a:r>
            <a:r>
              <a:rPr lang="de-DE" sz="1800" dirty="0">
                <a:highlight>
                  <a:srgbClr val="FF0000"/>
                </a:highlight>
              </a:rPr>
              <a:t>/lang/</a:t>
            </a:r>
            <a:r>
              <a:rPr lang="de-DE" sz="1800" dirty="0" err="1">
                <a:highlight>
                  <a:srgbClr val="FF0000"/>
                </a:highlight>
              </a:rPr>
              <a:t>System.out:Ljava</a:t>
            </a:r>
            <a:r>
              <a:rPr lang="de-DE" sz="1800" dirty="0">
                <a:highlight>
                  <a:srgbClr val="FF0000"/>
                </a:highlight>
              </a:rPr>
              <a:t>/</a:t>
            </a:r>
            <a:r>
              <a:rPr lang="de-DE" sz="1800" dirty="0" err="1">
                <a:highlight>
                  <a:srgbClr val="FF0000"/>
                </a:highlight>
              </a:rPr>
              <a:t>io</a:t>
            </a:r>
            <a:r>
              <a:rPr lang="de-DE" sz="1800" dirty="0">
                <a:highlight>
                  <a:srgbClr val="FF0000"/>
                </a:highlight>
              </a:rPr>
              <a:t>/</a:t>
            </a:r>
            <a:r>
              <a:rPr lang="de-DE" sz="1800" dirty="0" err="1">
                <a:highlight>
                  <a:srgbClr val="FF0000"/>
                </a:highlight>
              </a:rPr>
              <a:t>PrintStream</a:t>
            </a:r>
            <a:r>
              <a:rPr lang="de-DE" sz="1800" dirty="0">
                <a:highlight>
                  <a:srgbClr val="FF0000"/>
                </a:highlight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e-DE" sz="1800" dirty="0"/>
              <a:t>         3: </a:t>
            </a:r>
            <a:r>
              <a:rPr lang="de-DE" sz="1800" dirty="0" err="1">
                <a:highlight>
                  <a:srgbClr val="FF00FF"/>
                </a:highlight>
              </a:rPr>
              <a:t>ldc</a:t>
            </a:r>
            <a:r>
              <a:rPr lang="de-DE" sz="1800" dirty="0">
                <a:highlight>
                  <a:srgbClr val="FF00FF"/>
                </a:highlight>
              </a:rPr>
              <a:t>           #15           // String Hello </a:t>
            </a:r>
            <a:r>
              <a:rPr lang="de-DE" sz="1800" dirty="0" err="1">
                <a:highlight>
                  <a:srgbClr val="FF00FF"/>
                </a:highlight>
              </a:rPr>
              <a:t>world</a:t>
            </a:r>
            <a:r>
              <a:rPr lang="de-DE" sz="1800" dirty="0">
                <a:highlight>
                  <a:srgbClr val="FF00FF"/>
                </a:highlight>
              </a:rPr>
              <a:t>!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e-DE" sz="1800" dirty="0"/>
              <a:t>         5: </a:t>
            </a:r>
            <a:r>
              <a:rPr lang="de-DE" sz="1800" dirty="0" err="1">
                <a:highlight>
                  <a:srgbClr val="808000"/>
                </a:highlight>
              </a:rPr>
              <a:t>invokevirtual</a:t>
            </a:r>
            <a:r>
              <a:rPr lang="de-DE" sz="1800" dirty="0">
                <a:highlight>
                  <a:srgbClr val="808000"/>
                </a:highlight>
              </a:rPr>
              <a:t> #21  // Method</a:t>
            </a:r>
            <a:r>
              <a:rPr lang="de-DE" sz="1800" dirty="0"/>
              <a:t>                       				                                 </a:t>
            </a:r>
            <a:r>
              <a:rPr lang="de-DE" sz="1800" dirty="0" err="1">
                <a:highlight>
                  <a:srgbClr val="808000"/>
                </a:highlight>
              </a:rPr>
              <a:t>java</a:t>
            </a:r>
            <a:r>
              <a:rPr lang="de-DE" sz="1800" dirty="0">
                <a:highlight>
                  <a:srgbClr val="808000"/>
                </a:highlight>
              </a:rPr>
              <a:t>/</a:t>
            </a:r>
            <a:r>
              <a:rPr lang="de-DE" sz="1800" dirty="0" err="1">
                <a:highlight>
                  <a:srgbClr val="808000"/>
                </a:highlight>
              </a:rPr>
              <a:t>io</a:t>
            </a:r>
            <a:r>
              <a:rPr lang="de-DE" sz="1800" dirty="0">
                <a:highlight>
                  <a:srgbClr val="808000"/>
                </a:highlight>
              </a:rPr>
              <a:t>/</a:t>
            </a:r>
            <a:r>
              <a:rPr lang="de-DE" sz="1800" dirty="0" err="1">
                <a:highlight>
                  <a:srgbClr val="808000"/>
                </a:highlight>
              </a:rPr>
              <a:t>PrintStream.println</a:t>
            </a:r>
            <a:r>
              <a:rPr lang="de-DE" sz="1800" dirty="0">
                <a:highlight>
                  <a:srgbClr val="808000"/>
                </a:highlight>
              </a:rPr>
              <a:t>:(</a:t>
            </a:r>
            <a:r>
              <a:rPr lang="de-DE" sz="1800" dirty="0" err="1">
                <a:highlight>
                  <a:srgbClr val="808000"/>
                </a:highlight>
              </a:rPr>
              <a:t>Ljava</a:t>
            </a:r>
            <a:r>
              <a:rPr lang="de-DE" sz="1800" dirty="0">
                <a:highlight>
                  <a:srgbClr val="808000"/>
                </a:highlight>
              </a:rPr>
              <a:t>/lang/String;)V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e-DE" sz="1800" dirty="0"/>
              <a:t>         8: </a:t>
            </a:r>
            <a:r>
              <a:rPr lang="de-DE" sz="1800" dirty="0" err="1"/>
              <a:t>return</a:t>
            </a:r>
            <a:endParaRPr lang="de-DE" sz="1800" dirty="0"/>
          </a:p>
          <a:p>
            <a:pPr marL="0" indent="0">
              <a:spcBef>
                <a:spcPts val="400"/>
              </a:spcBef>
              <a:buNone/>
            </a:pPr>
            <a:r>
              <a:rPr lang="de-DE" sz="1800" dirty="0"/>
              <a:t>}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CEA9B08-8080-5BA6-1314-750EBEB25521}"/>
              </a:ext>
            </a:extLst>
          </p:cNvPr>
          <p:cNvSpPr txBox="1"/>
          <p:nvPr/>
        </p:nvSpPr>
        <p:spPr>
          <a:xfrm>
            <a:off x="2411412" y="0"/>
            <a:ext cx="7172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u="sng" dirty="0"/>
              <a:t>Hello World </a:t>
            </a:r>
            <a:r>
              <a:rPr lang="en-GB" sz="3200" b="1" u="sng" dirty="0" err="1"/>
              <a:t>classfile</a:t>
            </a:r>
            <a:endParaRPr lang="de-DE" sz="3200" b="1" u="sng" dirty="0"/>
          </a:p>
        </p:txBody>
      </p:sp>
    </p:spTree>
    <p:extLst>
      <p:ext uri="{BB962C8B-B14F-4D97-AF65-F5344CB8AC3E}">
        <p14:creationId xmlns:p14="http://schemas.microsoft.com/office/powerpoint/2010/main" val="190266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56DB0C0-50A3-6B2A-B88C-93582ADBEF09}"/>
              </a:ext>
            </a:extLst>
          </p:cNvPr>
          <p:cNvSpPr txBox="1"/>
          <p:nvPr/>
        </p:nvSpPr>
        <p:spPr>
          <a:xfrm>
            <a:off x="2411412" y="0"/>
            <a:ext cx="7172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u="sng" dirty="0"/>
              <a:t>Hello World </a:t>
            </a:r>
            <a:r>
              <a:rPr lang="en-GB" sz="3200" b="1" u="sng" dirty="0" err="1"/>
              <a:t>classfile</a:t>
            </a:r>
            <a:r>
              <a:rPr lang="en-GB" sz="3200" b="1" u="sng" dirty="0"/>
              <a:t> Hex</a:t>
            </a:r>
            <a:endParaRPr lang="de-DE" sz="3200" b="1" u="sng" dirty="0"/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7F2CD356-95E8-5FC6-8F99-AC60704A1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4775"/>
            <a:ext cx="10515600" cy="55921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>
                <a:highlight>
                  <a:srgbClr val="00FF00"/>
                </a:highlight>
              </a:rPr>
              <a:t>CA FE BA BE</a:t>
            </a:r>
            <a:r>
              <a:rPr lang="de-DE" dirty="0"/>
              <a:t> 00 00 00 34 00 1F 01 00 1A 63 6D 6A 61 76 61 32 30 32 33 2F 68 65 6C </a:t>
            </a:r>
            <a:r>
              <a:rPr lang="de-DE" dirty="0" err="1"/>
              <a:t>6C</a:t>
            </a:r>
            <a:r>
              <a:rPr lang="de-DE" dirty="0"/>
              <a:t> 6F 77 6F 72 6C 64 2F 4D 61 69 6E 07 00 01 01 00 10 6A 61 76 61 2F 6C 61 6E 67 2F 4F 62 6A 65 63 74 07 00 03 01 00 04 6D 61 69 6E 01 00 16 28 5B 4C 6A 61 76 61 2F 6C 61 6E 67 2F 53 74 72 69 6E 67 3B 29 56 01 00 04 43 6F 64 65 01 00 10 6A 61 76 61 2F 6C 61 6E 67 2F 53 79 73 74 65 6D 07 00 08 01 00 03 6F 75 74 01 00 15 4C 6A 61 76 61 2F 69 6F 2F 50 72 69 6E 74 53 74 72 65 61 6D 3B 0C 00 0A 00 0B 09 00 09 00 0C 01 00 0C 48 65 6C </a:t>
            </a:r>
            <a:r>
              <a:rPr lang="de-DE" dirty="0" err="1"/>
              <a:t>6C</a:t>
            </a:r>
            <a:r>
              <a:rPr lang="de-DE" dirty="0"/>
              <a:t> 6F 20 77 6F 72 6C 64 21 08 00 0E 01 00 13 6A 61 76 61 2F 69 6F 2F 50 72 69 6E 74 53 74 72 65 61 6D 07 00 10 01 00 07 70 72 69 6E 74 6C 6E 01 00 15 28 4C 6A 61 76 61 2F 6C 61 6E 67 2F 53 74 72 69 6E 67 3B 29 56 0C 00 12 00 13 0A 00 11 00 14 01 00 06 3C 69 6E 69 74 3E 01 00 03 28 29 56 01 00 04 43 6F 64 65 01 00 10 6A 61 76 61 2F 6C 61 6E 67 2F 4F 62 6A 65 63 74 07 00 19 01 00 06 3C 69 6E 69 74 3E 01 00 03 28 29 56 0C 00 1B 00 1C 0A 00 1A 00 1D 00 21 00 02 00 04 00 00 00 00 00 02 00 09 00 05 00 06 00 01 00 07 00 00 00 15 00 02 00 01 00 00 00 09 B2 00 0D 12 0F B6 00 15 B1 00 00 00 00 00 01 00 16 00 17 00 01 00 18 00 00 00 11 00 02 00 01 00 00 00 05 2A B7 00 1E B1 00 00 00 00 00 00</a:t>
            </a:r>
          </a:p>
        </p:txBody>
      </p:sp>
      <p:sp>
        <p:nvSpPr>
          <p:cNvPr id="17" name="Flussdiagramm: Alternativer Prozess 16">
            <a:extLst>
              <a:ext uri="{FF2B5EF4-FFF2-40B4-BE49-F238E27FC236}">
                <a16:creationId xmlns:a16="http://schemas.microsoft.com/office/drawing/2014/main" id="{65D09189-B5B5-FD0F-8E0C-6E518F7A5C81}"/>
              </a:ext>
            </a:extLst>
          </p:cNvPr>
          <p:cNvSpPr/>
          <p:nvPr/>
        </p:nvSpPr>
        <p:spPr>
          <a:xfrm>
            <a:off x="1663699" y="1169550"/>
            <a:ext cx="3670301" cy="621150"/>
          </a:xfrm>
          <a:prstGeom prst="flowChartAlternateProcess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Indicates </a:t>
            </a:r>
            <a:r>
              <a:rPr lang="en-GB" sz="3600" dirty="0" err="1">
                <a:solidFill>
                  <a:schemeClr val="tx1"/>
                </a:solidFill>
              </a:rPr>
              <a:t>classfile</a:t>
            </a:r>
            <a:endParaRPr lang="de-DE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762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3415</Words>
  <Application>Microsoft Office PowerPoint</Application>
  <PresentationFormat>Breitbild</PresentationFormat>
  <Paragraphs>253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Team AST to Bytecode</vt:lpstr>
      <vt:lpstr>PowerPoint-Präsentation</vt:lpstr>
      <vt:lpstr>Most things are constant pool elements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AST to Bytecode</dc:title>
  <dc:creator>Maximilian Kias</dc:creator>
  <cp:lastModifiedBy>Maximilian Kias</cp:lastModifiedBy>
  <cp:revision>1</cp:revision>
  <dcterms:created xsi:type="dcterms:W3CDTF">2023-11-27T16:09:52Z</dcterms:created>
  <dcterms:modified xsi:type="dcterms:W3CDTF">2023-11-27T18:15:29Z</dcterms:modified>
</cp:coreProperties>
</file>