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7"/>
  </p:notesMasterIdLst>
  <p:sldIdLst>
    <p:sldId id="256" r:id="rId5"/>
    <p:sldId id="257" r:id="rId6"/>
    <p:sldId id="258" r:id="rId7"/>
    <p:sldId id="259" r:id="rId8"/>
    <p:sldId id="271" r:id="rId9"/>
    <p:sldId id="260" r:id="rId10"/>
    <p:sldId id="272" r:id="rId11"/>
    <p:sldId id="261" r:id="rId12"/>
    <p:sldId id="274" r:id="rId13"/>
    <p:sldId id="262" r:id="rId14"/>
    <p:sldId id="263" r:id="rId15"/>
    <p:sldId id="275" r:id="rId16"/>
    <p:sldId id="276" r:id="rId17"/>
    <p:sldId id="277" r:id="rId18"/>
    <p:sldId id="278" r:id="rId19"/>
    <p:sldId id="264" r:id="rId20"/>
    <p:sldId id="265" r:id="rId21"/>
    <p:sldId id="266" r:id="rId22"/>
    <p:sldId id="267" r:id="rId23"/>
    <p:sldId id="268" r:id="rId24"/>
    <p:sldId id="269" r:id="rId25"/>
    <p:sldId id="273" r:id="rId26"/>
  </p:sldIdLst>
  <p:sldSz cx="12192000" cy="6858000"/>
  <p:notesSz cx="6858000" cy="9144000"/>
  <p:embeddedFontLst>
    <p:embeddedFont>
      <p:font typeface="Century Gothic" panose="020B0502020202020204" pitchFamily="34" charset="0"/>
      <p:regular r:id="rId28"/>
      <p:bold r:id="rId29"/>
      <p:italic r:id="rId30"/>
      <p:boldItalic r:id="rId31"/>
    </p:embeddedFont>
  </p:embeddedFontLst>
  <p:custDataLst>
    <p:tags r:id="rId3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14D1A"/>
    <a:srgbClr val="D4791B"/>
    <a:srgbClr val="E6B52F"/>
    <a:srgbClr val="E7B832"/>
    <a:srgbClr val="D57C1B"/>
    <a:srgbClr val="DD8E1B"/>
    <a:srgbClr val="DD8F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1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107B0C9A-F384-4E8A-D939-7FC828A1367F}"/>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58D0A1EE-B335-4D10-4312-06ED274055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5812F44A-AA69-E5E1-72DA-95B66C47FF5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56114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FF8052E3-E539-FEAE-8387-28F5C1BC7445}"/>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E629D01F-D8D9-77ED-02E6-A083F73686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07A46F38-E9AD-21AC-67E4-01F46D2AB0F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60195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CD350186-560A-F3E8-2F31-503D40EF3303}"/>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BF6C0334-C37C-C9B5-B583-732EB8AF011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2C39663D-3BF6-6345-2E3C-A1A1F8728B3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01688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AE182415-0F4D-15AA-1045-E5FEA733E7FD}"/>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52D58610-B323-7816-06D3-3FC2D2F063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19EE83AA-267B-4056-78C3-9439019C14D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31179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9D67F5F6-D2E7-DC55-4266-60C4A0BD638C}"/>
            </a:ext>
          </a:extLst>
        </p:cNvPr>
        <p:cNvGrpSpPr/>
        <p:nvPr/>
      </p:nvGrpSpPr>
      <p:grpSpPr>
        <a:xfrm>
          <a:off x="0" y="0"/>
          <a:ext cx="0" cy="0"/>
          <a:chOff x="0" y="0"/>
          <a:chExt cx="0" cy="0"/>
        </a:xfrm>
      </p:grpSpPr>
      <p:sp>
        <p:nvSpPr>
          <p:cNvPr id="234" name="Google Shape;234;p14:notes">
            <a:extLst>
              <a:ext uri="{FF2B5EF4-FFF2-40B4-BE49-F238E27FC236}">
                <a16:creationId xmlns:a16="http://schemas.microsoft.com/office/drawing/2014/main" id="{F29E9D7A-BA75-98DB-9257-06A9D2AFAAD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a:extLst>
              <a:ext uri="{FF2B5EF4-FFF2-40B4-BE49-F238E27FC236}">
                <a16:creationId xmlns:a16="http://schemas.microsoft.com/office/drawing/2014/main" id="{6E94A73F-ADD7-B0F9-90B5-219F7A8C454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15093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A2C765CE-30F8-8C9A-51B2-FFAE89703C1E}"/>
            </a:ext>
          </a:extLst>
        </p:cNvPr>
        <p:cNvGrpSpPr/>
        <p:nvPr/>
      </p:nvGrpSpPr>
      <p:grpSpPr>
        <a:xfrm>
          <a:off x="0" y="0"/>
          <a:ext cx="0" cy="0"/>
          <a:chOff x="0" y="0"/>
          <a:chExt cx="0" cy="0"/>
        </a:xfrm>
      </p:grpSpPr>
      <p:sp>
        <p:nvSpPr>
          <p:cNvPr id="171" name="Google Shape;171;p6:notes">
            <a:extLst>
              <a:ext uri="{FF2B5EF4-FFF2-40B4-BE49-F238E27FC236}">
                <a16:creationId xmlns:a16="http://schemas.microsoft.com/office/drawing/2014/main" id="{8C996851-F927-9087-838E-D17B553C076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a:extLst>
              <a:ext uri="{FF2B5EF4-FFF2-40B4-BE49-F238E27FC236}">
                <a16:creationId xmlns:a16="http://schemas.microsoft.com/office/drawing/2014/main" id="{33C5D2F2-67E6-FDAF-DB06-47B882DAA66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3022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B4EB09A4-460C-F452-741F-E3805BF1274C}"/>
            </a:ext>
          </a:extLst>
        </p:cNvPr>
        <p:cNvGrpSpPr/>
        <p:nvPr/>
      </p:nvGrpSpPr>
      <p:grpSpPr>
        <a:xfrm>
          <a:off x="0" y="0"/>
          <a:ext cx="0" cy="0"/>
          <a:chOff x="0" y="0"/>
          <a:chExt cx="0" cy="0"/>
        </a:xfrm>
      </p:grpSpPr>
      <p:sp>
        <p:nvSpPr>
          <p:cNvPr id="178" name="Google Shape;178;p7:notes">
            <a:extLst>
              <a:ext uri="{FF2B5EF4-FFF2-40B4-BE49-F238E27FC236}">
                <a16:creationId xmlns:a16="http://schemas.microsoft.com/office/drawing/2014/main" id="{6D98AEED-8679-FED3-A144-E17CB5ECB8E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a:extLst>
              <a:ext uri="{FF2B5EF4-FFF2-40B4-BE49-F238E27FC236}">
                <a16:creationId xmlns:a16="http://schemas.microsoft.com/office/drawing/2014/main" id="{9E1F477D-852B-84D4-C8CB-D02CE3C17B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93330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9.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3.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8" Type="http://schemas.openxmlformats.org/officeDocument/2006/relationships/hyperlink" Target="https://wiki.sei.cmu.edu/confluence/display/cplusplus/STR52-CPP.+Use+valid+references%2C+pointers%2C+and+iterators+to+reference+elements+of+a+basic_string" TargetMode="External"/><Relationship Id="rId3" Type="http://schemas.openxmlformats.org/officeDocument/2006/relationships/notesSlide" Target="../notesSlides/notesSlide20.xml"/><Relationship Id="rId7" Type="http://schemas.openxmlformats.org/officeDocument/2006/relationships/hyperlink" Target="https://wiki.sei.cmu.edu/confluence/display/c/STR31-C.+Guarantee+that+storage+for+strings+has+sufficient+space+for+character+data+and+the+null+terminator" TargetMode="External"/><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hyperlink" Target="https://wiki.sei.cmu.edu/confluence/display/java/MSC60-J.+Do+not+use+assertions+to+verify+the+absence+of+runtime+errors" TargetMode="External"/><Relationship Id="rId5" Type="http://schemas.openxmlformats.org/officeDocument/2006/relationships/hyperlink" Target="https://wiki.sei.cmu.edu/confluence/display/cplusplus/MSC52-CPP.+Value-returning+functions+must+return+a+value+from+all+exit+paths" TargetMode="External"/><Relationship Id="rId10" Type="http://schemas.openxmlformats.org/officeDocument/2006/relationships/image" Target="../media/image3.png"/><Relationship Id="rId4" Type="http://schemas.openxmlformats.org/officeDocument/2006/relationships/hyperlink" Target="https://wiki.sei.cmu.edu/confluence/display/cplusplus/ERR51-CPP.+Handle+all+exceptions" TargetMode="External"/><Relationship Id="rId9" Type="http://schemas.openxmlformats.org/officeDocument/2006/relationships/hyperlink" Target="https://wiki.sei.cmu.edu/confluence/display/java/IDS00-J.+Prevent+SQL+injection"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www.cisa.gov/shields-ready" TargetMode="External"/><Relationship Id="rId3" Type="http://schemas.openxmlformats.org/officeDocument/2006/relationships/notesSlide" Target="../notesSlides/notesSlide21.xml"/><Relationship Id="rId7" Type="http://schemas.openxmlformats.org/officeDocument/2006/relationships/hyperlink" Target="https://wiki.sei.cmu.edu/confluence/display/c/INT32-C.+Ensure+that+operations+on+signed+integers+do+not+result+in+overflow" TargetMode="External"/><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hyperlink" Target="https://wiki.sei.cmu.edu/confluence/display/cplusplus/MEM52-CPP.+Detect+and+handle+memory+allocation+errors" TargetMode="External"/><Relationship Id="rId5" Type="http://schemas.openxmlformats.org/officeDocument/2006/relationships/hyperlink" Target="https://wiki.sei.cmu.edu/confluence/display/cplusplus/FIO51-CPP.+Close+files+when+they+are+no+longer+needed" TargetMode="External"/><Relationship Id="rId4" Type="http://schemas.openxmlformats.org/officeDocument/2006/relationships/hyperlink" Target="https://wiki.sei.cmu.edu/confluence/display/cplusplus/EXP53-CPP.+Do+not+read+uninitialized+memory" TargetMode="Externa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Connie Knupp</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842"/>
    </mc:Choice>
    <mc:Fallback xmlns="">
      <p:transition spd="slow" advTm="84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lt1"/>
              </a:buClr>
              <a:buSzPts val="2400"/>
              <a:buNone/>
            </a:pPr>
            <a:r>
              <a:rPr lang="en-US" sz="2400" dirty="0"/>
              <a:t>Authentication</a:t>
            </a:r>
          </a:p>
          <a:p>
            <a:pPr marL="228600" lvl="0" indent="-228600">
              <a:spcBef>
                <a:spcPts val="0"/>
              </a:spcBef>
              <a:buSzPts val="2400"/>
            </a:pPr>
            <a:r>
              <a:rPr lang="en-US" dirty="0"/>
              <a:t>Ensures the user is who they claim to be.  </a:t>
            </a:r>
          </a:p>
          <a:p>
            <a:pPr marL="228600" lvl="0" indent="-228600">
              <a:spcBef>
                <a:spcPts val="0"/>
              </a:spcBef>
              <a:buSzPts val="2400"/>
            </a:pPr>
            <a:r>
              <a:rPr lang="en-US" dirty="0"/>
              <a:t>Multifactor authentication</a:t>
            </a:r>
          </a:p>
          <a:p>
            <a:pPr marL="685800" lvl="1" indent="-228600">
              <a:spcBef>
                <a:spcPts val="0"/>
              </a:spcBef>
              <a:buSzPts val="2400"/>
            </a:pPr>
            <a:r>
              <a:rPr lang="en-US" dirty="0"/>
              <a:t>All users who are attempting to access the system.</a:t>
            </a:r>
          </a:p>
          <a:p>
            <a:pPr marL="685800" lvl="1" indent="-228600">
              <a:spcBef>
                <a:spcPts val="0"/>
              </a:spcBef>
              <a:buSzPts val="2400"/>
            </a:pPr>
            <a:r>
              <a:rPr lang="en-US" dirty="0"/>
              <a:t>Username/Password or matching biometrics. </a:t>
            </a:r>
          </a:p>
          <a:p>
            <a:pPr marL="685800" lvl="1" indent="-228600">
              <a:spcBef>
                <a:spcPts val="0"/>
              </a:spcBef>
              <a:buSzPts val="2400"/>
            </a:pPr>
            <a:r>
              <a:rPr lang="en-US" dirty="0"/>
              <a:t>One-time use code</a:t>
            </a:r>
          </a:p>
          <a:p>
            <a:pPr marL="0" indent="0">
              <a:spcBef>
                <a:spcPts val="0"/>
              </a:spcBef>
              <a:buSzPts val="2400"/>
              <a:buNone/>
            </a:pPr>
            <a:r>
              <a:rPr lang="en-US" dirty="0"/>
              <a:t>Authorization</a:t>
            </a:r>
          </a:p>
          <a:p>
            <a:pPr marL="342900">
              <a:spcBef>
                <a:spcPts val="0"/>
              </a:spcBef>
              <a:buSzPts val="2400"/>
            </a:pPr>
            <a:r>
              <a:rPr lang="en-US" dirty="0"/>
              <a:t>What activities a user is allowed to utilize. </a:t>
            </a:r>
          </a:p>
          <a:p>
            <a:pPr marL="342900">
              <a:spcBef>
                <a:spcPts val="0"/>
              </a:spcBef>
              <a:buSzPts val="2400"/>
            </a:pPr>
            <a:r>
              <a:rPr lang="en-US" dirty="0"/>
              <a:t>Minimum privilege needed for all users. </a:t>
            </a:r>
          </a:p>
          <a:p>
            <a:pPr marL="800100" lvl="1">
              <a:spcBef>
                <a:spcPts val="0"/>
              </a:spcBef>
              <a:buSzPts val="2400"/>
            </a:pPr>
            <a:r>
              <a:rPr lang="en-US" dirty="0"/>
              <a:t>Monitored for excessive changes that indicate the system is compromised. </a:t>
            </a:r>
          </a:p>
          <a:p>
            <a:pPr marL="0" indent="0">
              <a:spcBef>
                <a:spcPts val="0"/>
              </a:spcBef>
              <a:buSzPts val="2400"/>
              <a:buNone/>
            </a:pPr>
            <a:r>
              <a:rPr lang="en-US" dirty="0"/>
              <a:t>Accounting</a:t>
            </a:r>
          </a:p>
          <a:p>
            <a:pPr marL="342900">
              <a:spcBef>
                <a:spcPts val="0"/>
              </a:spcBef>
              <a:buSzPts val="2400"/>
            </a:pPr>
            <a:r>
              <a:rPr lang="en-US" dirty="0"/>
              <a:t>Logging and tracking services to accessed</a:t>
            </a:r>
          </a:p>
          <a:p>
            <a:pPr marL="800100" lvl="1">
              <a:spcBef>
                <a:spcPts val="0"/>
              </a:spcBef>
              <a:buSzPts val="2400"/>
            </a:pPr>
            <a:r>
              <a:rPr lang="en-US" dirty="0"/>
              <a:t>Monitored for unusual activity. </a:t>
            </a:r>
          </a:p>
          <a:p>
            <a:pPr marL="800100" lvl="1">
              <a:spcBef>
                <a:spcPts val="0"/>
              </a:spcBef>
              <a:buSzPts val="2400"/>
            </a:pPr>
            <a:r>
              <a:rPr lang="en-US" dirty="0"/>
              <a:t>Helpful data used in recovery from attack. </a:t>
            </a: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916774" y="268249"/>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a:t>
            </a:r>
            <a:endParaRPr dirty="0"/>
          </a:p>
        </p:txBody>
      </p:sp>
      <p:sp>
        <p:nvSpPr>
          <p:cNvPr id="196" name="Google Shape;196;g9504e29505_0_0"/>
          <p:cNvSpPr txBox="1">
            <a:spLocks noGrp="1"/>
          </p:cNvSpPr>
          <p:nvPr>
            <p:ph type="body" idx="1"/>
          </p:nvPr>
        </p:nvSpPr>
        <p:spPr>
          <a:xfrm>
            <a:off x="685800" y="2172526"/>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Creating unit tests is an important part of the software design process.</a:t>
            </a:r>
          </a:p>
          <a:p>
            <a:pPr marL="342900"/>
            <a:r>
              <a:rPr lang="en-US" dirty="0"/>
              <a:t>Finds errors earlier</a:t>
            </a:r>
          </a:p>
          <a:p>
            <a:pPr marL="800100" lvl="1"/>
            <a:r>
              <a:rPr lang="en-US" dirty="0"/>
              <a:t>Less cost associated.  </a:t>
            </a:r>
          </a:p>
          <a:p>
            <a:pPr marL="342900"/>
            <a:r>
              <a:rPr lang="en-US" dirty="0"/>
              <a:t>Tests can be rerun after any software updates</a:t>
            </a:r>
          </a:p>
          <a:p>
            <a:pPr marL="800100" lvl="1"/>
            <a:r>
              <a:rPr lang="en-US" dirty="0"/>
              <a:t>Verifies the new code does not break existing functionality. </a:t>
            </a:r>
          </a:p>
          <a:p>
            <a:pPr marL="342900"/>
            <a:r>
              <a:rPr lang="en-US" dirty="0"/>
              <a:t>Results are pass or fail.  This failed test was created to demonstrate how it looks when a test fails. </a:t>
            </a:r>
          </a:p>
          <a:p>
            <a:pPr marL="0" indent="0">
              <a:buNone/>
            </a:pP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a:extLst>
              <a:ext uri="{FF2B5EF4-FFF2-40B4-BE49-F238E27FC236}">
                <a16:creationId xmlns:a16="http://schemas.microsoft.com/office/drawing/2014/main" id="{27217278-43FF-E709-A21F-C616C89CC588}"/>
              </a:ext>
            </a:extLst>
          </p:cNvPr>
          <p:cNvPicPr>
            <a:picLocks noChangeAspect="1"/>
          </p:cNvPicPr>
          <p:nvPr/>
        </p:nvPicPr>
        <p:blipFill>
          <a:blip r:embed="rId5"/>
          <a:stretch>
            <a:fillRect/>
          </a:stretch>
        </p:blipFill>
        <p:spPr>
          <a:xfrm>
            <a:off x="1210960" y="5049946"/>
            <a:ext cx="9462446" cy="1229668"/>
          </a:xfrm>
          <a:prstGeom prst="rect">
            <a:avLst/>
          </a:prstGeom>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1F2A3512-1673-D3FD-2CFD-DC7EB6A90F4C}"/>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B0CA7BDA-E299-D56D-1ECB-8E5D69483770}"/>
              </a:ext>
            </a:extLst>
          </p:cNvPr>
          <p:cNvSpPr txBox="1">
            <a:spLocks noGrp="1"/>
          </p:cNvSpPr>
          <p:nvPr>
            <p:ph type="title"/>
          </p:nvPr>
        </p:nvSpPr>
        <p:spPr>
          <a:xfrm>
            <a:off x="2916774" y="199455"/>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Is Empty on Create</a:t>
            </a:r>
            <a:endParaRPr dirty="0"/>
          </a:p>
        </p:txBody>
      </p:sp>
      <p:sp>
        <p:nvSpPr>
          <p:cNvPr id="196" name="Google Shape;196;g9504e29505_0_0">
            <a:extLst>
              <a:ext uri="{FF2B5EF4-FFF2-40B4-BE49-F238E27FC236}">
                <a16:creationId xmlns:a16="http://schemas.microsoft.com/office/drawing/2014/main" id="{1EECB2AA-C275-15EC-CA51-F14F3EBBB46F}"/>
              </a:ext>
            </a:extLst>
          </p:cNvPr>
          <p:cNvSpPr txBox="1">
            <a:spLocks noGrp="1"/>
          </p:cNvSpPr>
          <p:nvPr>
            <p:ph type="body" idx="1"/>
          </p:nvPr>
        </p:nvSpPr>
        <p:spPr>
          <a:xfrm>
            <a:off x="1035126" y="1453954"/>
            <a:ext cx="10121747" cy="100033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1000"/>
              </a:spcBef>
              <a:spcAft>
                <a:spcPts val="0"/>
              </a:spcAft>
              <a:buSzPts val="1800"/>
              <a:buNone/>
            </a:pPr>
            <a:r>
              <a:rPr lang="en-US" dirty="0"/>
              <a:t>Tests that a collection is empty when created.  Notifies user of error if not.</a:t>
            </a:r>
          </a:p>
          <a:p>
            <a:pPr marL="342900"/>
            <a:r>
              <a:rPr lang="en-US" dirty="0"/>
              <a:t>Positive test – expects code works as intended and results are true for both assertions. </a:t>
            </a:r>
            <a:endParaRPr dirty="0"/>
          </a:p>
        </p:txBody>
      </p:sp>
      <p:pic>
        <p:nvPicPr>
          <p:cNvPr id="197" name="Google Shape;197;g9504e29505_0_0" descr="Green Pace logo">
            <a:extLst>
              <a:ext uri="{FF2B5EF4-FFF2-40B4-BE49-F238E27FC236}">
                <a16:creationId xmlns:a16="http://schemas.microsoft.com/office/drawing/2014/main" id="{BECF1D2E-FF36-EC90-CFD0-27ED9A9E287C}"/>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50A5D94F-EF11-E459-CB90-3D5D36C3994F}"/>
              </a:ext>
            </a:extLst>
          </p:cNvPr>
          <p:cNvPicPr>
            <a:picLocks noChangeAspect="1"/>
          </p:cNvPicPr>
          <p:nvPr/>
        </p:nvPicPr>
        <p:blipFill>
          <a:blip r:embed="rId5"/>
          <a:srcRect r="3516" b="9741"/>
          <a:stretch>
            <a:fillRect/>
          </a:stretch>
        </p:blipFill>
        <p:spPr>
          <a:xfrm>
            <a:off x="1035126" y="3237383"/>
            <a:ext cx="7114142" cy="1599291"/>
          </a:xfrm>
          <a:prstGeom prst="rect">
            <a:avLst/>
          </a:prstGeom>
        </p:spPr>
      </p:pic>
      <p:sp>
        <p:nvSpPr>
          <p:cNvPr id="4" name="TextBox 3">
            <a:extLst>
              <a:ext uri="{FF2B5EF4-FFF2-40B4-BE49-F238E27FC236}">
                <a16:creationId xmlns:a16="http://schemas.microsoft.com/office/drawing/2014/main" id="{F7676A76-B77E-5953-076F-FF1C2802A084}"/>
              </a:ext>
            </a:extLst>
          </p:cNvPr>
          <p:cNvSpPr txBox="1"/>
          <p:nvPr/>
        </p:nvSpPr>
        <p:spPr>
          <a:xfrm>
            <a:off x="861812" y="4942381"/>
            <a:ext cx="1222872" cy="461665"/>
          </a:xfrm>
          <a:prstGeom prst="rect">
            <a:avLst/>
          </a:prstGeom>
          <a:noFill/>
        </p:spPr>
        <p:txBody>
          <a:bodyPr wrap="square" rtlCol="0">
            <a:spAutoFit/>
          </a:bodyPr>
          <a:lstStyle/>
          <a:p>
            <a:r>
              <a:rPr lang="en-US" sz="2400" dirty="0">
                <a:solidFill>
                  <a:schemeClr val="bg1"/>
                </a:solidFill>
              </a:rPr>
              <a:t>Results</a:t>
            </a:r>
          </a:p>
        </p:txBody>
      </p:sp>
      <p:pic>
        <p:nvPicPr>
          <p:cNvPr id="6" name="Picture 5">
            <a:extLst>
              <a:ext uri="{FF2B5EF4-FFF2-40B4-BE49-F238E27FC236}">
                <a16:creationId xmlns:a16="http://schemas.microsoft.com/office/drawing/2014/main" id="{375500C3-2800-2FEB-AB0C-81C59D275A8A}"/>
              </a:ext>
            </a:extLst>
          </p:cNvPr>
          <p:cNvPicPr>
            <a:picLocks noChangeAspect="1"/>
          </p:cNvPicPr>
          <p:nvPr/>
        </p:nvPicPr>
        <p:blipFill>
          <a:blip r:embed="rId6"/>
          <a:stretch>
            <a:fillRect/>
          </a:stretch>
        </p:blipFill>
        <p:spPr>
          <a:xfrm>
            <a:off x="1035126" y="5404046"/>
            <a:ext cx="7489117" cy="702105"/>
          </a:xfrm>
          <a:prstGeom prst="rect">
            <a:avLst/>
          </a:prstGeom>
        </p:spPr>
      </p:pic>
      <p:sp>
        <p:nvSpPr>
          <p:cNvPr id="7" name="TextBox 6">
            <a:extLst>
              <a:ext uri="{FF2B5EF4-FFF2-40B4-BE49-F238E27FC236}">
                <a16:creationId xmlns:a16="http://schemas.microsoft.com/office/drawing/2014/main" id="{0FC5645E-4C58-D75A-B188-DF190B54F8A5}"/>
              </a:ext>
            </a:extLst>
          </p:cNvPr>
          <p:cNvSpPr txBox="1"/>
          <p:nvPr/>
        </p:nvSpPr>
        <p:spPr>
          <a:xfrm>
            <a:off x="861812" y="2755342"/>
            <a:ext cx="1222872" cy="461665"/>
          </a:xfrm>
          <a:prstGeom prst="rect">
            <a:avLst/>
          </a:prstGeom>
          <a:noFill/>
        </p:spPr>
        <p:txBody>
          <a:bodyPr wrap="square" rtlCol="0">
            <a:spAutoFit/>
          </a:bodyPr>
          <a:lstStyle/>
          <a:p>
            <a:r>
              <a:rPr lang="en-US" sz="2400" dirty="0">
                <a:solidFill>
                  <a:schemeClr val="bg1"/>
                </a:solidFill>
              </a:rPr>
              <a:t>Test</a:t>
            </a:r>
          </a:p>
        </p:txBody>
      </p:sp>
    </p:spTree>
    <p:custDataLst>
      <p:tags r:id="rId1"/>
    </p:custDataLst>
    <p:extLst>
      <p:ext uri="{BB962C8B-B14F-4D97-AF65-F5344CB8AC3E}">
        <p14:creationId xmlns:p14="http://schemas.microsoft.com/office/powerpoint/2010/main" val="1848845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BA2A3E0F-52F3-E39C-2B84-EC965164F6EB}"/>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F8C0E8AE-4EB8-0106-E64A-C2DC9F537CF9}"/>
              </a:ext>
            </a:extLst>
          </p:cNvPr>
          <p:cNvSpPr txBox="1">
            <a:spLocks noGrp="1"/>
          </p:cNvSpPr>
          <p:nvPr>
            <p:ph type="title"/>
          </p:nvPr>
        </p:nvSpPr>
        <p:spPr>
          <a:xfrm>
            <a:off x="2916774" y="199455"/>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Can Add to an Empty Vector</a:t>
            </a:r>
            <a:endParaRPr dirty="0"/>
          </a:p>
        </p:txBody>
      </p:sp>
      <p:sp>
        <p:nvSpPr>
          <p:cNvPr id="196" name="Google Shape;196;g9504e29505_0_0">
            <a:extLst>
              <a:ext uri="{FF2B5EF4-FFF2-40B4-BE49-F238E27FC236}">
                <a16:creationId xmlns:a16="http://schemas.microsoft.com/office/drawing/2014/main" id="{2A98C012-8C55-CD10-6A33-1A6A9C8D7911}"/>
              </a:ext>
            </a:extLst>
          </p:cNvPr>
          <p:cNvSpPr txBox="1">
            <a:spLocks noGrp="1"/>
          </p:cNvSpPr>
          <p:nvPr>
            <p:ph type="body" idx="1"/>
          </p:nvPr>
        </p:nvSpPr>
        <p:spPr>
          <a:xfrm>
            <a:off x="861812" y="1282884"/>
            <a:ext cx="10468376" cy="733203"/>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1000"/>
              </a:spcBef>
              <a:spcAft>
                <a:spcPts val="0"/>
              </a:spcAft>
              <a:buSzPts val="1800"/>
              <a:buNone/>
            </a:pPr>
            <a:r>
              <a:rPr lang="en-US" sz="1800" dirty="0"/>
              <a:t>Verifies the ability to add a single value to an empty collection.  Notifies user of error if not.</a:t>
            </a:r>
          </a:p>
        </p:txBody>
      </p:sp>
      <p:pic>
        <p:nvPicPr>
          <p:cNvPr id="197" name="Google Shape;197;g9504e29505_0_0" descr="Green Pace logo">
            <a:extLst>
              <a:ext uri="{FF2B5EF4-FFF2-40B4-BE49-F238E27FC236}">
                <a16:creationId xmlns:a16="http://schemas.microsoft.com/office/drawing/2014/main" id="{C7A1B8E1-D456-87DE-0A9A-A0023D5A6CC9}"/>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4" name="TextBox 3">
            <a:extLst>
              <a:ext uri="{FF2B5EF4-FFF2-40B4-BE49-F238E27FC236}">
                <a16:creationId xmlns:a16="http://schemas.microsoft.com/office/drawing/2014/main" id="{10DD56C9-3ED1-0C53-8472-374129582EDA}"/>
              </a:ext>
            </a:extLst>
          </p:cNvPr>
          <p:cNvSpPr txBox="1"/>
          <p:nvPr/>
        </p:nvSpPr>
        <p:spPr>
          <a:xfrm>
            <a:off x="861812" y="5507821"/>
            <a:ext cx="1222872" cy="461665"/>
          </a:xfrm>
          <a:prstGeom prst="rect">
            <a:avLst/>
          </a:prstGeom>
          <a:noFill/>
        </p:spPr>
        <p:txBody>
          <a:bodyPr wrap="square" rtlCol="0">
            <a:spAutoFit/>
          </a:bodyPr>
          <a:lstStyle/>
          <a:p>
            <a:r>
              <a:rPr lang="en-US" sz="2400" dirty="0">
                <a:solidFill>
                  <a:schemeClr val="bg1"/>
                </a:solidFill>
              </a:rPr>
              <a:t>Results</a:t>
            </a:r>
          </a:p>
        </p:txBody>
      </p:sp>
      <p:sp>
        <p:nvSpPr>
          <p:cNvPr id="7" name="TextBox 6">
            <a:extLst>
              <a:ext uri="{FF2B5EF4-FFF2-40B4-BE49-F238E27FC236}">
                <a16:creationId xmlns:a16="http://schemas.microsoft.com/office/drawing/2014/main" id="{6DD64E55-604D-4076-8D05-11865412A5DE}"/>
              </a:ext>
            </a:extLst>
          </p:cNvPr>
          <p:cNvSpPr txBox="1"/>
          <p:nvPr/>
        </p:nvSpPr>
        <p:spPr>
          <a:xfrm>
            <a:off x="861812" y="1885934"/>
            <a:ext cx="1222872" cy="461665"/>
          </a:xfrm>
          <a:prstGeom prst="rect">
            <a:avLst/>
          </a:prstGeom>
          <a:noFill/>
        </p:spPr>
        <p:txBody>
          <a:bodyPr wrap="square" rtlCol="0">
            <a:spAutoFit/>
          </a:bodyPr>
          <a:lstStyle/>
          <a:p>
            <a:r>
              <a:rPr lang="en-US" sz="2400" dirty="0">
                <a:solidFill>
                  <a:schemeClr val="bg1"/>
                </a:solidFill>
              </a:rPr>
              <a:t>Test</a:t>
            </a:r>
          </a:p>
        </p:txBody>
      </p:sp>
      <p:pic>
        <p:nvPicPr>
          <p:cNvPr id="9" name="Picture 8">
            <a:extLst>
              <a:ext uri="{FF2B5EF4-FFF2-40B4-BE49-F238E27FC236}">
                <a16:creationId xmlns:a16="http://schemas.microsoft.com/office/drawing/2014/main" id="{987934C5-9E41-DC2B-4381-21FCF9AA7247}"/>
              </a:ext>
            </a:extLst>
          </p:cNvPr>
          <p:cNvPicPr>
            <a:picLocks noChangeAspect="1"/>
          </p:cNvPicPr>
          <p:nvPr/>
        </p:nvPicPr>
        <p:blipFill>
          <a:blip r:embed="rId5"/>
          <a:stretch>
            <a:fillRect/>
          </a:stretch>
        </p:blipFill>
        <p:spPr>
          <a:xfrm>
            <a:off x="1287987" y="5969486"/>
            <a:ext cx="4220164" cy="333422"/>
          </a:xfrm>
          <a:prstGeom prst="rect">
            <a:avLst/>
          </a:prstGeom>
        </p:spPr>
      </p:pic>
      <p:pic>
        <p:nvPicPr>
          <p:cNvPr id="11" name="Picture 10">
            <a:extLst>
              <a:ext uri="{FF2B5EF4-FFF2-40B4-BE49-F238E27FC236}">
                <a16:creationId xmlns:a16="http://schemas.microsoft.com/office/drawing/2014/main" id="{D80F66D5-0206-C2C5-3629-9F7CD2382927}"/>
              </a:ext>
            </a:extLst>
          </p:cNvPr>
          <p:cNvPicPr>
            <a:picLocks noChangeAspect="1"/>
          </p:cNvPicPr>
          <p:nvPr/>
        </p:nvPicPr>
        <p:blipFill>
          <a:blip r:embed="rId6"/>
          <a:stretch>
            <a:fillRect/>
          </a:stretch>
        </p:blipFill>
        <p:spPr>
          <a:xfrm>
            <a:off x="1287987" y="2492454"/>
            <a:ext cx="7735380" cy="2896004"/>
          </a:xfrm>
          <a:prstGeom prst="rect">
            <a:avLst/>
          </a:prstGeom>
        </p:spPr>
      </p:pic>
    </p:spTree>
    <p:custDataLst>
      <p:tags r:id="rId1"/>
    </p:custDataLst>
    <p:extLst>
      <p:ext uri="{BB962C8B-B14F-4D97-AF65-F5344CB8AC3E}">
        <p14:creationId xmlns:p14="http://schemas.microsoft.com/office/powerpoint/2010/main" val="741914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CB6FC452-E578-5746-14FF-6184E9EE8555}"/>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D34E4298-AAA9-3D13-820E-7212302BEAE5}"/>
              </a:ext>
            </a:extLst>
          </p:cNvPr>
          <p:cNvSpPr txBox="1">
            <a:spLocks noGrp="1"/>
          </p:cNvSpPr>
          <p:nvPr>
            <p:ph type="title"/>
          </p:nvPr>
        </p:nvSpPr>
        <p:spPr>
          <a:xfrm>
            <a:off x="3360075" y="242014"/>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sz="3600" dirty="0"/>
              <a:t>Out of Range Exception Thrown When Calling Out of Bounds Index</a:t>
            </a:r>
            <a:endParaRPr sz="3600" dirty="0"/>
          </a:p>
        </p:txBody>
      </p:sp>
      <p:sp>
        <p:nvSpPr>
          <p:cNvPr id="196" name="Google Shape;196;g9504e29505_0_0">
            <a:extLst>
              <a:ext uri="{FF2B5EF4-FFF2-40B4-BE49-F238E27FC236}">
                <a16:creationId xmlns:a16="http://schemas.microsoft.com/office/drawing/2014/main" id="{8FD36C4B-B505-1100-1B5E-92C9030D3F63}"/>
              </a:ext>
            </a:extLst>
          </p:cNvPr>
          <p:cNvSpPr txBox="1">
            <a:spLocks noGrp="1"/>
          </p:cNvSpPr>
          <p:nvPr>
            <p:ph type="body" idx="1"/>
          </p:nvPr>
        </p:nvSpPr>
        <p:spPr>
          <a:xfrm>
            <a:off x="861812" y="1282884"/>
            <a:ext cx="10468376" cy="1091494"/>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1000"/>
              </a:spcBef>
              <a:spcAft>
                <a:spcPts val="0"/>
              </a:spcAft>
              <a:buSzPts val="1800"/>
              <a:buNone/>
            </a:pPr>
            <a:r>
              <a:rPr lang="en-US" sz="1800" dirty="0"/>
              <a:t>Verifies the standard exception is thrown when calling with an out of bounds index.  Notifies user of error if not.</a:t>
            </a:r>
          </a:p>
          <a:p>
            <a:pPr marL="342900"/>
            <a:r>
              <a:rPr lang="en-US" sz="1800" dirty="0"/>
              <a:t>  Negative Test – Tests how code handles errors, in this case throws expected exception. </a:t>
            </a:r>
            <a:endParaRPr sz="1800" dirty="0"/>
          </a:p>
        </p:txBody>
      </p:sp>
      <p:pic>
        <p:nvPicPr>
          <p:cNvPr id="197" name="Google Shape;197;g9504e29505_0_0" descr="Green Pace logo">
            <a:extLst>
              <a:ext uri="{FF2B5EF4-FFF2-40B4-BE49-F238E27FC236}">
                <a16:creationId xmlns:a16="http://schemas.microsoft.com/office/drawing/2014/main" id="{7FBF950E-B487-D3D9-B3FE-D5A1E295F5A9}"/>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4" name="TextBox 3">
            <a:extLst>
              <a:ext uri="{FF2B5EF4-FFF2-40B4-BE49-F238E27FC236}">
                <a16:creationId xmlns:a16="http://schemas.microsoft.com/office/drawing/2014/main" id="{4D965AB2-1D2F-3683-5BCE-4A59F78E8FCB}"/>
              </a:ext>
            </a:extLst>
          </p:cNvPr>
          <p:cNvSpPr txBox="1"/>
          <p:nvPr/>
        </p:nvSpPr>
        <p:spPr>
          <a:xfrm>
            <a:off x="861812" y="5507821"/>
            <a:ext cx="1222872" cy="461665"/>
          </a:xfrm>
          <a:prstGeom prst="rect">
            <a:avLst/>
          </a:prstGeom>
          <a:noFill/>
        </p:spPr>
        <p:txBody>
          <a:bodyPr wrap="square" rtlCol="0">
            <a:spAutoFit/>
          </a:bodyPr>
          <a:lstStyle/>
          <a:p>
            <a:r>
              <a:rPr lang="en-US" sz="2400" dirty="0">
                <a:solidFill>
                  <a:schemeClr val="bg1"/>
                </a:solidFill>
              </a:rPr>
              <a:t>Results</a:t>
            </a:r>
          </a:p>
        </p:txBody>
      </p:sp>
      <p:sp>
        <p:nvSpPr>
          <p:cNvPr id="7" name="TextBox 6">
            <a:extLst>
              <a:ext uri="{FF2B5EF4-FFF2-40B4-BE49-F238E27FC236}">
                <a16:creationId xmlns:a16="http://schemas.microsoft.com/office/drawing/2014/main" id="{D698F940-3AC3-8F72-F110-3703156437C2}"/>
              </a:ext>
            </a:extLst>
          </p:cNvPr>
          <p:cNvSpPr txBox="1"/>
          <p:nvPr/>
        </p:nvSpPr>
        <p:spPr>
          <a:xfrm>
            <a:off x="861812" y="2263765"/>
            <a:ext cx="1222872" cy="461665"/>
          </a:xfrm>
          <a:prstGeom prst="rect">
            <a:avLst/>
          </a:prstGeom>
          <a:noFill/>
        </p:spPr>
        <p:txBody>
          <a:bodyPr wrap="square" rtlCol="0">
            <a:spAutoFit/>
          </a:bodyPr>
          <a:lstStyle/>
          <a:p>
            <a:r>
              <a:rPr lang="en-US" sz="2400" dirty="0">
                <a:solidFill>
                  <a:schemeClr val="bg1"/>
                </a:solidFill>
              </a:rPr>
              <a:t>Test</a:t>
            </a:r>
          </a:p>
        </p:txBody>
      </p:sp>
      <p:pic>
        <p:nvPicPr>
          <p:cNvPr id="3" name="Picture 2">
            <a:extLst>
              <a:ext uri="{FF2B5EF4-FFF2-40B4-BE49-F238E27FC236}">
                <a16:creationId xmlns:a16="http://schemas.microsoft.com/office/drawing/2014/main" id="{A22A9B4E-BDC1-C1C5-350F-BCEC61B9A1D7}"/>
              </a:ext>
            </a:extLst>
          </p:cNvPr>
          <p:cNvPicPr>
            <a:picLocks noChangeAspect="1"/>
          </p:cNvPicPr>
          <p:nvPr/>
        </p:nvPicPr>
        <p:blipFill>
          <a:blip r:embed="rId5"/>
          <a:stretch>
            <a:fillRect/>
          </a:stretch>
        </p:blipFill>
        <p:spPr>
          <a:xfrm>
            <a:off x="1287987" y="2725430"/>
            <a:ext cx="8395840" cy="2888517"/>
          </a:xfrm>
          <a:prstGeom prst="rect">
            <a:avLst/>
          </a:prstGeom>
        </p:spPr>
      </p:pic>
      <p:pic>
        <p:nvPicPr>
          <p:cNvPr id="6" name="Picture 5">
            <a:extLst>
              <a:ext uri="{FF2B5EF4-FFF2-40B4-BE49-F238E27FC236}">
                <a16:creationId xmlns:a16="http://schemas.microsoft.com/office/drawing/2014/main" id="{8D9557CF-4D44-5B06-DDB7-39D3A62E8E30}"/>
              </a:ext>
            </a:extLst>
          </p:cNvPr>
          <p:cNvPicPr>
            <a:picLocks noChangeAspect="1"/>
          </p:cNvPicPr>
          <p:nvPr/>
        </p:nvPicPr>
        <p:blipFill>
          <a:blip r:embed="rId6"/>
          <a:srcRect b="27588"/>
          <a:stretch>
            <a:fillRect/>
          </a:stretch>
        </p:blipFill>
        <p:spPr>
          <a:xfrm>
            <a:off x="1287987" y="5964999"/>
            <a:ext cx="9537727" cy="461664"/>
          </a:xfrm>
          <a:prstGeom prst="rect">
            <a:avLst/>
          </a:prstGeom>
        </p:spPr>
      </p:pic>
    </p:spTree>
    <p:custDataLst>
      <p:tags r:id="rId1"/>
    </p:custDataLst>
    <p:extLst>
      <p:ext uri="{BB962C8B-B14F-4D97-AF65-F5344CB8AC3E}">
        <p14:creationId xmlns:p14="http://schemas.microsoft.com/office/powerpoint/2010/main" val="2594239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A1C57BFE-15F4-0724-9B3B-5E6B9F10E43D}"/>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073CDB91-953E-205E-F328-52F87049459E}"/>
              </a:ext>
            </a:extLst>
          </p:cNvPr>
          <p:cNvSpPr txBox="1">
            <a:spLocks noGrp="1"/>
          </p:cNvSpPr>
          <p:nvPr>
            <p:ph type="title"/>
          </p:nvPr>
        </p:nvSpPr>
        <p:spPr>
          <a:xfrm>
            <a:off x="3360075" y="242014"/>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sz="3600" dirty="0"/>
              <a:t>Out of Range Exception Thrown When Reserving More than Max Size</a:t>
            </a:r>
            <a:endParaRPr sz="3600" dirty="0"/>
          </a:p>
        </p:txBody>
      </p:sp>
      <p:sp>
        <p:nvSpPr>
          <p:cNvPr id="196" name="Google Shape;196;g9504e29505_0_0">
            <a:extLst>
              <a:ext uri="{FF2B5EF4-FFF2-40B4-BE49-F238E27FC236}">
                <a16:creationId xmlns:a16="http://schemas.microsoft.com/office/drawing/2014/main" id="{99C9779C-58A7-C42D-5D04-60BAFBF87249}"/>
              </a:ext>
            </a:extLst>
          </p:cNvPr>
          <p:cNvSpPr txBox="1">
            <a:spLocks noGrp="1"/>
          </p:cNvSpPr>
          <p:nvPr>
            <p:ph type="body" idx="1"/>
          </p:nvPr>
        </p:nvSpPr>
        <p:spPr>
          <a:xfrm>
            <a:off x="861812" y="1282884"/>
            <a:ext cx="10468376" cy="1091494"/>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1000"/>
              </a:spcBef>
              <a:spcAft>
                <a:spcPts val="0"/>
              </a:spcAft>
              <a:buSzPts val="1800"/>
              <a:buNone/>
            </a:pPr>
            <a:r>
              <a:rPr lang="en-US" sz="1800" dirty="0"/>
              <a:t>Verifies the standard length_error exception is thrown when reserving more than the max size is attempted.  Notifies user of error if not.</a:t>
            </a:r>
          </a:p>
          <a:p>
            <a:pPr marL="342900"/>
            <a:r>
              <a:rPr lang="en-US" sz="1800" dirty="0"/>
              <a:t>  Negative Test – Tests how code handles errors, in this case throws expected exception. </a:t>
            </a:r>
            <a:endParaRPr sz="1800" dirty="0"/>
          </a:p>
        </p:txBody>
      </p:sp>
      <p:pic>
        <p:nvPicPr>
          <p:cNvPr id="197" name="Google Shape;197;g9504e29505_0_0" descr="Green Pace logo">
            <a:extLst>
              <a:ext uri="{FF2B5EF4-FFF2-40B4-BE49-F238E27FC236}">
                <a16:creationId xmlns:a16="http://schemas.microsoft.com/office/drawing/2014/main" id="{5F7C2875-2AE5-597A-053C-D6DD5A52B1C5}"/>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4" name="TextBox 3">
            <a:extLst>
              <a:ext uri="{FF2B5EF4-FFF2-40B4-BE49-F238E27FC236}">
                <a16:creationId xmlns:a16="http://schemas.microsoft.com/office/drawing/2014/main" id="{FAB18A47-25F1-1347-DA28-BDF0F0CD236D}"/>
              </a:ext>
            </a:extLst>
          </p:cNvPr>
          <p:cNvSpPr txBox="1"/>
          <p:nvPr/>
        </p:nvSpPr>
        <p:spPr>
          <a:xfrm>
            <a:off x="861812" y="5507821"/>
            <a:ext cx="1222872" cy="461665"/>
          </a:xfrm>
          <a:prstGeom prst="rect">
            <a:avLst/>
          </a:prstGeom>
          <a:noFill/>
        </p:spPr>
        <p:txBody>
          <a:bodyPr wrap="square" rtlCol="0">
            <a:spAutoFit/>
          </a:bodyPr>
          <a:lstStyle/>
          <a:p>
            <a:r>
              <a:rPr lang="en-US" sz="2400" dirty="0">
                <a:solidFill>
                  <a:schemeClr val="bg1"/>
                </a:solidFill>
              </a:rPr>
              <a:t>Results</a:t>
            </a:r>
          </a:p>
        </p:txBody>
      </p:sp>
      <p:sp>
        <p:nvSpPr>
          <p:cNvPr id="7" name="TextBox 6">
            <a:extLst>
              <a:ext uri="{FF2B5EF4-FFF2-40B4-BE49-F238E27FC236}">
                <a16:creationId xmlns:a16="http://schemas.microsoft.com/office/drawing/2014/main" id="{74E9CA49-A5A4-298E-CA21-F9D38C950833}"/>
              </a:ext>
            </a:extLst>
          </p:cNvPr>
          <p:cNvSpPr txBox="1"/>
          <p:nvPr/>
        </p:nvSpPr>
        <p:spPr>
          <a:xfrm>
            <a:off x="861812" y="2263765"/>
            <a:ext cx="1222872" cy="461665"/>
          </a:xfrm>
          <a:prstGeom prst="rect">
            <a:avLst/>
          </a:prstGeom>
          <a:noFill/>
        </p:spPr>
        <p:txBody>
          <a:bodyPr wrap="square" rtlCol="0">
            <a:spAutoFit/>
          </a:bodyPr>
          <a:lstStyle/>
          <a:p>
            <a:r>
              <a:rPr lang="en-US" sz="2400" dirty="0">
                <a:solidFill>
                  <a:schemeClr val="bg1"/>
                </a:solidFill>
              </a:rPr>
              <a:t>Test</a:t>
            </a:r>
          </a:p>
        </p:txBody>
      </p:sp>
      <p:pic>
        <p:nvPicPr>
          <p:cNvPr id="5" name="Picture 4">
            <a:extLst>
              <a:ext uri="{FF2B5EF4-FFF2-40B4-BE49-F238E27FC236}">
                <a16:creationId xmlns:a16="http://schemas.microsoft.com/office/drawing/2014/main" id="{7A78DFEC-54F2-D38F-3BBB-3D3409B26374}"/>
              </a:ext>
            </a:extLst>
          </p:cNvPr>
          <p:cNvPicPr>
            <a:picLocks noChangeAspect="1"/>
          </p:cNvPicPr>
          <p:nvPr/>
        </p:nvPicPr>
        <p:blipFill>
          <a:blip r:embed="rId5"/>
          <a:stretch>
            <a:fillRect/>
          </a:stretch>
        </p:blipFill>
        <p:spPr>
          <a:xfrm>
            <a:off x="1280332" y="2725430"/>
            <a:ext cx="9545382" cy="2715004"/>
          </a:xfrm>
          <a:prstGeom prst="rect">
            <a:avLst/>
          </a:prstGeom>
        </p:spPr>
      </p:pic>
      <p:pic>
        <p:nvPicPr>
          <p:cNvPr id="9" name="Picture 8">
            <a:extLst>
              <a:ext uri="{FF2B5EF4-FFF2-40B4-BE49-F238E27FC236}">
                <a16:creationId xmlns:a16="http://schemas.microsoft.com/office/drawing/2014/main" id="{39ADA5D5-4525-7C2D-CD96-4EAC5DFC07AA}"/>
              </a:ext>
            </a:extLst>
          </p:cNvPr>
          <p:cNvPicPr>
            <a:picLocks noChangeAspect="1"/>
          </p:cNvPicPr>
          <p:nvPr/>
        </p:nvPicPr>
        <p:blipFill>
          <a:blip r:embed="rId6"/>
          <a:stretch>
            <a:fillRect/>
          </a:stretch>
        </p:blipFill>
        <p:spPr>
          <a:xfrm>
            <a:off x="1280332" y="5961222"/>
            <a:ext cx="8497136" cy="461665"/>
          </a:xfrm>
          <a:prstGeom prst="rect">
            <a:avLst/>
          </a:prstGeom>
        </p:spPr>
      </p:pic>
    </p:spTree>
    <p:custDataLst>
      <p:tags r:id="rId1"/>
    </p:custDataLst>
    <p:extLst>
      <p:ext uri="{BB962C8B-B14F-4D97-AF65-F5344CB8AC3E}">
        <p14:creationId xmlns:p14="http://schemas.microsoft.com/office/powerpoint/2010/main" val="15574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916774" y="136411"/>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685800" y="1429439"/>
            <a:ext cx="10820400" cy="5160312"/>
          </a:xfrm>
          <a:prstGeom prst="rect">
            <a:avLst/>
          </a:prstGeom>
          <a:noFill/>
          <a:ln>
            <a:noFill/>
          </a:ln>
        </p:spPr>
        <p:txBody>
          <a:bodyPr spcFirstLastPara="1" wrap="square" lIns="91425" tIns="45700" rIns="91425" bIns="45700" anchor="t" anchorCtr="0">
            <a:normAutofit fontScale="92500" lnSpcReduction="20000"/>
          </a:bodyPr>
          <a:lstStyle/>
          <a:p>
            <a:pPr marL="457200" lvl="1" indent="0" algn="l" rtl="0">
              <a:lnSpc>
                <a:spcPct val="90000"/>
              </a:lnSpc>
              <a:spcBef>
                <a:spcPts val="0"/>
              </a:spcBef>
              <a:spcAft>
                <a:spcPts val="0"/>
              </a:spcAft>
              <a:buClr>
                <a:schemeClr val="lt1"/>
              </a:buClr>
              <a:buSzPts val="2000"/>
              <a:buNone/>
            </a:pPr>
            <a:r>
              <a:rPr lang="en-US" dirty="0" err="1"/>
              <a:t>DevSecOps</a:t>
            </a:r>
            <a:r>
              <a:rPr lang="en-US" dirty="0"/>
              <a:t> pipeline is a continuous loop for software development that focuses on security at every stage.</a:t>
            </a:r>
          </a:p>
          <a:p>
            <a:pPr marL="457200" lvl="1" indent="0" algn="l" rtl="0">
              <a:lnSpc>
                <a:spcPct val="90000"/>
              </a:lnSpc>
              <a:spcBef>
                <a:spcPts val="0"/>
              </a:spcBef>
              <a:spcAft>
                <a:spcPts val="0"/>
              </a:spcAft>
              <a:buClr>
                <a:schemeClr val="lt1"/>
              </a:buClr>
              <a:buSzPts val="2000"/>
              <a:buNone/>
            </a:pPr>
            <a:r>
              <a:rPr lang="en-US" dirty="0"/>
              <a:t>Preproduction </a:t>
            </a:r>
          </a:p>
          <a:p>
            <a:pPr marL="1257300" lvl="2">
              <a:spcBef>
                <a:spcPts val="0"/>
              </a:spcBef>
              <a:buSzPts val="2000"/>
            </a:pPr>
            <a:r>
              <a:rPr lang="en-US" dirty="0"/>
              <a:t>Assess and plan – analyze threats to security</a:t>
            </a:r>
          </a:p>
          <a:p>
            <a:pPr marL="1257300" lvl="2">
              <a:spcBef>
                <a:spcPts val="0"/>
              </a:spcBef>
              <a:buSzPts val="2000"/>
            </a:pPr>
            <a:r>
              <a:rPr lang="en-US" dirty="0"/>
              <a:t>Design and build – follows secure standards </a:t>
            </a:r>
          </a:p>
          <a:p>
            <a:pPr marL="1714500" lvl="3">
              <a:spcBef>
                <a:spcPts val="0"/>
              </a:spcBef>
              <a:buSzPts val="2000"/>
            </a:pPr>
            <a:r>
              <a:rPr lang="en-US" dirty="0"/>
              <a:t>OWASP</a:t>
            </a:r>
          </a:p>
          <a:p>
            <a:pPr marL="1714500" lvl="3">
              <a:spcBef>
                <a:spcPts val="0"/>
              </a:spcBef>
              <a:buSzPts val="2000"/>
            </a:pPr>
            <a:r>
              <a:rPr lang="en-US" dirty="0"/>
              <a:t>Security policy</a:t>
            </a:r>
          </a:p>
          <a:p>
            <a:pPr marL="1257300" lvl="2">
              <a:spcBef>
                <a:spcPts val="0"/>
              </a:spcBef>
              <a:buSzPts val="2000"/>
            </a:pPr>
            <a:r>
              <a:rPr lang="en-US" dirty="0"/>
              <a:t>Verify and testing </a:t>
            </a:r>
          </a:p>
          <a:p>
            <a:pPr marL="1714500" lvl="3">
              <a:spcBef>
                <a:spcPts val="0"/>
              </a:spcBef>
              <a:buSzPts val="2000"/>
            </a:pPr>
            <a:r>
              <a:rPr lang="en-US" dirty="0"/>
              <a:t>Tests to ensure not vulnerable to known threats.  </a:t>
            </a:r>
          </a:p>
          <a:p>
            <a:pPr marL="2171700" lvl="4">
              <a:spcBef>
                <a:spcPts val="0"/>
              </a:spcBef>
              <a:buSzPts val="2000"/>
            </a:pPr>
            <a:r>
              <a:rPr lang="en-US" b="1" dirty="0">
                <a:solidFill>
                  <a:srgbClr val="00B050"/>
                </a:solidFill>
              </a:rPr>
              <a:t>Static Analysis Tools</a:t>
            </a:r>
          </a:p>
          <a:p>
            <a:pPr marL="2628900" lvl="5">
              <a:spcBef>
                <a:spcPts val="0"/>
              </a:spcBef>
              <a:buSzPts val="2000"/>
            </a:pPr>
            <a:r>
              <a:rPr lang="en-US" b="1" dirty="0" err="1">
                <a:solidFill>
                  <a:srgbClr val="00B050"/>
                </a:solidFill>
              </a:rPr>
              <a:t>Astree</a:t>
            </a:r>
            <a:r>
              <a:rPr lang="en-US" b="1" dirty="0">
                <a:solidFill>
                  <a:srgbClr val="00B050"/>
                </a:solidFill>
              </a:rPr>
              <a:t>, </a:t>
            </a:r>
            <a:r>
              <a:rPr lang="en-US" b="1" dirty="0" err="1">
                <a:solidFill>
                  <a:srgbClr val="00B050"/>
                </a:solidFill>
              </a:rPr>
              <a:t>CPPcheck</a:t>
            </a:r>
            <a:r>
              <a:rPr lang="en-US" b="1" dirty="0">
                <a:solidFill>
                  <a:srgbClr val="00B050"/>
                </a:solidFill>
              </a:rPr>
              <a:t>, Clang, etc.</a:t>
            </a:r>
          </a:p>
          <a:p>
            <a:pPr marL="2171700" lvl="4">
              <a:spcBef>
                <a:spcPts val="0"/>
              </a:spcBef>
              <a:buSzPts val="2000"/>
            </a:pPr>
            <a:r>
              <a:rPr lang="en-US" b="1" dirty="0">
                <a:solidFill>
                  <a:srgbClr val="00B050"/>
                </a:solidFill>
              </a:rPr>
              <a:t>Unit tests</a:t>
            </a:r>
          </a:p>
          <a:p>
            <a:pPr marL="2628900" lvl="5">
              <a:spcBef>
                <a:spcPts val="0"/>
              </a:spcBef>
              <a:buSzPts val="2000"/>
            </a:pPr>
            <a:r>
              <a:rPr lang="en-US" b="1" dirty="0" err="1">
                <a:solidFill>
                  <a:srgbClr val="00B050"/>
                </a:solidFill>
              </a:rPr>
              <a:t>jUnit</a:t>
            </a:r>
            <a:endParaRPr lang="en-US" b="1" dirty="0">
              <a:solidFill>
                <a:srgbClr val="00B050"/>
              </a:solidFill>
            </a:endParaRPr>
          </a:p>
          <a:p>
            <a:pPr marL="457200" lvl="1" indent="0">
              <a:spcBef>
                <a:spcPts val="0"/>
              </a:spcBef>
              <a:buSzPts val="2000"/>
              <a:buNone/>
            </a:pPr>
            <a:r>
              <a:rPr lang="en-US" dirty="0"/>
              <a:t>Production</a:t>
            </a:r>
          </a:p>
          <a:p>
            <a:pPr marL="1257300" lvl="2">
              <a:spcBef>
                <a:spcPts val="0"/>
              </a:spcBef>
              <a:buSzPts val="2000"/>
              <a:buFont typeface="Arial" panose="020B0604020202020204" pitchFamily="34" charset="0"/>
              <a:buChar char="•"/>
            </a:pPr>
            <a:r>
              <a:rPr lang="en-US" dirty="0"/>
              <a:t>Transition and health check</a:t>
            </a:r>
          </a:p>
          <a:p>
            <a:pPr marL="1714500" lvl="3">
              <a:spcBef>
                <a:spcPts val="0"/>
              </a:spcBef>
              <a:buSzPts val="2000"/>
              <a:buFont typeface="Arial" panose="020B0604020202020204" pitchFamily="34" charset="0"/>
              <a:buChar char="•"/>
            </a:pPr>
            <a:r>
              <a:rPr lang="en-US" dirty="0"/>
              <a:t>Verify secure settings</a:t>
            </a:r>
          </a:p>
          <a:p>
            <a:pPr marL="1714500" lvl="3">
              <a:spcBef>
                <a:spcPts val="0"/>
              </a:spcBef>
              <a:buSzPts val="2000"/>
              <a:buFont typeface="Arial" panose="020B0604020202020204" pitchFamily="34" charset="0"/>
              <a:buChar char="•"/>
            </a:pPr>
            <a:r>
              <a:rPr lang="en-US" dirty="0"/>
              <a:t>Intrusion testing</a:t>
            </a:r>
          </a:p>
          <a:p>
            <a:pPr marL="2171700" lvl="4">
              <a:spcBef>
                <a:spcPts val="0"/>
              </a:spcBef>
              <a:buSzPts val="2000"/>
              <a:buFont typeface="Arial" panose="020B0604020202020204" pitchFamily="34" charset="0"/>
              <a:buChar char="•"/>
            </a:pPr>
            <a:r>
              <a:rPr lang="en-US" b="1" dirty="0">
                <a:solidFill>
                  <a:srgbClr val="00B050"/>
                </a:solidFill>
              </a:rPr>
              <a:t>Dynamic Application Security Testing tools</a:t>
            </a:r>
          </a:p>
          <a:p>
            <a:pPr marL="1257300" lvl="2">
              <a:spcBef>
                <a:spcPts val="0"/>
              </a:spcBef>
              <a:buSzPts val="2000"/>
              <a:buFont typeface="Arial" panose="020B0604020202020204" pitchFamily="34" charset="0"/>
              <a:buChar char="•"/>
            </a:pPr>
            <a:r>
              <a:rPr lang="en-US" dirty="0"/>
              <a:t>Monitor and detect</a:t>
            </a:r>
          </a:p>
          <a:p>
            <a:pPr marL="1714500" lvl="3">
              <a:spcBef>
                <a:spcPts val="0"/>
              </a:spcBef>
              <a:buSzPts val="2000"/>
              <a:buFont typeface="Arial" panose="020B0604020202020204" pitchFamily="34" charset="0"/>
              <a:buChar char="•"/>
            </a:pPr>
            <a:r>
              <a:rPr lang="en-US" dirty="0"/>
              <a:t>Log activities</a:t>
            </a:r>
          </a:p>
          <a:p>
            <a:pPr marL="2171700" lvl="4">
              <a:spcBef>
                <a:spcPts val="0"/>
              </a:spcBef>
              <a:buSzPts val="2000"/>
              <a:buFont typeface="Arial" panose="020B0604020202020204" pitchFamily="34" charset="0"/>
              <a:buChar char="•"/>
            </a:pPr>
            <a:r>
              <a:rPr lang="en-US" dirty="0"/>
              <a:t>Detect abnormal activity</a:t>
            </a:r>
          </a:p>
          <a:p>
            <a:pPr marL="2628900" lvl="5">
              <a:spcBef>
                <a:spcPts val="0"/>
              </a:spcBef>
              <a:buSzPts val="2000"/>
              <a:buFont typeface="Arial" panose="020B0604020202020204" pitchFamily="34" charset="0"/>
              <a:buChar char="•"/>
            </a:pPr>
            <a:r>
              <a:rPr lang="en-US" b="1" dirty="0">
                <a:solidFill>
                  <a:srgbClr val="00B050"/>
                </a:solidFill>
              </a:rPr>
              <a:t>Security Information and Event Management Tools </a:t>
            </a:r>
          </a:p>
          <a:p>
            <a:pPr marL="1257300" lvl="2">
              <a:spcBef>
                <a:spcPts val="0"/>
              </a:spcBef>
              <a:buSzPts val="2000"/>
              <a:buFont typeface="Arial" panose="020B0604020202020204" pitchFamily="34" charset="0"/>
              <a:buChar char="•"/>
            </a:pPr>
            <a:r>
              <a:rPr lang="en-US" dirty="0"/>
              <a:t>Respond</a:t>
            </a:r>
          </a:p>
          <a:p>
            <a:pPr marL="1714500" lvl="3">
              <a:spcBef>
                <a:spcPts val="0"/>
              </a:spcBef>
              <a:buSzPts val="2000"/>
              <a:buFont typeface="Arial" panose="020B0604020202020204" pitchFamily="34" charset="0"/>
              <a:buChar char="•"/>
            </a:pPr>
            <a:r>
              <a:rPr lang="en-US" dirty="0"/>
              <a:t>In the event of the attack</a:t>
            </a:r>
          </a:p>
          <a:p>
            <a:pPr marL="2171700" lvl="4">
              <a:spcBef>
                <a:spcPts val="0"/>
              </a:spcBef>
              <a:buSzPts val="2000"/>
              <a:buFont typeface="Arial" panose="020B0604020202020204" pitchFamily="34" charset="0"/>
              <a:buChar char="•"/>
            </a:pPr>
            <a:r>
              <a:rPr lang="en-US" dirty="0"/>
              <a:t>Halt operations</a:t>
            </a:r>
          </a:p>
          <a:p>
            <a:pPr marL="2171700" lvl="4">
              <a:spcBef>
                <a:spcPts val="0"/>
              </a:spcBef>
              <a:buSzPts val="2000"/>
              <a:buFont typeface="Arial" panose="020B0604020202020204" pitchFamily="34" charset="0"/>
              <a:buChar char="•"/>
            </a:pPr>
            <a:r>
              <a:rPr lang="en-US" dirty="0"/>
              <a:t>Block attackers</a:t>
            </a:r>
          </a:p>
          <a:p>
            <a:pPr marL="1257300" lvl="2">
              <a:spcBef>
                <a:spcPts val="0"/>
              </a:spcBef>
              <a:buSzPts val="2000"/>
              <a:buFont typeface="Arial" panose="020B0604020202020204" pitchFamily="34" charset="0"/>
              <a:buChar char="•"/>
            </a:pPr>
            <a:r>
              <a:rPr lang="en-US" dirty="0"/>
              <a:t>Maintain and Stabilize </a:t>
            </a:r>
          </a:p>
          <a:p>
            <a:pPr marL="1714500" lvl="3">
              <a:spcBef>
                <a:spcPts val="0"/>
              </a:spcBef>
              <a:buSzPts val="2000"/>
              <a:buFont typeface="Arial" panose="020B0604020202020204" pitchFamily="34" charset="0"/>
              <a:buChar char="•"/>
            </a:pPr>
            <a:r>
              <a:rPr lang="en-US" dirty="0"/>
              <a:t>Verify back to normal security baseline. </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lt1"/>
              </a:buClr>
              <a:buSzPts val="2000"/>
              <a:buNone/>
            </a:pPr>
            <a:r>
              <a:rPr lang="en-US" sz="2000" dirty="0"/>
              <a:t>Acting immediately to focus on security is in the best interest of our company as well as ourselves.   </a:t>
            </a:r>
          </a:p>
          <a:p>
            <a:pPr marL="342900">
              <a:spcBef>
                <a:spcPts val="0"/>
              </a:spcBef>
              <a:buSzPts val="2000"/>
            </a:pPr>
            <a:r>
              <a:rPr lang="en-US" sz="2000" dirty="0"/>
              <a:t>Risks of waiting</a:t>
            </a:r>
          </a:p>
          <a:p>
            <a:pPr marL="800100" lvl="1">
              <a:spcBef>
                <a:spcPts val="0"/>
              </a:spcBef>
              <a:buSzPts val="2000"/>
            </a:pPr>
            <a:r>
              <a:rPr lang="en-US" sz="1800" dirty="0"/>
              <a:t>Increase likelihood that a vulnerability is exploited. </a:t>
            </a:r>
          </a:p>
          <a:p>
            <a:pPr marL="1257300" lvl="2">
              <a:spcBef>
                <a:spcPts val="0"/>
              </a:spcBef>
              <a:buSzPts val="2000"/>
            </a:pPr>
            <a:r>
              <a:rPr lang="en-US" sz="1600" dirty="0"/>
              <a:t>Loss of trust	</a:t>
            </a:r>
          </a:p>
          <a:p>
            <a:pPr marL="1257300" lvl="2">
              <a:spcBef>
                <a:spcPts val="0"/>
              </a:spcBef>
              <a:buSzPts val="2000"/>
            </a:pPr>
            <a:r>
              <a:rPr lang="en-US" sz="1600" dirty="0"/>
              <a:t>Cost of attack</a:t>
            </a:r>
          </a:p>
          <a:p>
            <a:pPr marL="800100" lvl="1">
              <a:spcBef>
                <a:spcPts val="0"/>
              </a:spcBef>
              <a:buSzPts val="2000"/>
            </a:pPr>
            <a:r>
              <a:rPr lang="en-US" sz="1800" dirty="0"/>
              <a:t>Increased cost on projects when errors are found later in development. </a:t>
            </a:r>
          </a:p>
          <a:p>
            <a:pPr marL="800100" lvl="1">
              <a:spcBef>
                <a:spcPts val="0"/>
              </a:spcBef>
              <a:buSzPts val="2000"/>
            </a:pPr>
            <a:r>
              <a:rPr lang="en-US" sz="1800" dirty="0"/>
              <a:t>Increased production time when errors found late in development. </a:t>
            </a:r>
          </a:p>
          <a:p>
            <a:pPr marL="342900">
              <a:spcBef>
                <a:spcPts val="0"/>
              </a:spcBef>
              <a:buSzPts val="2000"/>
            </a:pPr>
            <a:r>
              <a:rPr lang="en-US" sz="2000" dirty="0"/>
              <a:t>Risks of implementing immediately</a:t>
            </a:r>
          </a:p>
          <a:p>
            <a:pPr marL="800100" lvl="1">
              <a:spcBef>
                <a:spcPts val="0"/>
              </a:spcBef>
              <a:buSzPts val="2000"/>
            </a:pPr>
            <a:r>
              <a:rPr lang="en-US" sz="1800" dirty="0"/>
              <a:t>Tough learning curve for developers</a:t>
            </a:r>
          </a:p>
          <a:p>
            <a:pPr marL="800100" lvl="1">
              <a:spcBef>
                <a:spcPts val="0"/>
              </a:spcBef>
              <a:buSzPts val="2000"/>
            </a:pPr>
            <a:r>
              <a:rPr lang="en-US" sz="1800" dirty="0"/>
              <a:t>Complexity of code may increase</a:t>
            </a:r>
          </a:p>
          <a:p>
            <a:pPr marL="800100" lvl="1">
              <a:spcBef>
                <a:spcPts val="0"/>
              </a:spcBef>
              <a:buSzPts val="2000"/>
            </a:pPr>
            <a:endParaRPr lang="en-US" sz="1800" dirty="0"/>
          </a:p>
          <a:p>
            <a:pPr marL="342900">
              <a:spcBef>
                <a:spcPts val="0"/>
              </a:spcBef>
              <a:buSzPts val="2000"/>
            </a:pPr>
            <a:r>
              <a:rPr lang="en-US" sz="2000" dirty="0"/>
              <a:t>Benefits of implementation</a:t>
            </a:r>
          </a:p>
          <a:p>
            <a:pPr marL="800100" lvl="1">
              <a:spcBef>
                <a:spcPts val="0"/>
              </a:spcBef>
              <a:buSzPts val="2000"/>
            </a:pPr>
            <a:r>
              <a:rPr lang="en-US" sz="1800" dirty="0"/>
              <a:t>Less risk to the individuals and the company.  </a:t>
            </a:r>
          </a:p>
          <a:p>
            <a:pPr marL="800100" lvl="1">
              <a:spcBef>
                <a:spcPts val="0"/>
              </a:spcBef>
              <a:buSzPts val="2000"/>
            </a:pPr>
            <a:r>
              <a:rPr lang="en-US" sz="1800" dirty="0"/>
              <a:t>Lower cost when vulnerabilities are detected and corrected early</a:t>
            </a:r>
          </a:p>
          <a:p>
            <a:pPr marL="800100" lvl="1">
              <a:spcBef>
                <a:spcPts val="0"/>
              </a:spcBef>
              <a:buSzPts val="2000"/>
            </a:pPr>
            <a:r>
              <a:rPr lang="en-US" sz="1800" dirty="0"/>
              <a:t>Professional development</a:t>
            </a:r>
          </a:p>
          <a:p>
            <a:pPr marL="800100" lvl="1">
              <a:spcBef>
                <a:spcPts val="0"/>
              </a:spcBef>
              <a:buSzPts val="2000"/>
            </a:pPr>
            <a:r>
              <a:rPr lang="en-US" sz="1800" dirty="0"/>
              <a:t>Better quality products</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20000"/>
          </a:bodyPr>
          <a:lstStyle/>
          <a:p>
            <a:pPr marL="342900">
              <a:spcBef>
                <a:spcPts val="0"/>
              </a:spcBef>
              <a:buSzPts val="2000"/>
            </a:pPr>
            <a:r>
              <a:rPr lang="en-US" sz="2000" dirty="0"/>
              <a:t>This policy started with the top 10 principals and standards; the primary recommendation is to expanded the policy to include emerging threats and existing threats not included in the current top 10.  </a:t>
            </a:r>
          </a:p>
          <a:p>
            <a:pPr marL="800100" lvl="1">
              <a:spcBef>
                <a:spcPts val="0"/>
              </a:spcBef>
              <a:buSzPts val="2000"/>
            </a:pPr>
            <a:r>
              <a:rPr lang="en-US" sz="1800" dirty="0"/>
              <a:t>Several more listed on for every language on the Carnegie Mellon University Software Engineering Institute. </a:t>
            </a:r>
          </a:p>
          <a:p>
            <a:pPr marL="800100" lvl="1">
              <a:spcBef>
                <a:spcPts val="0"/>
              </a:spcBef>
              <a:buSzPts val="2000"/>
            </a:pPr>
            <a:r>
              <a:rPr lang="en-US" sz="1800" dirty="0"/>
              <a:t>Emerging threats due to developing AI and technology advances</a:t>
            </a:r>
            <a:endParaRPr lang="en-US" sz="1600" dirty="0"/>
          </a:p>
          <a:p>
            <a:pPr marL="342900">
              <a:spcBef>
                <a:spcPts val="0"/>
              </a:spcBef>
              <a:buSzPts val="2000"/>
            </a:pPr>
            <a:endParaRPr lang="en-US" sz="2000" dirty="0"/>
          </a:p>
          <a:p>
            <a:pPr marL="0" indent="0">
              <a:spcBef>
                <a:spcPts val="0"/>
              </a:spcBef>
              <a:buSzPts val="2000"/>
              <a:buNone/>
            </a:pPr>
            <a:endParaRPr lang="en-US" sz="2000" dirty="0"/>
          </a:p>
          <a:p>
            <a:pPr marL="342900">
              <a:spcBef>
                <a:spcPts val="0"/>
              </a:spcBef>
              <a:buSzPts val="2000"/>
            </a:pPr>
            <a:r>
              <a:rPr lang="en-US" sz="2000" dirty="0"/>
              <a:t>Steps to be taken</a:t>
            </a:r>
          </a:p>
          <a:p>
            <a:pPr marL="800100" lvl="1">
              <a:spcBef>
                <a:spcPts val="0"/>
              </a:spcBef>
              <a:buSzPts val="2000"/>
            </a:pPr>
            <a:r>
              <a:rPr lang="en-US" sz="1800" dirty="0"/>
              <a:t>Implement encryption where it is missing.  </a:t>
            </a:r>
          </a:p>
          <a:p>
            <a:pPr marL="1257300" lvl="2">
              <a:spcBef>
                <a:spcPts val="0"/>
              </a:spcBef>
              <a:buSzPts val="2000"/>
            </a:pPr>
            <a:r>
              <a:rPr lang="en-US" sz="1600" dirty="0"/>
              <a:t>Old servers with data stored unencrypted should be brough to standards. </a:t>
            </a:r>
          </a:p>
          <a:p>
            <a:pPr marL="800100" lvl="1">
              <a:spcBef>
                <a:spcPts val="0"/>
              </a:spcBef>
              <a:buSzPts val="2000"/>
            </a:pPr>
            <a:r>
              <a:rPr lang="en-US" sz="1800" dirty="0"/>
              <a:t>Answer any questions that are brough forward by developers learning new policy.</a:t>
            </a:r>
          </a:p>
          <a:p>
            <a:pPr marL="800100" lvl="1">
              <a:spcBef>
                <a:spcPts val="0"/>
              </a:spcBef>
              <a:buSzPts val="2000"/>
            </a:pPr>
            <a:r>
              <a:rPr lang="en-US" sz="1800" dirty="0"/>
              <a:t>Evaluate existing software projects to determine if updates to improve security are needed.  </a:t>
            </a:r>
          </a:p>
          <a:p>
            <a:pPr marL="1257300" lvl="2">
              <a:spcBef>
                <a:spcPts val="0"/>
              </a:spcBef>
              <a:buSzPts val="2000"/>
            </a:pPr>
            <a:r>
              <a:rPr lang="en-US" sz="1600" dirty="0"/>
              <a:t>Example: Are all systems multifactor authentication? </a:t>
            </a:r>
          </a:p>
          <a:p>
            <a:pPr marL="800100" lvl="1">
              <a:spcBef>
                <a:spcPts val="0"/>
              </a:spcBef>
              <a:buSzPts val="2000"/>
            </a:pPr>
            <a:r>
              <a:rPr lang="en-US" sz="1800" dirty="0"/>
              <a:t>Create incident response procedures</a:t>
            </a:r>
          </a:p>
          <a:p>
            <a:pPr marL="1257300" lvl="2">
              <a:spcBef>
                <a:spcPts val="0"/>
              </a:spcBef>
              <a:buSzPts val="2000"/>
            </a:pPr>
            <a:r>
              <a:rPr lang="en-US" sz="1600" dirty="0"/>
              <a:t>Who is notified?</a:t>
            </a:r>
          </a:p>
          <a:p>
            <a:pPr marL="1257300" lvl="2">
              <a:spcBef>
                <a:spcPts val="0"/>
              </a:spcBef>
              <a:buSzPts val="2000"/>
            </a:pPr>
            <a:r>
              <a:rPr lang="en-US" sz="1600" dirty="0"/>
              <a:t>Guidelines on when to shutdown and/or rollback</a:t>
            </a:r>
          </a:p>
          <a:p>
            <a:pPr marL="800100" lvl="1">
              <a:spcBef>
                <a:spcPts val="0"/>
              </a:spcBef>
              <a:buSzPts val="2000"/>
            </a:pPr>
            <a:r>
              <a:rPr lang="en-US" sz="1800" dirty="0"/>
              <a:t>Follow security policy in all projects moving forward. </a:t>
            </a:r>
          </a:p>
          <a:p>
            <a:pPr marL="800100" lvl="1">
              <a:spcBef>
                <a:spcPts val="0"/>
              </a:spcBef>
              <a:buSzPts val="2000"/>
            </a:pPr>
            <a:r>
              <a:rPr lang="en-US" sz="1800" dirty="0"/>
              <a:t>Provide continuing education on secure practices. </a:t>
            </a:r>
          </a:p>
          <a:p>
            <a:pPr marL="0" indent="0">
              <a:spcBef>
                <a:spcPts val="0"/>
              </a:spcBef>
              <a:buSzPts val="2000"/>
              <a:buNone/>
            </a:pPr>
            <a:endParaRPr lang="en-US" sz="20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3160643" y="268249"/>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706974" y="1303190"/>
            <a:ext cx="10820400" cy="1149226"/>
          </a:xfrm>
          <a:prstGeom prst="rect">
            <a:avLst/>
          </a:prstGeom>
          <a:noFill/>
          <a:ln>
            <a:noFill/>
          </a:ln>
        </p:spPr>
        <p:txBody>
          <a:bodyPr spcFirstLastPara="1" wrap="square" lIns="91425" tIns="45700" rIns="91425" bIns="45700" anchor="t" anchorCtr="0">
            <a:normAutofit lnSpcReduction="10000"/>
          </a:bodyPr>
          <a:lstStyle/>
          <a:p>
            <a:pPr marL="685800" lvl="0" indent="0" algn="l" rtl="0">
              <a:lnSpc>
                <a:spcPct val="90000"/>
              </a:lnSpc>
              <a:spcBef>
                <a:spcPts val="0"/>
              </a:spcBef>
              <a:spcAft>
                <a:spcPts val="0"/>
              </a:spcAft>
              <a:buSzPts val="1800"/>
              <a:buNone/>
            </a:pPr>
            <a:r>
              <a:rPr lang="en-US" dirty="0"/>
              <a:t>Why is standardized security essential?  Growing threats</a:t>
            </a:r>
          </a:p>
          <a:p>
            <a:pPr marL="685800" lvl="0" indent="0" algn="l" rtl="0">
              <a:lnSpc>
                <a:spcPct val="90000"/>
              </a:lnSpc>
              <a:spcBef>
                <a:spcPts val="0"/>
              </a:spcBef>
              <a:spcAft>
                <a:spcPts val="0"/>
              </a:spcAft>
              <a:buSzPts val="1800"/>
              <a:buNone/>
            </a:pPr>
            <a:endParaRPr lang="en-US" sz="1600" dirty="0"/>
          </a:p>
          <a:p>
            <a:pPr marL="685800" lvl="0" indent="0">
              <a:spcBef>
                <a:spcPts val="0"/>
              </a:spcBef>
              <a:buNone/>
            </a:pPr>
            <a:r>
              <a:rPr lang="en-US" sz="1600" dirty="0"/>
              <a:t>According to the United States Department of Homeland Security, technological advances combined with the growing risks related to artificial intelligence require unshakable diligence and increased versatility to face the cyber threats of today.  (Shields ready, n.d.)</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706974" y="2688835"/>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
        <p:nvSpPr>
          <p:cNvPr id="2" name="Google Shape;152;p3">
            <a:extLst>
              <a:ext uri="{FF2B5EF4-FFF2-40B4-BE49-F238E27FC236}">
                <a16:creationId xmlns:a16="http://schemas.microsoft.com/office/drawing/2014/main" id="{CFE55880-19E8-F3BB-A78F-E97D44A4FCE9}"/>
              </a:ext>
            </a:extLst>
          </p:cNvPr>
          <p:cNvSpPr txBox="1">
            <a:spLocks/>
          </p:cNvSpPr>
          <p:nvPr/>
        </p:nvSpPr>
        <p:spPr>
          <a:xfrm>
            <a:off x="7384869" y="2791483"/>
            <a:ext cx="4206240" cy="3591900"/>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342900">
              <a:buSzPts val="2200"/>
            </a:pPr>
            <a:r>
              <a:rPr lang="en-US" sz="1800" dirty="0"/>
              <a:t>Defense in depth (</a:t>
            </a:r>
            <a:r>
              <a:rPr lang="en-US" sz="1800" dirty="0" err="1"/>
              <a:t>DiD</a:t>
            </a:r>
            <a:r>
              <a:rPr lang="en-US" sz="1800" dirty="0"/>
              <a:t>)</a:t>
            </a:r>
          </a:p>
          <a:p>
            <a:pPr marL="800100" lvl="1">
              <a:buSzPts val="2200"/>
            </a:pPr>
            <a:r>
              <a:rPr lang="en-US" sz="1600" dirty="0"/>
              <a:t>Layered approach to security</a:t>
            </a:r>
          </a:p>
          <a:p>
            <a:pPr marL="800100" lvl="1">
              <a:buSzPts val="2200"/>
            </a:pPr>
            <a:r>
              <a:rPr lang="en-US" sz="1600" dirty="0"/>
              <a:t>Strategy designed to provide more robust coverage of vulnerabilities.</a:t>
            </a:r>
          </a:p>
          <a:p>
            <a:pPr marL="342900">
              <a:buSzPts val="2200"/>
            </a:pPr>
            <a:r>
              <a:rPr lang="en-US" sz="1800" dirty="0"/>
              <a:t> This security policy will primarily address the crucial “APP Security” layer of security by defining:</a:t>
            </a:r>
          </a:p>
          <a:p>
            <a:pPr marL="800100" lvl="1">
              <a:buSzPts val="2200"/>
            </a:pPr>
            <a:r>
              <a:rPr lang="en-US" sz="1600" dirty="0"/>
              <a:t>core security principles</a:t>
            </a:r>
          </a:p>
          <a:p>
            <a:pPr marL="800100" lvl="1">
              <a:buSzPts val="2200"/>
            </a:pPr>
            <a:r>
              <a:rPr lang="en-US" sz="1600" dirty="0"/>
              <a:t>coding standards</a:t>
            </a:r>
          </a:p>
          <a:p>
            <a:pPr marL="800100" lvl="1">
              <a:buSzPts val="2200"/>
            </a:pPr>
            <a:r>
              <a:rPr lang="en-US" sz="1600" dirty="0"/>
              <a:t>AAA</a:t>
            </a:r>
          </a:p>
          <a:p>
            <a:pPr marL="800100" lvl="1">
              <a:buSzPts val="2200"/>
            </a:pPr>
            <a:r>
              <a:rPr lang="en-US" sz="1600" dirty="0"/>
              <a:t>data encryption policies.  </a:t>
            </a:r>
          </a:p>
          <a:p>
            <a:pPr marL="800100" lvl="1">
              <a:buSzPts val="2200"/>
              <a:buFont typeface="Wingdings" panose="05000000000000000000" pitchFamily="2" charset="2"/>
              <a:buChar char="Ø"/>
            </a:pPr>
            <a:endParaRPr lang="en-US" sz="1800" dirty="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485304"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200"/>
              <a:buNone/>
            </a:pPr>
            <a:r>
              <a:rPr lang="en-US" dirty="0"/>
              <a:t>In conclusion moving forward Green Pace will adopt secure coding best practices and standards outlined in the security policy. </a:t>
            </a:r>
          </a:p>
          <a:p>
            <a:pPr marL="0" lvl="0" indent="0" algn="l" rtl="0">
              <a:lnSpc>
                <a:spcPct val="90000"/>
              </a:lnSpc>
              <a:spcBef>
                <a:spcPts val="0"/>
              </a:spcBef>
              <a:spcAft>
                <a:spcPts val="0"/>
              </a:spcAft>
              <a:buClr>
                <a:schemeClr val="lt1"/>
              </a:buClr>
              <a:buSzPts val="2200"/>
              <a:buNone/>
            </a:pPr>
            <a:r>
              <a:rPr lang="en-US" dirty="0"/>
              <a:t>Includes:</a:t>
            </a:r>
          </a:p>
          <a:p>
            <a:pPr marL="685800" lvl="1" indent="-228600">
              <a:spcBef>
                <a:spcPts val="0"/>
              </a:spcBef>
              <a:buSzPts val="2200"/>
            </a:pPr>
            <a:r>
              <a:rPr lang="en-US"/>
              <a:t>AAA</a:t>
            </a:r>
            <a:endParaRPr lang="en-US" dirty="0"/>
          </a:p>
          <a:p>
            <a:pPr marL="685800" lvl="1" indent="-228600">
              <a:spcBef>
                <a:spcPts val="0"/>
              </a:spcBef>
              <a:buSzPts val="2200"/>
            </a:pPr>
            <a:r>
              <a:rPr lang="en-US" dirty="0"/>
              <a:t>Encryption standards</a:t>
            </a:r>
          </a:p>
          <a:p>
            <a:pPr marL="1143000" lvl="2" indent="-228600">
              <a:spcBef>
                <a:spcPts val="0"/>
              </a:spcBef>
              <a:buSzPts val="2200"/>
            </a:pPr>
            <a:r>
              <a:rPr lang="en-US" dirty="0"/>
              <a:t>Rest</a:t>
            </a:r>
          </a:p>
          <a:p>
            <a:pPr marL="1143000" lvl="2" indent="-228600">
              <a:spcBef>
                <a:spcPts val="0"/>
              </a:spcBef>
              <a:buSzPts val="2200"/>
            </a:pPr>
            <a:r>
              <a:rPr lang="en-US" dirty="0"/>
              <a:t>Flight</a:t>
            </a:r>
          </a:p>
          <a:p>
            <a:pPr marL="1143000" lvl="2" indent="-228600">
              <a:spcBef>
                <a:spcPts val="0"/>
              </a:spcBef>
              <a:buSzPts val="2200"/>
            </a:pPr>
            <a:r>
              <a:rPr lang="en-US" dirty="0"/>
              <a:t>In Use</a:t>
            </a:r>
          </a:p>
          <a:p>
            <a:pPr marL="685800" lvl="1" indent="-228600">
              <a:spcBef>
                <a:spcPts val="0"/>
              </a:spcBef>
              <a:buSzPts val="2200"/>
            </a:pPr>
            <a:r>
              <a:rPr lang="en-US" dirty="0"/>
              <a:t>Defense in depth</a:t>
            </a:r>
          </a:p>
          <a:p>
            <a:pPr marL="685800" lvl="1" indent="-228600">
              <a:spcBef>
                <a:spcPts val="0"/>
              </a:spcBef>
              <a:buSzPts val="2200"/>
            </a:pPr>
            <a:r>
              <a:rPr lang="en-US" dirty="0"/>
              <a:t>Top 10 security principles </a:t>
            </a:r>
          </a:p>
          <a:p>
            <a:pPr marL="685800" lvl="1" indent="-228600">
              <a:spcBef>
                <a:spcPts val="0"/>
              </a:spcBef>
              <a:buSzPts val="2200"/>
            </a:pPr>
            <a:r>
              <a:rPr lang="en-US" dirty="0"/>
              <a:t>Coding standards depicted </a:t>
            </a:r>
          </a:p>
          <a:p>
            <a:pPr marL="685800" lvl="1" indent="-228600">
              <a:spcBef>
                <a:spcPts val="0"/>
              </a:spcBef>
              <a:buSzPts val="2200"/>
            </a:pPr>
            <a:endParaRPr lang="en-US" dirty="0"/>
          </a:p>
          <a:p>
            <a:pPr marL="0" indent="0">
              <a:spcBef>
                <a:spcPts val="0"/>
              </a:spcBef>
              <a:buSzPts val="2200"/>
              <a:buNone/>
            </a:pPr>
            <a:r>
              <a:rPr lang="en-US" dirty="0"/>
              <a:t>Green Pace commits to continually improving our security policy and adhering to industry best practices. </a:t>
            </a:r>
          </a:p>
          <a:p>
            <a:pPr marL="457200" lvl="1" indent="0" algn="ctr">
              <a:spcBef>
                <a:spcPts val="0"/>
              </a:spcBef>
              <a:buSzPts val="2200"/>
              <a:buNone/>
            </a:pPr>
            <a:endParaRPr lang="en-US"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134384"/>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806986" y="1214059"/>
            <a:ext cx="10820400" cy="4911319"/>
          </a:xfrm>
          <a:prstGeom prst="rect">
            <a:avLst/>
          </a:prstGeom>
          <a:noFill/>
          <a:ln>
            <a:noFill/>
          </a:ln>
        </p:spPr>
        <p:txBody>
          <a:bodyPr spcFirstLastPara="1" wrap="square" lIns="91425" tIns="45700" rIns="91425" bIns="45700" anchor="t" anchorCtr="0">
            <a:normAutofit fontScale="25000" lnSpcReduction="20000"/>
          </a:bodyPr>
          <a:lstStyle/>
          <a:p>
            <a:pPr marL="341313" indent="-341313">
              <a:buNone/>
            </a:pPr>
            <a:r>
              <a:rPr lang="en-US" sz="6200" dirty="0"/>
              <a:t>Ballman, A. (2025a, July 21). </a:t>
            </a:r>
            <a:r>
              <a:rPr lang="en-US" sz="6200" i="1" dirty="0"/>
              <a:t>Err51-CPP. handle all exceptions</a:t>
            </a:r>
            <a:r>
              <a:rPr lang="en-US" sz="6200" dirty="0"/>
              <a:t>. Carnegie Mellon University: Software Engineering Institute. </a:t>
            </a:r>
            <a:r>
              <a:rPr lang="en-US" sz="6200" u="sng" dirty="0">
                <a:hlinkClick r:id="rId4"/>
              </a:rPr>
              <a:t>https://wiki.sei.cmu.edu/confluence/display/cplusplus/ERR51-CPP.+Handle+all+exceptions</a:t>
            </a:r>
            <a:r>
              <a:rPr lang="en-US" sz="6200" dirty="0"/>
              <a:t> </a:t>
            </a:r>
          </a:p>
          <a:p>
            <a:pPr marL="341313" indent="-341313">
              <a:buNone/>
            </a:pPr>
            <a:r>
              <a:rPr lang="en-US" sz="6200" dirty="0"/>
              <a:t>Ballman, A. (2025b, July 8). </a:t>
            </a:r>
            <a:r>
              <a:rPr lang="en-US" sz="6200" i="1" dirty="0"/>
              <a:t>MSC52-CPP. value-returning functions must return a value from all exit paths</a:t>
            </a:r>
            <a:r>
              <a:rPr lang="en-US" sz="6200" dirty="0"/>
              <a:t>. Carnegie Mellon University: Software Engineering Institute. . </a:t>
            </a:r>
            <a:r>
              <a:rPr lang="en-US" sz="6200" u="sng" dirty="0">
                <a:hlinkClick r:id="rId5"/>
              </a:rPr>
              <a:t>https://wiki.sei.cmu.edu/confluence/display/cplusplus/MSC52-CPP.+Value-returning+functions+must+return+a+value+from+all+exit+paths</a:t>
            </a:r>
            <a:r>
              <a:rPr lang="en-US" sz="6200" dirty="0"/>
              <a:t> </a:t>
            </a:r>
          </a:p>
          <a:p>
            <a:pPr marL="341313" indent="-341313">
              <a:buNone/>
            </a:pPr>
            <a:r>
              <a:rPr lang="en-US" sz="6200" dirty="0"/>
              <a:t>Long, F. (2023, January 10).</a:t>
            </a:r>
            <a:r>
              <a:rPr lang="en-US" sz="6200" i="1" dirty="0"/>
              <a:t> MSC60-J. Do not use assertions to verify the absence of runtime errors. </a:t>
            </a:r>
            <a:r>
              <a:rPr lang="en-US" sz="6200" dirty="0"/>
              <a:t>Carnegie Mellon University: Software Engineering Institute. </a:t>
            </a:r>
            <a:r>
              <a:rPr lang="en-US" sz="6200" u="sng" dirty="0">
                <a:hlinkClick r:id="rId6"/>
              </a:rPr>
              <a:t>https://wiki.sei.cmu.edu/confluence/display/java/MSC60-J.+Do+not+use+assertions+to+verify+the+absence+of+runtime+errors</a:t>
            </a:r>
            <a:r>
              <a:rPr lang="en-US" sz="6200" dirty="0"/>
              <a:t> </a:t>
            </a:r>
          </a:p>
          <a:p>
            <a:pPr marL="341313" indent="-341313">
              <a:buNone/>
            </a:pPr>
            <a:r>
              <a:rPr lang="en-US" sz="6200" dirty="0"/>
              <a:t>Mariani, F. (2025a, August 6). </a:t>
            </a:r>
            <a:r>
              <a:rPr lang="en-US" sz="6200" i="1" dirty="0"/>
              <a:t>Str31-C. Guarantee that storage for strings has sufficient space for character data and the null terminator</a:t>
            </a:r>
            <a:r>
              <a:rPr lang="en-US" sz="6200" dirty="0"/>
              <a:t>. Carnegie Mellon University: Software Engineering Institute. </a:t>
            </a:r>
            <a:r>
              <a:rPr lang="en-US" sz="6200" u="sng" dirty="0">
                <a:hlinkClick r:id="rId7"/>
              </a:rPr>
              <a:t>https://wiki.sei.cmu.edu/confluence/display/c/STR31-C.+Guarantee+that+storage+for+strings+has+sufficient+space+for+character+data+and+the+null+terminator</a:t>
            </a:r>
            <a:r>
              <a:rPr lang="en-US" sz="6200" dirty="0"/>
              <a:t> </a:t>
            </a:r>
          </a:p>
          <a:p>
            <a:pPr marL="341313" indent="-341313">
              <a:buNone/>
            </a:pPr>
            <a:r>
              <a:rPr lang="en-US" sz="6200" dirty="0"/>
              <a:t>Mariani, F. (2025b, July 2). </a:t>
            </a:r>
            <a:r>
              <a:rPr lang="en-US" sz="6200" i="1" dirty="0"/>
              <a:t>Str52-CPP. Use valid references, pointers, and iterators to reference elements of a </a:t>
            </a:r>
            <a:r>
              <a:rPr lang="en-US" sz="6200" i="1" dirty="0" err="1"/>
              <a:t>basic_string</a:t>
            </a:r>
            <a:r>
              <a:rPr lang="en-US" sz="6200" dirty="0"/>
              <a:t>. Carnegie Mellon University: Software Engineering Institute. </a:t>
            </a:r>
            <a:r>
              <a:rPr lang="en-US" sz="6200" u="sng" dirty="0">
                <a:hlinkClick r:id="rId8"/>
              </a:rPr>
              <a:t>https://wiki.sei.cmu.edu/confluence/display/cplusplus/STR52-CPP.+Use+valid+references%2C+pointers%2C+and+iterators+to+reference+elements+of+a+basic_string</a:t>
            </a:r>
            <a:r>
              <a:rPr lang="en-US" sz="6200" dirty="0"/>
              <a:t>  </a:t>
            </a:r>
          </a:p>
          <a:p>
            <a:pPr marL="341313" indent="-341313">
              <a:buNone/>
            </a:pPr>
            <a:r>
              <a:rPr lang="en-US" sz="6200" dirty="0"/>
              <a:t>Mohindra, D. (2025, August 6). </a:t>
            </a:r>
            <a:r>
              <a:rPr lang="en-US" sz="6200" i="1" dirty="0"/>
              <a:t>IDS00-J. Prevent SQL Injection</a:t>
            </a:r>
            <a:r>
              <a:rPr lang="en-US" sz="6200" dirty="0"/>
              <a:t>. Carnegie Mellon University: Software Engineering Institute. </a:t>
            </a:r>
            <a:r>
              <a:rPr lang="en-US" sz="6200" u="sng" dirty="0">
                <a:hlinkClick r:id="rId9"/>
              </a:rPr>
              <a:t>https://wiki.sei.cmu.edu/confluence/display/java/IDS00-J.+Prevent+SQL+injection</a:t>
            </a:r>
            <a:r>
              <a:rPr lang="en-US" sz="6200" dirty="0"/>
              <a:t> </a:t>
            </a:r>
          </a:p>
        </p:txBody>
      </p:sp>
      <p:pic>
        <p:nvPicPr>
          <p:cNvPr id="239" name="Google Shape;239;p14" descr="Green Pace logo"/>
          <p:cNvPicPr preferRelativeResize="0"/>
          <p:nvPr/>
        </p:nvPicPr>
        <p:blipFill>
          <a:blip r:embed="rId10">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a:extLst>
            <a:ext uri="{FF2B5EF4-FFF2-40B4-BE49-F238E27FC236}">
              <a16:creationId xmlns:a16="http://schemas.microsoft.com/office/drawing/2014/main" id="{DBCD1D25-E01C-B8C9-D6B9-4598F16B356F}"/>
            </a:ext>
          </a:extLst>
        </p:cNvPr>
        <p:cNvGrpSpPr/>
        <p:nvPr/>
      </p:nvGrpSpPr>
      <p:grpSpPr>
        <a:xfrm>
          <a:off x="0" y="0"/>
          <a:ext cx="0" cy="0"/>
          <a:chOff x="0" y="0"/>
          <a:chExt cx="0" cy="0"/>
        </a:xfrm>
      </p:grpSpPr>
      <p:sp>
        <p:nvSpPr>
          <p:cNvPr id="237" name="Google Shape;237;p14">
            <a:extLst>
              <a:ext uri="{FF2B5EF4-FFF2-40B4-BE49-F238E27FC236}">
                <a16:creationId xmlns:a16="http://schemas.microsoft.com/office/drawing/2014/main" id="{02A9BE8F-6D43-DF6A-1644-CF092A346A51}"/>
              </a:ext>
            </a:extLst>
          </p:cNvPr>
          <p:cNvSpPr txBox="1">
            <a:spLocks noGrp="1"/>
          </p:cNvSpPr>
          <p:nvPr>
            <p:ph type="title"/>
          </p:nvPr>
        </p:nvSpPr>
        <p:spPr>
          <a:xfrm>
            <a:off x="2895600" y="134384"/>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a:extLst>
              <a:ext uri="{FF2B5EF4-FFF2-40B4-BE49-F238E27FC236}">
                <a16:creationId xmlns:a16="http://schemas.microsoft.com/office/drawing/2014/main" id="{6A0C790B-897A-9B5E-79AF-1E7C0D502DE3}"/>
              </a:ext>
            </a:extLst>
          </p:cNvPr>
          <p:cNvSpPr txBox="1">
            <a:spLocks noGrp="1"/>
          </p:cNvSpPr>
          <p:nvPr>
            <p:ph type="body" idx="1"/>
          </p:nvPr>
        </p:nvSpPr>
        <p:spPr>
          <a:xfrm>
            <a:off x="806986" y="1214059"/>
            <a:ext cx="10820400" cy="4911319"/>
          </a:xfrm>
          <a:prstGeom prst="rect">
            <a:avLst/>
          </a:prstGeom>
          <a:noFill/>
          <a:ln>
            <a:noFill/>
          </a:ln>
        </p:spPr>
        <p:txBody>
          <a:bodyPr spcFirstLastPara="1" wrap="square" lIns="91425" tIns="45700" rIns="91425" bIns="45700" anchor="t" anchorCtr="0">
            <a:normAutofit fontScale="25000" lnSpcReduction="20000"/>
          </a:bodyPr>
          <a:lstStyle/>
          <a:p>
            <a:pPr marL="341313" indent="-341313">
              <a:buNone/>
            </a:pPr>
            <a:r>
              <a:rPr lang="en-US" sz="6200" dirty="0"/>
              <a:t>Pincar, J. (2025a, July 25). </a:t>
            </a:r>
            <a:r>
              <a:rPr lang="en-US" sz="6200" i="1" dirty="0"/>
              <a:t>Exp53-CPP. do not read uninitialized memory</a:t>
            </a:r>
            <a:r>
              <a:rPr lang="en-US" sz="6200" dirty="0"/>
              <a:t>. Carnegie Mellon University: Software Engineering Institute. </a:t>
            </a:r>
            <a:r>
              <a:rPr lang="en-US" sz="6200" u="sng" dirty="0">
                <a:hlinkClick r:id="rId4"/>
              </a:rPr>
              <a:t>https://wiki.sei.cmu.edu/confluence/display/cplusplus/EXP53-CPP.+Do+not+read+uninitialized+memory</a:t>
            </a:r>
            <a:r>
              <a:rPr lang="en-US" sz="6200" dirty="0"/>
              <a:t> </a:t>
            </a:r>
          </a:p>
          <a:p>
            <a:pPr marL="341313" indent="-341313">
              <a:buNone/>
            </a:pPr>
            <a:r>
              <a:rPr lang="en-US" sz="6200" dirty="0"/>
              <a:t>Pincar, J. (2025b, July 2). </a:t>
            </a:r>
            <a:r>
              <a:rPr lang="en-US" sz="6200" i="1" dirty="0"/>
              <a:t>Fio51-CPP. close files when they are no longer needed</a:t>
            </a:r>
            <a:r>
              <a:rPr lang="en-US" sz="6200" dirty="0"/>
              <a:t>. Carnegie Mellon University: Software Engineering Institute. </a:t>
            </a:r>
            <a:r>
              <a:rPr lang="en-US" sz="6200" u="sng" dirty="0">
                <a:hlinkClick r:id="rId5"/>
              </a:rPr>
              <a:t>https://wiki.sei.cmu.edu/confluence/display/cplusplus/FIO51-CPP.+Close+files+when+they+are+no+longer+needed</a:t>
            </a:r>
            <a:endParaRPr lang="en-US" sz="6200" dirty="0"/>
          </a:p>
          <a:p>
            <a:pPr marL="341313" indent="-341313">
              <a:buNone/>
            </a:pPr>
            <a:r>
              <a:rPr lang="en-US" sz="6200" dirty="0"/>
              <a:t>Pincar, J. (2025c, June 25). </a:t>
            </a:r>
            <a:r>
              <a:rPr lang="en-US" sz="6200" i="1" dirty="0"/>
              <a:t>Mem52-CPP. detect and handle memory allocation errors</a:t>
            </a:r>
            <a:r>
              <a:rPr lang="en-US" sz="6200" dirty="0"/>
              <a:t>. Carnegie Mellon University: Software Engineering Institute. </a:t>
            </a:r>
            <a:r>
              <a:rPr lang="en-US" sz="6200" u="sng" dirty="0">
                <a:hlinkClick r:id="rId6"/>
              </a:rPr>
              <a:t>https://wiki.sei.cmu.edu/confluence/display/cplusplus/MEM52-CPP.+Detect+and+handle+memory+allocation+errors</a:t>
            </a:r>
            <a:r>
              <a:rPr lang="en-US" sz="6200" dirty="0"/>
              <a:t> </a:t>
            </a:r>
          </a:p>
          <a:p>
            <a:pPr marL="341313" indent="-341313">
              <a:buNone/>
            </a:pPr>
            <a:r>
              <a:rPr lang="en-US" sz="6200" dirty="0"/>
              <a:t>Seacord, R. (2025, May 5). </a:t>
            </a:r>
            <a:r>
              <a:rPr lang="en-US" sz="6200" i="1" dirty="0"/>
              <a:t>INT32-C. ensure that operations on signed integers do not result in overflow</a:t>
            </a:r>
            <a:r>
              <a:rPr lang="en-US" sz="6200" dirty="0"/>
              <a:t>. Carnegie Mellon University: Software Engineering Institute. </a:t>
            </a:r>
            <a:r>
              <a:rPr lang="en-US" sz="6200" u="sng" dirty="0">
                <a:hlinkClick r:id="rId7"/>
              </a:rPr>
              <a:t>https://wiki.sei.cmu.edu/confluence/display/c/INT32-C.+Ensure+that+operations+on+signed+integers+do+not+result+in+overflow</a:t>
            </a:r>
            <a:r>
              <a:rPr lang="en-US" sz="6200" dirty="0"/>
              <a:t> </a:t>
            </a:r>
          </a:p>
          <a:p>
            <a:pPr marL="341313" indent="-341313">
              <a:buNone/>
            </a:pPr>
            <a:r>
              <a:rPr lang="en-US" sz="6200" dirty="0"/>
              <a:t>Seacord, R. (2018, May 2).</a:t>
            </a:r>
            <a:r>
              <a:rPr lang="en-US" sz="6200" i="1" dirty="0"/>
              <a:t> Top 10 secure coding standards. </a:t>
            </a:r>
            <a:r>
              <a:rPr lang="en-US" sz="6200" dirty="0"/>
              <a:t>Carnegie Mellon University: Software Engineering Institute. </a:t>
            </a:r>
            <a:r>
              <a:rPr lang="en-US" sz="6200" u="sng" dirty="0">
                <a:hlinkClick r:id="rId7"/>
              </a:rPr>
              <a:t>https://wiki.sei.cmu.edu/confluence/display/c/INT32-C.+Ensure+that+operations+on+signed+integers+do+not+result+in+overflow</a:t>
            </a:r>
            <a:r>
              <a:rPr lang="en-US" sz="6200" dirty="0"/>
              <a:t> </a:t>
            </a:r>
          </a:p>
          <a:p>
            <a:pPr marL="341313" indent="-341313">
              <a:buNone/>
            </a:pPr>
            <a:r>
              <a:rPr lang="en-US" sz="6200" dirty="0"/>
              <a:t>United States Government. (n.d.). </a:t>
            </a:r>
            <a:r>
              <a:rPr lang="en-US" sz="6200" i="1" dirty="0"/>
              <a:t>Shields ready</a:t>
            </a:r>
            <a:r>
              <a:rPr lang="en-US" sz="6200" dirty="0"/>
              <a:t>. Cybersecurity and    Infrastructure Security Agency CISA. </a:t>
            </a:r>
            <a:r>
              <a:rPr lang="en-US" sz="6200" dirty="0">
                <a:hlinkClick r:id="rId8"/>
              </a:rPr>
              <a:t>https://www.cisa.gov/shields-ready</a:t>
            </a:r>
            <a:endParaRPr lang="en-US" sz="6200" dirty="0"/>
          </a:p>
          <a:p>
            <a:pPr marL="0" indent="0">
              <a:buNone/>
            </a:pPr>
            <a:endParaRPr lang="en-US" sz="6600" dirty="0"/>
          </a:p>
          <a:p>
            <a:pPr marL="227013" lvl="0" indent="-227013">
              <a:spcBef>
                <a:spcPts val="0"/>
              </a:spcBef>
              <a:buSzPts val="2200"/>
              <a:buNone/>
            </a:pPr>
            <a:r>
              <a:rPr lang="en-US" sz="6600" dirty="0"/>
              <a:t> </a:t>
            </a:r>
          </a:p>
        </p:txBody>
      </p:sp>
      <p:pic>
        <p:nvPicPr>
          <p:cNvPr id="239" name="Google Shape;239;p14" descr="Green Pace logo">
            <a:extLst>
              <a:ext uri="{FF2B5EF4-FFF2-40B4-BE49-F238E27FC236}">
                <a16:creationId xmlns:a16="http://schemas.microsoft.com/office/drawing/2014/main" id="{25C37C18-EEA9-3C60-99E7-27DA1783D7E3}"/>
              </a:ext>
            </a:extLst>
          </p:cNvPr>
          <p:cNvPicPr preferRelativeResize="0"/>
          <p:nvPr/>
        </p:nvPicPr>
        <p:blipFill>
          <a:blip r:embed="rId9">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4083769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916774" y="295770"/>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graphicFrame>
        <p:nvGraphicFramePr>
          <p:cNvPr id="161" name="Google Shape;161;p4" descr="Alt text required"/>
          <p:cNvGraphicFramePr/>
          <p:nvPr>
            <p:extLst>
              <p:ext uri="{D42A27DB-BD31-4B8C-83A1-F6EECF244321}">
                <p14:modId xmlns:p14="http://schemas.microsoft.com/office/powerpoint/2010/main" val="982417143"/>
              </p:ext>
            </p:extLst>
          </p:nvPr>
        </p:nvGraphicFramePr>
        <p:xfrm>
          <a:off x="810705" y="1549920"/>
          <a:ext cx="10199801" cy="4668764"/>
        </p:xfrm>
        <a:graphic>
          <a:graphicData uri="http://schemas.openxmlformats.org/drawingml/2006/table">
            <a:tbl>
              <a:tblPr firstRow="1" firstCol="1">
                <a:noFill/>
                <a:tableStyleId>{802198C4-3087-4945-87E3-76CBB3509B7E}</a:tableStyleId>
              </a:tblPr>
              <a:tblGrid>
                <a:gridCol w="5099901">
                  <a:extLst>
                    <a:ext uri="{9D8B030D-6E8A-4147-A177-3AD203B41FA5}">
                      <a16:colId xmlns:a16="http://schemas.microsoft.com/office/drawing/2014/main" val="20000"/>
                    </a:ext>
                  </a:extLst>
                </a:gridCol>
                <a:gridCol w="5099900">
                  <a:extLst>
                    <a:ext uri="{9D8B030D-6E8A-4147-A177-3AD203B41FA5}">
                      <a16:colId xmlns:a16="http://schemas.microsoft.com/office/drawing/2014/main" val="20001"/>
                    </a:ext>
                  </a:extLst>
                </a:gridCol>
              </a:tblGrid>
              <a:tr h="2334382">
                <a:tc>
                  <a:txBody>
                    <a:bodyPr/>
                    <a:lstStyle/>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chemeClr val="bg2">
                              <a:lumMod val="75000"/>
                            </a:schemeClr>
                          </a:solidFill>
                        </a:rPr>
                        <a:t>Likely</a:t>
                      </a:r>
                      <a:endParaRPr sz="2800" u="none" strike="noStrike" cap="none" dirty="0">
                        <a:solidFill>
                          <a:schemeClr val="bg2">
                            <a:lumMod val="75000"/>
                          </a:schemeClr>
                        </a:solidFill>
                      </a:endParaRPr>
                    </a:p>
                    <a:p>
                      <a:pPr marL="461963" marR="0" lvl="0" indent="-461963" algn="l" rtl="0">
                        <a:lnSpc>
                          <a:spcPct val="100000"/>
                        </a:lnSpc>
                        <a:spcBef>
                          <a:spcPts val="0"/>
                        </a:spcBef>
                        <a:spcAft>
                          <a:spcPts val="0"/>
                        </a:spcAft>
                        <a:buClr>
                          <a:srgbClr val="000000"/>
                        </a:buClr>
                        <a:buSzPts val="3600"/>
                        <a:buFont typeface="Arial"/>
                        <a:buNone/>
                      </a:pPr>
                      <a:r>
                        <a:rPr lang="en-US" sz="2000" u="none" strike="noStrike" cap="none" dirty="0">
                          <a:solidFill>
                            <a:schemeClr val="bg2">
                              <a:lumMod val="75000"/>
                            </a:schemeClr>
                          </a:solidFill>
                        </a:rPr>
                        <a:t>MSC-002-CPP – no return value when expected</a:t>
                      </a:r>
                    </a:p>
                    <a:p>
                      <a:pPr marL="461963" marR="0" lvl="0" indent="-461963" algn="l" rtl="0">
                        <a:lnSpc>
                          <a:spcPct val="100000"/>
                        </a:lnSpc>
                        <a:spcBef>
                          <a:spcPts val="0"/>
                        </a:spcBef>
                        <a:spcAft>
                          <a:spcPts val="0"/>
                        </a:spcAft>
                        <a:buClr>
                          <a:srgbClr val="000000"/>
                        </a:buClr>
                        <a:buSzPts val="3600"/>
                        <a:buFont typeface="Arial"/>
                        <a:buNone/>
                      </a:pPr>
                      <a:r>
                        <a:rPr lang="en-US" sz="2000" u="none" strike="noStrike" cap="none" dirty="0">
                          <a:solidFill>
                            <a:schemeClr val="bg2">
                              <a:lumMod val="75000"/>
                            </a:schemeClr>
                          </a:solidFill>
                        </a:rPr>
                        <a:t>MSC-001-J – Inappropriate use of assertions</a:t>
                      </a:r>
                    </a:p>
                    <a:p>
                      <a:pPr marL="0" marR="0" lvl="0" indent="0" algn="ctr" rtl="0">
                        <a:lnSpc>
                          <a:spcPct val="100000"/>
                        </a:lnSpc>
                        <a:spcBef>
                          <a:spcPts val="0"/>
                        </a:spcBef>
                        <a:spcAft>
                          <a:spcPts val="0"/>
                        </a:spcAft>
                        <a:buClr>
                          <a:srgbClr val="000000"/>
                        </a:buClr>
                        <a:buSzPts val="3600"/>
                        <a:buFont typeface="Arial"/>
                        <a:buNone/>
                      </a:pPr>
                      <a:endParaRPr sz="2000" u="none" strike="noStrike" cap="none" dirty="0">
                        <a:solidFill>
                          <a:schemeClr val="bg2">
                            <a:lumMod val="75000"/>
                          </a:schemeClr>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gradFill>
                      <a:gsLst>
                        <a:gs pos="0">
                          <a:schemeClr val="accent4"/>
                        </a:gs>
                        <a:gs pos="100000">
                          <a:schemeClr val="accent2">
                            <a:lumMod val="75000"/>
                          </a:schemeClr>
                        </a:gs>
                        <a:gs pos="54000">
                          <a:schemeClr val="accent3"/>
                        </a:gs>
                      </a:gsLst>
                      <a:lin ang="18000000" scaled="0"/>
                    </a:gra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chemeClr val="bg2">
                              <a:lumMod val="75000"/>
                            </a:schemeClr>
                          </a:solidFill>
                        </a:rPr>
                        <a:t>Priority</a:t>
                      </a:r>
                      <a:endParaRPr sz="2800" u="none" strike="noStrike" cap="none" dirty="0">
                        <a:solidFill>
                          <a:schemeClr val="bg2">
                            <a:lumMod val="75000"/>
                          </a:schemeClr>
                        </a:solidFill>
                      </a:endParaRPr>
                    </a:p>
                    <a:p>
                      <a:pPr marL="0" marR="0" lvl="0" indent="0" algn="l" rtl="0">
                        <a:lnSpc>
                          <a:spcPct val="100000"/>
                        </a:lnSpc>
                        <a:spcBef>
                          <a:spcPts val="0"/>
                        </a:spcBef>
                        <a:spcAft>
                          <a:spcPts val="0"/>
                        </a:spcAft>
                        <a:buClr>
                          <a:srgbClr val="000000"/>
                        </a:buClr>
                        <a:buSzPts val="3600"/>
                        <a:buFont typeface="Arial"/>
                        <a:buNone/>
                      </a:pPr>
                      <a:r>
                        <a:rPr lang="en-US" sz="2000" u="none" strike="noStrike" cap="none" dirty="0">
                          <a:solidFill>
                            <a:schemeClr val="bg2">
                              <a:lumMod val="75000"/>
                            </a:schemeClr>
                          </a:solidFill>
                        </a:rPr>
                        <a:t>MEM-001-CPP  - Memory allocation errors</a:t>
                      </a:r>
                    </a:p>
                    <a:p>
                      <a:pPr marL="0" marR="0" lvl="0" indent="0" algn="l" rtl="0">
                        <a:lnSpc>
                          <a:spcPct val="100000"/>
                        </a:lnSpc>
                        <a:spcBef>
                          <a:spcPts val="0"/>
                        </a:spcBef>
                        <a:spcAft>
                          <a:spcPts val="0"/>
                        </a:spcAft>
                        <a:buClr>
                          <a:srgbClr val="000000"/>
                        </a:buClr>
                        <a:buSzPts val="3600"/>
                        <a:buFont typeface="Arial"/>
                        <a:buNone/>
                      </a:pPr>
                      <a:r>
                        <a:rPr lang="en-US" sz="2000" u="none" strike="noStrike" cap="none" dirty="0">
                          <a:solidFill>
                            <a:schemeClr val="bg2">
                              <a:lumMod val="75000"/>
                            </a:schemeClr>
                          </a:solidFill>
                        </a:rPr>
                        <a:t>INT-001-CPP – Integer buffer overflow</a:t>
                      </a:r>
                    </a:p>
                    <a:p>
                      <a:pPr marL="0" marR="0" lvl="0" indent="0" algn="l" rtl="0">
                        <a:lnSpc>
                          <a:spcPct val="100000"/>
                        </a:lnSpc>
                        <a:spcBef>
                          <a:spcPts val="0"/>
                        </a:spcBef>
                        <a:spcAft>
                          <a:spcPts val="0"/>
                        </a:spcAft>
                        <a:buClr>
                          <a:srgbClr val="000000"/>
                        </a:buClr>
                        <a:buSzPts val="3600"/>
                        <a:buFont typeface="Arial"/>
                        <a:buNone/>
                      </a:pPr>
                      <a:r>
                        <a:rPr lang="en-US" sz="2000" u="none" strike="noStrike" cap="none" dirty="0">
                          <a:solidFill>
                            <a:schemeClr val="bg2">
                              <a:lumMod val="75000"/>
                            </a:schemeClr>
                          </a:solidFill>
                        </a:rPr>
                        <a:t>IDS-001-J – SQL injection</a:t>
                      </a:r>
                    </a:p>
                    <a:p>
                      <a:pPr marL="0" marR="0" lvl="0" indent="0" algn="l" rtl="0">
                        <a:lnSpc>
                          <a:spcPct val="100000"/>
                        </a:lnSpc>
                        <a:spcBef>
                          <a:spcPts val="0"/>
                        </a:spcBef>
                        <a:spcAft>
                          <a:spcPts val="0"/>
                        </a:spcAft>
                        <a:buClr>
                          <a:srgbClr val="000000"/>
                        </a:buClr>
                        <a:buSzPts val="3600"/>
                        <a:buFont typeface="Arial"/>
                        <a:buNone/>
                      </a:pPr>
                      <a:r>
                        <a:rPr lang="en-US" sz="2000" u="none" strike="noStrike" cap="none" dirty="0">
                          <a:solidFill>
                            <a:schemeClr val="bg2">
                              <a:lumMod val="75000"/>
                            </a:schemeClr>
                          </a:solidFill>
                        </a:rPr>
                        <a:t>STD-001-CPP – </a:t>
                      </a:r>
                      <a:r>
                        <a:rPr lang="en-US" sz="2000" u="none" strike="noStrike" cap="none" dirty="0" err="1">
                          <a:solidFill>
                            <a:schemeClr val="bg2">
                              <a:lumMod val="75000"/>
                            </a:schemeClr>
                          </a:solidFill>
                        </a:rPr>
                        <a:t>Insuffient</a:t>
                      </a:r>
                      <a:r>
                        <a:rPr lang="en-US" sz="2000" u="none" strike="noStrike" cap="none" dirty="0">
                          <a:solidFill>
                            <a:schemeClr val="bg2">
                              <a:lumMod val="75000"/>
                            </a:schemeClr>
                          </a:solidFill>
                        </a:rPr>
                        <a:t> string storage</a:t>
                      </a:r>
                      <a:endParaRPr sz="2000" u="none" strike="noStrike" cap="none" dirty="0">
                        <a:solidFill>
                          <a:schemeClr val="bg2">
                            <a:lumMod val="75000"/>
                          </a:schemeClr>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gradFill>
                      <a:gsLst>
                        <a:gs pos="21000">
                          <a:srgbClr val="DD8E1B"/>
                        </a:gs>
                        <a:gs pos="100000">
                          <a:schemeClr val="accent1">
                            <a:lumMod val="75000"/>
                          </a:schemeClr>
                        </a:gs>
                      </a:gsLst>
                      <a:lin ang="18600000" scaled="0"/>
                    </a:gradFill>
                  </a:tcPr>
                </a:tc>
                <a:extLst>
                  <a:ext uri="{0D108BD9-81ED-4DB2-BD59-A6C34878D82A}">
                    <a16:rowId xmlns:a16="http://schemas.microsoft.com/office/drawing/2014/main" val="10000"/>
                  </a:ext>
                </a:extLst>
              </a:tr>
              <a:tr h="2334382">
                <a:tc>
                  <a:txBody>
                    <a:bodyPr/>
                    <a:lstStyle/>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chemeClr val="bg2">
                              <a:lumMod val="75000"/>
                            </a:schemeClr>
                          </a:solidFill>
                        </a:rPr>
                        <a:t>Low priority</a:t>
                      </a:r>
                      <a:endParaRPr sz="2800" u="none" strike="noStrike" cap="none" dirty="0">
                        <a:solidFill>
                          <a:schemeClr val="bg2">
                            <a:lumMod val="75000"/>
                          </a:schemeClr>
                        </a:solidFill>
                      </a:endParaRPr>
                    </a:p>
                    <a:p>
                      <a:pPr marL="0" marR="0" lvl="0" indent="0" algn="l" defTabSz="914400" rtl="0" eaLnBrk="1" fontAlgn="auto" latinLnBrk="0" hangingPunct="1">
                        <a:lnSpc>
                          <a:spcPct val="100000"/>
                        </a:lnSpc>
                        <a:spcBef>
                          <a:spcPts val="0"/>
                        </a:spcBef>
                        <a:spcAft>
                          <a:spcPts val="0"/>
                        </a:spcAft>
                        <a:buClr>
                          <a:srgbClr val="000000"/>
                        </a:buClr>
                        <a:buSzPts val="3600"/>
                        <a:buFont typeface="Arial"/>
                        <a:buNone/>
                        <a:tabLst/>
                        <a:defRPr/>
                      </a:pPr>
                      <a:r>
                        <a:rPr lang="en-US" sz="2000" u="none" strike="noStrike" cap="none" dirty="0">
                          <a:solidFill>
                            <a:schemeClr val="bg2">
                              <a:lumMod val="75000"/>
                            </a:schemeClr>
                          </a:solidFill>
                        </a:rPr>
                        <a:t>ERR-001-CPP – Unhandled exceptions</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gradFill>
                      <a:gsLst>
                        <a:gs pos="100000">
                          <a:srgbClr val="E6B52F"/>
                        </a:gs>
                        <a:gs pos="84000">
                          <a:schemeClr val="accent3"/>
                        </a:gs>
                        <a:gs pos="54000">
                          <a:schemeClr val="accent4"/>
                        </a:gs>
                      </a:gsLst>
                      <a:lin ang="18000000" scaled="0"/>
                    </a:gra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800" u="none" strike="noStrike" cap="none" dirty="0">
                          <a:solidFill>
                            <a:schemeClr val="bg2">
                              <a:lumMod val="75000"/>
                            </a:schemeClr>
                          </a:solidFill>
                        </a:rPr>
                        <a:t>Unlikely</a:t>
                      </a:r>
                    </a:p>
                    <a:p>
                      <a:pPr marL="461963" marR="0" lvl="0" indent="-461963" algn="l" rtl="0">
                        <a:lnSpc>
                          <a:spcPct val="100000"/>
                        </a:lnSpc>
                        <a:spcBef>
                          <a:spcPts val="0"/>
                        </a:spcBef>
                        <a:spcAft>
                          <a:spcPts val="0"/>
                        </a:spcAft>
                        <a:buClr>
                          <a:srgbClr val="000000"/>
                        </a:buClr>
                        <a:buSzPts val="3600"/>
                        <a:buFont typeface="Arial"/>
                        <a:buNone/>
                      </a:pPr>
                      <a:r>
                        <a:rPr lang="en-US" sz="2000" u="none" strike="noStrike" cap="none" dirty="0">
                          <a:solidFill>
                            <a:schemeClr val="bg2">
                              <a:lumMod val="75000"/>
                            </a:schemeClr>
                          </a:solidFill>
                        </a:rPr>
                        <a:t>FIO-001-CPP – Unclosed files / memory leaks</a:t>
                      </a:r>
                    </a:p>
                    <a:p>
                      <a:pPr marL="461963" marR="0" lvl="0" indent="-461963" algn="l" rtl="0">
                        <a:lnSpc>
                          <a:spcPct val="100000"/>
                        </a:lnSpc>
                        <a:spcBef>
                          <a:spcPts val="0"/>
                        </a:spcBef>
                        <a:spcAft>
                          <a:spcPts val="0"/>
                        </a:spcAft>
                        <a:buClr>
                          <a:srgbClr val="000000"/>
                        </a:buClr>
                        <a:buSzPts val="3600"/>
                        <a:buFont typeface="Arial"/>
                        <a:buNone/>
                      </a:pPr>
                      <a:r>
                        <a:rPr lang="en-US" sz="2000" u="none" strike="noStrike" cap="none" dirty="0">
                          <a:solidFill>
                            <a:schemeClr val="bg2">
                              <a:lumMod val="75000"/>
                            </a:schemeClr>
                          </a:solidFill>
                        </a:rPr>
                        <a:t>EXP-001-CPP –Using uninitialized memory</a:t>
                      </a:r>
                    </a:p>
                    <a:p>
                      <a:pPr marL="461963" marR="0" lvl="0" indent="-461963" algn="l" rtl="0">
                        <a:lnSpc>
                          <a:spcPct val="100000"/>
                        </a:lnSpc>
                        <a:spcBef>
                          <a:spcPts val="0"/>
                        </a:spcBef>
                        <a:spcAft>
                          <a:spcPts val="0"/>
                        </a:spcAft>
                        <a:buClr>
                          <a:srgbClr val="000000"/>
                        </a:buClr>
                        <a:buSzPts val="3600"/>
                        <a:buFont typeface="Arial"/>
                        <a:buNone/>
                      </a:pPr>
                      <a:r>
                        <a:rPr lang="en-US" sz="2000" u="none" strike="noStrike" cap="none" dirty="0">
                          <a:solidFill>
                            <a:schemeClr val="bg2">
                              <a:lumMod val="75000"/>
                            </a:schemeClr>
                          </a:solidFill>
                        </a:rPr>
                        <a:t>STR-002-CPP- Invalid pointers or iterators for a string</a:t>
                      </a:r>
                      <a:endParaRPr sz="2000" u="none" strike="noStrike" cap="none" dirty="0">
                        <a:solidFill>
                          <a:schemeClr val="bg2">
                            <a:lumMod val="75000"/>
                          </a:schemeClr>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gradFill>
                      <a:gsLst>
                        <a:gs pos="51000">
                          <a:srgbClr val="D4791B"/>
                        </a:gs>
                        <a:gs pos="23000">
                          <a:schemeClr val="accent3"/>
                        </a:gs>
                        <a:gs pos="100000">
                          <a:srgbClr val="C14D1A"/>
                        </a:gs>
                      </a:gsLst>
                      <a:lin ang="18000000" scaled="0"/>
                    </a:gra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547987B9-3743-E81D-F61F-12CF2C5BCBE6}"/>
              </a:ext>
            </a:extLst>
          </p:cNvPr>
          <p:cNvSpPr txBox="1"/>
          <p:nvPr/>
        </p:nvSpPr>
        <p:spPr>
          <a:xfrm>
            <a:off x="938752" y="6408341"/>
            <a:ext cx="8610599" cy="307777"/>
          </a:xfrm>
          <a:prstGeom prst="rect">
            <a:avLst/>
          </a:prstGeom>
          <a:noFill/>
        </p:spPr>
        <p:txBody>
          <a:bodyPr wrap="square" rtlCol="0">
            <a:spAutoFit/>
          </a:bodyPr>
          <a:lstStyle/>
          <a:p>
            <a:r>
              <a:rPr lang="en-US" dirty="0">
                <a:solidFill>
                  <a:srgbClr val="00B050"/>
                </a:solidFill>
              </a:rPr>
              <a:t>Increasing Severity</a:t>
            </a:r>
          </a:p>
        </p:txBody>
      </p:sp>
      <p:cxnSp>
        <p:nvCxnSpPr>
          <p:cNvPr id="4" name="Straight Arrow Connector 3">
            <a:extLst>
              <a:ext uri="{FF2B5EF4-FFF2-40B4-BE49-F238E27FC236}">
                <a16:creationId xmlns:a16="http://schemas.microsoft.com/office/drawing/2014/main" id="{56B8A62A-F377-0F92-E53A-58FE93B270D7}"/>
              </a:ext>
            </a:extLst>
          </p:cNvPr>
          <p:cNvCxnSpPr>
            <a:cxnSpLocks/>
          </p:cNvCxnSpPr>
          <p:nvPr/>
        </p:nvCxnSpPr>
        <p:spPr>
          <a:xfrm>
            <a:off x="2810759" y="6562230"/>
            <a:ext cx="753201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543F941-73F5-85CE-A658-380A49BB7665}"/>
              </a:ext>
            </a:extLst>
          </p:cNvPr>
          <p:cNvSpPr txBox="1"/>
          <p:nvPr/>
        </p:nvSpPr>
        <p:spPr>
          <a:xfrm rot="16200000">
            <a:off x="-447092" y="4918644"/>
            <a:ext cx="2006062" cy="307777"/>
          </a:xfrm>
          <a:prstGeom prst="rect">
            <a:avLst/>
          </a:prstGeom>
          <a:noFill/>
        </p:spPr>
        <p:txBody>
          <a:bodyPr wrap="square" rtlCol="0">
            <a:spAutoFit/>
          </a:bodyPr>
          <a:lstStyle/>
          <a:p>
            <a:r>
              <a:rPr lang="en-US" dirty="0">
                <a:solidFill>
                  <a:srgbClr val="00B050"/>
                </a:solidFill>
              </a:rPr>
              <a:t>Increasing Likelihood</a:t>
            </a:r>
          </a:p>
        </p:txBody>
      </p:sp>
      <p:cxnSp>
        <p:nvCxnSpPr>
          <p:cNvPr id="9" name="Straight Arrow Connector 8">
            <a:extLst>
              <a:ext uri="{FF2B5EF4-FFF2-40B4-BE49-F238E27FC236}">
                <a16:creationId xmlns:a16="http://schemas.microsoft.com/office/drawing/2014/main" id="{647DC557-23FC-D349-FD97-E1969489BA19}"/>
              </a:ext>
            </a:extLst>
          </p:cNvPr>
          <p:cNvCxnSpPr>
            <a:cxnSpLocks/>
          </p:cNvCxnSpPr>
          <p:nvPr/>
        </p:nvCxnSpPr>
        <p:spPr>
          <a:xfrm flipV="1">
            <a:off x="583732" y="1886148"/>
            <a:ext cx="0" cy="21833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104496"/>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1027463" y="2187856"/>
            <a:ext cx="10137073" cy="3827282"/>
          </a:xfrm>
          <a:prstGeom prst="rect">
            <a:avLst/>
          </a:prstGeom>
          <a:noFill/>
          <a:ln>
            <a:noFill/>
          </a:ln>
        </p:spPr>
        <p:txBody>
          <a:bodyPr spcFirstLastPara="1" wrap="square" lIns="91425" tIns="45700" rIns="91425" bIns="45700" numCol="2" anchor="t" anchorCtr="0">
            <a:normAutofit lnSpcReduction="10000"/>
          </a:bodyPr>
          <a:lstStyle/>
          <a:p>
            <a:pPr lvl="0" indent="-457200" rtl="0">
              <a:lnSpc>
                <a:spcPct val="90000"/>
              </a:lnSpc>
              <a:spcBef>
                <a:spcPts val="0"/>
              </a:spcBef>
              <a:spcAft>
                <a:spcPts val="0"/>
              </a:spcAft>
              <a:buClr>
                <a:schemeClr val="lt1"/>
              </a:buClr>
              <a:buSzPts val="2200"/>
              <a:buFont typeface="+mj-lt"/>
              <a:buAutoNum type="arabicPeriod"/>
            </a:pPr>
            <a:r>
              <a:rPr lang="en-US" sz="1800" b="1" dirty="0"/>
              <a:t>Validate input</a:t>
            </a:r>
          </a:p>
          <a:p>
            <a:pPr lvl="1" indent="-457200">
              <a:spcBef>
                <a:spcPts val="0"/>
              </a:spcBef>
              <a:buSzPts val="2200"/>
            </a:pPr>
            <a:r>
              <a:rPr lang="en-US" sz="1800" dirty="0"/>
              <a:t>STR-001-CPP </a:t>
            </a:r>
          </a:p>
          <a:p>
            <a:pPr lvl="1" indent="-457200">
              <a:spcBef>
                <a:spcPts val="0"/>
              </a:spcBef>
              <a:buSzPts val="2200"/>
            </a:pPr>
            <a:r>
              <a:rPr lang="en-US" sz="1800" dirty="0"/>
              <a:t>INT-001-CPP </a:t>
            </a:r>
          </a:p>
          <a:p>
            <a:pPr lvl="1" indent="-457200">
              <a:spcBef>
                <a:spcPts val="0"/>
              </a:spcBef>
              <a:buSzPts val="2200"/>
            </a:pPr>
            <a:r>
              <a:rPr lang="en-US" sz="1800" dirty="0"/>
              <a:t>IDS-001-J </a:t>
            </a:r>
          </a:p>
          <a:p>
            <a:pPr lvl="1" indent="-457200">
              <a:spcBef>
                <a:spcPts val="0"/>
              </a:spcBef>
              <a:buSzPts val="2200"/>
            </a:pPr>
            <a:r>
              <a:rPr lang="en-US" sz="1800" dirty="0"/>
              <a:t>MEM-001-CPP</a:t>
            </a:r>
          </a:p>
          <a:p>
            <a:pPr lvl="0" indent="-457200" rtl="0">
              <a:lnSpc>
                <a:spcPct val="90000"/>
              </a:lnSpc>
              <a:spcBef>
                <a:spcPts val="0"/>
              </a:spcBef>
              <a:spcAft>
                <a:spcPts val="0"/>
              </a:spcAft>
              <a:buClr>
                <a:schemeClr val="lt1"/>
              </a:buClr>
              <a:buSzPts val="2200"/>
              <a:buFont typeface="+mj-lt"/>
              <a:buAutoNum type="arabicPeriod"/>
            </a:pPr>
            <a:r>
              <a:rPr lang="en-US" sz="1800" b="1" dirty="0"/>
              <a:t>Heed compiler warnings</a:t>
            </a:r>
          </a:p>
          <a:p>
            <a:pPr lvl="1" indent="-457200">
              <a:spcBef>
                <a:spcPts val="0"/>
              </a:spcBef>
              <a:buSzPts val="2200"/>
            </a:pPr>
            <a:r>
              <a:rPr lang="en-US" sz="1800" dirty="0"/>
              <a:t>STR-001-CPP </a:t>
            </a:r>
            <a:endParaRPr lang="en-US" sz="1800" b="1" dirty="0"/>
          </a:p>
          <a:p>
            <a:pPr lvl="0" indent="-457200" rtl="0">
              <a:lnSpc>
                <a:spcPct val="90000"/>
              </a:lnSpc>
              <a:spcBef>
                <a:spcPts val="0"/>
              </a:spcBef>
              <a:spcAft>
                <a:spcPts val="0"/>
              </a:spcAft>
              <a:buClr>
                <a:schemeClr val="lt1"/>
              </a:buClr>
              <a:buSzPts val="2200"/>
              <a:buFont typeface="+mj-lt"/>
              <a:buAutoNum type="arabicPeriod"/>
            </a:pPr>
            <a:r>
              <a:rPr lang="en-US" sz="1800" b="1" dirty="0"/>
              <a:t>Architect and design for security policies</a:t>
            </a:r>
          </a:p>
          <a:p>
            <a:pPr lvl="1" indent="-457200">
              <a:spcBef>
                <a:spcPts val="0"/>
              </a:spcBef>
              <a:buSzPts val="2200"/>
            </a:pPr>
            <a:r>
              <a:rPr lang="en-US" sz="1800" dirty="0"/>
              <a:t>IDS-001-J </a:t>
            </a:r>
          </a:p>
          <a:p>
            <a:pPr lvl="1" indent="-457200">
              <a:spcBef>
                <a:spcPts val="0"/>
              </a:spcBef>
              <a:buSzPts val="2200"/>
            </a:pPr>
            <a:r>
              <a:rPr lang="en-US" sz="1800" dirty="0"/>
              <a:t>MEM-001-CPP</a:t>
            </a:r>
          </a:p>
          <a:p>
            <a:pPr lvl="1" indent="-457200">
              <a:spcBef>
                <a:spcPts val="0"/>
              </a:spcBef>
              <a:buSzPts val="2200"/>
            </a:pPr>
            <a:r>
              <a:rPr lang="en-US" sz="1800" dirty="0"/>
              <a:t>MSC-002-CPP</a:t>
            </a:r>
            <a:endParaRPr lang="en-US" sz="1800" b="1" dirty="0"/>
          </a:p>
          <a:p>
            <a:pPr lvl="0" indent="-457200" rtl="0">
              <a:lnSpc>
                <a:spcPct val="90000"/>
              </a:lnSpc>
              <a:spcBef>
                <a:spcPts val="0"/>
              </a:spcBef>
              <a:spcAft>
                <a:spcPts val="0"/>
              </a:spcAft>
              <a:buClr>
                <a:schemeClr val="lt1"/>
              </a:buClr>
              <a:buSzPts val="2200"/>
              <a:buFont typeface="+mj-lt"/>
              <a:buAutoNum type="arabicPeriod"/>
            </a:pPr>
            <a:r>
              <a:rPr lang="en-US" sz="1800" b="1" dirty="0"/>
              <a:t>Keep it simple</a:t>
            </a:r>
          </a:p>
          <a:p>
            <a:pPr lvl="0" indent="-457200" rtl="0">
              <a:lnSpc>
                <a:spcPct val="90000"/>
              </a:lnSpc>
              <a:spcBef>
                <a:spcPts val="0"/>
              </a:spcBef>
              <a:spcAft>
                <a:spcPts val="0"/>
              </a:spcAft>
              <a:buClr>
                <a:schemeClr val="lt1"/>
              </a:buClr>
              <a:buSzPts val="2200"/>
              <a:buFont typeface="+mj-lt"/>
              <a:buAutoNum type="arabicPeriod"/>
            </a:pPr>
            <a:r>
              <a:rPr lang="en-US" sz="1800" b="1" dirty="0"/>
              <a:t>Default deny</a:t>
            </a:r>
          </a:p>
          <a:p>
            <a:pPr lvl="0" indent="-457200" rtl="0">
              <a:lnSpc>
                <a:spcPct val="90000"/>
              </a:lnSpc>
              <a:spcBef>
                <a:spcPts val="0"/>
              </a:spcBef>
              <a:spcAft>
                <a:spcPts val="0"/>
              </a:spcAft>
              <a:buClr>
                <a:schemeClr val="lt1"/>
              </a:buClr>
              <a:buSzPts val="2200"/>
              <a:buFont typeface="+mj-lt"/>
              <a:buAutoNum type="arabicPeriod"/>
            </a:pPr>
            <a:r>
              <a:rPr lang="en-US" sz="1800" b="1" dirty="0"/>
              <a:t>Adhere to the principle of least privilege</a:t>
            </a:r>
          </a:p>
          <a:p>
            <a:pPr lvl="0" indent="-457200" rtl="0">
              <a:lnSpc>
                <a:spcPct val="90000"/>
              </a:lnSpc>
              <a:spcBef>
                <a:spcPts val="0"/>
              </a:spcBef>
              <a:spcAft>
                <a:spcPts val="0"/>
              </a:spcAft>
              <a:buClr>
                <a:schemeClr val="lt1"/>
              </a:buClr>
              <a:buSzPts val="2200"/>
              <a:buFont typeface="+mj-lt"/>
              <a:buAutoNum type="arabicPeriod"/>
            </a:pPr>
            <a:endParaRPr lang="en-US" sz="1800" dirty="0"/>
          </a:p>
          <a:p>
            <a:pPr lvl="0" indent="-457200" rtl="0">
              <a:lnSpc>
                <a:spcPct val="90000"/>
              </a:lnSpc>
              <a:spcBef>
                <a:spcPts val="0"/>
              </a:spcBef>
              <a:spcAft>
                <a:spcPts val="0"/>
              </a:spcAft>
              <a:buClr>
                <a:schemeClr val="lt1"/>
              </a:buClr>
              <a:buSzPts val="2200"/>
              <a:buFont typeface="+mj-lt"/>
              <a:buAutoNum type="arabicPeriod"/>
            </a:pPr>
            <a:r>
              <a:rPr lang="en-US" sz="1800" b="1" dirty="0"/>
              <a:t>Sanitize data sent to other systems</a:t>
            </a:r>
          </a:p>
          <a:p>
            <a:pPr lvl="1" indent="-457200">
              <a:spcBef>
                <a:spcPts val="0"/>
              </a:spcBef>
              <a:buSzPts val="2200"/>
            </a:pPr>
            <a:r>
              <a:rPr lang="en-US" sz="1800" dirty="0"/>
              <a:t>IDS-001-J </a:t>
            </a:r>
          </a:p>
          <a:p>
            <a:pPr indent="-457200">
              <a:spcBef>
                <a:spcPts val="0"/>
              </a:spcBef>
              <a:buSzPts val="2200"/>
              <a:buFont typeface="+mj-lt"/>
              <a:buAutoNum type="arabicPeriod"/>
            </a:pPr>
            <a:r>
              <a:rPr lang="en-US" sz="2000" b="1" dirty="0"/>
              <a:t>Practice defense in depth</a:t>
            </a:r>
          </a:p>
          <a:p>
            <a:pPr lvl="0" indent="-457200" rtl="0">
              <a:lnSpc>
                <a:spcPct val="90000"/>
              </a:lnSpc>
              <a:spcBef>
                <a:spcPts val="0"/>
              </a:spcBef>
              <a:spcAft>
                <a:spcPts val="0"/>
              </a:spcAft>
              <a:buClr>
                <a:schemeClr val="lt1"/>
              </a:buClr>
              <a:buSzPts val="2200"/>
              <a:buFont typeface="+mj-lt"/>
              <a:buAutoNum type="arabicPeriod"/>
            </a:pPr>
            <a:r>
              <a:rPr lang="en-US" sz="1800" b="1" dirty="0"/>
              <a:t>Use effective quality assurance techniques</a:t>
            </a:r>
          </a:p>
          <a:p>
            <a:pPr lvl="0" indent="-457200" rtl="0">
              <a:lnSpc>
                <a:spcPct val="90000"/>
              </a:lnSpc>
              <a:spcBef>
                <a:spcPts val="0"/>
              </a:spcBef>
              <a:spcAft>
                <a:spcPts val="0"/>
              </a:spcAft>
              <a:buClr>
                <a:schemeClr val="lt1"/>
              </a:buClr>
              <a:buSzPts val="2200"/>
              <a:buFont typeface="+mj-lt"/>
              <a:buAutoNum type="arabicPeriod"/>
            </a:pPr>
            <a:r>
              <a:rPr lang="en-US" sz="1800" b="1" dirty="0"/>
              <a:t>Adopt a secure coding standard</a:t>
            </a:r>
          </a:p>
          <a:p>
            <a:pPr lvl="1" indent="-457200">
              <a:spcBef>
                <a:spcPts val="0"/>
              </a:spcBef>
              <a:buSzPts val="2200"/>
            </a:pPr>
            <a:r>
              <a:rPr lang="en-US" sz="1800" dirty="0"/>
              <a:t>STR-001-CPP </a:t>
            </a:r>
          </a:p>
          <a:p>
            <a:pPr lvl="1" indent="-457200">
              <a:spcBef>
                <a:spcPts val="0"/>
              </a:spcBef>
              <a:buSzPts val="2200"/>
            </a:pPr>
            <a:r>
              <a:rPr lang="en-US" sz="1800" dirty="0"/>
              <a:t>INT-001-CPP</a:t>
            </a:r>
          </a:p>
          <a:p>
            <a:pPr lvl="1" indent="-457200">
              <a:spcBef>
                <a:spcPts val="0"/>
              </a:spcBef>
              <a:buSzPts val="2200"/>
            </a:pPr>
            <a:r>
              <a:rPr lang="en-US" sz="1800" dirty="0"/>
              <a:t>STR-002-CPP </a:t>
            </a:r>
          </a:p>
          <a:p>
            <a:pPr lvl="1" indent="-457200">
              <a:spcBef>
                <a:spcPts val="0"/>
              </a:spcBef>
              <a:buSzPts val="2200"/>
            </a:pPr>
            <a:r>
              <a:rPr lang="en-US" sz="1800" dirty="0"/>
              <a:t>IDS-001-J </a:t>
            </a:r>
          </a:p>
          <a:p>
            <a:pPr lvl="1" indent="-457200">
              <a:spcBef>
                <a:spcPts val="0"/>
              </a:spcBef>
              <a:buSzPts val="2200"/>
            </a:pPr>
            <a:r>
              <a:rPr lang="en-US" sz="1800" dirty="0"/>
              <a:t>MEM-001-CPP</a:t>
            </a:r>
          </a:p>
          <a:p>
            <a:pPr lvl="1" indent="-457200">
              <a:spcBef>
                <a:spcPts val="0"/>
              </a:spcBef>
              <a:buSzPts val="2200"/>
            </a:pPr>
            <a:r>
              <a:rPr lang="en-US" sz="1800" dirty="0"/>
              <a:t>MSC-001-CPP </a:t>
            </a:r>
          </a:p>
          <a:p>
            <a:pPr lvl="1" indent="-457200">
              <a:spcBef>
                <a:spcPts val="0"/>
              </a:spcBef>
              <a:buSzPts val="2200"/>
            </a:pPr>
            <a:r>
              <a:rPr lang="en-US" sz="1800" dirty="0"/>
              <a:t>ERR-001-CPP </a:t>
            </a:r>
          </a:p>
          <a:p>
            <a:pPr lvl="1" indent="-457200">
              <a:spcBef>
                <a:spcPts val="0"/>
              </a:spcBef>
              <a:buSzPts val="2200"/>
            </a:pPr>
            <a:r>
              <a:rPr lang="en-US" sz="1800" dirty="0"/>
              <a:t>FIO-001-CPP </a:t>
            </a:r>
          </a:p>
          <a:p>
            <a:pPr lvl="1" indent="-457200">
              <a:spcBef>
                <a:spcPts val="0"/>
              </a:spcBef>
              <a:buSzPts val="2200"/>
            </a:pPr>
            <a:r>
              <a:rPr lang="en-US" sz="1800" dirty="0"/>
              <a:t>EXP-001-CPP</a:t>
            </a:r>
          </a:p>
          <a:p>
            <a:pPr lvl="1" indent="-457200">
              <a:spcBef>
                <a:spcPts val="0"/>
              </a:spcBef>
              <a:buSzPts val="2200"/>
            </a:pPr>
            <a:r>
              <a:rPr lang="en-US" sz="1800" dirty="0"/>
              <a:t>MSC-002-CPP</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9EFD82A5-F0F6-6864-7E31-22C5A066672E}"/>
              </a:ext>
            </a:extLst>
          </p:cNvPr>
          <p:cNvSpPr txBox="1"/>
          <p:nvPr/>
        </p:nvSpPr>
        <p:spPr>
          <a:xfrm>
            <a:off x="700726" y="1091190"/>
            <a:ext cx="10946876" cy="769441"/>
          </a:xfrm>
          <a:prstGeom prst="rect">
            <a:avLst/>
          </a:prstGeom>
          <a:noFill/>
        </p:spPr>
        <p:txBody>
          <a:bodyPr wrap="square" rtlCol="0">
            <a:spAutoFit/>
          </a:bodyPr>
          <a:lstStyle/>
          <a:p>
            <a:pPr algn="ctr"/>
            <a:r>
              <a:rPr lang="en-US" sz="2200" dirty="0">
                <a:solidFill>
                  <a:schemeClr val="bg1"/>
                </a:solidFill>
              </a:rPr>
              <a:t>The top 10 secure coding principles are displayed below with the coding standards that map to each principle.</a:t>
            </a:r>
          </a:p>
        </p:txBody>
      </p:sp>
      <p:sp>
        <p:nvSpPr>
          <p:cNvPr id="4" name="TextBox 3">
            <a:extLst>
              <a:ext uri="{FF2B5EF4-FFF2-40B4-BE49-F238E27FC236}">
                <a16:creationId xmlns:a16="http://schemas.microsoft.com/office/drawing/2014/main" id="{2F63CBF2-BEC5-44D9-433C-7751C8B3844F}"/>
              </a:ext>
            </a:extLst>
          </p:cNvPr>
          <p:cNvSpPr txBox="1"/>
          <p:nvPr/>
        </p:nvSpPr>
        <p:spPr>
          <a:xfrm>
            <a:off x="9078012" y="6220419"/>
            <a:ext cx="1828800" cy="369332"/>
          </a:xfrm>
          <a:prstGeom prst="rect">
            <a:avLst/>
          </a:prstGeom>
          <a:noFill/>
        </p:spPr>
        <p:txBody>
          <a:bodyPr wrap="square" rtlCol="0">
            <a:spAutoFit/>
          </a:bodyPr>
          <a:lstStyle/>
          <a:p>
            <a:endParaRPr lang="en-US" sz="1800" dirty="0">
              <a:solidFill>
                <a:schemeClr val="bg1"/>
              </a:solidFill>
            </a:endParaRPr>
          </a:p>
        </p:txBody>
      </p:sp>
      <p:sp>
        <p:nvSpPr>
          <p:cNvPr id="5" name="TextBox 4">
            <a:extLst>
              <a:ext uri="{FF2B5EF4-FFF2-40B4-BE49-F238E27FC236}">
                <a16:creationId xmlns:a16="http://schemas.microsoft.com/office/drawing/2014/main" id="{03E2CB64-458E-3D40-F3D1-B58CA55549F1}"/>
              </a:ext>
            </a:extLst>
          </p:cNvPr>
          <p:cNvSpPr txBox="1"/>
          <p:nvPr/>
        </p:nvSpPr>
        <p:spPr>
          <a:xfrm>
            <a:off x="7975585" y="6028749"/>
            <a:ext cx="2565269" cy="400110"/>
          </a:xfrm>
          <a:prstGeom prst="rect">
            <a:avLst/>
          </a:prstGeom>
          <a:noFill/>
        </p:spPr>
        <p:txBody>
          <a:bodyPr wrap="square" rtlCol="0">
            <a:spAutoFit/>
          </a:bodyPr>
          <a:lstStyle/>
          <a:p>
            <a:r>
              <a:rPr lang="en-US" sz="2000" dirty="0">
                <a:solidFill>
                  <a:schemeClr val="bg1"/>
                </a:solidFill>
              </a:rPr>
              <a:t>(Seacord, 2018)</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897A571D-3F95-FDA5-4AED-42CA2DB80DCA}"/>
            </a:ext>
          </a:extLst>
        </p:cNvPr>
        <p:cNvGrpSpPr/>
        <p:nvPr/>
      </p:nvGrpSpPr>
      <p:grpSpPr>
        <a:xfrm>
          <a:off x="0" y="0"/>
          <a:ext cx="0" cy="0"/>
          <a:chOff x="0" y="0"/>
          <a:chExt cx="0" cy="0"/>
        </a:xfrm>
      </p:grpSpPr>
      <p:sp>
        <p:nvSpPr>
          <p:cNvPr id="174" name="Google Shape;174;p6">
            <a:extLst>
              <a:ext uri="{FF2B5EF4-FFF2-40B4-BE49-F238E27FC236}">
                <a16:creationId xmlns:a16="http://schemas.microsoft.com/office/drawing/2014/main" id="{CC66E5D9-C9C1-F862-B7F6-790A6CB2436E}"/>
              </a:ext>
            </a:extLst>
          </p:cNvPr>
          <p:cNvSpPr txBox="1">
            <a:spLocks noGrp="1"/>
          </p:cNvSpPr>
          <p:nvPr>
            <p:ph type="title"/>
          </p:nvPr>
        </p:nvSpPr>
        <p:spPr>
          <a:xfrm>
            <a:off x="2895600" y="0"/>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sp>
        <p:nvSpPr>
          <p:cNvPr id="175" name="Google Shape;175;p6">
            <a:extLst>
              <a:ext uri="{FF2B5EF4-FFF2-40B4-BE49-F238E27FC236}">
                <a16:creationId xmlns:a16="http://schemas.microsoft.com/office/drawing/2014/main" id="{8A51364B-0619-1C96-941D-765631E95158}"/>
              </a:ext>
            </a:extLst>
          </p:cNvPr>
          <p:cNvSpPr txBox="1">
            <a:spLocks noGrp="1"/>
          </p:cNvSpPr>
          <p:nvPr>
            <p:ph type="body" idx="1"/>
          </p:nvPr>
        </p:nvSpPr>
        <p:spPr>
          <a:xfrm>
            <a:off x="685800" y="1293029"/>
            <a:ext cx="10820400" cy="5249174"/>
          </a:xfrm>
          <a:prstGeom prst="rect">
            <a:avLst/>
          </a:prstGeom>
          <a:noFill/>
          <a:ln>
            <a:noFill/>
          </a:ln>
        </p:spPr>
        <p:txBody>
          <a:bodyPr spcFirstLastPara="1" wrap="square" lIns="91425" tIns="45700" rIns="91425" bIns="45700" anchor="t" anchorCtr="0">
            <a:normAutofit fontScale="70000" lnSpcReduction="20000"/>
          </a:bodyPr>
          <a:lstStyle/>
          <a:p>
            <a:pPr marL="0" lvl="0" indent="0" algn="ctr" rtl="0">
              <a:lnSpc>
                <a:spcPct val="90000"/>
              </a:lnSpc>
              <a:spcBef>
                <a:spcPts val="0"/>
              </a:spcBef>
              <a:spcAft>
                <a:spcPts val="0"/>
              </a:spcAft>
              <a:buClr>
                <a:schemeClr val="lt1"/>
              </a:buClr>
              <a:buSzPts val="2000"/>
              <a:buNone/>
            </a:pPr>
            <a:r>
              <a:rPr lang="en-US" sz="2100" dirty="0"/>
              <a:t>The standards are ranked below according to priority. </a:t>
            </a:r>
          </a:p>
          <a:p>
            <a:pPr marL="0" lvl="0" indent="0" algn="ctr" rtl="0">
              <a:lnSpc>
                <a:spcPct val="90000"/>
              </a:lnSpc>
              <a:spcBef>
                <a:spcPts val="0"/>
              </a:spcBef>
              <a:spcAft>
                <a:spcPts val="0"/>
              </a:spcAft>
              <a:buClr>
                <a:schemeClr val="lt1"/>
              </a:buClr>
              <a:buSzPts val="2000"/>
              <a:buNone/>
            </a:pPr>
            <a:endParaRPr lang="en-US" sz="2100" dirty="0"/>
          </a:p>
          <a:p>
            <a:pPr marL="0" lvl="0" indent="0" algn="l" rtl="0">
              <a:lnSpc>
                <a:spcPct val="90000"/>
              </a:lnSpc>
              <a:spcBef>
                <a:spcPts val="0"/>
              </a:spcBef>
              <a:spcAft>
                <a:spcPts val="0"/>
              </a:spcAft>
              <a:buClr>
                <a:schemeClr val="lt1"/>
              </a:buClr>
              <a:buSzPts val="2000"/>
              <a:buNone/>
            </a:pPr>
            <a:r>
              <a:rPr lang="en-US" sz="2100" dirty="0"/>
              <a:t> </a:t>
            </a:r>
          </a:p>
          <a:p>
            <a:pPr indent="-457200">
              <a:spcBef>
                <a:spcPts val="0"/>
              </a:spcBef>
              <a:buSzPts val="2000"/>
              <a:buFont typeface="+mj-lt"/>
              <a:buAutoNum type="arabicPeriod"/>
            </a:pPr>
            <a:r>
              <a:rPr lang="en-US" sz="2100" dirty="0"/>
              <a:t>MEM-001-CPP – “Detect and handle memory allocation errors” (Pincar, 2025c).</a:t>
            </a:r>
          </a:p>
          <a:p>
            <a:pPr indent="-457200">
              <a:spcBef>
                <a:spcPts val="0"/>
              </a:spcBef>
              <a:buSzPts val="2000"/>
              <a:buFont typeface="+mj-lt"/>
              <a:buAutoNum type="arabicPeriod"/>
            </a:pPr>
            <a:endParaRPr lang="en-US" sz="2100" dirty="0"/>
          </a:p>
          <a:p>
            <a:pPr indent="-457200">
              <a:spcBef>
                <a:spcPts val="0"/>
              </a:spcBef>
              <a:buSzPts val="2000"/>
              <a:buFont typeface="+mj-lt"/>
              <a:buAutoNum type="arabicPeriod"/>
            </a:pPr>
            <a:r>
              <a:rPr lang="en-US" sz="2100" dirty="0"/>
              <a:t>INT-001-CPP – “Ensure that operations on signed integers do not result in overflow.” (Seacord, 2025)</a:t>
            </a:r>
          </a:p>
          <a:p>
            <a:pPr indent="-457200">
              <a:spcBef>
                <a:spcPts val="0"/>
              </a:spcBef>
              <a:buSzPts val="2000"/>
              <a:buFont typeface="+mj-lt"/>
              <a:buAutoNum type="arabicPeriod"/>
            </a:pPr>
            <a:endParaRPr lang="en-US" sz="2100" dirty="0"/>
          </a:p>
          <a:p>
            <a:pPr indent="-457200">
              <a:spcBef>
                <a:spcPts val="0"/>
              </a:spcBef>
              <a:buSzPts val="2000"/>
              <a:buFont typeface="+mj-lt"/>
              <a:buAutoNum type="arabicPeriod"/>
            </a:pPr>
            <a:r>
              <a:rPr lang="en-US" sz="2100" dirty="0"/>
              <a:t>IDS-001-J – “Prevent SQL injection” (Mohindra, 2025).</a:t>
            </a:r>
          </a:p>
          <a:p>
            <a:pPr indent="-457200">
              <a:spcBef>
                <a:spcPts val="0"/>
              </a:spcBef>
              <a:buSzPts val="2000"/>
              <a:buFont typeface="+mj-lt"/>
              <a:buAutoNum type="arabicPeriod"/>
            </a:pPr>
            <a:endParaRPr lang="en-US" sz="2100" dirty="0"/>
          </a:p>
          <a:p>
            <a:pPr lvl="0" indent="-457200">
              <a:spcBef>
                <a:spcPts val="0"/>
              </a:spcBef>
              <a:buSzPts val="2000"/>
              <a:buFont typeface="+mj-lt"/>
              <a:buAutoNum type="arabicPeriod"/>
            </a:pPr>
            <a:r>
              <a:rPr lang="en-US" sz="2100" dirty="0"/>
              <a:t>STR-001-CPP – “Guarantee that storage for strings has sufficient space for character data and the null terminator”  (Mariani, 2025a).</a:t>
            </a:r>
          </a:p>
          <a:p>
            <a:pPr lvl="0" indent="-457200">
              <a:spcBef>
                <a:spcPts val="0"/>
              </a:spcBef>
              <a:buSzPts val="2000"/>
              <a:buFont typeface="+mj-lt"/>
              <a:buAutoNum type="arabicPeriod"/>
            </a:pPr>
            <a:endParaRPr lang="en-US" sz="2100" dirty="0"/>
          </a:p>
          <a:p>
            <a:pPr indent="-457200">
              <a:spcBef>
                <a:spcPts val="0"/>
              </a:spcBef>
              <a:buSzPts val="2000"/>
              <a:buFont typeface="+mj-lt"/>
              <a:buAutoNum type="arabicPeriod"/>
            </a:pPr>
            <a:r>
              <a:rPr lang="en-US" sz="2100" dirty="0"/>
              <a:t>EXP-001-CPP – “Do not read uninitialized memory” (Pincar, 2025a).</a:t>
            </a:r>
          </a:p>
          <a:p>
            <a:pPr indent="-457200">
              <a:spcBef>
                <a:spcPts val="0"/>
              </a:spcBef>
              <a:buSzPts val="2000"/>
              <a:buFont typeface="+mj-lt"/>
              <a:buAutoNum type="arabicPeriod"/>
            </a:pPr>
            <a:endParaRPr lang="en-US" sz="2100" dirty="0"/>
          </a:p>
          <a:p>
            <a:pPr lvl="0" indent="-457200">
              <a:spcBef>
                <a:spcPts val="0"/>
              </a:spcBef>
              <a:buSzPts val="2000"/>
              <a:buFont typeface="+mj-lt"/>
              <a:buAutoNum type="arabicPeriod"/>
            </a:pPr>
            <a:r>
              <a:rPr lang="en-US" sz="2100" dirty="0"/>
              <a:t>STR-002-CPP – “Use valid references, pointers, and iterators to reference elements of a </a:t>
            </a:r>
            <a:r>
              <a:rPr lang="en-US" sz="2100" dirty="0" err="1"/>
              <a:t>basic_string</a:t>
            </a:r>
            <a:r>
              <a:rPr lang="en-US" sz="2100" dirty="0"/>
              <a:t>” (Mariani, 2025b). </a:t>
            </a:r>
          </a:p>
          <a:p>
            <a:pPr lvl="0" indent="-457200">
              <a:spcBef>
                <a:spcPts val="0"/>
              </a:spcBef>
              <a:buSzPts val="2000"/>
              <a:buFont typeface="+mj-lt"/>
              <a:buAutoNum type="arabicPeriod"/>
            </a:pPr>
            <a:endParaRPr lang="en-US" sz="2100" dirty="0"/>
          </a:p>
          <a:p>
            <a:pPr indent="-457200">
              <a:spcBef>
                <a:spcPts val="0"/>
              </a:spcBef>
              <a:buSzPts val="2000"/>
              <a:buFont typeface="+mj-lt"/>
              <a:buAutoNum type="arabicPeriod"/>
            </a:pPr>
            <a:r>
              <a:rPr lang="en-US" sz="2100" dirty="0"/>
              <a:t>MSC-002-CPP – “Value-returning functions must return a value from all exit paths” (Ballman, 2025b).</a:t>
            </a:r>
          </a:p>
          <a:p>
            <a:pPr indent="-457200">
              <a:spcBef>
                <a:spcPts val="0"/>
              </a:spcBef>
              <a:buSzPts val="2000"/>
              <a:buFont typeface="+mj-lt"/>
              <a:buAutoNum type="arabicPeriod"/>
            </a:pPr>
            <a:endParaRPr lang="en-US" sz="2100" dirty="0"/>
          </a:p>
          <a:p>
            <a:pPr indent="-457200">
              <a:spcBef>
                <a:spcPts val="0"/>
              </a:spcBef>
              <a:buSzPts val="2000"/>
              <a:buFont typeface="+mj-lt"/>
              <a:buAutoNum type="arabicPeriod"/>
            </a:pPr>
            <a:r>
              <a:rPr lang="en-US" sz="2100" dirty="0"/>
              <a:t>ERR-001-CPP – “Handle all exceptions” (Ballman, 2025a)</a:t>
            </a:r>
            <a:r>
              <a:rPr lang="en-US" sz="2100" b="1" dirty="0"/>
              <a:t>.</a:t>
            </a:r>
            <a:endParaRPr lang="en-US" sz="2100" dirty="0"/>
          </a:p>
          <a:p>
            <a:pPr lvl="0" indent="-457200">
              <a:spcBef>
                <a:spcPts val="0"/>
              </a:spcBef>
              <a:buSzPts val="2000"/>
              <a:buFont typeface="+mj-lt"/>
              <a:buAutoNum type="arabicPeriod"/>
            </a:pPr>
            <a:endParaRPr lang="en-US" sz="2100" dirty="0"/>
          </a:p>
          <a:p>
            <a:pPr lvl="0" indent="-457200">
              <a:spcBef>
                <a:spcPts val="0"/>
              </a:spcBef>
              <a:buSzPts val="2000"/>
              <a:buFont typeface="+mj-lt"/>
              <a:buAutoNum type="arabicPeriod"/>
            </a:pPr>
            <a:r>
              <a:rPr lang="en-US" sz="2100" dirty="0"/>
              <a:t>FIO-001-CPP – “Close files when they are no longer needed” (Pincar, 2025b).</a:t>
            </a:r>
          </a:p>
          <a:p>
            <a:pPr lvl="0" indent="-457200">
              <a:spcBef>
                <a:spcPts val="0"/>
              </a:spcBef>
              <a:buSzPts val="2000"/>
              <a:buFont typeface="+mj-lt"/>
              <a:buAutoNum type="arabicPeriod"/>
            </a:pPr>
            <a:endParaRPr lang="en-US" sz="2100" dirty="0"/>
          </a:p>
          <a:p>
            <a:pPr indent="-457200">
              <a:spcBef>
                <a:spcPts val="0"/>
              </a:spcBef>
              <a:buSzPts val="2000"/>
              <a:buFont typeface="+mj-lt"/>
              <a:buAutoNum type="arabicPeriod"/>
            </a:pPr>
            <a:r>
              <a:rPr lang="en-US" sz="2100" dirty="0"/>
              <a:t>MSC-001-J – “Do not use assertions to verify the absence of runtime errors” (Long, 2023).</a:t>
            </a:r>
          </a:p>
          <a:p>
            <a:pPr indent="-457200">
              <a:spcBef>
                <a:spcPts val="0"/>
              </a:spcBef>
              <a:buSzPts val="2000"/>
              <a:buFont typeface="+mj-lt"/>
              <a:buAutoNum type="arabicPeriod"/>
            </a:pPr>
            <a:endParaRPr lang="en-US" sz="2100" dirty="0"/>
          </a:p>
          <a:p>
            <a:pPr indent="-457200">
              <a:spcBef>
                <a:spcPts val="0"/>
              </a:spcBef>
              <a:buSzPts val="2000"/>
              <a:buFont typeface="+mj-lt"/>
              <a:buAutoNum type="arabicPeriod"/>
            </a:pPr>
            <a:endParaRPr lang="en-US" sz="2100" dirty="0"/>
          </a:p>
          <a:p>
            <a:pPr indent="-457200" algn="ctr">
              <a:spcBef>
                <a:spcPts val="0"/>
              </a:spcBef>
              <a:buSzPts val="2000"/>
              <a:buFont typeface="+mj-lt"/>
              <a:buAutoNum type="arabicPeriod"/>
            </a:pPr>
            <a:endParaRPr lang="en-US" sz="2100" dirty="0"/>
          </a:p>
          <a:p>
            <a:pPr marL="0" indent="0" algn="ctr">
              <a:spcBef>
                <a:spcPts val="0"/>
              </a:spcBef>
              <a:buSzPts val="2000"/>
              <a:buNone/>
            </a:pPr>
            <a:r>
              <a:rPr lang="en-US" sz="2100" dirty="0"/>
              <a:t>Priority = severity (1- 4) * likelihood (1-3) * remediation cost (3-1) together.</a:t>
            </a:r>
          </a:p>
          <a:p>
            <a:pPr marL="0" indent="0" algn="ctr">
              <a:spcBef>
                <a:spcPts val="0"/>
              </a:spcBef>
              <a:buSzPts val="2000"/>
              <a:buNone/>
            </a:pPr>
            <a:endParaRPr lang="en-US" sz="2100" dirty="0"/>
          </a:p>
          <a:p>
            <a:pPr marL="0" indent="0" algn="ctr">
              <a:spcBef>
                <a:spcPts val="0"/>
              </a:spcBef>
              <a:buSzPts val="2000"/>
              <a:buNone/>
            </a:pPr>
            <a:endParaRPr lang="en-US" sz="2100" dirty="0"/>
          </a:p>
          <a:p>
            <a:pPr marL="0" indent="0" algn="ctr">
              <a:spcBef>
                <a:spcPts val="0"/>
              </a:spcBef>
              <a:buSzPts val="2000"/>
              <a:buNone/>
            </a:pPr>
            <a:r>
              <a:rPr lang="en-US" sz="2100" dirty="0"/>
              <a:t>**For severity and likelihood 1 is low and 3 or 4 is high, but the value for remediation cost is inverted, 3 is low and 1 is high.**  </a:t>
            </a:r>
          </a:p>
          <a:p>
            <a:pPr lvl="0" indent="-457200">
              <a:spcBef>
                <a:spcPts val="0"/>
              </a:spcBef>
              <a:buSzPts val="2000"/>
              <a:buFont typeface="+mj-lt"/>
              <a:buAutoNum type="arabicPeriod"/>
            </a:pPr>
            <a:endParaRPr lang="en-US" sz="2000" dirty="0"/>
          </a:p>
          <a:p>
            <a:pPr lvl="0" indent="-457200">
              <a:spcBef>
                <a:spcPts val="0"/>
              </a:spcBef>
              <a:buSzPts val="2000"/>
              <a:buFont typeface="+mj-lt"/>
              <a:buAutoNum type="arabicPeriod"/>
            </a:pPr>
            <a:endParaRPr sz="2000" dirty="0"/>
          </a:p>
        </p:txBody>
      </p:sp>
      <p:pic>
        <p:nvPicPr>
          <p:cNvPr id="176" name="Google Shape;176;p6" descr="Green Pace logo">
            <a:extLst>
              <a:ext uri="{FF2B5EF4-FFF2-40B4-BE49-F238E27FC236}">
                <a16:creationId xmlns:a16="http://schemas.microsoft.com/office/drawing/2014/main" id="{09E4D2C7-E949-567F-E4DA-F933DDA7FFDB}"/>
              </a:ext>
            </a:extLst>
          </p:cNvPr>
          <p:cNvPicPr preferRelativeResize="0"/>
          <p:nvPr/>
        </p:nvPicPr>
        <p:blipFill>
          <a:blip r:embed="rId4">
            <a:alphaModFix/>
          </a:blip>
          <a:stretch>
            <a:fillRect/>
          </a:stretch>
        </p:blipFill>
        <p:spPr>
          <a:xfrm>
            <a:off x="11204301" y="5519014"/>
            <a:ext cx="886601" cy="1149225"/>
          </a:xfrm>
          <a:prstGeom prst="rect">
            <a:avLst/>
          </a:prstGeom>
          <a:noFill/>
          <a:ln>
            <a:noFill/>
          </a:ln>
        </p:spPr>
      </p:pic>
    </p:spTree>
    <p:custDataLst>
      <p:tags r:id="rId1"/>
    </p:custDataLst>
    <p:extLst>
      <p:ext uri="{BB962C8B-B14F-4D97-AF65-F5344CB8AC3E}">
        <p14:creationId xmlns:p14="http://schemas.microsoft.com/office/powerpoint/2010/main" val="1053373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0"/>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 ASSESSMENT</a:t>
            </a:r>
            <a:endParaRPr dirty="0"/>
          </a:p>
        </p:txBody>
      </p:sp>
      <p:sp>
        <p:nvSpPr>
          <p:cNvPr id="175" name="Google Shape;175;p6"/>
          <p:cNvSpPr txBox="1">
            <a:spLocks noGrp="1"/>
          </p:cNvSpPr>
          <p:nvPr>
            <p:ph type="body" idx="1"/>
          </p:nvPr>
        </p:nvSpPr>
        <p:spPr>
          <a:xfrm>
            <a:off x="685800" y="1293029"/>
            <a:ext cx="10588658" cy="5249174"/>
          </a:xfrm>
          <a:prstGeom prst="rect">
            <a:avLst/>
          </a:prstGeom>
          <a:noFill/>
          <a:ln>
            <a:noFill/>
          </a:ln>
        </p:spPr>
        <p:txBody>
          <a:bodyPr spcFirstLastPara="1" wrap="square" lIns="91425" tIns="45700" rIns="91425" bIns="45700" anchor="t" anchorCtr="0">
            <a:normAutofit/>
          </a:bodyPr>
          <a:lstStyle/>
          <a:p>
            <a:pPr marL="0" indent="0" algn="ctr">
              <a:spcBef>
                <a:spcPts val="0"/>
              </a:spcBef>
              <a:buSzPts val="2000"/>
              <a:buNone/>
            </a:pPr>
            <a:r>
              <a:rPr lang="en-US" sz="2000" dirty="0"/>
              <a:t>Priority = severity * likelihood * remediation cost</a:t>
            </a:r>
          </a:p>
          <a:p>
            <a:pPr marL="0" indent="0" algn="ctr">
              <a:spcBef>
                <a:spcPts val="0"/>
              </a:spcBef>
              <a:buSzPts val="2000"/>
              <a:buNone/>
            </a:pPr>
            <a:endParaRPr lang="en-US" sz="2000" dirty="0"/>
          </a:p>
          <a:p>
            <a:pPr marL="0" indent="0" algn="ctr">
              <a:spcBef>
                <a:spcPts val="0"/>
              </a:spcBef>
              <a:buSzPts val="2000"/>
              <a:buNone/>
            </a:pPr>
            <a:endParaRPr lang="en-US" sz="2000" dirty="0"/>
          </a:p>
          <a:p>
            <a:pPr marL="0" indent="0" algn="ctr">
              <a:spcBef>
                <a:spcPts val="0"/>
              </a:spcBef>
              <a:buSzPts val="2000"/>
              <a:buNone/>
            </a:pPr>
            <a:endParaRPr lang="en-US" sz="2000" dirty="0"/>
          </a:p>
          <a:p>
            <a:pPr marL="0" indent="0" algn="ctr">
              <a:spcBef>
                <a:spcPts val="0"/>
              </a:spcBef>
              <a:buSzPts val="2000"/>
              <a:buNone/>
            </a:pPr>
            <a:endParaRPr lang="en-US" sz="2000" dirty="0"/>
          </a:p>
          <a:p>
            <a:pPr marL="0" indent="0" algn="ctr">
              <a:spcBef>
                <a:spcPts val="0"/>
              </a:spcBef>
              <a:buSzPts val="2000"/>
              <a:buNone/>
            </a:pPr>
            <a:endParaRPr lang="en-US" sz="2000" dirty="0"/>
          </a:p>
          <a:p>
            <a:pPr marL="0" indent="0" algn="ctr">
              <a:spcBef>
                <a:spcPts val="0"/>
              </a:spcBef>
              <a:buSzPts val="2000"/>
              <a:buNone/>
            </a:pPr>
            <a:endParaRPr lang="en-US" sz="2000" dirty="0"/>
          </a:p>
          <a:p>
            <a:pPr marL="0" indent="0" algn="ctr">
              <a:spcBef>
                <a:spcPts val="0"/>
              </a:spcBef>
              <a:buSzPts val="2000"/>
              <a:buNone/>
            </a:pPr>
            <a:endParaRPr lang="en-US" sz="2000" dirty="0"/>
          </a:p>
          <a:p>
            <a:pPr marL="0" indent="0" algn="ctr">
              <a:spcBef>
                <a:spcPts val="0"/>
              </a:spcBef>
              <a:buSzPts val="2000"/>
              <a:buNone/>
            </a:pPr>
            <a:endParaRPr lang="en-US" sz="2000" dirty="0"/>
          </a:p>
          <a:p>
            <a:pPr marL="0" indent="0" algn="ctr">
              <a:spcBef>
                <a:spcPts val="0"/>
              </a:spcBef>
              <a:buSzPts val="2000"/>
              <a:buNone/>
            </a:pPr>
            <a:endParaRPr lang="en-US" sz="2000" dirty="0"/>
          </a:p>
          <a:p>
            <a:pPr marL="0" indent="0" algn="ctr">
              <a:spcBef>
                <a:spcPts val="0"/>
              </a:spcBef>
              <a:buSzPts val="2000"/>
              <a:buNone/>
            </a:pPr>
            <a:endParaRPr lang="en-US" sz="2000" dirty="0"/>
          </a:p>
          <a:p>
            <a:pPr marL="0" indent="0" algn="ctr">
              <a:spcBef>
                <a:spcPts val="0"/>
              </a:spcBef>
              <a:buSzPts val="2000"/>
              <a:buNone/>
            </a:pPr>
            <a:endParaRPr lang="en-US" sz="2000" dirty="0"/>
          </a:p>
          <a:p>
            <a:pPr marL="0" indent="0" algn="ctr">
              <a:spcBef>
                <a:spcPts val="0"/>
              </a:spcBef>
              <a:buSzPts val="2000"/>
              <a:buNone/>
            </a:pPr>
            <a:endParaRPr lang="en-US" sz="2000" dirty="0"/>
          </a:p>
          <a:p>
            <a:pPr marL="0" indent="0" algn="ctr">
              <a:spcBef>
                <a:spcPts val="0"/>
              </a:spcBef>
              <a:buSzPts val="2000"/>
              <a:buNone/>
            </a:pPr>
            <a:endParaRPr lang="en-US" sz="2000" dirty="0"/>
          </a:p>
          <a:p>
            <a:pPr marL="0" indent="0" algn="ctr">
              <a:spcBef>
                <a:spcPts val="0"/>
              </a:spcBef>
              <a:buSzPts val="2000"/>
              <a:buNone/>
            </a:pPr>
            <a:endParaRPr lang="en-US" sz="2000" dirty="0"/>
          </a:p>
          <a:p>
            <a:pPr marL="0" indent="0" algn="ctr">
              <a:spcBef>
                <a:spcPts val="0"/>
              </a:spcBef>
              <a:buSzPts val="2000"/>
              <a:buNone/>
            </a:pPr>
            <a:endParaRPr lang="en-US" sz="2000" dirty="0"/>
          </a:p>
          <a:p>
            <a:pPr marL="0" indent="0" algn="ctr">
              <a:spcBef>
                <a:spcPts val="0"/>
              </a:spcBef>
              <a:buSzPts val="2000"/>
              <a:buNone/>
            </a:pPr>
            <a:endParaRPr lang="en-US" sz="2000" dirty="0"/>
          </a:p>
          <a:p>
            <a:pPr marL="0" indent="0" algn="ctr">
              <a:spcBef>
                <a:spcPts val="0"/>
              </a:spcBef>
              <a:buSzPts val="2000"/>
              <a:buNone/>
            </a:pPr>
            <a:endParaRPr lang="en-US" sz="2000" dirty="0"/>
          </a:p>
          <a:p>
            <a:pPr marL="0" indent="0" algn="ctr">
              <a:spcBef>
                <a:spcPts val="0"/>
              </a:spcBef>
              <a:buSzPts val="2000"/>
              <a:buNone/>
            </a:pPr>
            <a:endParaRPr lang="en-US" sz="2000" dirty="0"/>
          </a:p>
          <a:p>
            <a:pPr marL="0" indent="0" algn="ctr">
              <a:spcBef>
                <a:spcPts val="0"/>
              </a:spcBef>
              <a:buSzPts val="2000"/>
              <a:buNone/>
            </a:pPr>
            <a:endParaRPr lang="en-US" sz="2000" dirty="0"/>
          </a:p>
          <a:p>
            <a:pPr marL="0" indent="0" algn="ctr">
              <a:spcBef>
                <a:spcPts val="0"/>
              </a:spcBef>
              <a:buSzPts val="2000"/>
              <a:buNone/>
            </a:pPr>
            <a:endParaRPr lang="en-US" sz="2000" dirty="0"/>
          </a:p>
          <a:p>
            <a:pPr marL="0" indent="0" algn="ctr">
              <a:spcBef>
                <a:spcPts val="0"/>
              </a:spcBef>
              <a:buSzPts val="2000"/>
              <a:buNone/>
            </a:pPr>
            <a:endParaRPr lang="en-US" sz="2000" dirty="0"/>
          </a:p>
          <a:p>
            <a:pPr marL="0" indent="0" algn="ctr">
              <a:spcBef>
                <a:spcPts val="0"/>
              </a:spcBef>
              <a:buSzPts val="2000"/>
              <a:buNone/>
            </a:pPr>
            <a:endParaRPr lang="en-US" sz="2000" dirty="0"/>
          </a:p>
          <a:p>
            <a:pPr lvl="0" indent="-457200">
              <a:spcBef>
                <a:spcPts val="0"/>
              </a:spcBef>
              <a:buSzPts val="2000"/>
              <a:buFont typeface="+mj-lt"/>
              <a:buAutoNum type="arabicPeriod"/>
            </a:pPr>
            <a:endParaRPr lang="en-US" sz="2000" dirty="0"/>
          </a:p>
          <a:p>
            <a:pPr lvl="0" indent="-457200">
              <a:spcBef>
                <a:spcPts val="0"/>
              </a:spcBef>
              <a:buSzPts val="2000"/>
              <a:buFont typeface="+mj-lt"/>
              <a:buAutoNum type="arabicPeriod"/>
            </a:pPr>
            <a:endParaRPr sz="2000" dirty="0"/>
          </a:p>
        </p:txBody>
      </p:sp>
      <p:pic>
        <p:nvPicPr>
          <p:cNvPr id="176" name="Google Shape;176;p6" descr="Green Pace logo"/>
          <p:cNvPicPr preferRelativeResize="0"/>
          <p:nvPr/>
        </p:nvPicPr>
        <p:blipFill>
          <a:blip r:embed="rId4">
            <a:alphaModFix/>
          </a:blip>
          <a:stretch>
            <a:fillRect/>
          </a:stretch>
        </p:blipFill>
        <p:spPr>
          <a:xfrm>
            <a:off x="11204301" y="5519014"/>
            <a:ext cx="886601" cy="1149225"/>
          </a:xfrm>
          <a:prstGeom prst="rect">
            <a:avLst/>
          </a:prstGeom>
          <a:noFill/>
          <a:ln>
            <a:noFill/>
          </a:ln>
        </p:spPr>
      </p:pic>
      <p:pic>
        <p:nvPicPr>
          <p:cNvPr id="3" name="Picture 2">
            <a:extLst>
              <a:ext uri="{FF2B5EF4-FFF2-40B4-BE49-F238E27FC236}">
                <a16:creationId xmlns:a16="http://schemas.microsoft.com/office/drawing/2014/main" id="{5037B394-B5D7-1EB3-120E-92D492D95B2D}"/>
              </a:ext>
            </a:extLst>
          </p:cNvPr>
          <p:cNvPicPr>
            <a:picLocks noChangeAspect="1"/>
          </p:cNvPicPr>
          <p:nvPr/>
        </p:nvPicPr>
        <p:blipFill>
          <a:blip r:embed="rId5"/>
          <a:srcRect l="2366"/>
          <a:stretch>
            <a:fillRect/>
          </a:stretch>
        </p:blipFill>
        <p:spPr>
          <a:xfrm>
            <a:off x="847234" y="1949990"/>
            <a:ext cx="7560038" cy="1759830"/>
          </a:xfrm>
          <a:prstGeom prst="rect">
            <a:avLst/>
          </a:prstGeom>
          <a:ln w="38100">
            <a:solidFill>
              <a:schemeClr val="accent5">
                <a:lumMod val="60000"/>
                <a:lumOff val="40000"/>
              </a:schemeClr>
            </a:solidFill>
          </a:ln>
        </p:spPr>
      </p:pic>
      <p:pic>
        <p:nvPicPr>
          <p:cNvPr id="5" name="Picture 4">
            <a:extLst>
              <a:ext uri="{FF2B5EF4-FFF2-40B4-BE49-F238E27FC236}">
                <a16:creationId xmlns:a16="http://schemas.microsoft.com/office/drawing/2014/main" id="{78E0B68C-688F-962A-15DE-3EBAF71E385C}"/>
              </a:ext>
            </a:extLst>
          </p:cNvPr>
          <p:cNvPicPr>
            <a:picLocks noChangeAspect="1"/>
          </p:cNvPicPr>
          <p:nvPr/>
        </p:nvPicPr>
        <p:blipFill>
          <a:blip r:embed="rId6"/>
          <a:stretch>
            <a:fillRect/>
          </a:stretch>
        </p:blipFill>
        <p:spPr>
          <a:xfrm>
            <a:off x="5061952" y="3965478"/>
            <a:ext cx="6142349" cy="1759829"/>
          </a:xfrm>
          <a:prstGeom prst="rect">
            <a:avLst/>
          </a:prstGeom>
          <a:ln w="38100">
            <a:solidFill>
              <a:schemeClr val="accent5">
                <a:lumMod val="60000"/>
                <a:lumOff val="40000"/>
              </a:schemeClr>
            </a:solid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E43B1-AB4D-9A8D-3F11-69D1298B634D}"/>
              </a:ext>
            </a:extLst>
          </p:cNvPr>
          <p:cNvSpPr>
            <a:spLocks noGrp="1"/>
          </p:cNvSpPr>
          <p:nvPr>
            <p:ph type="title"/>
          </p:nvPr>
        </p:nvSpPr>
        <p:spPr>
          <a:xfrm>
            <a:off x="2895600" y="0"/>
            <a:ext cx="8610600" cy="1293028"/>
          </a:xfrm>
        </p:spPr>
        <p:txBody>
          <a:bodyPr/>
          <a:lstStyle/>
          <a:p>
            <a:r>
              <a:rPr lang="en-US" dirty="0"/>
              <a:t>RISK ASSESSMENT</a:t>
            </a:r>
          </a:p>
        </p:txBody>
      </p:sp>
      <p:sp>
        <p:nvSpPr>
          <p:cNvPr id="3" name="Text Placeholder 2">
            <a:extLst>
              <a:ext uri="{FF2B5EF4-FFF2-40B4-BE49-F238E27FC236}">
                <a16:creationId xmlns:a16="http://schemas.microsoft.com/office/drawing/2014/main" id="{E0747FF0-E197-DF6A-9EE3-ADEA29EC6872}"/>
              </a:ext>
            </a:extLst>
          </p:cNvPr>
          <p:cNvSpPr>
            <a:spLocks noGrp="1"/>
          </p:cNvSpPr>
          <p:nvPr>
            <p:ph type="body" idx="1"/>
          </p:nvPr>
        </p:nvSpPr>
        <p:spPr>
          <a:xfrm>
            <a:off x="685800" y="1293028"/>
            <a:ext cx="10820400" cy="4024125"/>
          </a:xfrm>
        </p:spPr>
        <p:txBody>
          <a:bodyPr/>
          <a:lstStyle/>
          <a:p>
            <a:pPr marL="114300" indent="0" algn="ctr">
              <a:buNone/>
            </a:pPr>
            <a:r>
              <a:rPr lang="en-US" sz="2400" dirty="0"/>
              <a:t>Priority = severity * likelihood * remediation cost</a:t>
            </a:r>
          </a:p>
          <a:p>
            <a:endParaRPr lang="en-US" dirty="0"/>
          </a:p>
        </p:txBody>
      </p:sp>
      <p:pic>
        <p:nvPicPr>
          <p:cNvPr id="5" name="Picture 4">
            <a:extLst>
              <a:ext uri="{FF2B5EF4-FFF2-40B4-BE49-F238E27FC236}">
                <a16:creationId xmlns:a16="http://schemas.microsoft.com/office/drawing/2014/main" id="{6148F598-7726-D2A8-3E15-51293FA5C1F0}"/>
              </a:ext>
            </a:extLst>
          </p:cNvPr>
          <p:cNvPicPr>
            <a:picLocks noChangeAspect="1"/>
          </p:cNvPicPr>
          <p:nvPr/>
        </p:nvPicPr>
        <p:blipFill>
          <a:blip r:embed="rId2"/>
          <a:stretch>
            <a:fillRect/>
          </a:stretch>
        </p:blipFill>
        <p:spPr>
          <a:xfrm>
            <a:off x="601355" y="1948864"/>
            <a:ext cx="7748912" cy="2026963"/>
          </a:xfrm>
          <a:prstGeom prst="rect">
            <a:avLst/>
          </a:prstGeom>
          <a:ln w="38100">
            <a:solidFill>
              <a:schemeClr val="accent5">
                <a:lumMod val="60000"/>
                <a:lumOff val="40000"/>
              </a:schemeClr>
            </a:solidFill>
          </a:ln>
        </p:spPr>
      </p:pic>
      <p:pic>
        <p:nvPicPr>
          <p:cNvPr id="7" name="Picture 6">
            <a:extLst>
              <a:ext uri="{FF2B5EF4-FFF2-40B4-BE49-F238E27FC236}">
                <a16:creationId xmlns:a16="http://schemas.microsoft.com/office/drawing/2014/main" id="{FEC3BD13-47A0-263E-1D9F-82CB1AD47E6E}"/>
              </a:ext>
            </a:extLst>
          </p:cNvPr>
          <p:cNvPicPr>
            <a:picLocks noChangeAspect="1"/>
          </p:cNvPicPr>
          <p:nvPr/>
        </p:nvPicPr>
        <p:blipFill>
          <a:blip r:embed="rId3"/>
          <a:stretch>
            <a:fillRect/>
          </a:stretch>
        </p:blipFill>
        <p:spPr>
          <a:xfrm>
            <a:off x="3477126" y="4182039"/>
            <a:ext cx="7326288" cy="1907676"/>
          </a:xfrm>
          <a:prstGeom prst="rect">
            <a:avLst/>
          </a:prstGeom>
          <a:ln w="38100">
            <a:solidFill>
              <a:schemeClr val="accent5">
                <a:lumMod val="60000"/>
                <a:lumOff val="40000"/>
              </a:schemeClr>
            </a:solidFill>
          </a:ln>
        </p:spPr>
      </p:pic>
      <p:pic>
        <p:nvPicPr>
          <p:cNvPr id="8" name="Google Shape;176;p6" descr="Green Pace logo">
            <a:extLst>
              <a:ext uri="{FF2B5EF4-FFF2-40B4-BE49-F238E27FC236}">
                <a16:creationId xmlns:a16="http://schemas.microsoft.com/office/drawing/2014/main" id="{5D5D910A-3B20-6393-E29B-C333056D750E}"/>
              </a:ext>
            </a:extLst>
          </p:cNvPr>
          <p:cNvPicPr preferRelativeResize="0"/>
          <p:nvPr/>
        </p:nvPicPr>
        <p:blipFill>
          <a:blip r:embed="rId4">
            <a:alphaModFix/>
          </a:blip>
          <a:stretch>
            <a:fillRect/>
          </a:stretch>
        </p:blipFill>
        <p:spPr>
          <a:xfrm>
            <a:off x="11204301" y="5519014"/>
            <a:ext cx="886601" cy="1149225"/>
          </a:xfrm>
          <a:prstGeom prst="rect">
            <a:avLst/>
          </a:prstGeom>
          <a:noFill/>
          <a:ln>
            <a:noFill/>
          </a:ln>
        </p:spPr>
      </p:pic>
    </p:spTree>
    <p:extLst>
      <p:ext uri="{BB962C8B-B14F-4D97-AF65-F5344CB8AC3E}">
        <p14:creationId xmlns:p14="http://schemas.microsoft.com/office/powerpoint/2010/main" val="1358162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916774" y="-74937"/>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3" name="Text Placeholder 2">
            <a:extLst>
              <a:ext uri="{FF2B5EF4-FFF2-40B4-BE49-F238E27FC236}">
                <a16:creationId xmlns:a16="http://schemas.microsoft.com/office/drawing/2014/main" id="{46B5469E-46ED-2B02-0A19-706B1D830A87}"/>
              </a:ext>
            </a:extLst>
          </p:cNvPr>
          <p:cNvSpPr>
            <a:spLocks noGrp="1"/>
          </p:cNvSpPr>
          <p:nvPr>
            <p:ph type="body" idx="1"/>
          </p:nvPr>
        </p:nvSpPr>
        <p:spPr>
          <a:xfrm>
            <a:off x="664626" y="1218091"/>
            <a:ext cx="10841574" cy="5371659"/>
          </a:xfrm>
        </p:spPr>
        <p:txBody>
          <a:bodyPr>
            <a:normAutofit fontScale="55000" lnSpcReduction="20000"/>
          </a:bodyPr>
          <a:lstStyle/>
          <a:p>
            <a:pPr marL="114300" indent="0">
              <a:buNone/>
            </a:pPr>
            <a:r>
              <a:rPr lang="en-US" sz="3300" dirty="0"/>
              <a:t>Encryption at Rest </a:t>
            </a:r>
          </a:p>
          <a:p>
            <a:r>
              <a:rPr lang="en-US" sz="3300" dirty="0"/>
              <a:t>Data is considered at rest when it is being stored, not actively being utilized. </a:t>
            </a:r>
          </a:p>
          <a:p>
            <a:pPr lvl="1"/>
            <a:r>
              <a:rPr lang="en-US" sz="3300" dirty="0"/>
              <a:t>Needs to be encrypted.  </a:t>
            </a:r>
          </a:p>
          <a:p>
            <a:r>
              <a:rPr lang="en-US" sz="3300" dirty="0"/>
              <a:t>This policy adds an additional layer of data in the event a malicious attacker gains access to the stored data. </a:t>
            </a:r>
          </a:p>
          <a:p>
            <a:r>
              <a:rPr lang="en-US" sz="3300" dirty="0"/>
              <a:t>Green Pace will utilize AES-256 to encrypt all data at rest</a:t>
            </a:r>
          </a:p>
          <a:p>
            <a:pPr lvl="1"/>
            <a:r>
              <a:rPr lang="en-US" sz="3300" dirty="0"/>
              <a:t>Security team will be responsible for creating and managing encryption keys. </a:t>
            </a:r>
          </a:p>
          <a:p>
            <a:pPr lvl="1"/>
            <a:endParaRPr lang="en-US" sz="3300" dirty="0"/>
          </a:p>
          <a:p>
            <a:pPr marL="114300" indent="0">
              <a:buNone/>
            </a:pPr>
            <a:r>
              <a:rPr lang="en-US" sz="3300" dirty="0"/>
              <a:t>Encryption in Flight</a:t>
            </a:r>
          </a:p>
          <a:p>
            <a:r>
              <a:rPr lang="en-US" sz="3300" dirty="0"/>
              <a:t>Data is considered in flight when it is in transit.</a:t>
            </a:r>
          </a:p>
          <a:p>
            <a:pPr lvl="1"/>
            <a:r>
              <a:rPr lang="en-US" sz="3300" dirty="0"/>
              <a:t>Moving through the system</a:t>
            </a:r>
          </a:p>
          <a:p>
            <a:pPr lvl="1"/>
            <a:r>
              <a:rPr lang="en-US" sz="3300" dirty="0"/>
              <a:t>Moving outside of the system</a:t>
            </a:r>
          </a:p>
          <a:p>
            <a:r>
              <a:rPr lang="en-US" sz="3300" dirty="0"/>
              <a:t>Encryption in flight is a policy that states data in transit will be encrypted </a:t>
            </a:r>
          </a:p>
          <a:p>
            <a:pPr lvl="1"/>
            <a:r>
              <a:rPr lang="en-US" sz="3300" dirty="0"/>
              <a:t>transport layer security (TLS)</a:t>
            </a:r>
          </a:p>
          <a:p>
            <a:pPr lvl="1"/>
            <a:r>
              <a:rPr lang="en-US" sz="3300" dirty="0"/>
              <a:t>virtual private networks (VPNs)</a:t>
            </a:r>
          </a:p>
          <a:p>
            <a:pPr lvl="1"/>
            <a:r>
              <a:rPr lang="en-US" sz="3300" dirty="0"/>
              <a:t>SSH file transport protocol (SFTP). </a:t>
            </a:r>
          </a:p>
          <a:p>
            <a:r>
              <a:rPr lang="en-US" sz="3300" dirty="0"/>
              <a:t>Green Pace will utilize encryption in flight for all data in transit.  </a:t>
            </a:r>
          </a:p>
          <a:p>
            <a:pPr lvl="1"/>
            <a:r>
              <a:rPr lang="en-US" sz="3300" dirty="0"/>
              <a:t>The security team will be responsible for creating and managing keys.</a:t>
            </a:r>
          </a:p>
          <a:p>
            <a:pPr marL="571500" lvl="1" indent="0">
              <a:buNone/>
            </a:pPr>
            <a:endParaRPr lang="en-US" dirty="0"/>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F564A7F3-FA77-4AC1-10AE-2A1282C79B0C}"/>
            </a:ext>
          </a:extLst>
        </p:cNvPr>
        <p:cNvGrpSpPr/>
        <p:nvPr/>
      </p:nvGrpSpPr>
      <p:grpSpPr>
        <a:xfrm>
          <a:off x="0" y="0"/>
          <a:ext cx="0" cy="0"/>
          <a:chOff x="0" y="0"/>
          <a:chExt cx="0" cy="0"/>
        </a:xfrm>
      </p:grpSpPr>
      <p:sp>
        <p:nvSpPr>
          <p:cNvPr id="181" name="Google Shape;181;p7">
            <a:extLst>
              <a:ext uri="{FF2B5EF4-FFF2-40B4-BE49-F238E27FC236}">
                <a16:creationId xmlns:a16="http://schemas.microsoft.com/office/drawing/2014/main" id="{05EC441B-E6DA-5E91-13CC-B9B6E6BA62FC}"/>
              </a:ext>
            </a:extLst>
          </p:cNvPr>
          <p:cNvSpPr txBox="1">
            <a:spLocks noGrp="1"/>
          </p:cNvSpPr>
          <p:nvPr>
            <p:ph type="title"/>
          </p:nvPr>
        </p:nvSpPr>
        <p:spPr>
          <a:xfrm>
            <a:off x="2916774" y="-74937"/>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pic>
        <p:nvPicPr>
          <p:cNvPr id="183" name="Google Shape;183;p7" descr="Green Pace logo">
            <a:extLst>
              <a:ext uri="{FF2B5EF4-FFF2-40B4-BE49-F238E27FC236}">
                <a16:creationId xmlns:a16="http://schemas.microsoft.com/office/drawing/2014/main" id="{08713D3B-34FB-C6F9-50A3-FED2F35E223C}"/>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3" name="Text Placeholder 2">
            <a:extLst>
              <a:ext uri="{FF2B5EF4-FFF2-40B4-BE49-F238E27FC236}">
                <a16:creationId xmlns:a16="http://schemas.microsoft.com/office/drawing/2014/main" id="{C580FD3E-FDD6-034E-EEBE-45498838EB99}"/>
              </a:ext>
            </a:extLst>
          </p:cNvPr>
          <p:cNvSpPr>
            <a:spLocks noGrp="1"/>
          </p:cNvSpPr>
          <p:nvPr>
            <p:ph type="body" idx="1"/>
          </p:nvPr>
        </p:nvSpPr>
        <p:spPr>
          <a:xfrm>
            <a:off x="664626" y="1218092"/>
            <a:ext cx="10841574" cy="2626796"/>
          </a:xfrm>
        </p:spPr>
        <p:txBody>
          <a:bodyPr>
            <a:normAutofit/>
          </a:bodyPr>
          <a:lstStyle/>
          <a:p>
            <a:pPr marL="114300" indent="0">
              <a:buNone/>
            </a:pPr>
            <a:r>
              <a:rPr lang="en-US" sz="1800" dirty="0"/>
              <a:t>Encryption in Use</a:t>
            </a:r>
          </a:p>
          <a:p>
            <a:r>
              <a:rPr lang="en-US" sz="1800" dirty="0"/>
              <a:t>Data is considered in use when it is actively being utilized by the system. </a:t>
            </a:r>
          </a:p>
          <a:p>
            <a:r>
              <a:rPr lang="en-US" sz="1800" dirty="0"/>
              <a:t> Encryption in use is a policy that states data in use will be encrypted </a:t>
            </a:r>
          </a:p>
          <a:p>
            <a:pPr lvl="1"/>
            <a:r>
              <a:rPr lang="en-US" sz="1800" dirty="0"/>
              <a:t>Homomorphic encryption </a:t>
            </a:r>
          </a:p>
          <a:p>
            <a:pPr lvl="1"/>
            <a:r>
              <a:rPr lang="en-US" sz="1800" dirty="0"/>
              <a:t>Secure multi-party computation</a:t>
            </a:r>
          </a:p>
          <a:p>
            <a:r>
              <a:rPr lang="en-US" sz="1800" dirty="0"/>
              <a:t>Encryption in use will be used by Green Pace for all sensitive data like passwords or account numbers. </a:t>
            </a:r>
          </a:p>
          <a:p>
            <a:pPr lvl="1"/>
            <a:endParaRPr lang="en-US" dirty="0"/>
          </a:p>
        </p:txBody>
      </p:sp>
    </p:spTree>
    <p:custDataLst>
      <p:tags r:id="rId1"/>
    </p:custDataLst>
    <p:extLst>
      <p:ext uri="{BB962C8B-B14F-4D97-AF65-F5344CB8AC3E}">
        <p14:creationId xmlns:p14="http://schemas.microsoft.com/office/powerpoint/2010/main" val="12768644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693</TotalTime>
  <Words>2220</Words>
  <Application>Microsoft Office PowerPoint</Application>
  <PresentationFormat>Widescreen</PresentationFormat>
  <Paragraphs>279</Paragraphs>
  <Slides>22</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Century Gothic</vt:lpstr>
      <vt:lpstr>Arial</vt:lpstr>
      <vt:lpstr>Wingdings</vt:lpstr>
      <vt:lpstr>Vapor Trail</vt:lpstr>
      <vt:lpstr>Green Pace</vt:lpstr>
      <vt:lpstr>OVERVIEW: DEFENSE IN DEPTH</vt:lpstr>
      <vt:lpstr>THREATS MATRIX</vt:lpstr>
      <vt:lpstr>10 PRINCIPLES</vt:lpstr>
      <vt:lpstr>CODING STANDARDS</vt:lpstr>
      <vt:lpstr>RISK ASSESSMENT</vt:lpstr>
      <vt:lpstr>RISK ASSESSMENT</vt:lpstr>
      <vt:lpstr>ENCRYPTION POLICIES</vt:lpstr>
      <vt:lpstr>ENCRYPTION POLICIES</vt:lpstr>
      <vt:lpstr>TRIPLE-A POLICIES</vt:lpstr>
      <vt:lpstr>Unit Testing </vt:lpstr>
      <vt:lpstr>Is Empty on Create</vt:lpstr>
      <vt:lpstr>Can Add to an Empty Vector</vt:lpstr>
      <vt:lpstr>Out of Range Exception Thrown When Calling Out of Bounds Index</vt:lpstr>
      <vt:lpstr>Out of Range Exception Thrown When Reserving More than Max Size</vt:lpstr>
      <vt:lpstr>AUTOMATION SUMMARY</vt:lpstr>
      <vt:lpstr>TOOLS</vt:lpstr>
      <vt:lpstr>RISKS AND BENEFITS</vt:lpstr>
      <vt:lpstr>RECOMMENDATIONS</vt:lpstr>
      <vt:lpstr>CONCLUSIONS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Compton Scatter</cp:lastModifiedBy>
  <cp:revision>22</cp:revision>
  <dcterms:created xsi:type="dcterms:W3CDTF">2020-08-19T17:59:24Z</dcterms:created>
  <dcterms:modified xsi:type="dcterms:W3CDTF">2025-08-18T04:34:46Z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