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0" r:id="rId6"/>
    <p:sldId id="261" r:id="rId7"/>
    <p:sldId id="264" r:id="rId8"/>
    <p:sldId id="265" r:id="rId9"/>
    <p:sldId id="262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F09-1A61-894A-A49E-76B9ACFAA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86971-7BB2-BA46-AA7A-EDCF9C3DD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C303-728C-D447-B7A5-D692F1CE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5DF8-3340-5946-8BC7-BF5EFC5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C81E-39E1-1E41-865D-43E5CB8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5602-83D4-6F48-99AD-50561A17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0F80-7FAE-BF47-BD7B-204B3335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05C9-BEEE-2C42-A83C-C7D7ACD2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0A1D-4DEB-3340-AF05-98290DD1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8FFD-CED7-9C42-BF1E-E64A6F5E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1A838-11D4-974F-B908-06D79526A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56C6-9EF9-E743-B531-9771E6FD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1F1B-C26E-C548-AB81-916E5C9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7F81-CE98-0042-B1B7-2739764B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CA877-BAFE-4740-B831-E7AB044E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213-4908-A04F-851E-E28B87B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FDAC-F9B1-A248-BE8E-246A8F7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B1A2-7B4F-5B4E-92C7-5E084E0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BC7E-4C26-DE4A-9827-880FED6A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158F-4721-284A-97BA-77B0BDC7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A8B1-2613-7F4E-8D90-B7E5D862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C8A1-E87D-D847-BC92-54A94853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1CDA-A589-C044-8F6E-9AC9603A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F89E-C1A4-274D-AE06-04030B91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9CEC-10AE-E348-B544-616AD0D8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881-1869-DA45-B8D0-DF11B1C5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7AC1-E5F0-9043-AFA8-622987943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F525-9070-6B4E-811A-BAA219D8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B8FF-1D97-AA4B-B431-EAF6B8B0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27D49-9354-1B46-A01F-34B1439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283E2-E3C9-F94B-860A-AD493CA0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0D1-AB84-5C4A-9250-5293072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C512-0788-A444-8D38-C84C0628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6971C-6D03-234A-9139-2361FC3A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49024-ADB8-7F41-99BB-A5CD49E4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76D7F-00F8-684D-A17C-FA915E741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22DF2-0B7A-0D46-AC14-230C6D7E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B2E11-B2FC-D846-B183-325F64C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633FE-9EF9-A748-BEAD-55108663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E040-AB24-AE43-9FED-5EB96329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28ADF-BA7B-284B-885B-C129E65F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60EBC-4D0B-D943-BFA8-806DF2CC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653B9-A4A4-DE4D-BC56-3B7A1098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F2587-A774-D044-B4E2-19097F4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7D841-D566-F340-9A35-2299C5CD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99C9-C97A-1F43-91A2-93063390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9301-FBC3-B64A-AB1C-65397AF6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B232-FE39-0641-84E0-DE6687C3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E5ADF-8784-DC4D-8DB8-AA4804B9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9AE5-F478-9C48-A875-37DFCD28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4D71-6199-874C-B096-0950ED24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5C8F4-0324-B34B-AA56-B74B4B4B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4C63-5998-5842-9F56-A47E6ADD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47F81-5796-674A-BFE0-5B5FF2365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05FE-A83A-F543-B309-869FA3212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6F02C-5A51-AE41-BC74-B6D0E84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E2644-2496-4D48-A357-75359053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15BF3-41AF-9043-803F-578CD6AB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9A38E-AC50-7840-9DB1-BEAC640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65393-6F61-D140-A6D9-0C506DA4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CF0B-A2FB-BB46-8125-176953D52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A862-C20B-3C45-AD39-9D1094DACF4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08AC-35F2-5F48-857E-DABAC5A43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7797-DB2E-D24A-B446-229CF9A69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C43D-CBE1-724A-B334-178C31FE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cata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5829-3290-FF49-8716-0E2D823CF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2012-10-08 Event</a:t>
            </a:r>
            <a:br>
              <a:rPr lang="en-US" dirty="0"/>
            </a:br>
            <a:r>
              <a:rPr lang="en-US" dirty="0"/>
              <a:t>CIMI+BATS Simulation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76E32-139B-EE45-9E29-22D1ED179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Colin </a:t>
            </a:r>
            <a:r>
              <a:rPr lang="en-US" b="1" dirty="0" err="1"/>
              <a:t>Komar</a:t>
            </a:r>
            <a:endParaRPr lang="en-US" b="1" dirty="0"/>
          </a:p>
          <a:p>
            <a:r>
              <a:rPr lang="en-US" dirty="0"/>
              <a:t>Alex </a:t>
            </a:r>
            <a:r>
              <a:rPr lang="en-US" dirty="0" err="1"/>
              <a:t>Glocer</a:t>
            </a:r>
            <a:r>
              <a:rPr lang="en-US" dirty="0"/>
              <a:t>, Mei-Ching </a:t>
            </a:r>
            <a:r>
              <a:rPr lang="en-US" dirty="0" err="1"/>
              <a:t>Fok</a:t>
            </a:r>
            <a:r>
              <a:rPr lang="en-US" dirty="0"/>
              <a:t>, Dan Welling</a:t>
            </a:r>
          </a:p>
          <a:p>
            <a:r>
              <a:rPr lang="en-US" dirty="0"/>
              <a:t>Modeling Thrust</a:t>
            </a:r>
          </a:p>
          <a:p>
            <a:r>
              <a:rPr lang="en-US" dirty="0"/>
              <a:t>November 18, 2021</a:t>
            </a:r>
          </a:p>
        </p:txBody>
      </p:sp>
    </p:spTree>
    <p:extLst>
      <p:ext uri="{BB962C8B-B14F-4D97-AF65-F5344CB8AC3E}">
        <p14:creationId xmlns:p14="http://schemas.microsoft.com/office/powerpoint/2010/main" val="3141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SWPC Test to CUSIA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1E60E-44B7-5B49-9EBA-7B2F8DC81056}"/>
              </a:ext>
            </a:extLst>
          </p:cNvPr>
          <p:cNvSpPr txBox="1"/>
          <p:nvPr/>
        </p:nvSpPr>
        <p:spPr>
          <a:xfrm>
            <a:off x="8388294" y="2447553"/>
            <a:ext cx="30562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better </a:t>
            </a:r>
            <a:r>
              <a:rPr lang="en-US" dirty="0" err="1"/>
              <a:t>Dst</a:t>
            </a:r>
            <a:r>
              <a:rPr lang="en-US" dirty="0"/>
              <a:t> comparison.</a:t>
            </a:r>
          </a:p>
          <a:p>
            <a:r>
              <a:rPr lang="en-US" dirty="0"/>
              <a:t>Similar trends to observations</a:t>
            </a:r>
          </a:p>
          <a:p>
            <a:r>
              <a:rPr lang="en-US" dirty="0"/>
              <a:t>and RCM simulation.</a:t>
            </a:r>
          </a:p>
          <a:p>
            <a:r>
              <a:rPr lang="en-US" dirty="0"/>
              <a:t>Many differences between the</a:t>
            </a:r>
            <a:br>
              <a:rPr lang="en-US" dirty="0"/>
            </a:br>
            <a:r>
              <a:rPr lang="en-US" dirty="0"/>
              <a:t>SWPC test setup and CUSIA.</a:t>
            </a:r>
          </a:p>
          <a:p>
            <a:endParaRPr lang="en-US" dirty="0"/>
          </a:p>
          <a:p>
            <a:r>
              <a:rPr lang="en-US" dirty="0"/>
              <a:t>Even more surprising is that </a:t>
            </a:r>
            <a:br>
              <a:rPr lang="en-US" dirty="0"/>
            </a:br>
            <a:r>
              <a:rPr lang="en-US" dirty="0"/>
              <a:t>similar results can be seen in </a:t>
            </a:r>
            <a:br>
              <a:rPr lang="en-US" dirty="0"/>
            </a:br>
            <a:r>
              <a:rPr lang="en-US" dirty="0" err="1"/>
              <a:t>Dst</a:t>
            </a:r>
            <a:r>
              <a:rPr lang="en-US" dirty="0"/>
              <a:t> for 1/5</a:t>
            </a:r>
            <a:r>
              <a:rPr lang="en-US" baseline="30000" dirty="0"/>
              <a:t>th</a:t>
            </a:r>
            <a:r>
              <a:rPr lang="en-US" dirty="0"/>
              <a:t> simulation cost</a:t>
            </a:r>
          </a:p>
          <a:p>
            <a:r>
              <a:rPr lang="en-US" dirty="0"/>
              <a:t>(11M -&gt; 2M cells)</a:t>
            </a:r>
          </a:p>
        </p:txBody>
      </p:sp>
    </p:spTree>
    <p:extLst>
      <p:ext uri="{BB962C8B-B14F-4D97-AF65-F5344CB8AC3E}">
        <p14:creationId xmlns:p14="http://schemas.microsoft.com/office/powerpoint/2010/main" val="174478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065-1841-7B49-A915-ED06ADF4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2D26-3D91-C349-A463-4EE3E069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Dst</a:t>
            </a:r>
            <a:r>
              <a:rPr lang="en-US" dirty="0"/>
              <a:t> agreement is perplexing</a:t>
            </a:r>
          </a:p>
          <a:p>
            <a:pPr lvl="1"/>
            <a:r>
              <a:rPr lang="en-US" dirty="0" err="1"/>
              <a:t>Dst</a:t>
            </a:r>
            <a:r>
              <a:rPr lang="en-US" dirty="0"/>
              <a:t> response independent of Inner Boundary conditions</a:t>
            </a:r>
          </a:p>
          <a:p>
            <a:pPr lvl="1"/>
            <a:r>
              <a:rPr lang="en-US" dirty="0"/>
              <a:t>Better storm-time onset and recovery as grid resolution increases (Numerical effects?)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updated existing setup files for CIMI compatibility</a:t>
            </a:r>
          </a:p>
          <a:p>
            <a:pPr lvl="1"/>
            <a:r>
              <a:rPr lang="en-US" dirty="0"/>
              <a:t>These have been uploaded to Dan’s </a:t>
            </a:r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2"/>
              </a:rPr>
              <a:t>https://github.com/spacecataz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Ongoing internal testing and debugging of CIMI</a:t>
            </a:r>
          </a:p>
          <a:p>
            <a:pPr lvl="1"/>
            <a:r>
              <a:rPr lang="en-US" dirty="0"/>
              <a:t>Starting to compare other parameters (densities, pressures, etc.)</a:t>
            </a:r>
          </a:p>
          <a:p>
            <a:pPr lvl="1"/>
            <a:r>
              <a:rPr lang="en-US" dirty="0"/>
              <a:t>Simulation underway using the SWPC Test setup and CUSIA grid</a:t>
            </a:r>
          </a:p>
          <a:p>
            <a:pPr lvl="1"/>
            <a:r>
              <a:rPr lang="en-US" dirty="0"/>
              <a:t>What are differences between SWPC test and CUSIA setup files?</a:t>
            </a:r>
          </a:p>
          <a:p>
            <a:pPr lvl="1"/>
            <a:r>
              <a:rPr lang="en-US" dirty="0"/>
              <a:t>Once we have a handle on these issues:</a:t>
            </a:r>
          </a:p>
          <a:p>
            <a:pPr lvl="2"/>
            <a:r>
              <a:rPr lang="en-US" dirty="0"/>
              <a:t>Update setup files on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Perform flipped By simulation</a:t>
            </a:r>
          </a:p>
        </p:txBody>
      </p:sp>
    </p:spTree>
    <p:extLst>
      <p:ext uri="{BB962C8B-B14F-4D97-AF65-F5344CB8AC3E}">
        <p14:creationId xmlns:p14="http://schemas.microsoft.com/office/powerpoint/2010/main" val="28363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6A41-4897-4045-80DE-227B665F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1F71-6665-2D48-8FF0-6CAC6171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Tuning Parameters &amp; Definitions</a:t>
            </a:r>
          </a:p>
          <a:p>
            <a:r>
              <a:rPr lang="en-US" dirty="0" err="1"/>
              <a:t>Dst</a:t>
            </a:r>
            <a:r>
              <a:rPr lang="en-US" dirty="0"/>
              <a:t> comparisons of 5 select simulations</a:t>
            </a:r>
          </a:p>
          <a:p>
            <a:pPr lvl="1"/>
            <a:r>
              <a:rPr lang="en-US" dirty="0"/>
              <a:t>Results are… Interesting…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6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5BFF-75F3-0B46-AB44-9770CE1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Tuning Parameters &amp; Definitions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39DB14-036A-C54F-8D24-BE6927363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229234"/>
              </p:ext>
            </p:extLst>
          </p:nvPr>
        </p:nvGraphicFramePr>
        <p:xfrm>
          <a:off x="215757" y="1690688"/>
          <a:ext cx="7335750" cy="43932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86256">
                  <a:extLst>
                    <a:ext uri="{9D8B030D-6E8A-4147-A177-3AD203B41FA5}">
                      <a16:colId xmlns:a16="http://schemas.microsoft.com/office/drawing/2014/main" val="2250410805"/>
                    </a:ext>
                  </a:extLst>
                </a:gridCol>
                <a:gridCol w="1248044">
                  <a:extLst>
                    <a:ext uri="{9D8B030D-6E8A-4147-A177-3AD203B41FA5}">
                      <a16:colId xmlns:a16="http://schemas.microsoft.com/office/drawing/2014/main" val="2257935719"/>
                    </a:ext>
                  </a:extLst>
                </a:gridCol>
                <a:gridCol w="1467150">
                  <a:extLst>
                    <a:ext uri="{9D8B030D-6E8A-4147-A177-3AD203B41FA5}">
                      <a16:colId xmlns:a16="http://schemas.microsoft.com/office/drawing/2014/main" val="4032170769"/>
                    </a:ext>
                  </a:extLst>
                </a:gridCol>
                <a:gridCol w="1537013">
                  <a:extLst>
                    <a:ext uri="{9D8B030D-6E8A-4147-A177-3AD203B41FA5}">
                      <a16:colId xmlns:a16="http://schemas.microsoft.com/office/drawing/2014/main" val="3742923481"/>
                    </a:ext>
                  </a:extLst>
                </a:gridCol>
                <a:gridCol w="1397287">
                  <a:extLst>
                    <a:ext uri="{9D8B030D-6E8A-4147-A177-3AD203B41FA5}">
                      <a16:colId xmlns:a16="http://schemas.microsoft.com/office/drawing/2014/main" val="4112012720"/>
                    </a:ext>
                  </a:extLst>
                </a:gridCol>
              </a:tblGrid>
              <a:tr h="1380833">
                <a:tc>
                  <a:txBody>
                    <a:bodyPr/>
                    <a:lstStyle/>
                    <a:p>
                      <a:r>
                        <a:rPr lang="en-US" dirty="0"/>
                        <a:t>BATSRUS 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CCMC grid</a:t>
                      </a:r>
                    </a:p>
                    <a:p>
                      <a:r>
                        <a:rPr lang="en-US" dirty="0"/>
                        <a:t>2M cells</a:t>
                      </a:r>
                    </a:p>
                    <a:p>
                      <a:r>
                        <a:rPr lang="en-US" dirty="0"/>
                        <a:t>0.25 R</a:t>
                      </a:r>
                      <a:r>
                        <a:rPr lang="en-US" baseline="-25000" dirty="0"/>
                        <a:t>E</a:t>
                      </a:r>
                    </a:p>
                    <a:p>
                      <a:r>
                        <a:rPr lang="en-US" dirty="0"/>
                        <a:t>(figures next page)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“CUSIA” grid</a:t>
                      </a:r>
                    </a:p>
                    <a:p>
                      <a:r>
                        <a:rPr lang="en-US" dirty="0"/>
                        <a:t>11M cells</a:t>
                      </a:r>
                    </a:p>
                    <a:p>
                      <a:r>
                        <a:rPr lang="en-US" dirty="0"/>
                        <a:t>1/16 R</a:t>
                      </a:r>
                      <a:r>
                        <a:rPr lang="en-US" baseline="-25000" dirty="0"/>
                        <a:t>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|x, y, z| &lt; 4</a:t>
                      </a:r>
                    </a:p>
                    <a:p>
                      <a:r>
                        <a:rPr lang="en-US" dirty="0"/>
                        <a:t>1/8 R</a:t>
                      </a:r>
                      <a:r>
                        <a:rPr lang="en-US" baseline="-25000" dirty="0"/>
                        <a:t>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|x, y, z| &lt;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Komar</a:t>
                      </a:r>
                      <a:r>
                        <a:rPr lang="en-US" dirty="0"/>
                        <a:t>” grid</a:t>
                      </a:r>
                      <a:r>
                        <a:rPr lang="en-US" baseline="30000" dirty="0"/>
                        <a:t>*</a:t>
                      </a:r>
                      <a:br>
                        <a:rPr lang="en-US" dirty="0"/>
                      </a:br>
                      <a:r>
                        <a:rPr lang="en-US" dirty="0"/>
                        <a:t>30M cells</a:t>
                      </a:r>
                    </a:p>
                    <a:p>
                      <a:r>
                        <a:rPr lang="en-US" dirty="0"/>
                        <a:t>1/8 R</a:t>
                      </a:r>
                      <a:r>
                        <a:rPr lang="en-US" baseline="-25000" dirty="0"/>
                        <a:t>E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-16 &lt; x &lt; 32</a:t>
                      </a:r>
                    </a:p>
                    <a:p>
                      <a:r>
                        <a:rPr lang="en-US" baseline="0" dirty="0"/>
                        <a:t>|y, z| &lt; 16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SWPC Test 2M cells</a:t>
                      </a:r>
                    </a:p>
                    <a:p>
                      <a:r>
                        <a:rPr lang="en-US" dirty="0"/>
                        <a:t>0.25 R</a:t>
                      </a:r>
                      <a:r>
                        <a:rPr lang="en-US" baseline="-25000" dirty="0"/>
                        <a:t>E</a:t>
                      </a:r>
                    </a:p>
                    <a:p>
                      <a:r>
                        <a:rPr lang="en-US" dirty="0"/>
                        <a:t>-20 &lt; x &lt; 8, </a:t>
                      </a:r>
                      <a:br>
                        <a:rPr lang="en-US" dirty="0"/>
                      </a:br>
                      <a:r>
                        <a:rPr lang="en-US" dirty="0"/>
                        <a:t>|y, z| &lt;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7251"/>
                  </a:ext>
                </a:extLst>
              </a:tr>
              <a:tr h="842919">
                <a:tc>
                  <a:txBody>
                    <a:bodyPr/>
                    <a:lstStyle/>
                    <a:p>
                      <a:r>
                        <a:rPr lang="en-US" dirty="0"/>
                        <a:t>BATSRUS Inner Boundary (IB)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28 amu/cm</a:t>
                      </a:r>
                      <a:r>
                        <a:rPr lang="en-US" baseline="30000" dirty="0"/>
                        <a:t>-3</a:t>
                      </a:r>
                    </a:p>
                    <a:p>
                      <a:pPr algn="ctr"/>
                      <a:r>
                        <a:rPr lang="en-US" dirty="0"/>
                        <a:t>T = 25,000 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500 amu/cm</a:t>
                      </a:r>
                      <a:r>
                        <a:rPr lang="en-US" baseline="30000" dirty="0"/>
                        <a:t>-3</a:t>
                      </a:r>
                    </a:p>
                    <a:p>
                      <a:pPr algn="ctr"/>
                      <a:r>
                        <a:rPr lang="en-US" dirty="0"/>
                        <a:t>T = 4,300 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67087"/>
                  </a:ext>
                </a:extLst>
              </a:tr>
              <a:tr h="890180">
                <a:tc>
                  <a:txBody>
                    <a:bodyPr/>
                    <a:lstStyle/>
                    <a:p>
                      <a:r>
                        <a:rPr lang="en-US" dirty="0"/>
                        <a:t>CIMI Grid</a:t>
                      </a:r>
                    </a:p>
                    <a:p>
                      <a:r>
                        <a:rPr lang="en-US" dirty="0"/>
                        <a:t>48 points Azim.</a:t>
                      </a:r>
                    </a:p>
                    <a:p>
                      <a:r>
                        <a:rPr lang="en-US" dirty="0"/>
                        <a:t>76 points rad.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Uniform L</a:t>
                      </a:r>
                    </a:p>
                    <a:p>
                      <a:pPr algn="ctr"/>
                      <a:r>
                        <a:rPr lang="en-US" dirty="0"/>
                        <a:t>0.5 MLT resolution</a:t>
                      </a:r>
                    </a:p>
                    <a:p>
                      <a:pPr algn="ctr"/>
                      <a:r>
                        <a:rPr lang="en-US" dirty="0"/>
                        <a:t>1.03 &lt; 1/cos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 &lt; 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Expanded</a:t>
                      </a:r>
                    </a:p>
                    <a:p>
                      <a:pPr algn="ctr"/>
                      <a:r>
                        <a:rPr lang="en-US" dirty="0"/>
                        <a:t>0.5 MLT resolution</a:t>
                      </a:r>
                    </a:p>
                    <a:p>
                      <a:pPr algn="ctr"/>
                      <a:r>
                        <a:rPr lang="en-US" dirty="0"/>
                        <a:t>10 &lt; 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 &lt; 89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9695"/>
                  </a:ext>
                </a:extLst>
              </a:tr>
              <a:tr h="898533">
                <a:tc>
                  <a:txBody>
                    <a:bodyPr/>
                    <a:lstStyle/>
                    <a:p>
                      <a:r>
                        <a:rPr lang="en-US" dirty="0"/>
                        <a:t>CIMI H+/O+ Composition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80/20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70/30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354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4F5A5DA-8ED3-744B-8460-78A17BD9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1506" y="1353191"/>
            <a:ext cx="4765068" cy="4765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F2CDD-EFF1-3C49-A6D6-368100288FB0}"/>
              </a:ext>
            </a:extLst>
          </p:cNvPr>
          <p:cNvSpPr txBox="1"/>
          <p:nvPr/>
        </p:nvSpPr>
        <p:spPr>
          <a:xfrm>
            <a:off x="215757" y="6083900"/>
            <a:ext cx="10077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 err="1"/>
              <a:t>Komar</a:t>
            </a:r>
            <a:r>
              <a:rPr lang="en-US" dirty="0"/>
              <a:t> grid reused from previous ULF wave study [</a:t>
            </a:r>
            <a:r>
              <a:rPr lang="en-US" dirty="0" err="1"/>
              <a:t>Komar</a:t>
            </a:r>
            <a:r>
              <a:rPr lang="en-US" dirty="0"/>
              <a:t> et al., 2017]</a:t>
            </a:r>
          </a:p>
          <a:p>
            <a:r>
              <a:rPr lang="en-US" dirty="0"/>
              <a:t>Changed simulation parameters are </a:t>
            </a:r>
            <a:r>
              <a:rPr lang="en-US" dirty="0">
                <a:highlight>
                  <a:srgbClr val="00FF00"/>
                </a:highlight>
              </a:rPr>
              <a:t>highlighted</a:t>
            </a:r>
            <a:r>
              <a:rPr lang="en-US" dirty="0"/>
              <a:t>. </a:t>
            </a:r>
            <a:r>
              <a:rPr lang="en-US" i="1" dirty="0"/>
              <a:t>There are other less important changes than I detail 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90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Control: </a:t>
            </a:r>
            <a:br>
              <a:rPr lang="en-US" dirty="0"/>
            </a:br>
            <a:r>
              <a:rPr lang="en-US" dirty="0"/>
              <a:t>RCM+BATSRUS v. Observations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77AC5-5E8D-4F4B-8C09-76A4796ABAFF}"/>
              </a:ext>
            </a:extLst>
          </p:cNvPr>
          <p:cNvSpPr txBox="1"/>
          <p:nvPr/>
        </p:nvSpPr>
        <p:spPr>
          <a:xfrm>
            <a:off x="838200" y="5878399"/>
            <a:ext cx="4308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Grid:  11M cell CUSIA grid. </a:t>
            </a:r>
            <a:br>
              <a:rPr lang="en-US" dirty="0"/>
            </a:br>
            <a:r>
              <a:rPr lang="en-US" dirty="0"/>
              <a:t>BATS IB:  n = 28 amu/cm</a:t>
            </a:r>
            <a:r>
              <a:rPr lang="en-US" baseline="30000" dirty="0"/>
              <a:t>-3</a:t>
            </a:r>
            <a:r>
              <a:rPr lang="en-US" dirty="0"/>
              <a:t>; T = 25,000 K</a:t>
            </a:r>
            <a:br>
              <a:rPr lang="en-US" dirty="0"/>
            </a:br>
            <a:r>
              <a:rPr lang="en-US" dirty="0"/>
              <a:t>CIMI:  80/20 H+/O+ ratio; Default RCM Grid 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78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Subbing CIMI for RCM:</a:t>
            </a:r>
            <a:br>
              <a:rPr lang="en-US" dirty="0"/>
            </a:br>
            <a:r>
              <a:rPr lang="en-US" dirty="0"/>
              <a:t>Using 2M cell CCMC Grid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DE75B-6917-684E-857C-88B112FE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57" y="75688"/>
            <a:ext cx="3183143" cy="3386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1C593-0A08-E747-B6D2-EACF38489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57" y="3490860"/>
            <a:ext cx="3183143" cy="3367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77AC5-5E8D-4F4B-8C09-76A4796ABAFF}"/>
              </a:ext>
            </a:extLst>
          </p:cNvPr>
          <p:cNvSpPr txBox="1"/>
          <p:nvPr/>
        </p:nvSpPr>
        <p:spPr>
          <a:xfrm>
            <a:off x="838200" y="5878399"/>
            <a:ext cx="726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Grid:  </a:t>
            </a:r>
            <a:r>
              <a:rPr lang="en-US" dirty="0">
                <a:highlight>
                  <a:srgbClr val="00FF00"/>
                </a:highlight>
              </a:rPr>
              <a:t>2M cell CCMC grid</a:t>
            </a:r>
            <a:r>
              <a:rPr lang="en-US" dirty="0"/>
              <a:t>. Only change output frequency and file types.</a:t>
            </a:r>
            <a:br>
              <a:rPr lang="en-US" dirty="0"/>
            </a:br>
            <a:r>
              <a:rPr lang="en-US" dirty="0"/>
              <a:t>BATS IB:  n = 28 amu/cm</a:t>
            </a:r>
            <a:r>
              <a:rPr lang="en-US" baseline="30000" dirty="0"/>
              <a:t>-3</a:t>
            </a:r>
            <a:r>
              <a:rPr lang="en-US" dirty="0"/>
              <a:t>; T = 25,000 K</a:t>
            </a:r>
            <a:br>
              <a:rPr lang="en-US" dirty="0"/>
            </a:br>
            <a:r>
              <a:rPr lang="en-US" dirty="0"/>
              <a:t>CIMI:  80/20 H+/O+ ratio; </a:t>
            </a:r>
            <a:r>
              <a:rPr lang="en-US" dirty="0">
                <a:highlight>
                  <a:srgbClr val="00FF00"/>
                </a:highlight>
              </a:rPr>
              <a:t>Uniform L Grid</a:t>
            </a:r>
          </a:p>
        </p:txBody>
      </p:sp>
    </p:spTree>
    <p:extLst>
      <p:ext uri="{BB962C8B-B14F-4D97-AF65-F5344CB8AC3E}">
        <p14:creationId xmlns:p14="http://schemas.microsoft.com/office/powerpoint/2010/main" val="17093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Multiple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77AC5-5E8D-4F4B-8C09-76A4796ABAFF}"/>
              </a:ext>
            </a:extLst>
          </p:cNvPr>
          <p:cNvSpPr txBox="1"/>
          <p:nvPr/>
        </p:nvSpPr>
        <p:spPr>
          <a:xfrm>
            <a:off x="838200" y="5878399"/>
            <a:ext cx="613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Grid:  </a:t>
            </a:r>
            <a:r>
              <a:rPr lang="en-US" dirty="0">
                <a:highlight>
                  <a:srgbClr val="00FF00"/>
                </a:highlight>
              </a:rPr>
              <a:t>2M cell CCMC, 11M cell CUSIA, 30M cell </a:t>
            </a:r>
            <a:r>
              <a:rPr lang="en-US" dirty="0" err="1">
                <a:highlight>
                  <a:srgbClr val="00FF00"/>
                </a:highlight>
              </a:rPr>
              <a:t>Komar</a:t>
            </a:r>
            <a:r>
              <a:rPr lang="en-US" dirty="0">
                <a:highlight>
                  <a:srgbClr val="00FF00"/>
                </a:highlight>
              </a:rPr>
              <a:t> grids</a:t>
            </a:r>
            <a:br>
              <a:rPr lang="en-US" dirty="0"/>
            </a:br>
            <a:r>
              <a:rPr lang="en-US" dirty="0"/>
              <a:t>BATS IB:  </a:t>
            </a:r>
            <a:r>
              <a:rPr lang="en-US" dirty="0">
                <a:highlight>
                  <a:srgbClr val="00FF00"/>
                </a:highlight>
              </a:rPr>
              <a:t>n = 500 amu/cm</a:t>
            </a:r>
            <a:r>
              <a:rPr lang="en-US" baseline="30000" dirty="0">
                <a:highlight>
                  <a:srgbClr val="00FF00"/>
                </a:highlight>
              </a:rPr>
              <a:t>-3</a:t>
            </a:r>
            <a:r>
              <a:rPr lang="en-US" dirty="0">
                <a:highlight>
                  <a:srgbClr val="00FF00"/>
                </a:highlight>
              </a:rPr>
              <a:t>; T = 4,300 K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dirty="0"/>
              <a:t>CIMI:  80/20 H+/O+ ratio, Uniform L grid</a:t>
            </a:r>
          </a:p>
        </p:txBody>
      </p:sp>
    </p:spTree>
    <p:extLst>
      <p:ext uri="{BB962C8B-B14F-4D97-AF65-F5344CB8AC3E}">
        <p14:creationId xmlns:p14="http://schemas.microsoft.com/office/powerpoint/2010/main" val="227428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Multiple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8CD77C-47B7-5D48-B86E-6F08F0AEE3C4}"/>
              </a:ext>
            </a:extLst>
          </p:cNvPr>
          <p:cNvCxnSpPr>
            <a:cxnSpLocks/>
          </p:cNvCxnSpPr>
          <p:nvPr/>
        </p:nvCxnSpPr>
        <p:spPr>
          <a:xfrm flipH="1">
            <a:off x="4707926" y="2019686"/>
            <a:ext cx="3590562" cy="63701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C715FC-9BF9-7A4D-906A-8447230B446D}"/>
              </a:ext>
            </a:extLst>
          </p:cNvPr>
          <p:cNvSpPr txBox="1"/>
          <p:nvPr/>
        </p:nvSpPr>
        <p:spPr>
          <a:xfrm>
            <a:off x="8439665" y="1668159"/>
            <a:ext cx="2953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</a:t>
            </a:r>
            <a:r>
              <a:rPr lang="en-US" dirty="0"/>
              <a:t> response independent of </a:t>
            </a:r>
            <a:br>
              <a:rPr lang="en-US" dirty="0"/>
            </a:br>
            <a:r>
              <a:rPr lang="en-US" dirty="0"/>
              <a:t>Inner Boundary Condition </a:t>
            </a:r>
            <a:br>
              <a:rPr lang="en-US" dirty="0"/>
            </a:br>
            <a:r>
              <a:rPr lang="en-US" dirty="0"/>
              <a:t>for CCMC grid</a:t>
            </a:r>
            <a:br>
              <a:rPr lang="en-US" dirty="0"/>
            </a:br>
            <a:r>
              <a:rPr lang="en-US" dirty="0"/>
              <a:t>(CIMI initialized from </a:t>
            </a:r>
            <a:br>
              <a:rPr lang="en-US" dirty="0"/>
            </a:br>
            <a:r>
              <a:rPr lang="en-US" dirty="0"/>
              <a:t>BATS’ density/pressure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CEFA0-AB3B-0A43-A70C-85D2605E3991}"/>
              </a:ext>
            </a:extLst>
          </p:cNvPr>
          <p:cNvSpPr txBox="1"/>
          <p:nvPr/>
        </p:nvSpPr>
        <p:spPr>
          <a:xfrm>
            <a:off x="838200" y="5878399"/>
            <a:ext cx="613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Grid:  </a:t>
            </a:r>
            <a:r>
              <a:rPr lang="en-US" dirty="0">
                <a:highlight>
                  <a:srgbClr val="00FF00"/>
                </a:highlight>
              </a:rPr>
              <a:t>2M cell CCMC, 11M cell CUSIA, 30M cell </a:t>
            </a:r>
            <a:r>
              <a:rPr lang="en-US" dirty="0" err="1">
                <a:highlight>
                  <a:srgbClr val="00FF00"/>
                </a:highlight>
              </a:rPr>
              <a:t>Komar</a:t>
            </a:r>
            <a:r>
              <a:rPr lang="en-US" dirty="0">
                <a:highlight>
                  <a:srgbClr val="00FF00"/>
                </a:highlight>
              </a:rPr>
              <a:t> grids</a:t>
            </a:r>
            <a:br>
              <a:rPr lang="en-US" dirty="0"/>
            </a:br>
            <a:r>
              <a:rPr lang="en-US" dirty="0"/>
              <a:t>BATS IB:  </a:t>
            </a:r>
            <a:r>
              <a:rPr lang="en-US" dirty="0">
                <a:highlight>
                  <a:srgbClr val="00FF00"/>
                </a:highlight>
              </a:rPr>
              <a:t>n = 500 amu/cm</a:t>
            </a:r>
            <a:r>
              <a:rPr lang="en-US" baseline="30000" dirty="0">
                <a:highlight>
                  <a:srgbClr val="00FF00"/>
                </a:highlight>
              </a:rPr>
              <a:t>-3</a:t>
            </a:r>
            <a:r>
              <a:rPr lang="en-US" dirty="0">
                <a:highlight>
                  <a:srgbClr val="00FF00"/>
                </a:highlight>
              </a:rPr>
              <a:t>; T = 4,300 K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dirty="0"/>
              <a:t>CIMI:  80/20 H+/O+ ratio, Uniform L grid</a:t>
            </a:r>
          </a:p>
        </p:txBody>
      </p:sp>
    </p:spTree>
    <p:extLst>
      <p:ext uri="{BB962C8B-B14F-4D97-AF65-F5344CB8AC3E}">
        <p14:creationId xmlns:p14="http://schemas.microsoft.com/office/powerpoint/2010/main" val="405470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Multiple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164AE1-3D26-C44D-B51F-86AD5C906ED0}"/>
              </a:ext>
            </a:extLst>
          </p:cNvPr>
          <p:cNvCxnSpPr>
            <a:cxnSpLocks/>
          </p:cNvCxnSpPr>
          <p:nvPr/>
        </p:nvCxnSpPr>
        <p:spPr>
          <a:xfrm>
            <a:off x="8071945" y="3016469"/>
            <a:ext cx="0" cy="81980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125BB0-949A-804B-BAD2-E42415F66421}"/>
              </a:ext>
            </a:extLst>
          </p:cNvPr>
          <p:cNvSpPr txBox="1"/>
          <p:nvPr/>
        </p:nvSpPr>
        <p:spPr>
          <a:xfrm>
            <a:off x="8439665" y="2955384"/>
            <a:ext cx="3101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Storm-time onset and recovery</a:t>
            </a:r>
            <a:br>
              <a:rPr lang="en-US" dirty="0"/>
            </a:br>
            <a:r>
              <a:rPr lang="en-US" dirty="0"/>
              <a:t>similarities improves as </a:t>
            </a:r>
            <a:br>
              <a:rPr lang="en-US" dirty="0"/>
            </a:br>
            <a:r>
              <a:rPr lang="en-US" dirty="0"/>
              <a:t>grid resolution increases… </a:t>
            </a:r>
            <a:br>
              <a:rPr lang="en-US" dirty="0"/>
            </a:br>
            <a:r>
              <a:rPr lang="en-US" dirty="0"/>
              <a:t>(1/4 -&gt; 1/16 R</a:t>
            </a:r>
            <a:r>
              <a:rPr lang="en-US" baseline="-25000" dirty="0"/>
              <a:t>E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9CED1-A698-5D46-86FF-1C77E98F92C5}"/>
              </a:ext>
            </a:extLst>
          </p:cNvPr>
          <p:cNvSpPr txBox="1"/>
          <p:nvPr/>
        </p:nvSpPr>
        <p:spPr>
          <a:xfrm>
            <a:off x="838200" y="5878399"/>
            <a:ext cx="613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Grid:  </a:t>
            </a:r>
            <a:r>
              <a:rPr lang="en-US" dirty="0">
                <a:highlight>
                  <a:srgbClr val="00FF00"/>
                </a:highlight>
              </a:rPr>
              <a:t>2M cell CCMC, 11M cell CUSIA, 30M cell </a:t>
            </a:r>
            <a:r>
              <a:rPr lang="en-US" dirty="0" err="1">
                <a:highlight>
                  <a:srgbClr val="00FF00"/>
                </a:highlight>
              </a:rPr>
              <a:t>Komar</a:t>
            </a:r>
            <a:r>
              <a:rPr lang="en-US" dirty="0">
                <a:highlight>
                  <a:srgbClr val="00FF00"/>
                </a:highlight>
              </a:rPr>
              <a:t> grids</a:t>
            </a:r>
            <a:br>
              <a:rPr lang="en-US" dirty="0"/>
            </a:br>
            <a:r>
              <a:rPr lang="en-US" dirty="0"/>
              <a:t>BATS IB:  </a:t>
            </a:r>
            <a:r>
              <a:rPr lang="en-US" dirty="0">
                <a:highlight>
                  <a:srgbClr val="00FF00"/>
                </a:highlight>
              </a:rPr>
              <a:t>n = 500 amu/cm</a:t>
            </a:r>
            <a:r>
              <a:rPr lang="en-US" baseline="30000" dirty="0">
                <a:highlight>
                  <a:srgbClr val="00FF00"/>
                </a:highlight>
              </a:rPr>
              <a:t>-3</a:t>
            </a:r>
            <a:r>
              <a:rPr lang="en-US" dirty="0">
                <a:highlight>
                  <a:srgbClr val="00FF00"/>
                </a:highlight>
              </a:rPr>
              <a:t>; T = 4,300 K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dirty="0"/>
              <a:t>CIMI:  80/20 H+/O+ ratio, Uniform L grid</a:t>
            </a:r>
          </a:p>
        </p:txBody>
      </p:sp>
    </p:spTree>
    <p:extLst>
      <p:ext uri="{BB962C8B-B14F-4D97-AF65-F5344CB8AC3E}">
        <p14:creationId xmlns:p14="http://schemas.microsoft.com/office/powerpoint/2010/main" val="26265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EFE-7F29-904E-A561-28BDBA0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a step back:</a:t>
            </a:r>
            <a:br>
              <a:rPr lang="en-US" dirty="0"/>
            </a:br>
            <a:r>
              <a:rPr lang="en-US" dirty="0"/>
              <a:t>SWPC Test grid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B3552-D29F-CF4C-9C06-CD2FC33D3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703045"/>
            <a:ext cx="870267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77AC5-5E8D-4F4B-8C09-76A4796ABAFF}"/>
              </a:ext>
            </a:extLst>
          </p:cNvPr>
          <p:cNvSpPr txBox="1"/>
          <p:nvPr/>
        </p:nvSpPr>
        <p:spPr>
          <a:xfrm>
            <a:off x="838200" y="5878399"/>
            <a:ext cx="5807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BATS Grid:  </a:t>
            </a:r>
            <a:r>
              <a:rPr lang="en-US" dirty="0">
                <a:highlight>
                  <a:srgbClr val="00FF00"/>
                </a:highlight>
              </a:rPr>
              <a:t>SWPC Test Grid changing the date to 2012-10-08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dirty="0"/>
              <a:t>BATS IB:  </a:t>
            </a:r>
            <a:r>
              <a:rPr lang="en-US" dirty="0">
                <a:highlight>
                  <a:srgbClr val="00FF00"/>
                </a:highlight>
              </a:rPr>
              <a:t>n = 28 amu/cm</a:t>
            </a:r>
            <a:r>
              <a:rPr lang="en-US" baseline="30000" dirty="0">
                <a:highlight>
                  <a:srgbClr val="00FF00"/>
                </a:highlight>
              </a:rPr>
              <a:t>-3</a:t>
            </a:r>
            <a:r>
              <a:rPr lang="en-US" dirty="0">
                <a:highlight>
                  <a:srgbClr val="00FF00"/>
                </a:highlight>
              </a:rPr>
              <a:t>; T = 25,000 K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dirty="0"/>
              <a:t>CIMI:  </a:t>
            </a:r>
            <a:r>
              <a:rPr lang="en-US" dirty="0">
                <a:highlight>
                  <a:srgbClr val="00FF00"/>
                </a:highlight>
              </a:rPr>
              <a:t>70/30 H+/O+ ratio; Expanded 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1E60E-44B7-5B49-9EBA-7B2F8DC81056}"/>
              </a:ext>
            </a:extLst>
          </p:cNvPr>
          <p:cNvSpPr txBox="1"/>
          <p:nvPr/>
        </p:nvSpPr>
        <p:spPr>
          <a:xfrm>
            <a:off x="8439665" y="2955384"/>
            <a:ext cx="3056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better </a:t>
            </a:r>
            <a:r>
              <a:rPr lang="en-US" dirty="0" err="1"/>
              <a:t>Dst</a:t>
            </a:r>
            <a:r>
              <a:rPr lang="en-US" dirty="0"/>
              <a:t> comparison.</a:t>
            </a:r>
          </a:p>
          <a:p>
            <a:r>
              <a:rPr lang="en-US" dirty="0"/>
              <a:t>Similar trends to observations</a:t>
            </a:r>
          </a:p>
          <a:p>
            <a:r>
              <a:rPr lang="en-US" dirty="0"/>
              <a:t>and RCM simulation.</a:t>
            </a:r>
          </a:p>
          <a:p>
            <a:r>
              <a:rPr lang="en-US" dirty="0"/>
              <a:t>Many differences between the</a:t>
            </a:r>
            <a:br>
              <a:rPr lang="en-US" dirty="0"/>
            </a:br>
            <a:r>
              <a:rPr lang="en-US" dirty="0"/>
              <a:t>SWPC test setup and CUSIA.</a:t>
            </a:r>
          </a:p>
        </p:txBody>
      </p:sp>
    </p:spTree>
    <p:extLst>
      <p:ext uri="{BB962C8B-B14F-4D97-AF65-F5344CB8AC3E}">
        <p14:creationId xmlns:p14="http://schemas.microsoft.com/office/powerpoint/2010/main" val="247926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7840</TotalTime>
  <Words>754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2012-10-08 Event CIMI+BATS Simulation Update</vt:lpstr>
      <vt:lpstr>Overview</vt:lpstr>
      <vt:lpstr>Simulation Tuning Parameters &amp; Definitions</vt:lpstr>
      <vt:lpstr>Control:  RCM+BATSRUS v. Observations</vt:lpstr>
      <vt:lpstr>Subbing CIMI for RCM: Using 2M cell CCMC Grid</vt:lpstr>
      <vt:lpstr>Changing Multiple Parameters</vt:lpstr>
      <vt:lpstr>Changing Multiple Parameters</vt:lpstr>
      <vt:lpstr>Changing Multiple Parameters</vt:lpstr>
      <vt:lpstr>Taking a step back: SWPC Test grid</vt:lpstr>
      <vt:lpstr>Comparing SWPC Test to CUSIA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2012-10-08 Event CIMI Simulation Update</dc:title>
  <dc:creator>Komar, Colin (GSFC-673.0)[CATHOLIC UNIV OF AMERICA]</dc:creator>
  <cp:lastModifiedBy>Komar, Colin (GSFC-673.0)[CATHOLIC UNIV OF AMERICA]</cp:lastModifiedBy>
  <cp:revision>20</cp:revision>
  <dcterms:created xsi:type="dcterms:W3CDTF">2021-11-17T23:41:07Z</dcterms:created>
  <dcterms:modified xsi:type="dcterms:W3CDTF">2021-11-23T10:22:02Z</dcterms:modified>
</cp:coreProperties>
</file>