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40"/>
  </p:notesMasterIdLst>
  <p:handoutMasterIdLst>
    <p:handoutMasterId r:id="rId41"/>
  </p:handoutMasterIdLst>
  <p:sldIdLst>
    <p:sldId id="256" r:id="rId5"/>
    <p:sldId id="257" r:id="rId6"/>
    <p:sldId id="264" r:id="rId7"/>
    <p:sldId id="280" r:id="rId8"/>
    <p:sldId id="282" r:id="rId9"/>
    <p:sldId id="283" r:id="rId10"/>
    <p:sldId id="284" r:id="rId11"/>
    <p:sldId id="285" r:id="rId12"/>
    <p:sldId id="286" r:id="rId13"/>
    <p:sldId id="287" r:id="rId14"/>
    <p:sldId id="292" r:id="rId15"/>
    <p:sldId id="293" r:id="rId16"/>
    <p:sldId id="294" r:id="rId17"/>
    <p:sldId id="281" r:id="rId18"/>
    <p:sldId id="266" r:id="rId19"/>
    <p:sldId id="259" r:id="rId20"/>
    <p:sldId id="265" r:id="rId21"/>
    <p:sldId id="262" r:id="rId22"/>
    <p:sldId id="263" r:id="rId23"/>
    <p:sldId id="267" r:id="rId24"/>
    <p:sldId id="279" r:id="rId25"/>
    <p:sldId id="268" r:id="rId26"/>
    <p:sldId id="269" r:id="rId27"/>
    <p:sldId id="270" r:id="rId28"/>
    <p:sldId id="271" r:id="rId29"/>
    <p:sldId id="272" r:id="rId30"/>
    <p:sldId id="278" r:id="rId31"/>
    <p:sldId id="273" r:id="rId32"/>
    <p:sldId id="274" r:id="rId33"/>
    <p:sldId id="275" r:id="rId34"/>
    <p:sldId id="295" r:id="rId35"/>
    <p:sldId id="296" r:id="rId36"/>
    <p:sldId id="297" r:id="rId37"/>
    <p:sldId id="276" r:id="rId38"/>
    <p:sldId id="277" r:id="rId39"/>
  </p:sldIdLst>
  <p:sldSz cx="12192000" cy="6858000"/>
  <p:notesSz cx="6858000" cy="9144000"/>
  <p:custShowLst>
    <p:custShow name="Custom Show 1" id="0">
      <p:sldLst>
        <p:sld r:id="rId5"/>
        <p:sld r:id="rId6"/>
        <p:sld r:id="rId7"/>
        <p:sld r:id="rId19"/>
        <p:sld r:id="rId20"/>
        <p:sld r:id="rId21"/>
        <p:sld r:id="rId2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02895-E663-43D5-A38C-AEC4916FA6A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67B0529-F01A-49B2-BE23-AC350449B943}">
      <dgm:prSet/>
      <dgm:spPr/>
      <dgm:t>
        <a:bodyPr/>
        <a:lstStyle/>
        <a:p>
          <a:r>
            <a:rPr lang="en-US" b="0" dirty="0"/>
            <a:t>SOCIAL HIERARCHY OF GREY WOLF</a:t>
          </a:r>
          <a:endParaRPr lang="en-US" dirty="0"/>
        </a:p>
      </dgm:t>
    </dgm:pt>
    <dgm:pt modelId="{26E451E2-7032-4692-96B5-9AF43738CB2C}" type="parTrans" cxnId="{A8EAC645-E0AD-4C08-AA80-F921AAC8672F}">
      <dgm:prSet/>
      <dgm:spPr/>
      <dgm:t>
        <a:bodyPr/>
        <a:lstStyle/>
        <a:p>
          <a:endParaRPr lang="en-US"/>
        </a:p>
      </dgm:t>
    </dgm:pt>
    <dgm:pt modelId="{C62C46AE-1264-43DE-BA83-9CB8F6DA3F08}" type="sibTrans" cxnId="{A8EAC645-E0AD-4C08-AA80-F921AAC8672F}">
      <dgm:prSet/>
      <dgm:spPr/>
      <dgm:t>
        <a:bodyPr/>
        <a:lstStyle/>
        <a:p>
          <a:endParaRPr lang="en-US"/>
        </a:p>
      </dgm:t>
    </dgm:pt>
    <dgm:pt modelId="{1F22781E-B367-4B79-A1EB-84C37012088E}" type="pres">
      <dgm:prSet presAssocID="{F6902895-E663-43D5-A38C-AEC4916FA6A6}" presName="Name0" presStyleCnt="0">
        <dgm:presLayoutVars>
          <dgm:chMax val="7"/>
          <dgm:dir/>
          <dgm:animLvl val="lvl"/>
          <dgm:resizeHandles val="exact"/>
        </dgm:presLayoutVars>
      </dgm:prSet>
      <dgm:spPr/>
    </dgm:pt>
    <dgm:pt modelId="{9F76A98E-AE0A-4712-9195-B13D5B9F2ED3}" type="pres">
      <dgm:prSet presAssocID="{267B0529-F01A-49B2-BE23-AC350449B943}" presName="circle1" presStyleLbl="node1" presStyleIdx="0" presStyleCnt="1"/>
      <dgm:spPr/>
    </dgm:pt>
    <dgm:pt modelId="{05C31616-7E6C-456F-89B5-89C0C38D590F}" type="pres">
      <dgm:prSet presAssocID="{267B0529-F01A-49B2-BE23-AC350449B943}" presName="space" presStyleCnt="0"/>
      <dgm:spPr/>
    </dgm:pt>
    <dgm:pt modelId="{63E7523C-16EA-46E0-8F77-2A9220C875F0}" type="pres">
      <dgm:prSet presAssocID="{267B0529-F01A-49B2-BE23-AC350449B943}" presName="rect1" presStyleLbl="alignAcc1" presStyleIdx="0" presStyleCnt="1"/>
      <dgm:spPr/>
    </dgm:pt>
    <dgm:pt modelId="{3E2FB6FE-BC61-4442-92DF-67637BC25DB8}" type="pres">
      <dgm:prSet presAssocID="{267B0529-F01A-49B2-BE23-AC350449B943}" presName="rect1ParTxNoCh" presStyleLbl="alignAcc1" presStyleIdx="0" presStyleCnt="1">
        <dgm:presLayoutVars>
          <dgm:chMax val="1"/>
          <dgm:bulletEnabled val="1"/>
        </dgm:presLayoutVars>
      </dgm:prSet>
      <dgm:spPr/>
    </dgm:pt>
  </dgm:ptLst>
  <dgm:cxnLst>
    <dgm:cxn modelId="{A8EAC645-E0AD-4C08-AA80-F921AAC8672F}" srcId="{F6902895-E663-43D5-A38C-AEC4916FA6A6}" destId="{267B0529-F01A-49B2-BE23-AC350449B943}" srcOrd="0" destOrd="0" parTransId="{26E451E2-7032-4692-96B5-9AF43738CB2C}" sibTransId="{C62C46AE-1264-43DE-BA83-9CB8F6DA3F08}"/>
    <dgm:cxn modelId="{F815108B-F877-4D2E-8BDA-A60C7E3225D3}" type="presOf" srcId="{F6902895-E663-43D5-A38C-AEC4916FA6A6}" destId="{1F22781E-B367-4B79-A1EB-84C37012088E}" srcOrd="0" destOrd="0" presId="urn:microsoft.com/office/officeart/2005/8/layout/target3"/>
    <dgm:cxn modelId="{C5287697-AC0F-4D4B-BC74-A531A5D2992C}" type="presOf" srcId="{267B0529-F01A-49B2-BE23-AC350449B943}" destId="{3E2FB6FE-BC61-4442-92DF-67637BC25DB8}" srcOrd="1" destOrd="0" presId="urn:microsoft.com/office/officeart/2005/8/layout/target3"/>
    <dgm:cxn modelId="{7E3EAACE-F24D-4A54-8BC2-AEBF4783C67F}" type="presOf" srcId="{267B0529-F01A-49B2-BE23-AC350449B943}" destId="{63E7523C-16EA-46E0-8F77-2A9220C875F0}" srcOrd="0" destOrd="0" presId="urn:microsoft.com/office/officeart/2005/8/layout/target3"/>
    <dgm:cxn modelId="{94A5D24E-1F47-4C23-B326-C474C9ABF37D}" type="presParOf" srcId="{1F22781E-B367-4B79-A1EB-84C37012088E}" destId="{9F76A98E-AE0A-4712-9195-B13D5B9F2ED3}" srcOrd="0" destOrd="0" presId="urn:microsoft.com/office/officeart/2005/8/layout/target3"/>
    <dgm:cxn modelId="{36980F02-222E-4A00-9693-BA1C1328BD5C}" type="presParOf" srcId="{1F22781E-B367-4B79-A1EB-84C37012088E}" destId="{05C31616-7E6C-456F-89B5-89C0C38D590F}" srcOrd="1" destOrd="0" presId="urn:microsoft.com/office/officeart/2005/8/layout/target3"/>
    <dgm:cxn modelId="{55E11E99-482C-4846-B5C0-7FB61F332BFA}" type="presParOf" srcId="{1F22781E-B367-4B79-A1EB-84C37012088E}" destId="{63E7523C-16EA-46E0-8F77-2A9220C875F0}" srcOrd="2" destOrd="0" presId="urn:microsoft.com/office/officeart/2005/8/layout/target3"/>
    <dgm:cxn modelId="{12E71AB0-DAFC-47C5-B3CD-3F1386E74659}" type="presParOf" srcId="{1F22781E-B367-4B79-A1EB-84C37012088E}" destId="{3E2FB6FE-BC61-4442-92DF-67637BC25DB8}"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807D3-E4B7-40ED-9EA0-7DA4D11C4571}"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3BB504B6-09EB-497E-96D8-DA567BF616FD}">
      <dgm:prSet/>
      <dgm:spPr/>
      <dgm:t>
        <a:bodyPr/>
        <a:lstStyle/>
        <a:p>
          <a:r>
            <a:rPr lang="en-US" baseline="0" dirty="0"/>
            <a:t>Reference</a:t>
          </a:r>
          <a:endParaRPr lang="en-US" dirty="0"/>
        </a:p>
      </dgm:t>
    </dgm:pt>
    <dgm:pt modelId="{94C164D3-A95A-44BE-A66E-CA09B8275A76}" type="parTrans" cxnId="{AF8CBE52-463F-4F89-9C31-CCA157E44C40}">
      <dgm:prSet/>
      <dgm:spPr/>
      <dgm:t>
        <a:bodyPr/>
        <a:lstStyle/>
        <a:p>
          <a:endParaRPr lang="en-US"/>
        </a:p>
      </dgm:t>
    </dgm:pt>
    <dgm:pt modelId="{2E5AFDAC-CC23-4A6A-8F47-0D3243BC2F9C}" type="sibTrans" cxnId="{AF8CBE52-463F-4F89-9C31-CCA157E44C40}">
      <dgm:prSet/>
      <dgm:spPr/>
      <dgm:t>
        <a:bodyPr/>
        <a:lstStyle/>
        <a:p>
          <a:endParaRPr lang="en-US"/>
        </a:p>
      </dgm:t>
    </dgm:pt>
    <dgm:pt modelId="{ED8D5BAD-888A-4B97-A713-078B723D163E}" type="pres">
      <dgm:prSet presAssocID="{0B3807D3-E4B7-40ED-9EA0-7DA4D11C4571}" presName="Name0" presStyleCnt="0">
        <dgm:presLayoutVars>
          <dgm:chPref val="3"/>
          <dgm:dir/>
          <dgm:animLvl val="lvl"/>
          <dgm:resizeHandles/>
        </dgm:presLayoutVars>
      </dgm:prSet>
      <dgm:spPr/>
    </dgm:pt>
    <dgm:pt modelId="{3EC178D1-9DDC-424E-AB1B-E6B788B76971}" type="pres">
      <dgm:prSet presAssocID="{3BB504B6-09EB-497E-96D8-DA567BF616FD}" presName="horFlow" presStyleCnt="0"/>
      <dgm:spPr/>
    </dgm:pt>
    <dgm:pt modelId="{E4CDCD2D-099C-4380-9892-FBCBF510A877}" type="pres">
      <dgm:prSet presAssocID="{3BB504B6-09EB-497E-96D8-DA567BF616FD}" presName="bigChev" presStyleLbl="node1" presStyleIdx="0" presStyleCnt="1" custLinFactY="7" custLinFactNeighborX="-39590" custLinFactNeighborY="100000"/>
      <dgm:spPr/>
    </dgm:pt>
  </dgm:ptLst>
  <dgm:cxnLst>
    <dgm:cxn modelId="{C78CDC3C-09BA-47EA-A2C5-FA47D40C2EA4}" type="presOf" srcId="{0B3807D3-E4B7-40ED-9EA0-7DA4D11C4571}" destId="{ED8D5BAD-888A-4B97-A713-078B723D163E}" srcOrd="0" destOrd="0" presId="urn:microsoft.com/office/officeart/2005/8/layout/lProcess3"/>
    <dgm:cxn modelId="{AF8CBE52-463F-4F89-9C31-CCA157E44C40}" srcId="{0B3807D3-E4B7-40ED-9EA0-7DA4D11C4571}" destId="{3BB504B6-09EB-497E-96D8-DA567BF616FD}" srcOrd="0" destOrd="0" parTransId="{94C164D3-A95A-44BE-A66E-CA09B8275A76}" sibTransId="{2E5AFDAC-CC23-4A6A-8F47-0D3243BC2F9C}"/>
    <dgm:cxn modelId="{943FC2F9-2A54-4391-BF41-863F0F35056E}" type="presOf" srcId="{3BB504B6-09EB-497E-96D8-DA567BF616FD}" destId="{E4CDCD2D-099C-4380-9892-FBCBF510A877}" srcOrd="0" destOrd="0" presId="urn:microsoft.com/office/officeart/2005/8/layout/lProcess3"/>
    <dgm:cxn modelId="{DD5DFA84-EC46-4B48-948C-A9F683F1D8A3}" type="presParOf" srcId="{ED8D5BAD-888A-4B97-A713-078B723D163E}" destId="{3EC178D1-9DDC-424E-AB1B-E6B788B76971}" srcOrd="0" destOrd="0" presId="urn:microsoft.com/office/officeart/2005/8/layout/lProcess3"/>
    <dgm:cxn modelId="{52BFBCCB-EAF7-4164-B776-4464A7A06B80}" type="presParOf" srcId="{3EC178D1-9DDC-424E-AB1B-E6B788B76971}" destId="{E4CDCD2D-099C-4380-9892-FBCBF510A87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DFD202-CDAF-4303-BD09-63CF8DD86F60}" type="doc">
      <dgm:prSet loTypeId="urn:microsoft.com/office/officeart/2008/layout/PictureAccentList" loCatId="picture" qsTypeId="urn:microsoft.com/office/officeart/2005/8/quickstyle/simple1" qsCatId="simple" csTypeId="urn:microsoft.com/office/officeart/2005/8/colors/accent1_2" csCatId="accent1"/>
      <dgm:spPr/>
      <dgm:t>
        <a:bodyPr/>
        <a:lstStyle/>
        <a:p>
          <a:endParaRPr lang="en-US"/>
        </a:p>
      </dgm:t>
    </dgm:pt>
    <dgm:pt modelId="{48763D12-86D8-4D51-8E05-3A791FD89525}">
      <dgm:prSet/>
      <dgm:spPr/>
      <dgm:t>
        <a:bodyPr/>
        <a:lstStyle/>
        <a:p>
          <a:r>
            <a:rPr lang="en-US" baseline="0" dirty="0"/>
            <a:t>THANK YOU</a:t>
          </a:r>
          <a:endParaRPr lang="en-US" dirty="0"/>
        </a:p>
      </dgm:t>
    </dgm:pt>
    <dgm:pt modelId="{456C8E84-D7AE-4505-BA61-E8D0F8338C8F}" type="parTrans" cxnId="{D849A95C-19F3-4A29-B5EF-C16FBC05AEEF}">
      <dgm:prSet/>
      <dgm:spPr/>
      <dgm:t>
        <a:bodyPr/>
        <a:lstStyle/>
        <a:p>
          <a:endParaRPr lang="en-US"/>
        </a:p>
      </dgm:t>
    </dgm:pt>
    <dgm:pt modelId="{B2F3499B-B540-485A-A754-60ABE486E44A}" type="sibTrans" cxnId="{D849A95C-19F3-4A29-B5EF-C16FBC05AEEF}">
      <dgm:prSet/>
      <dgm:spPr/>
      <dgm:t>
        <a:bodyPr/>
        <a:lstStyle/>
        <a:p>
          <a:endParaRPr lang="en-US"/>
        </a:p>
      </dgm:t>
    </dgm:pt>
    <dgm:pt modelId="{1545273C-8F20-47B3-B8AC-F5782C09518A}" type="pres">
      <dgm:prSet presAssocID="{FDDFD202-CDAF-4303-BD09-63CF8DD86F60}" presName="layout" presStyleCnt="0">
        <dgm:presLayoutVars>
          <dgm:chMax/>
          <dgm:chPref/>
          <dgm:dir/>
          <dgm:animOne val="branch"/>
          <dgm:animLvl val="lvl"/>
          <dgm:resizeHandles/>
        </dgm:presLayoutVars>
      </dgm:prSet>
      <dgm:spPr/>
    </dgm:pt>
    <dgm:pt modelId="{1FEC8D6A-0CDC-42AA-865C-69EEB7415502}" type="pres">
      <dgm:prSet presAssocID="{48763D12-86D8-4D51-8E05-3A791FD89525}" presName="root" presStyleCnt="0">
        <dgm:presLayoutVars>
          <dgm:chMax/>
          <dgm:chPref val="4"/>
        </dgm:presLayoutVars>
      </dgm:prSet>
      <dgm:spPr/>
    </dgm:pt>
    <dgm:pt modelId="{0430B1E1-6E21-4165-ABA5-A167C31EEB01}" type="pres">
      <dgm:prSet presAssocID="{48763D12-86D8-4D51-8E05-3A791FD89525}" presName="rootComposite" presStyleCnt="0">
        <dgm:presLayoutVars/>
      </dgm:prSet>
      <dgm:spPr/>
    </dgm:pt>
    <dgm:pt modelId="{F4C02581-8AFA-496A-8F93-9196421DB8C9}" type="pres">
      <dgm:prSet presAssocID="{48763D12-86D8-4D51-8E05-3A791FD89525}" presName="rootText" presStyleLbl="node0" presStyleIdx="0" presStyleCnt="1" custLinFactNeighborX="144" custLinFactNeighborY="30909">
        <dgm:presLayoutVars>
          <dgm:chMax/>
          <dgm:chPref val="4"/>
        </dgm:presLayoutVars>
      </dgm:prSet>
      <dgm:spPr/>
    </dgm:pt>
    <dgm:pt modelId="{BC818904-A397-420D-9427-09E66DD04C4D}" type="pres">
      <dgm:prSet presAssocID="{48763D12-86D8-4D51-8E05-3A791FD89525}" presName="childShape" presStyleCnt="0">
        <dgm:presLayoutVars>
          <dgm:chMax val="0"/>
          <dgm:chPref val="0"/>
        </dgm:presLayoutVars>
      </dgm:prSet>
      <dgm:spPr/>
    </dgm:pt>
  </dgm:ptLst>
  <dgm:cxnLst>
    <dgm:cxn modelId="{6ACA3133-5D63-4FE4-AC4F-537198CBC469}" type="presOf" srcId="{FDDFD202-CDAF-4303-BD09-63CF8DD86F60}" destId="{1545273C-8F20-47B3-B8AC-F5782C09518A}" srcOrd="0" destOrd="0" presId="urn:microsoft.com/office/officeart/2008/layout/PictureAccentList"/>
    <dgm:cxn modelId="{D849A95C-19F3-4A29-B5EF-C16FBC05AEEF}" srcId="{FDDFD202-CDAF-4303-BD09-63CF8DD86F60}" destId="{48763D12-86D8-4D51-8E05-3A791FD89525}" srcOrd="0" destOrd="0" parTransId="{456C8E84-D7AE-4505-BA61-E8D0F8338C8F}" sibTransId="{B2F3499B-B540-485A-A754-60ABE486E44A}"/>
    <dgm:cxn modelId="{46F464E7-EF23-4960-A83E-440639965476}" type="presOf" srcId="{48763D12-86D8-4D51-8E05-3A791FD89525}" destId="{F4C02581-8AFA-496A-8F93-9196421DB8C9}" srcOrd="0" destOrd="0" presId="urn:microsoft.com/office/officeart/2008/layout/PictureAccentList"/>
    <dgm:cxn modelId="{3D0A6183-F52C-4AE2-9B45-56AB15C33206}" type="presParOf" srcId="{1545273C-8F20-47B3-B8AC-F5782C09518A}" destId="{1FEC8D6A-0CDC-42AA-865C-69EEB7415502}" srcOrd="0" destOrd="0" presId="urn:microsoft.com/office/officeart/2008/layout/PictureAccentList"/>
    <dgm:cxn modelId="{0E6239F7-6DB8-4197-A7FE-76E25A733E7D}" type="presParOf" srcId="{1FEC8D6A-0CDC-42AA-865C-69EEB7415502}" destId="{0430B1E1-6E21-4165-ABA5-A167C31EEB01}" srcOrd="0" destOrd="0" presId="urn:microsoft.com/office/officeart/2008/layout/PictureAccentList"/>
    <dgm:cxn modelId="{148E5E23-B715-435B-A104-A42763D8BCF8}" type="presParOf" srcId="{0430B1E1-6E21-4165-ABA5-A167C31EEB01}" destId="{F4C02581-8AFA-496A-8F93-9196421DB8C9}" srcOrd="0" destOrd="0" presId="urn:microsoft.com/office/officeart/2008/layout/PictureAccentList"/>
    <dgm:cxn modelId="{D889B240-6152-423F-9C9B-3C88EEC371BA}" type="presParOf" srcId="{1FEC8D6A-0CDC-42AA-865C-69EEB7415502}" destId="{BC818904-A397-420D-9427-09E66DD04C4D}"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6A98E-AE0A-4712-9195-B13D5B9F2ED3}">
      <dsp:nvSpPr>
        <dsp:cNvPr id="0" name=""/>
        <dsp:cNvSpPr/>
      </dsp:nvSpPr>
      <dsp:spPr>
        <a:xfrm>
          <a:off x="0" y="0"/>
          <a:ext cx="830997" cy="830997"/>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7523C-16EA-46E0-8F77-2A9220C875F0}">
      <dsp:nvSpPr>
        <dsp:cNvPr id="0" name=""/>
        <dsp:cNvSpPr/>
      </dsp:nvSpPr>
      <dsp:spPr>
        <a:xfrm>
          <a:off x="415498" y="0"/>
          <a:ext cx="9414300" cy="83099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a:t>SOCIAL HIERARCHY OF GREY WOLF</a:t>
          </a:r>
          <a:endParaRPr lang="en-US" sz="4100" kern="1200" dirty="0"/>
        </a:p>
      </dsp:txBody>
      <dsp:txXfrm>
        <a:off x="415498" y="0"/>
        <a:ext cx="9414300" cy="830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DCD2D-099C-4380-9892-FBCBF510A877}">
      <dsp:nvSpPr>
        <dsp:cNvPr id="0" name=""/>
        <dsp:cNvSpPr/>
      </dsp:nvSpPr>
      <dsp:spPr>
        <a:xfrm>
          <a:off x="0" y="447674"/>
          <a:ext cx="2786063" cy="111442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Reference</a:t>
          </a:r>
          <a:endParaRPr lang="en-US" sz="3200" kern="1200" dirty="0"/>
        </a:p>
      </dsp:txBody>
      <dsp:txXfrm>
        <a:off x="557213" y="447674"/>
        <a:ext cx="1671638" cy="1114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02581-8AFA-496A-8F93-9196421DB8C9}">
      <dsp:nvSpPr>
        <dsp:cNvPr id="0" name=""/>
        <dsp:cNvSpPr/>
      </dsp:nvSpPr>
      <dsp:spPr>
        <a:xfrm>
          <a:off x="0" y="1485505"/>
          <a:ext cx="8791575" cy="8211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baseline="0" dirty="0"/>
            <a:t>THANK YOU</a:t>
          </a:r>
          <a:endParaRPr lang="en-US" sz="5100" kern="1200" dirty="0"/>
        </a:p>
      </dsp:txBody>
      <dsp:txXfrm>
        <a:off x="24050" y="1509555"/>
        <a:ext cx="8743475" cy="773034"/>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C146FB-F3AD-40C9-9373-19143A865701}"/>
              </a:ext>
            </a:extLst>
          </p:cNvPr>
          <p:cNvSpPr/>
          <p:nvPr/>
        </p:nvSpPr>
        <p:spPr>
          <a:xfrm>
            <a:off x="662609" y="821635"/>
            <a:ext cx="12640604" cy="2607365"/>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ll MT" panose="02020503060305020303" pitchFamily="18" charset="0"/>
              </a:rPr>
              <a:t>INSTANCE </a:t>
            </a:r>
            <a:r>
              <a:rPr lang="en-US" sz="5400" b="1" dirty="0">
                <a:ln w="9525">
                  <a:solidFill>
                    <a:schemeClr val="bg1"/>
                  </a:solidFill>
                  <a:prstDash val="solid"/>
                </a:ln>
                <a:effectLst>
                  <a:outerShdw blurRad="12700" dist="38100" dir="2700000" algn="tl" rotWithShape="0">
                    <a:schemeClr val="bg1">
                      <a:lumMod val="50000"/>
                    </a:schemeClr>
                  </a:outerShdw>
                </a:effectLst>
                <a:latin typeface="Bell MT" panose="02020503060305020303" pitchFamily="18" charset="0"/>
              </a:rPr>
              <a:t>SELECTION AND FEATURE SELECTION USING </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ll MT" panose="02020503060305020303" pitchFamily="18" charset="0"/>
              </a:rPr>
              <a:t>GREY WOLF OPTIMIZATION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Box 5">
            <a:extLst>
              <a:ext uri="{FF2B5EF4-FFF2-40B4-BE49-F238E27FC236}">
                <a16:creationId xmlns:a16="http://schemas.microsoft.com/office/drawing/2014/main" id="{BF1BA411-1048-4D1D-BAC6-9F6C6DC52CAA}"/>
              </a:ext>
            </a:extLst>
          </p:cNvPr>
          <p:cNvSpPr txBox="1"/>
          <p:nvPr/>
        </p:nvSpPr>
        <p:spPr>
          <a:xfrm>
            <a:off x="9012549" y="5667033"/>
            <a:ext cx="2641813" cy="369332"/>
          </a:xfrm>
          <a:prstGeom prst="rect">
            <a:avLst/>
          </a:prstGeom>
          <a:noFill/>
        </p:spPr>
        <p:txBody>
          <a:bodyPr wrap="square" rtlCol="0">
            <a:spAutoFit/>
          </a:bodyPr>
          <a:lstStyle/>
          <a:p>
            <a:r>
              <a:rPr lang="en-US" dirty="0"/>
              <a:t>C.MONISH KUMAR REDDY</a:t>
            </a:r>
          </a:p>
        </p:txBody>
      </p:sp>
    </p:spTree>
    <p:extLst>
      <p:ext uri="{BB962C8B-B14F-4D97-AF65-F5344CB8AC3E}">
        <p14:creationId xmlns:p14="http://schemas.microsoft.com/office/powerpoint/2010/main" val="181935926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8" y="192506"/>
            <a:ext cx="10802903" cy="1754326"/>
          </a:xfrm>
          <a:prstGeom prst="rect">
            <a:avLst/>
          </a:prstGeom>
          <a:noFill/>
        </p:spPr>
        <p:txBody>
          <a:bodyPr wrap="square" lIns="91440" tIns="45720" rIns="91440" bIns="45720">
            <a:spAutoFit/>
          </a:bodyPr>
          <a:lstStyle/>
          <a:p>
            <a:pPr algn="ctr"/>
            <a:r>
              <a:rPr lang="en-IN" sz="5400" b="1" u="sng" dirty="0" err="1">
                <a:latin typeface="Times New Roman" panose="02020603050405020304" pitchFamily="18" charset="0"/>
                <a:cs typeface="Times New Roman" panose="02020603050405020304" pitchFamily="18" charset="0"/>
              </a:rPr>
              <a:t>Filter,Wrapper,Embedded</a:t>
            </a:r>
            <a:r>
              <a:rPr lang="en-IN" sz="5400" b="1" u="sng" dirty="0">
                <a:latin typeface="Times New Roman" panose="02020603050405020304" pitchFamily="18" charset="0"/>
                <a:cs typeface="Times New Roman" panose="02020603050405020304" pitchFamily="18" charset="0"/>
              </a:rPr>
              <a:t> Method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1DA0887C-B380-4091-8751-236F1296B61F}"/>
              </a:ext>
            </a:extLst>
          </p:cNvPr>
          <p:cNvPicPr>
            <a:picLocks noChangeAspect="1"/>
          </p:cNvPicPr>
          <p:nvPr/>
        </p:nvPicPr>
        <p:blipFill>
          <a:blip r:embed="rId2"/>
          <a:stretch>
            <a:fillRect/>
          </a:stretch>
        </p:blipFill>
        <p:spPr>
          <a:xfrm>
            <a:off x="2578451" y="1232484"/>
            <a:ext cx="7789041" cy="5584156"/>
          </a:xfrm>
          <a:prstGeom prst="rect">
            <a:avLst/>
          </a:prstGeom>
        </p:spPr>
      </p:pic>
    </p:spTree>
    <p:extLst>
      <p:ext uri="{BB962C8B-B14F-4D97-AF65-F5344CB8AC3E}">
        <p14:creationId xmlns:p14="http://schemas.microsoft.com/office/powerpoint/2010/main" val="1405406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 Instance Selection is Selection process on rows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It is a family of learning algorithms that , instead of performing explicit generalization compares new problem instances with instances seen in training , which have seen stored in memory.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Sometimes it is also called ‘memory-based learning’.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 Instance based methods are sometime referred to as ‘lazy learning’ methods because they delay processing until a new instance must be classified.</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Instance Selection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20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It has ability to adapt its model to previously unseen data.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It use specific instances rather than pre-compiled abstraction during prediction tasks.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These algorithms can also describe probabilistic concepts because they use similarity functions to yield graded matches between instances.</a:t>
            </a:r>
          </a:p>
        </p:txBody>
      </p:sp>
      <p:sp>
        <p:nvSpPr>
          <p:cNvPr id="5" name="Rectangle 4">
            <a:extLst>
              <a:ext uri="{FF2B5EF4-FFF2-40B4-BE49-F238E27FC236}">
                <a16:creationId xmlns:a16="http://schemas.microsoft.com/office/drawing/2014/main" id="{7AA51BC9-64FF-4BED-810A-57A8AD3610E5}"/>
              </a:ext>
            </a:extLst>
          </p:cNvPr>
          <p:cNvSpPr/>
          <p:nvPr/>
        </p:nvSpPr>
        <p:spPr>
          <a:xfrm>
            <a:off x="554909" y="412124"/>
            <a:ext cx="10335126"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Advantages Instance Selection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7A2AD2BD-034C-47C2-B3F2-12D11290FCE9}"/>
              </a:ext>
            </a:extLst>
          </p:cNvPr>
          <p:cNvPicPr>
            <a:picLocks noChangeAspect="1"/>
          </p:cNvPicPr>
          <p:nvPr/>
        </p:nvPicPr>
        <p:blipFill>
          <a:blip r:embed="rId2"/>
          <a:stretch>
            <a:fillRect/>
          </a:stretch>
        </p:blipFill>
        <p:spPr>
          <a:xfrm>
            <a:off x="1466045" y="4269865"/>
            <a:ext cx="9259910" cy="2176011"/>
          </a:xfrm>
          <a:prstGeom prst="rect">
            <a:avLst/>
          </a:prstGeom>
        </p:spPr>
      </p:pic>
    </p:spTree>
    <p:extLst>
      <p:ext uri="{BB962C8B-B14F-4D97-AF65-F5344CB8AC3E}">
        <p14:creationId xmlns:p14="http://schemas.microsoft.com/office/powerpoint/2010/main" val="3723011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US" dirty="0"/>
              <a:t> C</a:t>
            </a:r>
            <a:r>
              <a:rPr lang="en-US" dirty="0">
                <a:latin typeface="Arial" panose="020B0604020202020204" pitchFamily="34" charset="0"/>
                <a:cs typeface="Arial" panose="020B0604020202020204" pitchFamily="34" charset="0"/>
              </a:rPr>
              <a:t>omputational load of performing the classification can be high.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It may often not be possible to create complex models because of the computational requirements.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some cases, this may lead to oversimplification.</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Increase risk of supply interruption for some specific products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High cost of purchasing organization greater number of Orders telephone calls, records and so on</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8" y="412124"/>
            <a:ext cx="11100471" cy="2585323"/>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Disadvantages of Instance Selection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1948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US" dirty="0"/>
              <a:t> </a:t>
            </a:r>
            <a:r>
              <a:rPr lang="en-US" dirty="0">
                <a:latin typeface="Arial" panose="020B0604020202020204" pitchFamily="34" charset="0"/>
                <a:cs typeface="Arial" panose="020B0604020202020204" pitchFamily="34" charset="0"/>
              </a:rPr>
              <a:t>GWO is</a:t>
            </a:r>
            <a:r>
              <a:rPr lang="en-US" dirty="0"/>
              <a:t> </a:t>
            </a:r>
            <a:r>
              <a:rPr lang="en-US" dirty="0">
                <a:latin typeface="Arial" panose="020B0604020202020204" pitchFamily="34" charset="0"/>
                <a:cs typeface="Arial" panose="020B0604020202020204" pitchFamily="34" charset="0"/>
              </a:rPr>
              <a:t>nature inspired </a:t>
            </a:r>
            <a:r>
              <a:rPr lang="en-IN" dirty="0">
                <a:latin typeface="Arial" panose="020B0604020202020204" pitchFamily="34" charset="0"/>
                <a:cs typeface="Arial" panose="020B0604020202020204" pitchFamily="34" charset="0"/>
              </a:rPr>
              <a:t>mathematically </a:t>
            </a:r>
            <a:r>
              <a:rPr lang="en-US" dirty="0">
                <a:latin typeface="Arial" panose="020B0604020202020204" pitchFamily="34" charset="0"/>
                <a:cs typeface="Arial" panose="020B0604020202020204" pitchFamily="34" charset="0"/>
              </a:rPr>
              <a:t>algorithm . The leadership hierarchy and hunting behavior of the grey wolves is explained in</a:t>
            </a:r>
            <a:r>
              <a:rPr lang="en-US" dirty="0"/>
              <a:t> GWO </a:t>
            </a:r>
          </a:p>
          <a:p>
            <a:pPr marL="0" indent="0">
              <a:buNone/>
            </a:pPr>
            <a:r>
              <a:rPr lang="en-US" dirty="0">
                <a:latin typeface="Arial" panose="020B0604020202020204" pitchFamily="34" charset="0"/>
                <a:cs typeface="Arial" panose="020B0604020202020204" pitchFamily="34" charset="0"/>
              </a:rPr>
              <a:t>  It Was proposed by Mirjalili in 2014</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Grey wolves are considered as apex predators , which they are at the top of the food chain.</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Grey wolves prefer to live in a groups (packs),each group contains 5-12 members on average.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All the members in the group have a very strict social dominant hierarchy as shown in the following figure.</a:t>
            </a:r>
          </a:p>
        </p:txBody>
      </p:sp>
      <p:sp>
        <p:nvSpPr>
          <p:cNvPr id="5" name="Rectangle 4">
            <a:extLst>
              <a:ext uri="{FF2B5EF4-FFF2-40B4-BE49-F238E27FC236}">
                <a16:creationId xmlns:a16="http://schemas.microsoft.com/office/drawing/2014/main" id="{7AA51BC9-64FF-4BED-810A-57A8AD3610E5}"/>
              </a:ext>
            </a:extLst>
          </p:cNvPr>
          <p:cNvSpPr/>
          <p:nvPr/>
        </p:nvSpPr>
        <p:spPr>
          <a:xfrm>
            <a:off x="1022684" y="460301"/>
            <a:ext cx="9046644"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Grey Wolf Optimization(GWO)</a:t>
            </a:r>
          </a:p>
        </p:txBody>
      </p:sp>
    </p:spTree>
    <p:extLst>
      <p:ext uri="{BB962C8B-B14F-4D97-AF65-F5344CB8AC3E}">
        <p14:creationId xmlns:p14="http://schemas.microsoft.com/office/powerpoint/2010/main" val="2163784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2464E5-B720-465D-805E-E9C2B1BE6412}"/>
              </a:ext>
            </a:extLst>
          </p:cNvPr>
          <p:cNvPicPr>
            <a:picLocks noChangeAspect="1"/>
          </p:cNvPicPr>
          <p:nvPr/>
        </p:nvPicPr>
        <p:blipFill>
          <a:blip r:embed="rId2"/>
          <a:stretch>
            <a:fillRect/>
          </a:stretch>
        </p:blipFill>
        <p:spPr>
          <a:xfrm>
            <a:off x="2639426" y="1774482"/>
            <a:ext cx="6572250" cy="4410075"/>
          </a:xfrm>
          <a:prstGeom prst="rect">
            <a:avLst/>
          </a:prstGeom>
        </p:spPr>
      </p:pic>
      <p:graphicFrame>
        <p:nvGraphicFramePr>
          <p:cNvPr id="13" name="Diagram 12">
            <a:extLst>
              <a:ext uri="{FF2B5EF4-FFF2-40B4-BE49-F238E27FC236}">
                <a16:creationId xmlns:a16="http://schemas.microsoft.com/office/drawing/2014/main" id="{58F94C11-D581-4BBE-829F-E1F6B5E04E28}"/>
              </a:ext>
            </a:extLst>
          </p:cNvPr>
          <p:cNvGraphicFramePr/>
          <p:nvPr>
            <p:extLst>
              <p:ext uri="{D42A27DB-BD31-4B8C-83A1-F6EECF244321}">
                <p14:modId xmlns:p14="http://schemas.microsoft.com/office/powerpoint/2010/main" val="768198003"/>
              </p:ext>
            </p:extLst>
          </p:nvPr>
        </p:nvGraphicFramePr>
        <p:xfrm>
          <a:off x="1010652" y="541421"/>
          <a:ext cx="9829799"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6122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BE2AEA-9DAE-4324-B5A1-3A66E067EAC7}"/>
              </a:ext>
            </a:extLst>
          </p:cNvPr>
          <p:cNvSpPr>
            <a:spLocks noGrp="1"/>
          </p:cNvSpPr>
          <p:nvPr>
            <p:ph idx="1"/>
          </p:nvPr>
        </p:nvSpPr>
        <p:spPr>
          <a:xfrm>
            <a:off x="780465" y="1323473"/>
            <a:ext cx="11190956" cy="5534527"/>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social hierarchy consists of four levels as follow.</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first level is called Alpha (𝛼). The alpha wolves are the leaders of the pack and they area male and a female.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They are responsible for making decisions about hunting, time to walk, sleeping place and so on.</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pack members have to dictate the alpha decisions and they acknowledge the alpha by holding their tails down.</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alpha wolf is considered the dominant wolf in the pack and all his/her orders should be followed by the pack members.</a:t>
            </a:r>
          </a:p>
        </p:txBody>
      </p:sp>
      <p:sp>
        <p:nvSpPr>
          <p:cNvPr id="7" name="Rectangle 6">
            <a:extLst>
              <a:ext uri="{FF2B5EF4-FFF2-40B4-BE49-F238E27FC236}">
                <a16:creationId xmlns:a16="http://schemas.microsoft.com/office/drawing/2014/main" id="{6A8B1B0A-CF35-468B-BD58-5DAA85A7F83F}"/>
              </a:ext>
            </a:extLst>
          </p:cNvPr>
          <p:cNvSpPr/>
          <p:nvPr/>
        </p:nvSpPr>
        <p:spPr>
          <a:xfrm>
            <a:off x="780465" y="400143"/>
            <a:ext cx="2565126"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Alpha(</a:t>
            </a:r>
            <a:r>
              <a:rPr lang="en-US" sz="4800" u="sng" dirty="0"/>
              <a:t>𝛼</a:t>
            </a:r>
            <a:r>
              <a:rPr lang="en-US" sz="5400" u="sng" dirty="0">
                <a:ln w="0"/>
                <a:effectLst>
                  <a:outerShdw blurRad="38100" dist="19050" dir="2700000" algn="tl" rotWithShape="0">
                    <a:schemeClr val="dk1">
                      <a:alpha val="40000"/>
                    </a:schemeClr>
                  </a:outerShdw>
                </a:effectLst>
              </a:rPr>
              <a:t>)</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2BA6E8EF-2829-439C-8101-9F38ACE17D04}"/>
              </a:ext>
            </a:extLst>
          </p:cNvPr>
          <p:cNvPicPr>
            <a:picLocks noChangeAspect="1"/>
          </p:cNvPicPr>
          <p:nvPr/>
        </p:nvPicPr>
        <p:blipFill>
          <a:blip r:embed="rId2"/>
          <a:stretch>
            <a:fillRect/>
          </a:stretch>
        </p:blipFill>
        <p:spPr>
          <a:xfrm>
            <a:off x="8660732" y="0"/>
            <a:ext cx="1752600" cy="1952625"/>
          </a:xfrm>
          <a:prstGeom prst="rect">
            <a:avLst/>
          </a:prstGeom>
        </p:spPr>
      </p:pic>
    </p:spTree>
    <p:extLst>
      <p:ext uri="{BB962C8B-B14F-4D97-AF65-F5344CB8AC3E}">
        <p14:creationId xmlns:p14="http://schemas.microsoft.com/office/powerpoint/2010/main" val="1193417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6DCFA-F2A6-478D-A45A-403ED7461FD5}"/>
              </a:ext>
            </a:extLst>
          </p:cNvPr>
          <p:cNvSpPr>
            <a:spLocks noGrp="1"/>
          </p:cNvSpPr>
          <p:nvPr>
            <p:ph idx="1"/>
          </p:nvPr>
        </p:nvSpPr>
        <p:spPr>
          <a:xfrm>
            <a:off x="1143000" y="1636294"/>
            <a:ext cx="9905999" cy="4660233"/>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second level is called Beta (𝛽).</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betas are subordinate wolves, which help the alpha in decision making.</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beta wolf can be either male or female and it consider the best candidate to be the alpha when the alpha passes away or becomes very old.</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beta reinforce the alpha's commands throughout the pack and gives the feedback to alpha</a:t>
            </a:r>
          </a:p>
        </p:txBody>
      </p:sp>
      <p:sp>
        <p:nvSpPr>
          <p:cNvPr id="4" name="Rectangle 3">
            <a:extLst>
              <a:ext uri="{FF2B5EF4-FFF2-40B4-BE49-F238E27FC236}">
                <a16:creationId xmlns:a16="http://schemas.microsoft.com/office/drawing/2014/main" id="{CA1F1AAB-2456-460F-AEB9-5C59CAA58EF7}"/>
              </a:ext>
            </a:extLst>
          </p:cNvPr>
          <p:cNvSpPr/>
          <p:nvPr/>
        </p:nvSpPr>
        <p:spPr>
          <a:xfrm>
            <a:off x="1143000" y="712964"/>
            <a:ext cx="213231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Beta(</a:t>
            </a:r>
            <a:r>
              <a:rPr lang="en-US" sz="4000" u="sng" dirty="0"/>
              <a:t>𝛽</a:t>
            </a:r>
            <a:r>
              <a:rPr lang="en-US" sz="5400" b="0" u="sng" cap="none" spc="0" dirty="0">
                <a:ln w="0"/>
                <a:solidFill>
                  <a:schemeClr val="tx1"/>
                </a:solidFill>
                <a:effectLst>
                  <a:outerShdw blurRad="38100" dist="19050" dir="2700000" algn="tl" rotWithShape="0">
                    <a:schemeClr val="dk1">
                      <a:alpha val="40000"/>
                    </a:schemeClr>
                  </a:outerShdw>
                </a:effectLst>
              </a:rPr>
              <a:t>)</a:t>
            </a:r>
          </a:p>
        </p:txBody>
      </p:sp>
      <p:pic>
        <p:nvPicPr>
          <p:cNvPr id="5" name="Picture 4">
            <a:extLst>
              <a:ext uri="{FF2B5EF4-FFF2-40B4-BE49-F238E27FC236}">
                <a16:creationId xmlns:a16="http://schemas.microsoft.com/office/drawing/2014/main" id="{19F4B005-BE7D-4EE8-B3EC-B419AF0076C6}"/>
              </a:ext>
            </a:extLst>
          </p:cNvPr>
          <p:cNvPicPr>
            <a:picLocks noChangeAspect="1"/>
          </p:cNvPicPr>
          <p:nvPr/>
        </p:nvPicPr>
        <p:blipFill rotWithShape="1">
          <a:blip r:embed="rId2"/>
          <a:srcRect l="5089" r="4770" b="12458"/>
          <a:stretch/>
        </p:blipFill>
        <p:spPr>
          <a:xfrm>
            <a:off x="6460958" y="144378"/>
            <a:ext cx="2249906" cy="2092289"/>
          </a:xfrm>
          <a:prstGeom prst="rect">
            <a:avLst/>
          </a:prstGeom>
        </p:spPr>
      </p:pic>
      <p:pic>
        <p:nvPicPr>
          <p:cNvPr id="6" name="Picture 5">
            <a:extLst>
              <a:ext uri="{FF2B5EF4-FFF2-40B4-BE49-F238E27FC236}">
                <a16:creationId xmlns:a16="http://schemas.microsoft.com/office/drawing/2014/main" id="{5363094B-15EB-4F80-84EE-0D34CB937B30}"/>
              </a:ext>
            </a:extLst>
          </p:cNvPr>
          <p:cNvPicPr>
            <a:picLocks noChangeAspect="1"/>
          </p:cNvPicPr>
          <p:nvPr/>
        </p:nvPicPr>
        <p:blipFill>
          <a:blip r:embed="rId3"/>
          <a:stretch>
            <a:fillRect/>
          </a:stretch>
        </p:blipFill>
        <p:spPr>
          <a:xfrm>
            <a:off x="8855241" y="144378"/>
            <a:ext cx="2193757" cy="2092289"/>
          </a:xfrm>
          <a:prstGeom prst="rect">
            <a:avLst/>
          </a:prstGeom>
        </p:spPr>
      </p:pic>
    </p:spTree>
    <p:extLst>
      <p:ext uri="{BB962C8B-B14F-4D97-AF65-F5344CB8AC3E}">
        <p14:creationId xmlns:p14="http://schemas.microsoft.com/office/powerpoint/2010/main" val="1592170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118936"/>
            <a:ext cx="9905999" cy="5642809"/>
          </a:xfrm>
        </p:spPr>
        <p:txBody>
          <a:bodyPr>
            <a:no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third level is called Delta (𝛿)</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delta wolves are not alpha or beta wolves and they are called subordinates.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Delta wolves have to submit to the alpha and beta but they dominate the omega (the lowest level in wolves social hierarchy).</a:t>
            </a:r>
          </a:p>
        </p:txBody>
      </p:sp>
      <p:sp>
        <p:nvSpPr>
          <p:cNvPr id="10" name="Rectangle 9">
            <a:extLst>
              <a:ext uri="{FF2B5EF4-FFF2-40B4-BE49-F238E27FC236}">
                <a16:creationId xmlns:a16="http://schemas.microsoft.com/office/drawing/2014/main" id="{56CBEFF5-DE0C-4637-B7F2-F503F1CBCDDA}"/>
              </a:ext>
            </a:extLst>
          </p:cNvPr>
          <p:cNvSpPr/>
          <p:nvPr/>
        </p:nvSpPr>
        <p:spPr>
          <a:xfrm>
            <a:off x="1141412" y="195606"/>
            <a:ext cx="2294218"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Delta</a:t>
            </a:r>
            <a:r>
              <a:rPr lang="en-US" sz="5400" dirty="0">
                <a:ln w="0"/>
                <a:effectLst>
                  <a:outerShdw blurRad="38100" dist="19050" dir="2700000" algn="tl" rotWithShape="0">
                    <a:schemeClr val="dk1">
                      <a:alpha val="40000"/>
                    </a:schemeClr>
                  </a:outerShdw>
                </a:effectLst>
              </a:rPr>
              <a:t>(</a:t>
            </a:r>
            <a:r>
              <a:rPr lang="en-US" sz="3600" dirty="0">
                <a:latin typeface="Arial" panose="020B0604020202020204" pitchFamily="34" charset="0"/>
                <a:cs typeface="Arial" panose="020B0604020202020204" pitchFamily="34" charset="0"/>
              </a:rPr>
              <a:t>𝛿</a:t>
            </a: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05D8A564-CCA6-42D1-902B-89F7DD70DEA7}"/>
              </a:ext>
            </a:extLst>
          </p:cNvPr>
          <p:cNvPicPr>
            <a:picLocks noChangeAspect="1"/>
          </p:cNvPicPr>
          <p:nvPr/>
        </p:nvPicPr>
        <p:blipFill rotWithShape="1">
          <a:blip r:embed="rId2"/>
          <a:srcRect l="2914" t="2704" r="2697" b="2457"/>
          <a:stretch/>
        </p:blipFill>
        <p:spPr>
          <a:xfrm>
            <a:off x="1540042" y="4006516"/>
            <a:ext cx="3212432" cy="2322095"/>
          </a:xfrm>
          <a:prstGeom prst="rect">
            <a:avLst/>
          </a:prstGeom>
        </p:spPr>
      </p:pic>
      <p:pic>
        <p:nvPicPr>
          <p:cNvPr id="12" name="Picture 11">
            <a:extLst>
              <a:ext uri="{FF2B5EF4-FFF2-40B4-BE49-F238E27FC236}">
                <a16:creationId xmlns:a16="http://schemas.microsoft.com/office/drawing/2014/main" id="{5FC2B65C-C423-42D4-9061-78DA18C5E105}"/>
              </a:ext>
            </a:extLst>
          </p:cNvPr>
          <p:cNvPicPr>
            <a:picLocks noChangeAspect="1"/>
          </p:cNvPicPr>
          <p:nvPr/>
        </p:nvPicPr>
        <p:blipFill rotWithShape="1">
          <a:blip r:embed="rId3"/>
          <a:srcRect l="2219" r="2002" b="5700"/>
          <a:stretch/>
        </p:blipFill>
        <p:spPr>
          <a:xfrm>
            <a:off x="5390147" y="4006516"/>
            <a:ext cx="3453064" cy="2322095"/>
          </a:xfrm>
          <a:prstGeom prst="rect">
            <a:avLst/>
          </a:prstGeom>
        </p:spPr>
      </p:pic>
    </p:spTree>
    <p:extLst>
      <p:ext uri="{BB962C8B-B14F-4D97-AF65-F5344CB8AC3E}">
        <p14:creationId xmlns:p14="http://schemas.microsoft.com/office/powerpoint/2010/main" val="2919556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11225" y="2370221"/>
            <a:ext cx="9867483" cy="4656221"/>
          </a:xfrm>
        </p:spPr>
        <p:txBody>
          <a:bodyPr vert="horz" lIns="91440" tIns="45720" rIns="91440" bIns="45720" rtlCol="0" anchor="t">
            <a:noAutofit/>
          </a:bodyPr>
          <a:lstStyle/>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The fourth (lowest) level is called Omega (𝜔)</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The omega wolves are considered the scapegoat in the pack, they have to submit to all the other dominant wolves.</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They may seem are not important individuals in the pack and they are the last allowed wolves to eat.</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The whole pack are fighting in case of losing the omega.</a:t>
            </a:r>
            <a:endParaRPr lang="en-US" sz="2800" dirty="0">
              <a:latin typeface="Arial" panose="020B0604020202020204" pitchFamily="34" charset="0"/>
              <a:ea typeface="Tahoma" panose="020B060403050404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92443D-784D-4395-A88D-DC9EE0AF8882}"/>
              </a:ext>
            </a:extLst>
          </p:cNvPr>
          <p:cNvSpPr/>
          <p:nvPr/>
        </p:nvSpPr>
        <p:spPr>
          <a:xfrm>
            <a:off x="911225" y="1350638"/>
            <a:ext cx="3152401"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Omega</a:t>
            </a:r>
            <a:r>
              <a:rPr lang="en-US" sz="5400" dirty="0">
                <a:ln w="0"/>
                <a:effectLst>
                  <a:outerShdw blurRad="38100" dist="19050" dir="2700000" algn="tl" rotWithShape="0">
                    <a:schemeClr val="dk1">
                      <a:alpha val="40000"/>
                    </a:schemeClr>
                  </a:outerShdw>
                </a:effectLst>
              </a:rPr>
              <a:t>(</a:t>
            </a:r>
            <a:r>
              <a:rPr lang="en-US" sz="5400" dirty="0">
                <a:latin typeface="Arial" panose="020B0604020202020204" pitchFamily="34" charset="0"/>
                <a:cs typeface="Arial" panose="020B0604020202020204" pitchFamily="34" charset="0"/>
              </a:rPr>
              <a:t>𝜔</a:t>
            </a: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C2A7AAB7-C65D-449A-8777-E8705FEA90BB}"/>
              </a:ext>
            </a:extLst>
          </p:cNvPr>
          <p:cNvPicPr>
            <a:picLocks noChangeAspect="1"/>
          </p:cNvPicPr>
          <p:nvPr/>
        </p:nvPicPr>
        <p:blipFill rotWithShape="1">
          <a:blip r:embed="rId2"/>
          <a:srcRect r="1648" b="4762"/>
          <a:stretch/>
        </p:blipFill>
        <p:spPr>
          <a:xfrm>
            <a:off x="5116179" y="156410"/>
            <a:ext cx="2872790" cy="2117557"/>
          </a:xfrm>
          <a:prstGeom prst="rect">
            <a:avLst/>
          </a:prstGeom>
        </p:spPr>
      </p:pic>
      <p:pic>
        <p:nvPicPr>
          <p:cNvPr id="6" name="Picture 5">
            <a:extLst>
              <a:ext uri="{FF2B5EF4-FFF2-40B4-BE49-F238E27FC236}">
                <a16:creationId xmlns:a16="http://schemas.microsoft.com/office/drawing/2014/main" id="{460421D1-765E-4751-B0A0-E1DAB9548F0B}"/>
              </a:ext>
            </a:extLst>
          </p:cNvPr>
          <p:cNvPicPr>
            <a:picLocks noChangeAspect="1"/>
          </p:cNvPicPr>
          <p:nvPr/>
        </p:nvPicPr>
        <p:blipFill rotWithShape="1">
          <a:blip r:embed="rId3"/>
          <a:srcRect l="3851" t="5210" r="3374" b="2332"/>
          <a:stretch/>
        </p:blipFill>
        <p:spPr>
          <a:xfrm>
            <a:off x="8566484" y="156410"/>
            <a:ext cx="2521786" cy="2117557"/>
          </a:xfrm>
          <a:prstGeom prst="rect">
            <a:avLst/>
          </a:prstGeom>
        </p:spPr>
      </p:pic>
    </p:spTree>
    <p:extLst>
      <p:ext uri="{BB962C8B-B14F-4D97-AF65-F5344CB8AC3E}">
        <p14:creationId xmlns:p14="http://schemas.microsoft.com/office/powerpoint/2010/main" val="1902613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8DC045-6A9B-4038-AB75-E96EE5585BB2}"/>
              </a:ext>
            </a:extLst>
          </p:cNvPr>
          <p:cNvSpPr txBox="1"/>
          <p:nvPr/>
        </p:nvSpPr>
        <p:spPr>
          <a:xfrm>
            <a:off x="1861409" y="1435934"/>
            <a:ext cx="4554452" cy="577850"/>
          </a:xfrm>
          <a:prstGeom prst="rect">
            <a:avLst/>
          </a:prstGeom>
          <a:noFill/>
        </p:spPr>
        <p:txBody>
          <a:bodyPr wrap="non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Grey wolf optimizer (GWO)</a:t>
            </a:r>
            <a:endParaRPr 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DA64B7F-1999-4BE9-A096-9F213A9120AB}"/>
              </a:ext>
            </a:extLst>
          </p:cNvPr>
          <p:cNvSpPr txBox="1"/>
          <p:nvPr/>
        </p:nvSpPr>
        <p:spPr>
          <a:xfrm>
            <a:off x="1876584" y="1978865"/>
            <a:ext cx="4833374" cy="577850"/>
          </a:xfrm>
          <a:prstGeom prst="rect">
            <a:avLst/>
          </a:prstGeom>
          <a:noFill/>
        </p:spPr>
        <p:txBody>
          <a:bodyPr wrap="none" rtlCol="0" anchor="ctr">
            <a:spAutoFit/>
          </a:bodyPr>
          <a:lstStyle/>
          <a:p>
            <a:pPr marL="457200" indent="-45720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Social hierarchy of grey wolf</a:t>
            </a:r>
            <a:endParaRPr lang="en-US"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9D5F161-AE36-4453-B7E9-B559B3392977}"/>
              </a:ext>
            </a:extLst>
          </p:cNvPr>
          <p:cNvSpPr txBox="1"/>
          <p:nvPr/>
        </p:nvSpPr>
        <p:spPr>
          <a:xfrm>
            <a:off x="1891174" y="2483931"/>
            <a:ext cx="4317207" cy="577850"/>
          </a:xfrm>
          <a:prstGeom prst="rect">
            <a:avLst/>
          </a:prstGeom>
          <a:noFill/>
        </p:spPr>
        <p:txBody>
          <a:bodyPr wrap="non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Grey wolf encircling prey</a:t>
            </a: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185C24A-582D-4B77-BEE7-4EFB4A1BA341}"/>
              </a:ext>
            </a:extLst>
          </p:cNvPr>
          <p:cNvSpPr txBox="1"/>
          <p:nvPr/>
        </p:nvSpPr>
        <p:spPr>
          <a:xfrm>
            <a:off x="1920311" y="2968570"/>
            <a:ext cx="3289683" cy="577850"/>
          </a:xfrm>
          <a:prstGeom prst="rect">
            <a:avLst/>
          </a:prstGeom>
          <a:noFill/>
        </p:spPr>
        <p:txBody>
          <a:bodyPr wrap="non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Grey wolf Hunting</a:t>
            </a:r>
            <a:endParaRPr lang="en-US" sz="2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1FEC4E4-C0CE-4BBF-B739-28337A11EAF7}"/>
              </a:ext>
            </a:extLst>
          </p:cNvPr>
          <p:cNvSpPr txBox="1"/>
          <p:nvPr/>
        </p:nvSpPr>
        <p:spPr>
          <a:xfrm>
            <a:off x="1891174" y="3521650"/>
            <a:ext cx="4785092" cy="577850"/>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Attacking prey (exploitation)</a:t>
            </a:r>
            <a:endParaRPr lang="en-US"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41B0ECA-AFA2-4FA6-92BA-C72F7ED9C19D}"/>
              </a:ext>
            </a:extLst>
          </p:cNvPr>
          <p:cNvSpPr txBox="1"/>
          <p:nvPr/>
        </p:nvSpPr>
        <p:spPr>
          <a:xfrm>
            <a:off x="1909430" y="4228501"/>
            <a:ext cx="4849404" cy="577850"/>
          </a:xfrm>
          <a:prstGeom prst="rect">
            <a:avLst/>
          </a:prstGeom>
          <a:noFill/>
        </p:spPr>
        <p:txBody>
          <a:bodyPr wrap="non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Search for prey (exploration)</a:t>
            </a:r>
            <a:endParaRPr lang="en-US" sz="2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DAFFDE4-C261-49FC-891C-228FC322C68F}"/>
              </a:ext>
            </a:extLst>
          </p:cNvPr>
          <p:cNvSpPr txBox="1"/>
          <p:nvPr/>
        </p:nvSpPr>
        <p:spPr>
          <a:xfrm>
            <a:off x="1920311" y="4806351"/>
            <a:ext cx="2896947" cy="577850"/>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GWO algorithm</a:t>
            </a:r>
            <a:endParaRPr lang="en-US"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E93FDA4-C256-43FB-9604-BFD709576DDE}"/>
              </a:ext>
            </a:extLst>
          </p:cNvPr>
          <p:cNvSpPr txBox="1"/>
          <p:nvPr/>
        </p:nvSpPr>
        <p:spPr>
          <a:xfrm>
            <a:off x="1965997" y="5384200"/>
            <a:ext cx="2685821" cy="577850"/>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References</a:t>
            </a:r>
            <a:endParaRPr lang="en-US" sz="2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74AB4AC-195A-46F2-9A21-45E51BCD09B0}"/>
              </a:ext>
            </a:extLst>
          </p:cNvPr>
          <p:cNvSpPr txBox="1"/>
          <p:nvPr/>
        </p:nvSpPr>
        <p:spPr>
          <a:xfrm>
            <a:off x="1909430" y="279420"/>
            <a:ext cx="2185214"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OUTLINE</a:t>
            </a:r>
          </a:p>
        </p:txBody>
      </p:sp>
      <p:sp>
        <p:nvSpPr>
          <p:cNvPr id="17" name="TextBox 16">
            <a:extLst>
              <a:ext uri="{FF2B5EF4-FFF2-40B4-BE49-F238E27FC236}">
                <a16:creationId xmlns:a16="http://schemas.microsoft.com/office/drawing/2014/main" id="{87AD1FD3-A413-4B84-BE27-B5E6609755ED}"/>
              </a:ext>
            </a:extLst>
          </p:cNvPr>
          <p:cNvSpPr txBox="1"/>
          <p:nvPr/>
        </p:nvSpPr>
        <p:spPr>
          <a:xfrm>
            <a:off x="1861409" y="906163"/>
            <a:ext cx="5173211" cy="577850"/>
          </a:xfrm>
          <a:prstGeom prst="rect">
            <a:avLst/>
          </a:prstGeom>
          <a:noFill/>
        </p:spPr>
        <p:txBody>
          <a:bodyPr wrap="none" rtlCol="0" anchor="ctr">
            <a:spAutoFit/>
          </a:bodyPr>
          <a:lstStyle/>
          <a:p>
            <a:pPr marL="285750" indent="-28575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Feature and Instance Selection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48B60-D9D0-41C8-9264-F81E9B84E2EA}"/>
              </a:ext>
            </a:extLst>
          </p:cNvPr>
          <p:cNvSpPr>
            <a:spLocks noGrp="1"/>
          </p:cNvSpPr>
          <p:nvPr>
            <p:ph idx="1"/>
          </p:nvPr>
        </p:nvSpPr>
        <p:spPr>
          <a:xfrm>
            <a:off x="1155033" y="1067709"/>
            <a:ext cx="9905999" cy="5161966"/>
          </a:xfrm>
        </p:spPr>
        <p:txBody>
          <a:bodyPr>
            <a:no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In the grey wolf optimizer (GWO), we consider the fittest solution as the alpha , and the second and the third fittest solutions are named beta and delta , respectively.</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rest of the solutions are considered omega</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GWO algorithm, the hunting is guided by 𝛼,𝛽 and 𝛿</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𝜔 solutions follow these three wolves.</a:t>
            </a:r>
          </a:p>
          <a:p>
            <a:pPr lvl="1">
              <a:buFont typeface="Wingdings" panose="05000000000000000000" pitchFamily="2" charset="2"/>
              <a:buChar char="v"/>
            </a:pPr>
            <a:r>
              <a:rPr lang="en-US" dirty="0"/>
              <a:t> </a:t>
            </a:r>
            <a:r>
              <a:rPr lang="en-US" dirty="0">
                <a:latin typeface="Arial" panose="020B0604020202020204" pitchFamily="34" charset="0"/>
                <a:cs typeface="Arial" panose="020B0604020202020204" pitchFamily="34" charset="0"/>
              </a:rPr>
              <a:t>Tracking, chasing, and approaching the prey.</a:t>
            </a:r>
          </a:p>
          <a:p>
            <a:pPr lvl="1">
              <a:buFont typeface="Wingdings" panose="05000000000000000000" pitchFamily="2" charset="2"/>
              <a:buChar char="v"/>
            </a:pPr>
            <a:r>
              <a:rPr lang="en-US" dirty="0">
                <a:latin typeface="Arial" panose="020B0604020202020204" pitchFamily="34" charset="0"/>
                <a:cs typeface="Arial" panose="020B0604020202020204" pitchFamily="34" charset="0"/>
              </a:rPr>
              <a:t> Pursuing, encircling, and harassing the </a:t>
            </a:r>
          </a:p>
          <a:p>
            <a:pPr marL="457200" lvl="1" indent="0">
              <a:buNone/>
            </a:pPr>
            <a:r>
              <a:rPr lang="en-US" dirty="0">
                <a:latin typeface="Arial" panose="020B0604020202020204" pitchFamily="34" charset="0"/>
                <a:cs typeface="Arial" panose="020B0604020202020204" pitchFamily="34" charset="0"/>
              </a:rPr>
              <a:t>     prey until it stops moving. </a:t>
            </a:r>
          </a:p>
          <a:p>
            <a:pPr lvl="1">
              <a:buFont typeface="Wingdings" panose="05000000000000000000" pitchFamily="2" charset="2"/>
              <a:buChar char="v"/>
            </a:pPr>
            <a:r>
              <a:rPr lang="en-US" dirty="0">
                <a:latin typeface="Arial" panose="020B0604020202020204" pitchFamily="34" charset="0"/>
                <a:cs typeface="Arial" panose="020B0604020202020204" pitchFamily="34" charset="0"/>
              </a:rPr>
              <a:t> Attack towards the prey.</a:t>
            </a:r>
          </a:p>
        </p:txBody>
      </p:sp>
      <p:sp>
        <p:nvSpPr>
          <p:cNvPr id="5" name="Rectangle 4">
            <a:extLst>
              <a:ext uri="{FF2B5EF4-FFF2-40B4-BE49-F238E27FC236}">
                <a16:creationId xmlns:a16="http://schemas.microsoft.com/office/drawing/2014/main" id="{22CDEC61-ECCE-4676-9EC4-7BCF33C5D10C}"/>
              </a:ext>
            </a:extLst>
          </p:cNvPr>
          <p:cNvSpPr/>
          <p:nvPr/>
        </p:nvSpPr>
        <p:spPr>
          <a:xfrm>
            <a:off x="1155033" y="144379"/>
            <a:ext cx="8856015"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Social Hierarchy Of Grey Wolf</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AA4FBC70-476C-4FC8-B2B4-58A693717AA6}"/>
              </a:ext>
            </a:extLst>
          </p:cNvPr>
          <p:cNvPicPr>
            <a:picLocks noChangeAspect="1"/>
          </p:cNvPicPr>
          <p:nvPr/>
        </p:nvPicPr>
        <p:blipFill rotWithShape="1">
          <a:blip r:embed="rId2"/>
          <a:srcRect t="3691"/>
          <a:stretch/>
        </p:blipFill>
        <p:spPr>
          <a:xfrm>
            <a:off x="7256295" y="3723084"/>
            <a:ext cx="4935705" cy="3134915"/>
          </a:xfrm>
          <a:prstGeom prst="rect">
            <a:avLst/>
          </a:prstGeom>
        </p:spPr>
      </p:pic>
    </p:spTree>
    <p:extLst>
      <p:ext uri="{BB962C8B-B14F-4D97-AF65-F5344CB8AC3E}">
        <p14:creationId xmlns:p14="http://schemas.microsoft.com/office/powerpoint/2010/main" val="14485345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50466-8F05-4E31-9425-540EC61DA6B9}"/>
              </a:ext>
            </a:extLst>
          </p:cNvPr>
          <p:cNvSpPr>
            <a:spLocks noGrp="1"/>
          </p:cNvSpPr>
          <p:nvPr>
            <p:ph idx="1"/>
          </p:nvPr>
        </p:nvSpPr>
        <p:spPr>
          <a:xfrm>
            <a:off x="1141412" y="1636295"/>
            <a:ext cx="9905999" cy="4154906"/>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4 stages for Attacking prey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Prey encircling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Hunting Prey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Attack Prey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Search for Prey</a:t>
            </a:r>
          </a:p>
          <a:p>
            <a:pPr marL="0" indent="0">
              <a:buNone/>
            </a:pP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722578B-A7A3-4FEE-B8C0-4F16B17ADE9E}"/>
              </a:ext>
            </a:extLst>
          </p:cNvPr>
          <p:cNvSpPr/>
          <p:nvPr/>
        </p:nvSpPr>
        <p:spPr>
          <a:xfrm>
            <a:off x="1169826" y="344903"/>
            <a:ext cx="905953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4 SATGES OF ATTACKING PREY</a:t>
            </a:r>
          </a:p>
        </p:txBody>
      </p:sp>
      <p:pic>
        <p:nvPicPr>
          <p:cNvPr id="2" name="Picture 1">
            <a:extLst>
              <a:ext uri="{FF2B5EF4-FFF2-40B4-BE49-F238E27FC236}">
                <a16:creationId xmlns:a16="http://schemas.microsoft.com/office/drawing/2014/main" id="{BBC1D0C7-386D-4EF0-9590-4A9B30678CC6}"/>
              </a:ext>
            </a:extLst>
          </p:cNvPr>
          <p:cNvPicPr>
            <a:picLocks noChangeAspect="1"/>
          </p:cNvPicPr>
          <p:nvPr/>
        </p:nvPicPr>
        <p:blipFill>
          <a:blip r:embed="rId2"/>
          <a:stretch>
            <a:fillRect/>
          </a:stretch>
        </p:blipFill>
        <p:spPr>
          <a:xfrm>
            <a:off x="6930577" y="1775022"/>
            <a:ext cx="2844487" cy="3076138"/>
          </a:xfrm>
          <a:prstGeom prst="rect">
            <a:avLst/>
          </a:prstGeom>
        </p:spPr>
      </p:pic>
    </p:spTree>
    <p:extLst>
      <p:ext uri="{BB962C8B-B14F-4D97-AF65-F5344CB8AC3E}">
        <p14:creationId xmlns:p14="http://schemas.microsoft.com/office/powerpoint/2010/main" val="1316479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A537C-8867-483A-8CF2-62D353C127CD}"/>
              </a:ext>
            </a:extLst>
          </p:cNvPr>
          <p:cNvSpPr>
            <a:spLocks noGrp="1"/>
          </p:cNvSpPr>
          <p:nvPr>
            <p:ph idx="1"/>
          </p:nvPr>
        </p:nvSpPr>
        <p:spPr>
          <a:xfrm>
            <a:off x="1143000" y="1760448"/>
            <a:ext cx="9905999" cy="4772699"/>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During the hunting, the grey wolves encircle prey.</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mathematical model of the encircling behavior is presented in the following equations.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Where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is the current iteration, A and C are coefficient vectors, Xp is the position vector of the prey, and X indicates the position vector of a grey wolf</a:t>
            </a:r>
            <a:r>
              <a:rPr lang="en-US" sz="28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D74721E9-5C84-4A7A-AE3C-B045B1F0FB81}"/>
              </a:ext>
            </a:extLst>
          </p:cNvPr>
          <p:cNvPicPr>
            <a:picLocks noChangeAspect="1"/>
          </p:cNvPicPr>
          <p:nvPr/>
        </p:nvPicPr>
        <p:blipFill>
          <a:blip r:embed="rId2"/>
          <a:stretch>
            <a:fillRect/>
          </a:stretch>
        </p:blipFill>
        <p:spPr>
          <a:xfrm>
            <a:off x="3456357" y="3429000"/>
            <a:ext cx="4464184" cy="595176"/>
          </a:xfrm>
          <a:prstGeom prst="rect">
            <a:avLst/>
          </a:prstGeom>
        </p:spPr>
      </p:pic>
      <p:pic>
        <p:nvPicPr>
          <p:cNvPr id="6" name="Picture 5">
            <a:extLst>
              <a:ext uri="{FF2B5EF4-FFF2-40B4-BE49-F238E27FC236}">
                <a16:creationId xmlns:a16="http://schemas.microsoft.com/office/drawing/2014/main" id="{C53A0E7D-B990-4EC2-86B1-88F2057DE298}"/>
              </a:ext>
            </a:extLst>
          </p:cNvPr>
          <p:cNvPicPr>
            <a:picLocks noChangeAspect="1"/>
          </p:cNvPicPr>
          <p:nvPr/>
        </p:nvPicPr>
        <p:blipFill>
          <a:blip r:embed="rId3"/>
          <a:stretch>
            <a:fillRect/>
          </a:stretch>
        </p:blipFill>
        <p:spPr>
          <a:xfrm>
            <a:off x="3456357" y="4287302"/>
            <a:ext cx="4464184" cy="595176"/>
          </a:xfrm>
          <a:prstGeom prst="rect">
            <a:avLst/>
          </a:prstGeom>
        </p:spPr>
      </p:pic>
      <p:sp>
        <p:nvSpPr>
          <p:cNvPr id="10" name="Rectangle 9">
            <a:extLst>
              <a:ext uri="{FF2B5EF4-FFF2-40B4-BE49-F238E27FC236}">
                <a16:creationId xmlns:a16="http://schemas.microsoft.com/office/drawing/2014/main" id="{4C33B67A-235C-47BD-B900-5EA6CCBFEAE4}"/>
              </a:ext>
            </a:extLst>
          </p:cNvPr>
          <p:cNvSpPr/>
          <p:nvPr/>
        </p:nvSpPr>
        <p:spPr>
          <a:xfrm>
            <a:off x="1070811" y="593260"/>
            <a:ext cx="8592135" cy="923330"/>
          </a:xfrm>
          <a:prstGeom prst="rect">
            <a:avLst/>
          </a:prstGeom>
          <a:noFill/>
        </p:spPr>
        <p:txBody>
          <a:bodyPr wrap="square" lIns="91440" tIns="45720" rIns="91440" bIns="45720">
            <a:spAutoFit/>
          </a:bodyPr>
          <a:lstStyle/>
          <a:p>
            <a:pPr algn="ctr"/>
            <a:r>
              <a:rPr lang="en-US" sz="5400" u="sng" dirty="0">
                <a:latin typeface="Arial" panose="020B0604020202020204" pitchFamily="34" charset="0"/>
                <a:cs typeface="Arial" panose="020B0604020202020204" pitchFamily="34" charset="0"/>
              </a:rPr>
              <a:t>Grey Wolves Encircle Prey</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9497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8DE1B-3F18-480F-A623-4445FC14BAD8}"/>
              </a:ext>
            </a:extLst>
          </p:cNvPr>
          <p:cNvSpPr>
            <a:spLocks noGrp="1"/>
          </p:cNvSpPr>
          <p:nvPr>
            <p:ph idx="1"/>
          </p:nvPr>
        </p:nvSpPr>
        <p:spPr>
          <a:xfrm>
            <a:off x="1143000" y="625642"/>
            <a:ext cx="9905999" cy="6581273"/>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vectors A and C are calculated as follows:</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Where components of </a:t>
            </a:r>
            <a:r>
              <a:rPr lang="en-US" i="1" dirty="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are linearly decreased from 2 to 0 over the course of iterations and r1, r2 are random vectors in [0, 1].</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following mathematical formulas are used to re-adjust positions of the wolf omega. The conceptual model that wolf update its position.</a:t>
            </a:r>
          </a:p>
          <a:p>
            <a:pPr marL="0" indent="0">
              <a:buNone/>
            </a:pPr>
            <a:r>
              <a:rPr lang="en-US"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98EC6088-0756-4937-949B-CF52F3064E80}"/>
              </a:ext>
            </a:extLst>
          </p:cNvPr>
          <p:cNvPicPr>
            <a:picLocks noChangeAspect="1"/>
          </p:cNvPicPr>
          <p:nvPr/>
        </p:nvPicPr>
        <p:blipFill>
          <a:blip r:embed="rId2"/>
          <a:stretch>
            <a:fillRect/>
          </a:stretch>
        </p:blipFill>
        <p:spPr>
          <a:xfrm>
            <a:off x="3477050" y="1347538"/>
            <a:ext cx="2706573" cy="721894"/>
          </a:xfrm>
          <a:prstGeom prst="rect">
            <a:avLst/>
          </a:prstGeom>
        </p:spPr>
      </p:pic>
      <p:pic>
        <p:nvPicPr>
          <p:cNvPr id="5" name="Picture 4">
            <a:extLst>
              <a:ext uri="{FF2B5EF4-FFF2-40B4-BE49-F238E27FC236}">
                <a16:creationId xmlns:a16="http://schemas.microsoft.com/office/drawing/2014/main" id="{E96756A0-5C45-4062-A073-4B5E8F8E1C3D}"/>
              </a:ext>
            </a:extLst>
          </p:cNvPr>
          <p:cNvPicPr>
            <a:picLocks noChangeAspect="1"/>
          </p:cNvPicPr>
          <p:nvPr/>
        </p:nvPicPr>
        <p:blipFill>
          <a:blip r:embed="rId3"/>
          <a:stretch>
            <a:fillRect/>
          </a:stretch>
        </p:blipFill>
        <p:spPr>
          <a:xfrm>
            <a:off x="3492261" y="2502570"/>
            <a:ext cx="2706573" cy="721894"/>
          </a:xfrm>
          <a:prstGeom prst="rect">
            <a:avLst/>
          </a:prstGeom>
        </p:spPr>
      </p:pic>
    </p:spTree>
    <p:extLst>
      <p:ext uri="{BB962C8B-B14F-4D97-AF65-F5344CB8AC3E}">
        <p14:creationId xmlns:p14="http://schemas.microsoft.com/office/powerpoint/2010/main" val="4180093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A911F-8AE0-48D0-A50F-61C929D69714}"/>
              </a:ext>
            </a:extLst>
          </p:cNvPr>
          <p:cNvSpPr>
            <a:spLocks noGrp="1"/>
          </p:cNvSpPr>
          <p:nvPr>
            <p:ph idx="1"/>
          </p:nvPr>
        </p:nvSpPr>
        <p:spPr>
          <a:xfrm>
            <a:off x="1141411" y="1862136"/>
            <a:ext cx="9905999" cy="3541714"/>
          </a:xfrm>
        </p:spPr>
        <p:txBody>
          <a:bodyPr>
            <a:normAutofit fontScale="92500"/>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where X</a:t>
            </a:r>
            <a:r>
              <a:rPr lang="el-GR" dirty="0">
                <a:latin typeface="Arial" panose="020B0604020202020204" pitchFamily="34" charset="0"/>
                <a:cs typeface="Arial" panose="020B0604020202020204" pitchFamily="34" charset="0"/>
              </a:rPr>
              <a:t>α</a:t>
            </a:r>
            <a:r>
              <a:rPr lang="en-US"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Xβ</a:t>
            </a:r>
            <a:r>
              <a:rPr lang="en-US" altLang="en-US" dirty="0">
                <a:solidFill>
                  <a:srgbClr val="222222"/>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dirty="0">
                <a:solidFill>
                  <a:srgbClr val="222222"/>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X</a:t>
            </a:r>
            <a:r>
              <a:rPr lang="en-US" altLang="en-US" sz="2800" dirty="0">
                <a:latin typeface="Arial" panose="020B0604020202020204" pitchFamily="34" charset="0"/>
                <a:cs typeface="Arial" panose="020B0604020202020204" pitchFamily="34" charset="0"/>
              </a:rPr>
              <a:t>δ</a:t>
            </a:r>
            <a:r>
              <a:rPr lang="en-US"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the position vector of alpha, beta, and delta respectively. </a:t>
            </a:r>
            <a:r>
              <a:rPr lang="en-US" altLang="en-US" dirty="0">
                <a:latin typeface="Arial" panose="020B0604020202020204" pitchFamily="34" charset="0"/>
                <a:cs typeface="Arial" panose="020B0604020202020204" pitchFamily="34" charset="0"/>
              </a:rPr>
              <a:t>C1 ,C2, C3 </a:t>
            </a:r>
            <a:r>
              <a:rPr lang="en-US" dirty="0">
                <a:latin typeface="Arial" panose="020B0604020202020204" pitchFamily="34" charset="0"/>
                <a:cs typeface="Arial" panose="020B0604020202020204" pitchFamily="34" charset="0"/>
              </a:rPr>
              <a:t>are randomly generated vectors.</a:t>
            </a:r>
          </a:p>
          <a:p>
            <a:pPr>
              <a:buFont typeface="Wingdings" panose="05000000000000000000" pitchFamily="2" charset="2"/>
              <a:buChar char="Ø"/>
            </a:pPr>
            <a:r>
              <a:rPr lang="en-US" altLang="en-US" dirty="0">
                <a:latin typeface="Arial" panose="020B0604020202020204" pitchFamily="34" charset="0"/>
                <a:cs typeface="Arial" panose="020B0604020202020204" pitchFamily="34" charset="0"/>
              </a:rPr>
              <a:t>X</a:t>
            </a:r>
            <a:r>
              <a:rPr lang="en-US" altLang="en-US" dirty="0">
                <a:solidFill>
                  <a:srgbClr val="22222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represents the position vector of current individual.</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above equations respectively calculate the distances between the position of current individual and that of individual alpha, beta, and delta. So the final position vectors of the current individual are calculated by</a:t>
            </a:r>
            <a:br>
              <a:rPr lang="el-GR"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D00076EC-6CED-4C75-B267-D9BDED4227D4}"/>
              </a:ext>
            </a:extLst>
          </p:cNvPr>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46A139F5-B111-4589-B1C2-EB211B817E4D}"/>
              </a:ext>
            </a:extLst>
          </p:cNvPr>
          <p:cNvSpPr>
            <a:spLocks noChangeArrowheads="1"/>
          </p:cNvSpPr>
          <p:nvPr/>
        </p:nvSpPr>
        <p:spPr bwMode="auto">
          <a:xfrm>
            <a:off x="0" y="-146194"/>
            <a:ext cx="22313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ora"/>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B8FEFF5-3781-4949-9522-5801785B9A94}"/>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EA8C02F-4DC9-4537-9370-E2B619DBF4F0}"/>
              </a:ext>
            </a:extLst>
          </p:cNvPr>
          <p:cNvPicPr>
            <a:picLocks noChangeAspect="1"/>
          </p:cNvPicPr>
          <p:nvPr/>
        </p:nvPicPr>
        <p:blipFill>
          <a:blip r:embed="rId2"/>
          <a:stretch>
            <a:fillRect/>
          </a:stretch>
        </p:blipFill>
        <p:spPr>
          <a:xfrm>
            <a:off x="3459325" y="271461"/>
            <a:ext cx="2947907" cy="1590675"/>
          </a:xfrm>
          <a:prstGeom prst="rect">
            <a:avLst/>
          </a:prstGeom>
        </p:spPr>
      </p:pic>
      <p:pic>
        <p:nvPicPr>
          <p:cNvPr id="13" name="Picture 12">
            <a:extLst>
              <a:ext uri="{FF2B5EF4-FFF2-40B4-BE49-F238E27FC236}">
                <a16:creationId xmlns:a16="http://schemas.microsoft.com/office/drawing/2014/main" id="{2B0CC0B6-8A27-4BDD-BE90-A88B0AEF0E9A}"/>
              </a:ext>
            </a:extLst>
          </p:cNvPr>
          <p:cNvPicPr>
            <a:picLocks noChangeAspect="1"/>
          </p:cNvPicPr>
          <p:nvPr/>
        </p:nvPicPr>
        <p:blipFill>
          <a:blip r:embed="rId3"/>
          <a:stretch>
            <a:fillRect/>
          </a:stretch>
        </p:blipFill>
        <p:spPr>
          <a:xfrm>
            <a:off x="3459325" y="4617285"/>
            <a:ext cx="3037728" cy="2240715"/>
          </a:xfrm>
          <a:prstGeom prst="rect">
            <a:avLst/>
          </a:prstGeom>
        </p:spPr>
      </p:pic>
    </p:spTree>
    <p:extLst>
      <p:ext uri="{BB962C8B-B14F-4D97-AF65-F5344CB8AC3E}">
        <p14:creationId xmlns:p14="http://schemas.microsoft.com/office/powerpoint/2010/main" val="2316235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CBF0A-1AA2-4D6C-9605-EE4251DE8F86}"/>
              </a:ext>
            </a:extLst>
          </p:cNvPr>
          <p:cNvSpPr>
            <a:spLocks noGrp="1"/>
          </p:cNvSpPr>
          <p:nvPr>
            <p:ph idx="1"/>
          </p:nvPr>
        </p:nvSpPr>
        <p:spPr>
          <a:xfrm>
            <a:off x="1143000" y="625642"/>
            <a:ext cx="9905999" cy="3613486"/>
          </a:xfrm>
        </p:spPr>
        <p:txBody>
          <a:bodyPr/>
          <a:lstStyle/>
          <a:p>
            <a:r>
              <a:rPr lang="en-US" dirty="0">
                <a:latin typeface="Arial" panose="020B0604020202020204" pitchFamily="34" charset="0"/>
                <a:cs typeface="Arial" panose="020B0604020202020204" pitchFamily="34" charset="0"/>
              </a:rPr>
              <a:t>Where A1,A2,A3 are randomly generated vectors, and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represents the number of iterations.</a:t>
            </a:r>
          </a:p>
        </p:txBody>
      </p:sp>
      <p:pic>
        <p:nvPicPr>
          <p:cNvPr id="6" name="Picture 5">
            <a:extLst>
              <a:ext uri="{FF2B5EF4-FFF2-40B4-BE49-F238E27FC236}">
                <a16:creationId xmlns:a16="http://schemas.microsoft.com/office/drawing/2014/main" id="{CB1875EB-FFEA-4A7E-BA24-1927867764AD}"/>
              </a:ext>
            </a:extLst>
          </p:cNvPr>
          <p:cNvPicPr>
            <a:picLocks noChangeAspect="1"/>
          </p:cNvPicPr>
          <p:nvPr/>
        </p:nvPicPr>
        <p:blipFill>
          <a:blip r:embed="rId2"/>
          <a:stretch>
            <a:fillRect/>
          </a:stretch>
        </p:blipFill>
        <p:spPr>
          <a:xfrm>
            <a:off x="3092868" y="1805990"/>
            <a:ext cx="4775785" cy="3914276"/>
          </a:xfrm>
          <a:prstGeom prst="rect">
            <a:avLst/>
          </a:prstGeom>
        </p:spPr>
      </p:pic>
    </p:spTree>
    <p:extLst>
      <p:ext uri="{BB962C8B-B14F-4D97-AF65-F5344CB8AC3E}">
        <p14:creationId xmlns:p14="http://schemas.microsoft.com/office/powerpoint/2010/main" val="2203795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7E75C-4153-4459-BA6F-F2A59A675600}"/>
              </a:ext>
            </a:extLst>
          </p:cNvPr>
          <p:cNvSpPr>
            <a:spLocks noGrp="1"/>
          </p:cNvSpPr>
          <p:nvPr>
            <p:ph idx="1"/>
          </p:nvPr>
        </p:nvSpPr>
        <p:spPr/>
        <p:txBody>
          <a:bodyPr>
            <a:no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grey wolf finish the hunt by attacking the prey when it stop moving.</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vector A is a random value in interval [-2a, 2a], where a is decreased from 2 to 0 over the course of iterations.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When |A| &lt; 1, the wolves attack towards the prey, which represents an exploitation process.</a:t>
            </a:r>
          </a:p>
        </p:txBody>
      </p:sp>
      <p:sp>
        <p:nvSpPr>
          <p:cNvPr id="5" name="Rectangle 4">
            <a:extLst>
              <a:ext uri="{FF2B5EF4-FFF2-40B4-BE49-F238E27FC236}">
                <a16:creationId xmlns:a16="http://schemas.microsoft.com/office/drawing/2014/main" id="{E002F644-154D-4957-BAB2-73F499881FB4}"/>
              </a:ext>
            </a:extLst>
          </p:cNvPr>
          <p:cNvSpPr/>
          <p:nvPr/>
        </p:nvSpPr>
        <p:spPr>
          <a:xfrm>
            <a:off x="1141412" y="1066799"/>
            <a:ext cx="4647427" cy="923330"/>
          </a:xfrm>
          <a:prstGeom prst="rect">
            <a:avLst/>
          </a:prstGeom>
          <a:noFill/>
        </p:spPr>
        <p:txBody>
          <a:bodyPr wrap="square" lIns="91440" tIns="45720" rIns="91440" bIns="45720">
            <a:spAutoFit/>
          </a:bodyPr>
          <a:lstStyle/>
          <a:p>
            <a:pPr algn="ctr"/>
            <a:r>
              <a:rPr lang="en-US" sz="5400" u="sng" dirty="0">
                <a:latin typeface="Arial" panose="020B0604020202020204" pitchFamily="34" charset="0"/>
                <a:cs typeface="Arial" panose="020B0604020202020204" pitchFamily="34" charset="0"/>
              </a:rPr>
              <a:t>Attacking Prey</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4469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7E75C-4153-4459-BA6F-F2A59A675600}"/>
              </a:ext>
            </a:extLst>
          </p:cNvPr>
          <p:cNvSpPr>
            <a:spLocks noGrp="1"/>
          </p:cNvSpPr>
          <p:nvPr>
            <p:ph idx="1"/>
          </p:nvPr>
        </p:nvSpPr>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operators proposed so far, the GWO algorithm allows its search agents to update their position based on the location of the alpha, beta, and delta; and attack towards the prey. </a:t>
            </a:r>
          </a:p>
        </p:txBody>
      </p:sp>
      <p:sp>
        <p:nvSpPr>
          <p:cNvPr id="5" name="Rectangle 4">
            <a:extLst>
              <a:ext uri="{FF2B5EF4-FFF2-40B4-BE49-F238E27FC236}">
                <a16:creationId xmlns:a16="http://schemas.microsoft.com/office/drawing/2014/main" id="{E002F644-154D-4957-BAB2-73F499881FB4}"/>
              </a:ext>
            </a:extLst>
          </p:cNvPr>
          <p:cNvSpPr/>
          <p:nvPr/>
        </p:nvSpPr>
        <p:spPr>
          <a:xfrm>
            <a:off x="1141412" y="1066799"/>
            <a:ext cx="4647427" cy="923330"/>
          </a:xfrm>
          <a:prstGeom prst="rect">
            <a:avLst/>
          </a:prstGeom>
          <a:noFill/>
        </p:spPr>
        <p:txBody>
          <a:bodyPr wrap="square" lIns="91440" tIns="45720" rIns="91440" bIns="45720">
            <a:spAutoFit/>
          </a:bodyPr>
          <a:lstStyle/>
          <a:p>
            <a:pPr algn="ctr"/>
            <a:r>
              <a:rPr lang="en-US" sz="5400" u="sng" dirty="0">
                <a:latin typeface="Arial" panose="020B0604020202020204" pitchFamily="34" charset="0"/>
                <a:cs typeface="Arial" panose="020B0604020202020204" pitchFamily="34" charset="0"/>
              </a:rPr>
              <a:t>Attacking Prey</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4" name="image10.jpeg">
            <a:extLst>
              <a:ext uri="{FF2B5EF4-FFF2-40B4-BE49-F238E27FC236}">
                <a16:creationId xmlns:a16="http://schemas.microsoft.com/office/drawing/2014/main" id="{89D59BFB-3063-461C-802E-BA4741D0A7C8}"/>
              </a:ext>
            </a:extLst>
          </p:cNvPr>
          <p:cNvPicPr/>
          <p:nvPr/>
        </p:nvPicPr>
        <p:blipFill>
          <a:blip r:embed="rId2" cstate="print"/>
          <a:stretch>
            <a:fillRect/>
          </a:stretch>
        </p:blipFill>
        <p:spPr>
          <a:xfrm>
            <a:off x="3465125" y="3703830"/>
            <a:ext cx="5033010" cy="2207895"/>
          </a:xfrm>
          <a:prstGeom prst="rect">
            <a:avLst/>
          </a:prstGeom>
        </p:spPr>
      </p:pic>
    </p:spTree>
    <p:extLst>
      <p:ext uri="{BB962C8B-B14F-4D97-AF65-F5344CB8AC3E}">
        <p14:creationId xmlns:p14="http://schemas.microsoft.com/office/powerpoint/2010/main" val="562036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50466-8F05-4E31-9425-540EC61DA6B9}"/>
              </a:ext>
            </a:extLst>
          </p:cNvPr>
          <p:cNvSpPr>
            <a:spLocks noGrp="1"/>
          </p:cNvSpPr>
          <p:nvPr>
            <p:ph idx="1"/>
          </p:nvPr>
        </p:nvSpPr>
        <p:spPr>
          <a:xfrm>
            <a:off x="1141412" y="1636295"/>
            <a:ext cx="9905999" cy="4154906"/>
          </a:xfrm>
        </p:spPr>
        <p:txBody>
          <a:bodyPr>
            <a:no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exploration process in GWO is applied according to the position , and , that diverge from each other to search for prey and converge to attack prey.</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exploration process modeled mathematically by utilizing A with random values greater than 1 or less than -1 to oblige the search agent to diverge from the prey.</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When |A| &gt; 1, the wolves are forced to diverge from the prey to fined a fitter prey</a:t>
            </a:r>
          </a:p>
        </p:txBody>
      </p:sp>
      <p:sp>
        <p:nvSpPr>
          <p:cNvPr id="4" name="Rectangle 3">
            <a:extLst>
              <a:ext uri="{FF2B5EF4-FFF2-40B4-BE49-F238E27FC236}">
                <a16:creationId xmlns:a16="http://schemas.microsoft.com/office/drawing/2014/main" id="{9722578B-A7A3-4FEE-B8C0-4F16B17ADE9E}"/>
              </a:ext>
            </a:extLst>
          </p:cNvPr>
          <p:cNvSpPr/>
          <p:nvPr/>
        </p:nvSpPr>
        <p:spPr>
          <a:xfrm>
            <a:off x="1141412" y="452734"/>
            <a:ext cx="4582986" cy="923330"/>
          </a:xfrm>
          <a:prstGeom prst="rect">
            <a:avLst/>
          </a:prstGeom>
          <a:noFill/>
        </p:spPr>
        <p:txBody>
          <a:bodyPr wrap="none" lIns="91440" tIns="45720" rIns="91440" bIns="45720">
            <a:spAutoFit/>
          </a:bodyPr>
          <a:lstStyle/>
          <a:p>
            <a:pPr algn="ctr"/>
            <a:r>
              <a:rPr lang="en-US" sz="5400" u="sng" dirty="0">
                <a:ln w="0"/>
                <a:effectLst>
                  <a:outerShdw blurRad="38100" dist="19050" dir="2700000" algn="tl" rotWithShape="0">
                    <a:schemeClr val="dk1">
                      <a:alpha val="40000"/>
                    </a:schemeClr>
                  </a:outerShdw>
                </a:effectLst>
              </a:rPr>
              <a:t>Search For Prey</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78414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BA9BA-FBCE-4832-BDA0-B0AF3EC8BD5F}"/>
              </a:ext>
            </a:extLst>
          </p:cNvPr>
          <p:cNvSpPr>
            <a:spLocks noGrp="1"/>
          </p:cNvSpPr>
          <p:nvPr>
            <p:ph idx="1"/>
          </p:nvPr>
        </p:nvSpPr>
        <p:spPr>
          <a:xfrm>
            <a:off x="1141413" y="723900"/>
            <a:ext cx="7672386" cy="5943600"/>
          </a:xfrm>
        </p:spPr>
        <p:txBody>
          <a:bodyPr>
            <a:noAutofit/>
          </a:bodyPr>
          <a:lstStyle/>
          <a:p>
            <a:r>
              <a:rPr lang="en-US" sz="1600" dirty="0">
                <a:latin typeface="Arial" panose="020B0604020202020204" pitchFamily="34" charset="0"/>
                <a:cs typeface="Arial" panose="020B0604020202020204" pitchFamily="34" charset="0"/>
              </a:rPr>
              <a:t>Initialize the population X</a:t>
            </a:r>
            <a:r>
              <a:rPr lang="en-US" sz="1600" baseline="-25000" dirty="0">
                <a:latin typeface="Arial" panose="020B0604020202020204" pitchFamily="34" charset="0"/>
                <a:cs typeface="Arial" panose="020B0604020202020204" pitchFamily="34" charset="0"/>
              </a:rPr>
              <a:t>i </a:t>
            </a:r>
            <a:r>
              <a:rPr lang="en-US" sz="1600" dirty="0">
                <a:latin typeface="Arial" panose="020B0604020202020204" pitchFamily="34" charset="0"/>
                <a:cs typeface="Arial" panose="020B0604020202020204" pitchFamily="34" charset="0"/>
              </a:rPr>
              <a:t>( i = 1, 2, … n) of GWO</a:t>
            </a:r>
          </a:p>
          <a:p>
            <a:r>
              <a:rPr lang="en-US" sz="1600" dirty="0">
                <a:latin typeface="Arial" panose="020B0604020202020204" pitchFamily="34" charset="0"/>
                <a:cs typeface="Arial" panose="020B0604020202020204" pitchFamily="34" charset="0"/>
              </a:rPr>
              <a:t>Initialize GWO parameters (a, A, C)</a:t>
            </a:r>
          </a:p>
          <a:p>
            <a:r>
              <a:rPr lang="en-US" sz="1600" dirty="0">
                <a:latin typeface="Arial" panose="020B0604020202020204" pitchFamily="34" charset="0"/>
                <a:cs typeface="Arial" panose="020B0604020202020204" pitchFamily="34" charset="0"/>
              </a:rPr>
              <a:t>Calculate the individual fitness value in the population</a:t>
            </a:r>
          </a:p>
          <a:p>
            <a:r>
              <a:rPr lang="en-US" sz="1600" dirty="0">
                <a:latin typeface="Arial" panose="020B0604020202020204" pitchFamily="34" charset="0"/>
                <a:cs typeface="Arial" panose="020B0604020202020204" pitchFamily="34" charset="0"/>
              </a:rPr>
              <a:t>Record the best individual, second best individual and third best individual as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X</a:t>
            </a:r>
            <a:r>
              <a:rPr lang="el-GR" sz="1600" dirty="0">
                <a:latin typeface="Arial" panose="020B0604020202020204" pitchFamily="34" charset="0"/>
                <a:cs typeface="Arial" panose="020B0604020202020204" pitchFamily="34" charset="0"/>
              </a:rPr>
              <a:t>α</a:t>
            </a:r>
            <a:r>
              <a:rPr 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Xβ</a:t>
            </a:r>
            <a:r>
              <a:rPr lang="en-US" altLang="en-US" sz="1600" dirty="0">
                <a:solidFill>
                  <a:srgbClr val="222222"/>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and</a:t>
            </a:r>
            <a:r>
              <a:rPr lang="en-US" altLang="en-US" sz="1600" dirty="0">
                <a:solidFill>
                  <a:srgbClr val="222222"/>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Xδ </a:t>
            </a:r>
          </a:p>
          <a:p>
            <a:r>
              <a:rPr lang="en-US" sz="1600" dirty="0">
                <a:latin typeface="Arial" panose="020B0604020202020204" pitchFamily="34" charset="0"/>
                <a:cs typeface="Arial" panose="020B0604020202020204" pitchFamily="34" charset="0"/>
              </a:rPr>
              <a:t>While (t&lt; maximum iteration number)</a:t>
            </a:r>
          </a:p>
          <a:p>
            <a:r>
              <a:rPr lang="en-US" sz="1600" dirty="0">
                <a:latin typeface="Arial" panose="020B0604020202020204" pitchFamily="34" charset="0"/>
                <a:cs typeface="Arial" panose="020B0604020202020204" pitchFamily="34" charset="0"/>
              </a:rPr>
              <a:t>For each individual</a:t>
            </a:r>
          </a:p>
          <a:p>
            <a:r>
              <a:rPr lang="en-US" sz="1600" dirty="0">
                <a:latin typeface="Arial" panose="020B0604020202020204" pitchFamily="34" charset="0"/>
                <a:cs typeface="Arial" panose="020B0604020202020204" pitchFamily="34" charset="0"/>
              </a:rPr>
              <a:t>Update the position of current individual by equations</a:t>
            </a:r>
          </a:p>
          <a:p>
            <a:r>
              <a:rPr lang="en-US" sz="1600" dirty="0">
                <a:latin typeface="Arial" panose="020B0604020202020204" pitchFamily="34" charset="0"/>
                <a:cs typeface="Arial" panose="020B0604020202020204" pitchFamily="34" charset="0"/>
              </a:rPr>
              <a:t>End for</a:t>
            </a:r>
          </a:p>
          <a:p>
            <a:r>
              <a:rPr lang="en-US" sz="1600" dirty="0">
                <a:latin typeface="Arial" panose="020B0604020202020204" pitchFamily="34" charset="0"/>
                <a:cs typeface="Arial" panose="020B0604020202020204" pitchFamily="34" charset="0"/>
              </a:rPr>
              <a:t>Update a, A, C</a:t>
            </a:r>
          </a:p>
          <a:p>
            <a:r>
              <a:rPr lang="en-US" sz="1600" dirty="0">
                <a:latin typeface="Arial" panose="020B0604020202020204" pitchFamily="34" charset="0"/>
                <a:cs typeface="Arial" panose="020B0604020202020204" pitchFamily="34" charset="0"/>
              </a:rPr>
              <a:t>Calculate the fitness value of all individual in the population</a:t>
            </a:r>
          </a:p>
          <a:p>
            <a:r>
              <a:rPr lang="en-US" sz="1600" dirty="0">
                <a:latin typeface="Arial" panose="020B0604020202020204" pitchFamily="34" charset="0"/>
                <a:cs typeface="Arial" panose="020B0604020202020204" pitchFamily="34" charset="0"/>
              </a:rPr>
              <a:t>Update X</a:t>
            </a:r>
            <a:r>
              <a:rPr lang="el-GR" sz="1600" dirty="0">
                <a:latin typeface="Arial" panose="020B0604020202020204" pitchFamily="34" charset="0"/>
                <a:cs typeface="Arial" panose="020B0604020202020204" pitchFamily="34" charset="0"/>
              </a:rPr>
              <a:t>α</a:t>
            </a:r>
            <a:r>
              <a:rPr 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Xβ</a:t>
            </a:r>
            <a:r>
              <a:rPr lang="en-US" altLang="en-US" sz="1600" dirty="0">
                <a:solidFill>
                  <a:srgbClr val="222222"/>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Xδ </a:t>
            </a:r>
          </a:p>
          <a:p>
            <a:r>
              <a:rPr lang="en-US" sz="1600" dirty="0">
                <a:latin typeface="Arial" panose="020B0604020202020204" pitchFamily="34" charset="0"/>
                <a:cs typeface="Arial" panose="020B0604020202020204" pitchFamily="34" charset="0"/>
              </a:rPr>
              <a:t>t = t + 1</a:t>
            </a:r>
          </a:p>
          <a:p>
            <a:r>
              <a:rPr lang="en-US" sz="1600" dirty="0">
                <a:latin typeface="Arial" panose="020B0604020202020204" pitchFamily="34" charset="0"/>
                <a:cs typeface="Arial" panose="020B0604020202020204" pitchFamily="34" charset="0"/>
              </a:rPr>
              <a:t>End While</a:t>
            </a:r>
          </a:p>
          <a:p>
            <a:r>
              <a:rPr lang="en-US" sz="1600" dirty="0">
                <a:latin typeface="Arial" panose="020B0604020202020204" pitchFamily="34" charset="0"/>
                <a:cs typeface="Arial" panose="020B0604020202020204" pitchFamily="34" charset="0"/>
              </a:rPr>
              <a:t>Return X</a:t>
            </a:r>
            <a:r>
              <a:rPr lang="el-GR" sz="1600" dirty="0">
                <a:latin typeface="Arial" panose="020B0604020202020204" pitchFamily="34" charset="0"/>
                <a:cs typeface="Arial" panose="020B0604020202020204" pitchFamily="34" charset="0"/>
              </a:rPr>
              <a:t>α</a:t>
            </a:r>
            <a:r>
              <a:rPr lang="en-US" sz="1600" dirty="0">
                <a:latin typeface="Arial" panose="020B0604020202020204" pitchFamily="34" charset="0"/>
                <a:cs typeface="Arial" panose="020B0604020202020204" pitchFamily="34" charset="0"/>
              </a:rPr>
              <a:t> </a:t>
            </a:r>
          </a:p>
        </p:txBody>
      </p:sp>
      <p:sp>
        <p:nvSpPr>
          <p:cNvPr id="7" name="Rectangle 4">
            <a:extLst>
              <a:ext uri="{FF2B5EF4-FFF2-40B4-BE49-F238E27FC236}">
                <a16:creationId xmlns:a16="http://schemas.microsoft.com/office/drawing/2014/main" id="{692E7C21-8D4F-4D3B-9227-84985FC28A1E}"/>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500" b="0" i="0" u="none" strike="noStrike" cap="none" normalizeH="0" baseline="0" dirty="0">
                <a:ln>
                  <a:noFill/>
                </a:ln>
                <a:solidFill>
                  <a:srgbClr val="222222"/>
                </a:solidFill>
                <a:effectLst/>
                <a:latin typeface="Lora"/>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541DDD9C-F4D5-462E-A483-F5C7F8695B9C}"/>
              </a:ext>
            </a:extLst>
          </p:cNvPr>
          <p:cNvSpPr/>
          <p:nvPr/>
        </p:nvSpPr>
        <p:spPr>
          <a:xfrm>
            <a:off x="1155726" y="-138499"/>
            <a:ext cx="382188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Pseudo Code</a:t>
            </a:r>
          </a:p>
        </p:txBody>
      </p:sp>
    </p:spTree>
    <p:extLst>
      <p:ext uri="{BB962C8B-B14F-4D97-AF65-F5344CB8AC3E}">
        <p14:creationId xmlns:p14="http://schemas.microsoft.com/office/powerpoint/2010/main" val="2987450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IN" dirty="0">
                <a:latin typeface="Arial" panose="020B0604020202020204" pitchFamily="34" charset="0"/>
                <a:cs typeface="Arial" panose="020B0604020202020204" pitchFamily="34" charset="0"/>
              </a:rPr>
              <a:t>What is Feature Selection :</a:t>
            </a:r>
          </a:p>
          <a:p>
            <a:pPr lvl="2"/>
            <a:r>
              <a:rPr lang="en-US" sz="2400" dirty="0">
                <a:latin typeface="Arial" panose="020B0604020202020204" pitchFamily="34" charset="0"/>
                <a:cs typeface="Arial" panose="020B0604020202020204" pitchFamily="34" charset="0"/>
              </a:rPr>
              <a:t>Feature selection is a process where you automatically select those features in output in which you are interested.</a:t>
            </a:r>
          </a:p>
          <a:p>
            <a:pPr lvl="2"/>
            <a:r>
              <a:rPr lang="en-US" sz="2400" dirty="0">
                <a:latin typeface="Arial" panose="020B0604020202020204" pitchFamily="34" charset="0"/>
                <a:cs typeface="Arial" panose="020B0604020202020204" pitchFamily="34" charset="0"/>
              </a:rPr>
              <a:t>Feature Selection  is also called ‘Variable Selection’</a:t>
            </a:r>
          </a:p>
          <a:p>
            <a:pPr lvl="2"/>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latin typeface="Arial" panose="020B0604020202020204" pitchFamily="34" charset="0"/>
                <a:cs typeface="Arial" panose="020B0604020202020204" pitchFamily="34" charset="0"/>
              </a:rPr>
              <a:t>There are three general classes of feature selection algorithms</a:t>
            </a:r>
          </a:p>
          <a:p>
            <a:pPr fontAlgn="base">
              <a:buNone/>
            </a:pPr>
            <a:r>
              <a:rPr lang="en-IN" dirty="0">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Filter Method</a:t>
            </a:r>
            <a:endParaRPr lang="en-IN" b="1" dirty="0">
              <a:solidFill>
                <a:srgbClr val="222222"/>
              </a:solidFill>
              <a:latin typeface="Arial" panose="020B0604020202020204" pitchFamily="34" charset="0"/>
              <a:cs typeface="Arial" panose="020B0604020202020204" pitchFamily="34" charset="0"/>
            </a:endParaRPr>
          </a:p>
          <a:p>
            <a:pPr fontAlgn="base">
              <a:buNone/>
            </a:pPr>
            <a:r>
              <a:rPr lang="en-IN" b="1" dirty="0">
                <a:solidFill>
                  <a:srgbClr val="222222"/>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Wrapper Method</a:t>
            </a:r>
            <a:endParaRPr lang="en-IN" b="1" dirty="0">
              <a:solidFill>
                <a:srgbClr val="222222"/>
              </a:solidFill>
              <a:latin typeface="Arial" panose="020B0604020202020204" pitchFamily="34" charset="0"/>
              <a:cs typeface="Arial" panose="020B0604020202020204" pitchFamily="34" charset="0"/>
            </a:endParaRPr>
          </a:p>
          <a:p>
            <a:pPr fontAlgn="base">
              <a:buNone/>
            </a:pPr>
            <a:r>
              <a:rPr lang="en-IN" b="1" dirty="0">
                <a:solidFill>
                  <a:srgbClr val="222222"/>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Embedded Method</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1317370" y="460301"/>
            <a:ext cx="5186035" cy="923330"/>
          </a:xfrm>
          <a:prstGeom prst="rect">
            <a:avLst/>
          </a:prstGeom>
          <a:noFill/>
        </p:spPr>
        <p:txBody>
          <a:bodyPr wrap="none" lIns="91440" tIns="45720" rIns="91440" bIns="45720">
            <a:spAutoFit/>
          </a:bodyPr>
          <a:lstStyle/>
          <a:p>
            <a:pPr algn="ctr"/>
            <a:r>
              <a:rPr lang="en-IN" sz="5400" u="sng" dirty="0">
                <a:latin typeface="Times New Roman" panose="02020603050405020304" pitchFamily="18" charset="0"/>
                <a:cs typeface="Times New Roman" panose="02020603050405020304" pitchFamily="18" charset="0"/>
              </a:rPr>
              <a:t>Feature Selection</a:t>
            </a:r>
            <a:r>
              <a:rPr lang="en-IN" sz="5400" dirty="0">
                <a:latin typeface="Times New Roman" panose="02020603050405020304" pitchFamily="18" charset="0"/>
                <a:cs typeface="Times New Roman" panose="02020603050405020304" pitchFamily="18" charset="0"/>
              </a:rPr>
              <a:t> </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32BBB6EE-A50F-46EF-BB8A-A6EBF0080041}"/>
              </a:ext>
            </a:extLst>
          </p:cNvPr>
          <p:cNvPicPr>
            <a:picLocks noChangeAspect="1"/>
          </p:cNvPicPr>
          <p:nvPr/>
        </p:nvPicPr>
        <p:blipFill>
          <a:blip r:embed="rId2"/>
          <a:stretch>
            <a:fillRect/>
          </a:stretch>
        </p:blipFill>
        <p:spPr>
          <a:xfrm>
            <a:off x="6393849" y="4483174"/>
            <a:ext cx="3417416" cy="2182320"/>
          </a:xfrm>
          <a:prstGeom prst="rect">
            <a:avLst/>
          </a:prstGeom>
        </p:spPr>
      </p:pic>
    </p:spTree>
    <p:extLst>
      <p:ext uri="{BB962C8B-B14F-4D97-AF65-F5344CB8AC3E}">
        <p14:creationId xmlns:p14="http://schemas.microsoft.com/office/powerpoint/2010/main" val="2133256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B5AF259-CF98-429A-99F1-665A72FB378B}"/>
              </a:ext>
            </a:extLst>
          </p:cNvPr>
          <p:cNvPicPr>
            <a:picLocks noGrp="1" noChangeAspect="1"/>
          </p:cNvPicPr>
          <p:nvPr>
            <p:ph type="pic" idx="1"/>
          </p:nvPr>
        </p:nvPicPr>
        <p:blipFill>
          <a:blip r:embed="rId2"/>
          <a:srcRect l="21608" r="21608"/>
          <a:stretch>
            <a:fillRect/>
          </a:stretch>
        </p:blipFill>
        <p:spPr>
          <a:xfrm>
            <a:off x="2057400" y="406401"/>
            <a:ext cx="7404099" cy="6134100"/>
          </a:xfrm>
        </p:spPr>
      </p:pic>
    </p:spTree>
    <p:extLst>
      <p:ext uri="{BB962C8B-B14F-4D97-AF65-F5344CB8AC3E}">
        <p14:creationId xmlns:p14="http://schemas.microsoft.com/office/powerpoint/2010/main" val="3122778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CBF0A-1AA2-4D6C-9605-EE4251DE8F86}"/>
              </a:ext>
            </a:extLst>
          </p:cNvPr>
          <p:cNvSpPr>
            <a:spLocks noGrp="1"/>
          </p:cNvSpPr>
          <p:nvPr>
            <p:ph idx="1"/>
          </p:nvPr>
        </p:nvSpPr>
        <p:spPr>
          <a:xfrm>
            <a:off x="1143000" y="625642"/>
            <a:ext cx="9905999" cy="659461"/>
          </a:xfrm>
        </p:spPr>
        <p:txBody>
          <a:bodyPr>
            <a:normAutofit fontScale="25000" lnSpcReduction="20000"/>
          </a:bodyPr>
          <a:lstStyle/>
          <a:p>
            <a:pPr marL="0" indent="0">
              <a:buNone/>
            </a:pPr>
            <a:r>
              <a:rPr lang="en-US" sz="12800" u="sng" dirty="0">
                <a:latin typeface="Times New Roman" panose="02020603050405020304" pitchFamily="18" charset="0"/>
                <a:cs typeface="Times New Roman" panose="02020603050405020304" pitchFamily="18" charset="0"/>
              </a:rPr>
              <a:t>Real Time Example of GWO : Vehicle Routing Problem </a:t>
            </a:r>
          </a:p>
          <a:p>
            <a:endParaRPr lang="en-US" sz="96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Arial" panose="020B0604020202020204" pitchFamily="34" charset="0"/>
                <a:cs typeface="Arial" panose="020B0604020202020204" pitchFamily="34" charset="0"/>
              </a:rPr>
              <a:t>The vehicle routing problem (VRP) is about designing the least cost delivery route to deliver the goods and services to customers in different locations, given a fleet of vehicles and other constraints.</a:t>
            </a: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16DEED3-C44A-4899-B5BE-2B4239305AF6}"/>
              </a:ext>
            </a:extLst>
          </p:cNvPr>
          <p:cNvPicPr>
            <a:picLocks noChangeAspect="1"/>
          </p:cNvPicPr>
          <p:nvPr/>
        </p:nvPicPr>
        <p:blipFill>
          <a:blip r:embed="rId2"/>
          <a:stretch>
            <a:fillRect/>
          </a:stretch>
        </p:blipFill>
        <p:spPr>
          <a:xfrm>
            <a:off x="2216623" y="2965621"/>
            <a:ext cx="7508146" cy="3761355"/>
          </a:xfrm>
          <a:prstGeom prst="rect">
            <a:avLst/>
          </a:prstGeom>
        </p:spPr>
      </p:pic>
    </p:spTree>
    <p:extLst>
      <p:ext uri="{BB962C8B-B14F-4D97-AF65-F5344CB8AC3E}">
        <p14:creationId xmlns:p14="http://schemas.microsoft.com/office/powerpoint/2010/main" val="930179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CBF0A-1AA2-4D6C-9605-EE4251DE8F86}"/>
              </a:ext>
            </a:extLst>
          </p:cNvPr>
          <p:cNvSpPr>
            <a:spLocks noGrp="1"/>
          </p:cNvSpPr>
          <p:nvPr>
            <p:ph idx="1"/>
          </p:nvPr>
        </p:nvSpPr>
        <p:spPr>
          <a:xfrm>
            <a:off x="1143000" y="625642"/>
            <a:ext cx="9905999" cy="659461"/>
          </a:xfrm>
        </p:spPr>
        <p:txBody>
          <a:bodyPr>
            <a:normAutofit fontScale="25000" lnSpcReduction="20000"/>
          </a:bodyPr>
          <a:lstStyle/>
          <a:p>
            <a:pPr marL="0" indent="0">
              <a:buNone/>
            </a:pPr>
            <a:r>
              <a:rPr lang="en-US" sz="12800" u="sng" dirty="0">
                <a:latin typeface="Times New Roman" panose="02020603050405020304" pitchFamily="18" charset="0"/>
                <a:cs typeface="Times New Roman" panose="02020603050405020304" pitchFamily="18" charset="0"/>
              </a:rPr>
              <a:t>Real Time Example of GWO : Vehicle Routing Problem </a:t>
            </a:r>
          </a:p>
          <a:p>
            <a:endParaRPr lang="en-US" sz="96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For this it should has  Minimize Cost and same time Maximize Efficacy  </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Problems: </a:t>
            </a:r>
          </a:p>
          <a:p>
            <a:pPr marL="0" indent="0">
              <a:buNone/>
            </a:pPr>
            <a:r>
              <a:rPr lang="en-US" sz="9600" dirty="0">
                <a:latin typeface="Times New Roman" panose="02020603050405020304" pitchFamily="18" charset="0"/>
                <a:cs typeface="Times New Roman" panose="02020603050405020304" pitchFamily="18" charset="0"/>
              </a:rPr>
              <a:t>    1. Number of vehicles</a:t>
            </a:r>
          </a:p>
          <a:p>
            <a:pPr marL="0" indent="0">
              <a:buNone/>
            </a:pPr>
            <a:r>
              <a:rPr lang="en-US" sz="9600" dirty="0">
                <a:latin typeface="Times New Roman" panose="02020603050405020304" pitchFamily="18" charset="0"/>
                <a:cs typeface="Times New Roman" panose="02020603050405020304" pitchFamily="18" charset="0"/>
              </a:rPr>
              <a:t>    2.Vehicals Capacity</a:t>
            </a:r>
          </a:p>
          <a:p>
            <a:pPr marL="0" indent="0">
              <a:buNone/>
            </a:pPr>
            <a:r>
              <a:rPr lang="en-US" sz="9600" dirty="0">
                <a:latin typeface="Times New Roman" panose="02020603050405020304" pitchFamily="18" charset="0"/>
                <a:cs typeface="Times New Roman" panose="02020603050405020304" pitchFamily="18" charset="0"/>
              </a:rPr>
              <a:t>    3.Time Window of Stores</a:t>
            </a:r>
          </a:p>
          <a:p>
            <a:pPr marL="0" indent="0">
              <a:buNone/>
            </a:pPr>
            <a:r>
              <a:rPr lang="en-US" sz="9600" dirty="0">
                <a:latin typeface="Times New Roman" panose="02020603050405020304" pitchFamily="18" charset="0"/>
                <a:cs typeface="Times New Roman" panose="02020603050405020304" pitchFamily="18" charset="0"/>
              </a:rPr>
              <a:t>    4.Number of Depot's</a:t>
            </a:r>
          </a:p>
          <a:p>
            <a:pPr marL="0" indent="0">
              <a:buNone/>
            </a:pPr>
            <a:r>
              <a:rPr lang="en-US" sz="9600" dirty="0">
                <a:latin typeface="Times New Roman" panose="02020603050405020304" pitchFamily="18" charset="0"/>
                <a:cs typeface="Times New Roman" panose="02020603050405020304" pitchFamily="18" charset="0"/>
              </a:rPr>
              <a:t>    5. Split Delivery</a:t>
            </a:r>
          </a:p>
          <a:p>
            <a:pPr marL="0" indent="0">
              <a:buNone/>
            </a:pPr>
            <a:r>
              <a:rPr lang="en-US" sz="9600" dirty="0">
                <a:latin typeface="Times New Roman" panose="02020603050405020304" pitchFamily="18" charset="0"/>
                <a:cs typeface="Times New Roman" panose="02020603050405020304" pitchFamily="18" charset="0"/>
              </a:rPr>
              <a:t>    6.Human Resources</a:t>
            </a:r>
          </a:p>
          <a:p>
            <a:pPr marL="0" indent="0">
              <a:buNone/>
            </a:pPr>
            <a:r>
              <a:rPr lang="en-US" sz="9600" dirty="0">
                <a:latin typeface="Times New Roman" panose="02020603050405020304" pitchFamily="18" charset="0"/>
                <a:cs typeface="Times New Roman" panose="02020603050405020304" pitchFamily="18" charset="0"/>
              </a:rPr>
              <a:t>    7.Traffic &amp; Road Condition</a:t>
            </a: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590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CBF0A-1AA2-4D6C-9605-EE4251DE8F86}"/>
              </a:ext>
            </a:extLst>
          </p:cNvPr>
          <p:cNvSpPr>
            <a:spLocks noGrp="1"/>
          </p:cNvSpPr>
          <p:nvPr>
            <p:ph idx="1"/>
          </p:nvPr>
        </p:nvSpPr>
        <p:spPr>
          <a:xfrm>
            <a:off x="1143000" y="625642"/>
            <a:ext cx="9905999" cy="659461"/>
          </a:xfrm>
        </p:spPr>
        <p:txBody>
          <a:bodyPr>
            <a:normAutofit fontScale="25000" lnSpcReduction="20000"/>
          </a:bodyPr>
          <a:lstStyle/>
          <a:p>
            <a:pPr marL="0" indent="0">
              <a:buNone/>
            </a:pPr>
            <a:r>
              <a:rPr lang="en-US" sz="12800" u="sng" dirty="0">
                <a:latin typeface="Times New Roman" panose="02020603050405020304" pitchFamily="18" charset="0"/>
                <a:cs typeface="Times New Roman" panose="02020603050405020304" pitchFamily="18" charset="0"/>
              </a:rPr>
              <a:t>Real Time Example of GWO : Vehicle Routing Problem </a:t>
            </a:r>
          </a:p>
          <a:p>
            <a:endParaRPr lang="en-US" sz="96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By using GWO it gets best Efficient way of Solution  and Provides best Rotes (Shortest Path First )for the Stores </a:t>
            </a:r>
          </a:p>
          <a:p>
            <a:endParaRPr lang="en-US" sz="9600"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7C9926-540C-4F15-9563-E4D149F9AB96}"/>
              </a:ext>
            </a:extLst>
          </p:cNvPr>
          <p:cNvPicPr>
            <a:picLocks noChangeAspect="1"/>
          </p:cNvPicPr>
          <p:nvPr/>
        </p:nvPicPr>
        <p:blipFill>
          <a:blip r:embed="rId2"/>
          <a:stretch>
            <a:fillRect/>
          </a:stretch>
        </p:blipFill>
        <p:spPr>
          <a:xfrm>
            <a:off x="2492460" y="2566602"/>
            <a:ext cx="7244663" cy="4019550"/>
          </a:xfrm>
          <a:prstGeom prst="rect">
            <a:avLst/>
          </a:prstGeom>
        </p:spPr>
      </p:pic>
    </p:spTree>
    <p:extLst>
      <p:ext uri="{BB962C8B-B14F-4D97-AF65-F5344CB8AC3E}">
        <p14:creationId xmlns:p14="http://schemas.microsoft.com/office/powerpoint/2010/main" val="2898801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5EC9F35-DC54-47CB-97F2-81AB40EFFBF2}"/>
              </a:ext>
            </a:extLst>
          </p:cNvPr>
          <p:cNvGraphicFramePr/>
          <p:nvPr>
            <p:extLst>
              <p:ext uri="{D42A27DB-BD31-4B8C-83A1-F6EECF244321}">
                <p14:modId xmlns:p14="http://schemas.microsoft.com/office/powerpoint/2010/main" val="3479429179"/>
              </p:ext>
            </p:extLst>
          </p:nvPr>
        </p:nvGraphicFramePr>
        <p:xfrm>
          <a:off x="736600" y="2082800"/>
          <a:ext cx="2786064" cy="156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6B962653-8909-4C27-8D7D-0F48CB538C67}"/>
              </a:ext>
            </a:extLst>
          </p:cNvPr>
          <p:cNvSpPr>
            <a:spLocks noGrp="1"/>
          </p:cNvSpPr>
          <p:nvPr>
            <p:ph type="subTitle" idx="1"/>
          </p:nvPr>
        </p:nvSpPr>
        <p:spPr>
          <a:xfrm>
            <a:off x="3886200" y="2400300"/>
            <a:ext cx="8013700" cy="1427162"/>
          </a:xfrm>
        </p:spPr>
        <p:txBody>
          <a:bodyPr>
            <a:normAutofit/>
          </a:bodyPr>
          <a:lstStyle/>
          <a:p>
            <a:r>
              <a:rPr lang="en-US" dirty="0">
                <a:solidFill>
                  <a:schemeClr val="tx1"/>
                </a:solidFill>
                <a:latin typeface="Arial" panose="020B0604020202020204" pitchFamily="34" charset="0"/>
                <a:cs typeface="Arial" panose="020B0604020202020204" pitchFamily="34" charset="0"/>
              </a:rPr>
              <a:t>S. Mirjalili, S. M. Mirjalili, and A. Lewis, "Grey Wolf</a:t>
            </a:r>
          </a:p>
          <a:p>
            <a:r>
              <a:rPr lang="en-US" dirty="0">
                <a:solidFill>
                  <a:schemeClr val="tx1"/>
                </a:solidFill>
                <a:latin typeface="Arial" panose="020B0604020202020204" pitchFamily="34" charset="0"/>
                <a:cs typeface="Arial" panose="020B0604020202020204" pitchFamily="34" charset="0"/>
              </a:rPr>
              <a:t>Optimizer," Advances in Engineering Software, </a:t>
            </a:r>
          </a:p>
          <a:p>
            <a:r>
              <a:rPr lang="en-US" dirty="0">
                <a:solidFill>
                  <a:schemeClr val="tx1"/>
                </a:solidFill>
                <a:latin typeface="Arial" panose="020B0604020202020204" pitchFamily="34" charset="0"/>
                <a:cs typeface="Arial" panose="020B0604020202020204" pitchFamily="34" charset="0"/>
              </a:rPr>
              <a:t>vol. 69,pp.46-61, 2014</a:t>
            </a:r>
          </a:p>
        </p:txBody>
      </p:sp>
    </p:spTree>
    <p:extLst>
      <p:ext uri="{BB962C8B-B14F-4D97-AF65-F5344CB8AC3E}">
        <p14:creationId xmlns:p14="http://schemas.microsoft.com/office/powerpoint/2010/main" val="268184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E30A2FE-9A58-4C86-A663-A0783C2BE964}"/>
              </a:ext>
            </a:extLst>
          </p:cNvPr>
          <p:cNvGraphicFramePr/>
          <p:nvPr>
            <p:extLst>
              <p:ext uri="{D42A27DB-BD31-4B8C-83A1-F6EECF244321}">
                <p14:modId xmlns:p14="http://schemas.microsoft.com/office/powerpoint/2010/main" val="3995406587"/>
              </p:ext>
            </p:extLst>
          </p:nvPr>
        </p:nvGraphicFramePr>
        <p:xfrm>
          <a:off x="1876424" y="1122362"/>
          <a:ext cx="8791575" cy="328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140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Filter methods</a:t>
            </a:r>
            <a:r>
              <a:rPr lang="en-US" dirty="0">
                <a:latin typeface="Arial" panose="020B0604020202020204" pitchFamily="34" charset="0"/>
                <a:cs typeface="Arial" panose="020B0604020202020204" pitchFamily="34" charset="0"/>
              </a:rPr>
              <a:t> are generally used as a preprocessing step. The </a:t>
            </a:r>
            <a:r>
              <a:rPr lang="en-US" b="1" dirty="0">
                <a:latin typeface="Arial" panose="020B0604020202020204" pitchFamily="34" charset="0"/>
                <a:cs typeface="Arial" panose="020B0604020202020204" pitchFamily="34" charset="0"/>
              </a:rPr>
              <a:t>selection</a:t>
            </a:r>
            <a:r>
              <a:rPr lang="en-US" dirty="0">
                <a:latin typeface="Arial" panose="020B0604020202020204" pitchFamily="34" charset="0"/>
                <a:cs typeface="Arial" panose="020B0604020202020204" pitchFamily="34" charset="0"/>
              </a:rPr>
              <a:t> of </a:t>
            </a:r>
            <a:r>
              <a:rPr lang="en-US" b="1" dirty="0">
                <a:latin typeface="Arial" panose="020B0604020202020204" pitchFamily="34" charset="0"/>
                <a:cs typeface="Arial" panose="020B0604020202020204" pitchFamily="34" charset="0"/>
              </a:rPr>
              <a:t>features</a:t>
            </a:r>
            <a:r>
              <a:rPr lang="en-US" dirty="0">
                <a:latin typeface="Arial" panose="020B0604020202020204" pitchFamily="34" charset="0"/>
                <a:cs typeface="Arial" panose="020B0604020202020204" pitchFamily="34" charset="0"/>
              </a:rPr>
              <a:t> is independent of any machine learning algorithms. Instead, </a:t>
            </a:r>
            <a:r>
              <a:rPr lang="en-US" b="1" dirty="0">
                <a:latin typeface="Arial" panose="020B0604020202020204" pitchFamily="34" charset="0"/>
                <a:cs typeface="Arial" panose="020B0604020202020204" pitchFamily="34" charset="0"/>
              </a:rPr>
              <a:t>features</a:t>
            </a:r>
            <a:r>
              <a:rPr lang="en-US" dirty="0">
                <a:latin typeface="Arial" panose="020B0604020202020204" pitchFamily="34" charset="0"/>
                <a:cs typeface="Arial" panose="020B0604020202020204" pitchFamily="34" charset="0"/>
              </a:rPr>
              <a:t> are selected on the basis of their scores in various statistical tests for their correlation with the outcome </a:t>
            </a:r>
            <a:r>
              <a:rPr lang="en-US" b="1" dirty="0">
                <a:latin typeface="Arial" panose="020B0604020202020204" pitchFamily="34" charset="0"/>
                <a:cs typeface="Arial" panose="020B0604020202020204" pitchFamily="34" charset="0"/>
              </a:rPr>
              <a:t>variable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967033" y="506468"/>
            <a:ext cx="4983006"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Filter Method :</a:t>
            </a:r>
            <a:endParaRPr lang="en-IN" sz="5400" b="1" u="sng" dirty="0">
              <a:solidFill>
                <a:srgbClr val="222222"/>
              </a:solidFill>
              <a:latin typeface="Times New Roman" panose="02020603050405020304" pitchFamily="18" charset="0"/>
              <a:cs typeface="Times New Roman" panose="02020603050405020304" pitchFamily="18" charset="0"/>
            </a:endParaRP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42B04921-D4CD-415B-9F16-CE7CF8AE0ECF}"/>
              </a:ext>
            </a:extLst>
          </p:cNvPr>
          <p:cNvPicPr>
            <a:picLocks noChangeAspect="1"/>
          </p:cNvPicPr>
          <p:nvPr/>
        </p:nvPicPr>
        <p:blipFill>
          <a:blip r:embed="rId2"/>
          <a:stretch>
            <a:fillRect/>
          </a:stretch>
        </p:blipFill>
        <p:spPr>
          <a:xfrm>
            <a:off x="1753135" y="3854257"/>
            <a:ext cx="8202233" cy="1572308"/>
          </a:xfrm>
          <a:prstGeom prst="rect">
            <a:avLst/>
          </a:prstGeom>
        </p:spPr>
      </p:pic>
    </p:spTree>
    <p:extLst>
      <p:ext uri="{BB962C8B-B14F-4D97-AF65-F5344CB8AC3E}">
        <p14:creationId xmlns:p14="http://schemas.microsoft.com/office/powerpoint/2010/main" val="1879106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Wrapper methods</a:t>
            </a:r>
            <a:r>
              <a:rPr lang="en-US" dirty="0">
                <a:latin typeface="Arial" panose="020B0604020202020204" pitchFamily="34" charset="0"/>
                <a:cs typeface="Arial" panose="020B0604020202020204" pitchFamily="34" charset="0"/>
              </a:rPr>
              <a:t> work by evaluating a subset of </a:t>
            </a:r>
            <a:r>
              <a:rPr lang="en-US" b="1" dirty="0">
                <a:latin typeface="Arial" panose="020B0604020202020204" pitchFamily="34" charset="0"/>
                <a:cs typeface="Arial" panose="020B0604020202020204" pitchFamily="34" charset="0"/>
              </a:rPr>
              <a:t>features</a:t>
            </a:r>
            <a:r>
              <a:rPr lang="en-US" dirty="0">
                <a:latin typeface="Arial" panose="020B0604020202020204" pitchFamily="34" charset="0"/>
                <a:cs typeface="Arial" panose="020B0604020202020204" pitchFamily="34" charset="0"/>
              </a:rPr>
              <a:t> using a machine learning algorithm (by using </a:t>
            </a:r>
            <a:r>
              <a:rPr lang="en-US" u="sng" dirty="0">
                <a:latin typeface="Arial" panose="020B0604020202020204" pitchFamily="34" charset="0"/>
                <a:cs typeface="Arial" panose="020B0604020202020204" pitchFamily="34" charset="0"/>
              </a:rPr>
              <a:t>Pandas</a:t>
            </a:r>
            <a:r>
              <a:rPr lang="en-US" dirty="0">
                <a:latin typeface="Arial" panose="020B0604020202020204" pitchFamily="34" charset="0"/>
                <a:cs typeface="Arial" panose="020B0604020202020204" pitchFamily="34" charset="0"/>
              </a:rPr>
              <a:t>) that employs search strategy and space of possible </a:t>
            </a:r>
            <a:r>
              <a:rPr lang="en-US" b="1" dirty="0">
                <a:latin typeface="Arial" panose="020B0604020202020204" pitchFamily="34" charset="0"/>
                <a:cs typeface="Arial" panose="020B0604020202020204" pitchFamily="34" charset="0"/>
              </a:rPr>
              <a:t>feature</a:t>
            </a:r>
            <a:r>
              <a:rPr lang="en-US" dirty="0">
                <a:latin typeface="Arial" panose="020B0604020202020204" pitchFamily="34" charset="0"/>
                <a:cs typeface="Arial" panose="020B0604020202020204" pitchFamily="34" charset="0"/>
              </a:rPr>
              <a:t> subsets, evaluating each subset based on the quality of the performance of a given algorithm</a:t>
            </a: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Wrapper Method :</a:t>
            </a:r>
            <a:endParaRPr lang="en-IN" sz="5400" b="1" u="sng" dirty="0">
              <a:solidFill>
                <a:srgbClr val="222222"/>
              </a:solidFill>
              <a:latin typeface="Times New Roman" panose="02020603050405020304" pitchFamily="18" charset="0"/>
              <a:cs typeface="Times New Roman" panose="02020603050405020304" pitchFamily="18" charset="0"/>
            </a:endParaRPr>
          </a:p>
          <a:p>
            <a:pPr algn="ctr"/>
            <a:r>
              <a:rPr lang="en-US" sz="5400" b="0" u="sng" cap="none" spc="0" dirty="0">
                <a:ln w="0"/>
                <a:solidFill>
                  <a:schemeClr val="tx1"/>
                </a:solidFill>
                <a:effectLst>
                  <a:outerShdw blurRad="38100" dist="19050" dir="2700000" algn="tl" rotWithShape="0">
                    <a:schemeClr val="dk1">
                      <a:alpha val="40000"/>
                    </a:schemeClr>
                  </a:outerShdw>
                </a:effectLst>
              </a:rPr>
              <a:t> </a:t>
            </a:r>
          </a:p>
        </p:txBody>
      </p:sp>
      <p:pic>
        <p:nvPicPr>
          <p:cNvPr id="4" name="Picture 3">
            <a:extLst>
              <a:ext uri="{FF2B5EF4-FFF2-40B4-BE49-F238E27FC236}">
                <a16:creationId xmlns:a16="http://schemas.microsoft.com/office/drawing/2014/main" id="{B573203C-87AB-4DBF-B3BD-948DC60EA34C}"/>
              </a:ext>
            </a:extLst>
          </p:cNvPr>
          <p:cNvPicPr>
            <a:picLocks noChangeAspect="1"/>
          </p:cNvPicPr>
          <p:nvPr/>
        </p:nvPicPr>
        <p:blipFill>
          <a:blip r:embed="rId2"/>
          <a:stretch>
            <a:fillRect/>
          </a:stretch>
        </p:blipFill>
        <p:spPr>
          <a:xfrm>
            <a:off x="2474524" y="3751207"/>
            <a:ext cx="7431446" cy="2600325"/>
          </a:xfrm>
          <a:prstGeom prst="rect">
            <a:avLst/>
          </a:prstGeom>
        </p:spPr>
      </p:pic>
    </p:spTree>
    <p:extLst>
      <p:ext uri="{BB962C8B-B14F-4D97-AF65-F5344CB8AC3E}">
        <p14:creationId xmlns:p14="http://schemas.microsoft.com/office/powerpoint/2010/main" val="3876093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There are three types of </a:t>
            </a:r>
            <a:r>
              <a:rPr lang="en-US" i="1" dirty="0">
                <a:latin typeface="Arial" panose="020B0604020202020204" pitchFamily="34" charset="0"/>
                <a:cs typeface="Arial" panose="020B0604020202020204" pitchFamily="34" charset="0"/>
              </a:rPr>
              <a:t>feature selection</a:t>
            </a:r>
            <a:r>
              <a:rPr lang="en-US" dirty="0">
                <a:latin typeface="Arial" panose="020B0604020202020204" pitchFamily="34" charset="0"/>
                <a:cs typeface="Arial" panose="020B0604020202020204" pitchFamily="34" charset="0"/>
              </a:rPr>
              <a:t> techniques in Wrapper Method</a:t>
            </a:r>
          </a:p>
          <a:p>
            <a:r>
              <a:rPr lang="en-US" dirty="0"/>
              <a:t>Forward selection</a:t>
            </a:r>
          </a:p>
          <a:p>
            <a:r>
              <a:rPr lang="en-US" dirty="0"/>
              <a:t>Backward elimination</a:t>
            </a:r>
          </a:p>
          <a:p>
            <a:r>
              <a:rPr lang="en-US" dirty="0"/>
              <a:t>Bi-directional elimination</a:t>
            </a:r>
          </a:p>
          <a:p>
            <a:pPr algn="just">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Forward Selection:</a:t>
            </a:r>
            <a:r>
              <a:rPr lang="en-US" dirty="0">
                <a:latin typeface="Arial" panose="020B0604020202020204" pitchFamily="34" charset="0"/>
                <a:cs typeface="Arial" panose="020B0604020202020204" pitchFamily="34" charset="0"/>
              </a:rPr>
              <a:t> Forward selection is an iterative method in which we start with having no feature in the model. In each iteration, we keep adding the feature which best improves our model till an addition of a new variable does not improve the performance of the model.</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Wrapper Method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5843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Backward Elimination:</a:t>
            </a:r>
            <a:r>
              <a:rPr lang="en-US" dirty="0">
                <a:latin typeface="Arial" panose="020B0604020202020204" pitchFamily="34" charset="0"/>
                <a:cs typeface="Arial" panose="020B0604020202020204" pitchFamily="34" charset="0"/>
              </a:rPr>
              <a:t> In backward elimination, we start with all the features and removes the least significant feature at each iteration which improves the performance of the model. We repeat this until no improvement is observed on removal of features.</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Bi-directional elimination:</a:t>
            </a:r>
            <a:r>
              <a:rPr lang="en-US" dirty="0">
                <a:latin typeface="Arial" panose="020B0604020202020204" pitchFamily="34" charset="0"/>
                <a:cs typeface="Arial" panose="020B0604020202020204" pitchFamily="34" charset="0"/>
              </a:rPr>
              <a:t> 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Wrapper Method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48969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Forward selection is an iterative method in which we start with having no feature in the model</a:t>
            </a: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Wrapper Method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F53188B-1C5A-434B-8B5D-D39DC2A9E12B}"/>
              </a:ext>
            </a:extLst>
          </p:cNvPr>
          <p:cNvPicPr>
            <a:picLocks noChangeAspect="1"/>
          </p:cNvPicPr>
          <p:nvPr/>
        </p:nvPicPr>
        <p:blipFill>
          <a:blip r:embed="rId2"/>
          <a:stretch>
            <a:fillRect/>
          </a:stretch>
        </p:blipFill>
        <p:spPr>
          <a:xfrm>
            <a:off x="3298266" y="2260794"/>
            <a:ext cx="5595468" cy="4597206"/>
          </a:xfrm>
          <a:prstGeom prst="rect">
            <a:avLst/>
          </a:prstGeom>
        </p:spPr>
      </p:pic>
    </p:spTree>
    <p:extLst>
      <p:ext uri="{BB962C8B-B14F-4D97-AF65-F5344CB8AC3E}">
        <p14:creationId xmlns:p14="http://schemas.microsoft.com/office/powerpoint/2010/main" val="348570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1CEEA-688D-4F15-A7FA-B401AA9BCF30}"/>
              </a:ext>
            </a:extLst>
          </p:cNvPr>
          <p:cNvSpPr>
            <a:spLocks noGrp="1"/>
          </p:cNvSpPr>
          <p:nvPr>
            <p:ph idx="1"/>
          </p:nvPr>
        </p:nvSpPr>
        <p:spPr>
          <a:xfrm>
            <a:off x="1022684" y="1383631"/>
            <a:ext cx="10335127" cy="5281863"/>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They take into consideration the interaction of features like wrapper methods do They are faster like filter methods they are more accurate than Wrapper methods.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First, these methods train a machine learning model ( it do combination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Finally, they remove non-important features using the derived feature importance.</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51BC9-64FF-4BED-810A-57A8AD3610E5}"/>
              </a:ext>
            </a:extLst>
          </p:cNvPr>
          <p:cNvSpPr/>
          <p:nvPr/>
        </p:nvSpPr>
        <p:spPr>
          <a:xfrm>
            <a:off x="554909" y="506468"/>
            <a:ext cx="6863322" cy="1754326"/>
          </a:xfrm>
          <a:prstGeom prst="rect">
            <a:avLst/>
          </a:prstGeom>
          <a:noFill/>
        </p:spPr>
        <p:txBody>
          <a:bodyPr wrap="square" lIns="91440" tIns="45720" rIns="91440" bIns="45720">
            <a:spAutoFit/>
          </a:bodyPr>
          <a:lstStyle/>
          <a:p>
            <a:pPr algn="ctr"/>
            <a:r>
              <a:rPr lang="en-IN" sz="5400" b="1" u="sng" dirty="0">
                <a:latin typeface="Times New Roman" panose="02020603050405020304" pitchFamily="18" charset="0"/>
                <a:cs typeface="Times New Roman" panose="02020603050405020304" pitchFamily="18" charset="0"/>
              </a:rPr>
              <a:t>Embedded Method :</a:t>
            </a:r>
          </a:p>
          <a:p>
            <a:pPr algn="ct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E2435C36-80BF-4C65-B4C3-7FC3C1F5824C}"/>
              </a:ext>
            </a:extLst>
          </p:cNvPr>
          <p:cNvPicPr>
            <a:picLocks noChangeAspect="1"/>
          </p:cNvPicPr>
          <p:nvPr/>
        </p:nvPicPr>
        <p:blipFill>
          <a:blip r:embed="rId2"/>
          <a:stretch>
            <a:fillRect/>
          </a:stretch>
        </p:blipFill>
        <p:spPr>
          <a:xfrm>
            <a:off x="2997289" y="4024563"/>
            <a:ext cx="7124700" cy="2640932"/>
          </a:xfrm>
          <a:prstGeom prst="rect">
            <a:avLst/>
          </a:prstGeom>
        </p:spPr>
      </p:pic>
    </p:spTree>
    <p:extLst>
      <p:ext uri="{BB962C8B-B14F-4D97-AF65-F5344CB8AC3E}">
        <p14:creationId xmlns:p14="http://schemas.microsoft.com/office/powerpoint/2010/main" val="2036935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1285</Words>
  <Application>Microsoft Office PowerPoint</Application>
  <PresentationFormat>Widescreen</PresentationFormat>
  <Paragraphs>180</Paragraphs>
  <Slides>35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35</vt:i4>
      </vt:variant>
      <vt:variant>
        <vt:lpstr>Custom Shows</vt:lpstr>
      </vt:variant>
      <vt:variant>
        <vt:i4>1</vt:i4>
      </vt:variant>
    </vt:vector>
  </HeadingPairs>
  <TitlesOfParts>
    <vt:vector size="46" baseType="lpstr">
      <vt:lpstr>Arial</vt:lpstr>
      <vt:lpstr>Bell MT</vt:lpstr>
      <vt:lpstr>Calibri</vt:lpstr>
      <vt:lpstr>Lora</vt:lpstr>
      <vt:lpstr>Tahoma</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2020-01-27T15:19:11Z</dcterms:created>
  <dcterms:modified xsi:type="dcterms:W3CDTF">2020-06-08T02:54:58Z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