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61" r:id="rId6"/>
    <p:sldId id="273" r:id="rId7"/>
    <p:sldId id="259" r:id="rId8"/>
    <p:sldId id="264" r:id="rId9"/>
    <p:sldId id="260" r:id="rId10"/>
    <p:sldId id="265" r:id="rId11"/>
    <p:sldId id="271" r:id="rId12"/>
    <p:sldId id="266" r:id="rId13"/>
    <p:sldId id="274" r:id="rId14"/>
    <p:sldId id="275" r:id="rId15"/>
    <p:sldId id="276" r:id="rId16"/>
    <p:sldId id="262" r:id="rId17"/>
    <p:sldId id="263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8" autoAdjust="0"/>
  </p:normalViewPr>
  <p:slideViewPr>
    <p:cSldViewPr>
      <p:cViewPr varScale="1">
        <p:scale>
          <a:sx n="70" d="100"/>
          <a:sy n="7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46F4-0BBE-49FF-A65B-DCCD51B47CA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E896-F85B-4354-A1CC-D2D594410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</a:t>
            </a:r>
            <a:r>
              <a:rPr lang="en-US" baseline="0" dirty="0" smtClean="0"/>
              <a:t> number of queries to profile the user</a:t>
            </a:r>
            <a:endParaRPr lang="en-US" dirty="0" smtClean="0"/>
          </a:p>
          <a:p>
            <a:r>
              <a:rPr lang="en-US" dirty="0" smtClean="0"/>
              <a:t>IP hiding</a:t>
            </a:r>
            <a:r>
              <a:rPr lang="en-US" baseline="0" dirty="0" smtClean="0"/>
              <a:t> problem, </a:t>
            </a:r>
            <a:r>
              <a:rPr lang="en-US" dirty="0" smtClean="0"/>
              <a:t>foreigner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Bicriterian</a:t>
            </a:r>
            <a:r>
              <a:rPr lang="en-US" dirty="0" smtClean="0"/>
              <a:t> </a:t>
            </a:r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 – </a:t>
            </a:r>
            <a:r>
              <a:rPr lang="en-US" dirty="0" err="1" smtClean="0"/>
              <a:t>rerank</a:t>
            </a:r>
            <a:r>
              <a:rPr lang="en-US" dirty="0" smtClean="0"/>
              <a:t> search to imply diversification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wikipedia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</a:t>
            </a:r>
            <a:r>
              <a:rPr lang="en-US" baseline="0" dirty="0" err="1" smtClean="0"/>
              <a:t>disamb</a:t>
            </a:r>
            <a:r>
              <a:rPr lang="en-US" baseline="0" dirty="0" smtClean="0"/>
              <a:t> page</a:t>
            </a:r>
          </a:p>
          <a:p>
            <a:r>
              <a:rPr lang="en-US" baseline="0" dirty="0" smtClean="0"/>
              <a:t>One category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inclding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et al. found web search queries contain 2 to 3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E896-F85B-4354-A1CC-D2D5944101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1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14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80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34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5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50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0793"/>
            <a:ext cx="6858000" cy="973085"/>
          </a:xfrm>
        </p:spPr>
        <p:txBody>
          <a:bodyPr/>
          <a:lstStyle/>
          <a:p>
            <a:r>
              <a:rPr lang="en-US" dirty="0" smtClean="0"/>
              <a:t>Course Project</a:t>
            </a:r>
          </a:p>
          <a:p>
            <a:r>
              <a:rPr lang="en-US" dirty="0" smtClean="0"/>
              <a:t>CS 5246 – Text Processing on the Web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4278"/>
            <a:ext cx="8229600" cy="2819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Diversification of search results by exploiting entity relationships in web search queries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146278"/>
            <a:ext cx="5562600" cy="102592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Muthu Kumar C.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Senthil Kumar Chandramohan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Lee Jia Wei Shaun</a:t>
            </a:r>
            <a:endParaRPr lang="en-US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Topical diversity</a:t>
            </a:r>
          </a:p>
          <a:p>
            <a:pPr lvl="1">
              <a:buFont typeface="Century Gothic" pitchFamily="34" charset="0"/>
              <a:buChar char="─"/>
            </a:pPr>
            <a:r>
              <a:rPr lang="en-US" dirty="0" smtClean="0"/>
              <a:t> Singapore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286000"/>
            <a:ext cx="44231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>
            <a:noAutofit/>
          </a:bodyPr>
          <a:lstStyle/>
          <a:p>
            <a:r>
              <a:rPr lang="en-US" sz="2450" dirty="0" smtClean="0"/>
              <a:t>Generalizing to </a:t>
            </a:r>
            <a:r>
              <a:rPr lang="en-US" sz="2450" dirty="0" smtClean="0"/>
              <a:t>diversify </a:t>
            </a:r>
            <a:r>
              <a:rPr lang="en-US" sz="2450" dirty="0" smtClean="0"/>
              <a:t>search </a:t>
            </a:r>
            <a:r>
              <a:rPr lang="en-US" sz="2450" dirty="0" smtClean="0"/>
              <a:t>results</a:t>
            </a:r>
          </a:p>
          <a:p>
            <a:r>
              <a:rPr lang="en-US" sz="2450" dirty="0" smtClean="0"/>
              <a:t>Use complete query when one can.</a:t>
            </a:r>
          </a:p>
          <a:p>
            <a:r>
              <a:rPr lang="en-US" sz="2450" dirty="0" smtClean="0"/>
              <a:t>Absence of result from steps 1 and 2 would mean:</a:t>
            </a:r>
          </a:p>
          <a:p>
            <a:pPr lvl="1"/>
            <a:r>
              <a:rPr lang="en-US" sz="2450" dirty="0" smtClean="0"/>
              <a:t>Query is unambiguous enough to be identified</a:t>
            </a:r>
          </a:p>
          <a:p>
            <a:pPr lvl="1"/>
            <a:r>
              <a:rPr lang="en-US" sz="2450" dirty="0" smtClean="0"/>
              <a:t>Query could not be recognized as a topic with subtopics</a:t>
            </a:r>
          </a:p>
          <a:p>
            <a:r>
              <a:rPr lang="en-US" sz="2450" dirty="0" smtClean="0"/>
              <a:t>Make bigrams of the search query and search for category matches.</a:t>
            </a:r>
          </a:p>
          <a:p>
            <a:r>
              <a:rPr lang="en-US" sz="2450" dirty="0" smtClean="0"/>
              <a:t>Substitute matched bigram by broader categories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Step 3 looks for categorie</a:t>
            </a:r>
            <a:r>
              <a:rPr lang="en-US" sz="2600" dirty="0" smtClean="0"/>
              <a:t>s which might not be named entities.</a:t>
            </a:r>
            <a:endParaRPr lang="en-US" sz="2600" dirty="0" smtClean="0"/>
          </a:p>
          <a:p>
            <a:r>
              <a:rPr lang="en-US" sz="2600" dirty="0" smtClean="0"/>
              <a:t>Named </a:t>
            </a:r>
            <a:r>
              <a:rPr lang="en-US" sz="2600" dirty="0" smtClean="0"/>
              <a:t>Entity Recognition in Queries (NERQ)</a:t>
            </a:r>
          </a:p>
          <a:p>
            <a:r>
              <a:rPr lang="en-US" sz="2600" dirty="0" smtClean="0"/>
              <a:t>Traditional </a:t>
            </a:r>
            <a:r>
              <a:rPr lang="en-US" sz="2600" dirty="0" smtClean="0"/>
              <a:t>NER is not accurate due to loss of context</a:t>
            </a:r>
            <a:r>
              <a:rPr lang="en-US" sz="26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Guo</a:t>
            </a:r>
            <a:r>
              <a:rPr lang="en-US" dirty="0" smtClean="0"/>
              <a:t> et al., </a:t>
            </a:r>
            <a:r>
              <a:rPr lang="en-US" dirty="0" smtClean="0"/>
              <a:t>2009</a:t>
            </a:r>
          </a:p>
          <a:p>
            <a:pPr lvl="1"/>
            <a:r>
              <a:rPr lang="en-US" dirty="0" smtClean="0"/>
              <a:t>70% queries contain named entities</a:t>
            </a:r>
          </a:p>
          <a:p>
            <a:pPr lvl="1"/>
            <a:r>
              <a:rPr lang="en-US" dirty="0" smtClean="0"/>
              <a:t>1% contain more than one named entity</a:t>
            </a:r>
          </a:p>
          <a:p>
            <a:r>
              <a:rPr lang="en-US" dirty="0" err="1" smtClean="0"/>
              <a:t>Pasca</a:t>
            </a:r>
            <a:r>
              <a:rPr lang="en-US" dirty="0" smtClean="0"/>
              <a:t>, </a:t>
            </a:r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Extracted categories for NE and used the hierarchical relationship to refine queries.</a:t>
            </a:r>
          </a:p>
          <a:p>
            <a:r>
              <a:rPr lang="en-US" dirty="0" err="1" smtClean="0"/>
              <a:t>Pasca</a:t>
            </a:r>
            <a:r>
              <a:rPr lang="en-US" dirty="0" smtClean="0"/>
              <a:t>, 2007</a:t>
            </a:r>
          </a:p>
          <a:p>
            <a:pPr lvl="1"/>
            <a:r>
              <a:rPr lang="en-US" dirty="0" smtClean="0"/>
              <a:t>Extracted named entities from Web search queries.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NERQ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Cucerzan</a:t>
            </a:r>
            <a:r>
              <a:rPr lang="en-US" dirty="0" smtClean="0"/>
              <a:t>, 2007</a:t>
            </a:r>
          </a:p>
          <a:p>
            <a:pPr lvl="1"/>
            <a:r>
              <a:rPr lang="en-US" dirty="0" smtClean="0"/>
              <a:t>NER using Context occurrences in Wikipedia.</a:t>
            </a:r>
          </a:p>
          <a:p>
            <a:r>
              <a:rPr lang="en-US" dirty="0" err="1" smtClean="0"/>
              <a:t>Hoffart</a:t>
            </a:r>
            <a:r>
              <a:rPr lang="en-US" dirty="0" smtClean="0"/>
              <a:t> et al., 2011</a:t>
            </a:r>
          </a:p>
          <a:p>
            <a:pPr lvl="1"/>
            <a:r>
              <a:rPr lang="en-US" dirty="0" smtClean="0"/>
              <a:t>Entity disambiguation using Knowledge </a:t>
            </a:r>
            <a:r>
              <a:rPr lang="en-US" dirty="0" smtClean="0"/>
              <a:t>bases</a:t>
            </a:r>
          </a:p>
          <a:p>
            <a:r>
              <a:rPr lang="en-US" sz="2600" dirty="0" smtClean="0"/>
              <a:t>We use </a:t>
            </a:r>
            <a:r>
              <a:rPr lang="en-US" sz="2600" dirty="0" err="1" smtClean="0"/>
              <a:t>Dbpedia</a:t>
            </a:r>
            <a:r>
              <a:rPr lang="en-US" sz="2600" dirty="0" smtClean="0"/>
              <a:t> as a dictionary to check for </a:t>
            </a:r>
            <a:r>
              <a:rPr lang="en-US" sz="2600" i="1" dirty="0" smtClean="0"/>
              <a:t>people</a:t>
            </a:r>
            <a:r>
              <a:rPr lang="en-US" sz="2600" dirty="0" smtClean="0"/>
              <a:t> and </a:t>
            </a:r>
            <a:r>
              <a:rPr lang="en-US" sz="2600" i="1" dirty="0" smtClean="0"/>
              <a:t>person</a:t>
            </a:r>
            <a:r>
              <a:rPr lang="en-US" sz="2600" dirty="0" smtClean="0"/>
              <a:t> entities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Complexities:</a:t>
            </a:r>
          </a:p>
          <a:p>
            <a:pPr lvl="1"/>
            <a:r>
              <a:rPr lang="en-US" sz="2200" dirty="0" smtClean="0"/>
              <a:t>“Microsoft </a:t>
            </a:r>
            <a:r>
              <a:rPr lang="en-US" sz="2200" dirty="0" err="1" smtClean="0"/>
              <a:t>Ofiice</a:t>
            </a:r>
            <a:r>
              <a:rPr lang="en-US" sz="2200" dirty="0" smtClean="0"/>
              <a:t>”. Microsoft in itself is an entity</a:t>
            </a:r>
          </a:p>
          <a:p>
            <a:pPr lvl="1"/>
            <a:r>
              <a:rPr lang="en-US" sz="2200" dirty="0" smtClean="0"/>
              <a:t>But in a search “Microsoft office reviews”, to substitute Microsoft with Apple or Software companies is incorrect.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NER using crowd sourced data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hayley</a:t>
            </a:r>
            <a:r>
              <a:rPr lang="en-US" dirty="0" smtClean="0"/>
              <a:t> </a:t>
            </a:r>
            <a:r>
              <a:rPr lang="en-US" dirty="0" err="1" smtClean="0"/>
              <a:t>westenra</a:t>
            </a:r>
            <a:r>
              <a:rPr lang="en-US" dirty="0" smtClean="0"/>
              <a:t> </a:t>
            </a:r>
            <a:r>
              <a:rPr lang="en-US" b="1" dirty="0" smtClean="0"/>
              <a:t>the last rose of </a:t>
            </a:r>
            <a:r>
              <a:rPr lang="en-US" b="1" dirty="0" smtClean="0"/>
              <a:t>	summer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Homogenous from the perspective a user who is not too familiar about Ms. </a:t>
            </a:r>
            <a:r>
              <a:rPr lang="en-US" dirty="0" err="1" smtClean="0"/>
              <a:t>Westenra’s</a:t>
            </a:r>
            <a:r>
              <a:rPr lang="en-US" dirty="0" smtClean="0"/>
              <a:t> songs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“</a:t>
            </a:r>
            <a:r>
              <a:rPr lang="en-US" sz="3200" dirty="0" err="1" smtClean="0"/>
              <a:t>hayley</a:t>
            </a:r>
            <a:r>
              <a:rPr lang="en-US" sz="3200" dirty="0" smtClean="0"/>
              <a:t> </a:t>
            </a:r>
            <a:r>
              <a:rPr lang="en-US" sz="3200" dirty="0" err="1" smtClean="0"/>
              <a:t>westenra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irish</a:t>
            </a:r>
            <a:r>
              <a:rPr lang="en-US" sz="3200" b="1" dirty="0" smtClean="0"/>
              <a:t> songs</a:t>
            </a:r>
            <a:r>
              <a:rPr lang="en-US" sz="3200" dirty="0" smtClean="0"/>
              <a:t>”</a:t>
            </a:r>
          </a:p>
          <a:p>
            <a:pPr lvl="1"/>
            <a:r>
              <a:rPr lang="en-US" sz="2400" dirty="0" smtClean="0"/>
              <a:t>Lists all Irish songs by Ms. </a:t>
            </a:r>
            <a:r>
              <a:rPr lang="en-US" sz="2400" dirty="0" err="1" smtClean="0"/>
              <a:t>Westenra</a:t>
            </a:r>
            <a:r>
              <a:rPr lang="en-US" sz="2400" dirty="0" smtClean="0"/>
              <a:t>, most of her hit singles.</a:t>
            </a:r>
          </a:p>
          <a:p>
            <a:r>
              <a:rPr lang="en-US" dirty="0" smtClean="0"/>
              <a:t>“Opera crossover singers the last rose of summer</a:t>
            </a:r>
            <a:r>
              <a:rPr lang="en-US" dirty="0" smtClean="0"/>
              <a:t>”</a:t>
            </a:r>
            <a:endParaRPr lang="en-US" sz="2800" dirty="0" smtClean="0"/>
          </a:p>
          <a:p>
            <a:r>
              <a:rPr lang="en-US" dirty="0" smtClean="0"/>
              <a:t>Yes of course, we can’t capture (1) right now as we </a:t>
            </a:r>
            <a:r>
              <a:rPr lang="en-US" dirty="0" smtClean="0"/>
              <a:t>only </a:t>
            </a:r>
            <a:r>
              <a:rPr lang="en-US" dirty="0" smtClean="0"/>
              <a:t>look at bigrams.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nicer </a:t>
            </a:r>
            <a:r>
              <a:rPr lang="en-US" dirty="0" smtClean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Jones et. al 2006</a:t>
            </a:r>
          </a:p>
          <a:p>
            <a:pPr lvl="1"/>
            <a:r>
              <a:rPr lang="en-US" dirty="0" smtClean="0"/>
              <a:t>Substituting parts of a query.</a:t>
            </a:r>
          </a:p>
          <a:p>
            <a:pPr lvl="1"/>
            <a:r>
              <a:rPr lang="en-US" dirty="0" smtClean="0"/>
              <a:t>Comprehensive analysis </a:t>
            </a:r>
            <a:r>
              <a:rPr lang="en-US" dirty="0" smtClean="0"/>
              <a:t>– Various relations of reformulation to original query.</a:t>
            </a:r>
          </a:p>
          <a:p>
            <a:pPr lvl="1"/>
            <a:r>
              <a:rPr lang="en-US" dirty="0" smtClean="0"/>
              <a:t>Precise </a:t>
            </a:r>
            <a:r>
              <a:rPr lang="en-US" dirty="0" smtClean="0"/>
              <a:t>rewrite – </a:t>
            </a:r>
            <a:r>
              <a:rPr lang="en-US" dirty="0" smtClean="0"/>
              <a:t>syntax/spelling change</a:t>
            </a:r>
          </a:p>
          <a:p>
            <a:pPr lvl="1"/>
            <a:r>
              <a:rPr lang="en-US" dirty="0" smtClean="0"/>
              <a:t>Approximate rewrite – Broaden/Specialize</a:t>
            </a:r>
            <a:endParaRPr lang="en-US" dirty="0" smtClean="0"/>
          </a:p>
          <a:p>
            <a:pPr lvl="1"/>
            <a:r>
              <a:rPr lang="en-US" sz="2300" dirty="0" smtClean="0"/>
              <a:t>Possible rewrite</a:t>
            </a:r>
            <a:r>
              <a:rPr lang="en-US" sz="2300" dirty="0" smtClean="0"/>
              <a:t> – Some other association relation</a:t>
            </a:r>
          </a:p>
          <a:p>
            <a:pPr lvl="1"/>
            <a:r>
              <a:rPr lang="en-US" sz="2300" dirty="0" smtClean="0"/>
              <a:t>Unrelated in semantics (disambiguation)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Reformulating queries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Santos et al. </a:t>
            </a:r>
            <a:r>
              <a:rPr lang="en-US" dirty="0" smtClean="0"/>
              <a:t>2010a</a:t>
            </a:r>
            <a:r>
              <a:rPr lang="en-US" dirty="0" smtClean="0"/>
              <a:t>	Eq. </a:t>
            </a:r>
            <a:r>
              <a:rPr lang="en-US" dirty="0" smtClean="0"/>
              <a:t> 8, Eq. 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reformulations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28900"/>
            <a:ext cx="7200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321846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Brace 7"/>
          <p:cNvSpPr/>
          <p:nvPr/>
        </p:nvSpPr>
        <p:spPr>
          <a:xfrm rot="16200000">
            <a:off x="3238500" y="2781300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553200" y="2438401"/>
            <a:ext cx="457200" cy="2743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724400" y="3352800"/>
            <a:ext cx="457200" cy="914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971800" y="4343401"/>
            <a:ext cx="457200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TREC 2009 Million Query(MQ) Dataset</a:t>
            </a:r>
          </a:p>
          <a:p>
            <a:r>
              <a:rPr lang="en-US" dirty="0" smtClean="0"/>
              <a:t>Set of 40,000 queries</a:t>
            </a:r>
          </a:p>
          <a:p>
            <a:r>
              <a:rPr lang="en-US" dirty="0" smtClean="0"/>
              <a:t>But we used just the top 50</a:t>
            </a:r>
          </a:p>
          <a:p>
            <a:r>
              <a:rPr lang="en-US" dirty="0" smtClean="0"/>
              <a:t>Limitation due to Google custom search</a:t>
            </a:r>
          </a:p>
          <a:p>
            <a:pPr lvl="1"/>
            <a:r>
              <a:rPr lang="en-US" dirty="0" smtClean="0"/>
              <a:t>100 queries per account/day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Dataset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– Some basic Stats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Addresses information needs of the majority</a:t>
            </a:r>
          </a:p>
          <a:p>
            <a:r>
              <a:rPr lang="en-US" sz="2400" dirty="0" smtClean="0"/>
              <a:t>Popular interpretation(s) of search queries</a:t>
            </a:r>
          </a:p>
          <a:p>
            <a:r>
              <a:rPr lang="en-US" sz="2400" dirty="0" smtClean="0"/>
              <a:t>Using query logs</a:t>
            </a:r>
          </a:p>
          <a:p>
            <a:r>
              <a:rPr lang="en-US" sz="2400" dirty="0" smtClean="0"/>
              <a:t>Extensions to traditional approach</a:t>
            </a:r>
          </a:p>
          <a:p>
            <a:pPr lvl="1"/>
            <a:r>
              <a:rPr lang="en-US" sz="2000" dirty="0" err="1" smtClean="0"/>
              <a:t>Teevan</a:t>
            </a:r>
            <a:r>
              <a:rPr lang="en-US" sz="2000" dirty="0" smtClean="0"/>
              <a:t> et al., 2005 : user personal profiles</a:t>
            </a:r>
          </a:p>
          <a:p>
            <a:pPr lvl="1"/>
            <a:r>
              <a:rPr lang="en-US" sz="2000" dirty="0" smtClean="0"/>
              <a:t>Lu et al., 2010 : user’s geographic location</a:t>
            </a:r>
          </a:p>
          <a:p>
            <a:r>
              <a:rPr lang="en-US" sz="2400" dirty="0" smtClean="0"/>
              <a:t>Need a general approach to address a wider range of users.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 Retrieval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Non-capture by earlier steps</a:t>
            </a:r>
          </a:p>
          <a:p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“Orange County Convention Center”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Step 3 substitutes for Orange County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Although, not incorrect when specific information is available, it could be  inappropriate to deviate.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Diversity limited by data sources.</a:t>
            </a:r>
          </a:p>
          <a:p>
            <a:pPr lvl="1"/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Acronyms list is not exhaustive in Wikipedia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24000"/>
            <a:ext cx="8134350" cy="46513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cap="small" dirty="0" smtClean="0"/>
              <a:t>	Motivation</a:t>
            </a:r>
          </a:p>
          <a:p>
            <a:pPr indent="-457200">
              <a:buNone/>
            </a:pPr>
            <a:r>
              <a:rPr lang="en-US" dirty="0" smtClean="0"/>
              <a:t>	Lack of information specific enough to retrieve results that accurately satisfies the users’ information needs.</a:t>
            </a:r>
          </a:p>
          <a:p>
            <a:r>
              <a:rPr lang="en-US" dirty="0" smtClean="0"/>
              <a:t>Since we can’t be precise we have to guess</a:t>
            </a:r>
          </a:p>
          <a:p>
            <a:r>
              <a:rPr lang="en-US" dirty="0" smtClean="0"/>
              <a:t>and guess more..</a:t>
            </a:r>
          </a:p>
          <a:p>
            <a:r>
              <a:rPr lang="en-US" dirty="0" smtClean="0"/>
              <a:t>More guesses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More chances of satisfying user’s information need.</a:t>
            </a:r>
          </a:p>
          <a:p>
            <a:r>
              <a:rPr lang="en-US" dirty="0" smtClean="0"/>
              <a:t>Increase recall.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Diversifying search results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 and Levinson, 2004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Traditional PRP will not work</a:t>
            </a:r>
          </a:p>
          <a:p>
            <a:r>
              <a:rPr lang="en-US" dirty="0" smtClean="0"/>
              <a:t>Need to model diversity as a </a:t>
            </a:r>
            <a:r>
              <a:rPr lang="en-US" dirty="0" smtClean="0"/>
              <a:t>parameter</a:t>
            </a:r>
            <a:endParaRPr lang="en-US" dirty="0" smtClean="0"/>
          </a:p>
          <a:p>
            <a:r>
              <a:rPr lang="en-US" dirty="0" smtClean="0"/>
              <a:t>Now optimization depends on two factors</a:t>
            </a:r>
          </a:p>
          <a:p>
            <a:r>
              <a:rPr lang="en-US" dirty="0" smtClean="0"/>
              <a:t>Lack of information : many grounds</a:t>
            </a:r>
          </a:p>
          <a:p>
            <a:r>
              <a:rPr lang="en-US" dirty="0" smtClean="0"/>
              <a:t>Types of diversity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Diversifying search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818957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Agarwal</a:t>
            </a:r>
            <a:r>
              <a:rPr lang="en-US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et al 2009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/>
              <a:t>Diversification algorithm </a:t>
            </a:r>
            <a:r>
              <a:rPr lang="en-US" sz="2400" dirty="0" smtClean="0"/>
              <a:t>disambiguates query </a:t>
            </a:r>
            <a:r>
              <a:rPr lang="en-US" sz="2400" dirty="0" smtClean="0"/>
              <a:t>assuming a </a:t>
            </a:r>
            <a:r>
              <a:rPr lang="en-US" sz="2400" dirty="0" smtClean="0"/>
              <a:t>taxonomy.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Gollapudi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and Sharma, 2009</a:t>
            </a:r>
          </a:p>
          <a:p>
            <a:pPr lvl="1"/>
            <a:r>
              <a:rPr lang="en-US" dirty="0" smtClean="0"/>
              <a:t>Axiomatic approach for result diversification</a:t>
            </a:r>
          </a:p>
          <a:p>
            <a:pPr lvl="1"/>
            <a:r>
              <a:rPr lang="en-US" dirty="0" smtClean="0"/>
              <a:t>Proved no algorithm can satisfy all the axioms</a:t>
            </a:r>
          </a:p>
          <a:p>
            <a:pPr lvl="1"/>
            <a:r>
              <a:rPr lang="en-US" dirty="0" smtClean="0"/>
              <a:t>Semantics based </a:t>
            </a:r>
            <a:r>
              <a:rPr lang="en-US" dirty="0" smtClean="0"/>
              <a:t>diversity – </a:t>
            </a:r>
            <a:r>
              <a:rPr lang="en-US" dirty="0" smtClean="0"/>
              <a:t>disambiguation</a:t>
            </a:r>
            <a:endParaRPr lang="en-US" dirty="0" smtClean="0"/>
          </a:p>
          <a:p>
            <a:pPr lvl="1"/>
            <a:r>
              <a:rPr lang="en-US" dirty="0" smtClean="0"/>
              <a:t>Topical </a:t>
            </a:r>
            <a:r>
              <a:rPr lang="en-US" dirty="0" smtClean="0"/>
              <a:t>diversity – taxonomy based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Selectively diversifying queries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Santos et al., </a:t>
            </a:r>
          </a:p>
          <a:p>
            <a:pPr lvl="1"/>
            <a:r>
              <a:rPr lang="en-US" dirty="0" smtClean="0"/>
              <a:t>2010a </a:t>
            </a:r>
            <a:r>
              <a:rPr lang="en-US" dirty="0" smtClean="0"/>
              <a:t> – XQUAD framework</a:t>
            </a:r>
          </a:p>
          <a:p>
            <a:pPr lvl="2">
              <a:buNone/>
            </a:pPr>
            <a:r>
              <a:rPr lang="en-US" sz="2400" dirty="0" smtClean="0"/>
              <a:t>Capture query aspects as sub-queries</a:t>
            </a:r>
          </a:p>
          <a:p>
            <a:pPr lvl="1"/>
            <a:r>
              <a:rPr lang="en-US" dirty="0" smtClean="0"/>
              <a:t>2010 b – Selective diversification</a:t>
            </a:r>
          </a:p>
          <a:p>
            <a:pPr lvl="2">
              <a:buNone/>
            </a:pPr>
            <a:r>
              <a:rPr lang="en-US" sz="2400" dirty="0" smtClean="0"/>
              <a:t>learning </a:t>
            </a:r>
            <a:r>
              <a:rPr lang="en-US" sz="2400" dirty="0" smtClean="0"/>
              <a:t>the relevance, diversity tradeoff</a:t>
            </a:r>
            <a:endParaRPr lang="en-US" sz="2400" dirty="0" smtClean="0"/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Bhatia et al, 2012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Selective, typified diversification using query logs.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web resources</a:t>
            </a:r>
          </a:p>
          <a:p>
            <a:r>
              <a:rPr lang="en-US" dirty="0" smtClean="0"/>
              <a:t>Taxonomy of things</a:t>
            </a:r>
          </a:p>
          <a:p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Wiki Disambiguation pages</a:t>
            </a:r>
          </a:p>
          <a:p>
            <a:pPr lvl="1"/>
            <a:r>
              <a:rPr lang="en-US" dirty="0" smtClean="0"/>
              <a:t>Wikipedia Category pages</a:t>
            </a:r>
          </a:p>
          <a:p>
            <a:r>
              <a:rPr lang="en-US" dirty="0" err="1" smtClean="0"/>
              <a:t>Dbpedia</a:t>
            </a:r>
            <a:endParaRPr lang="en-US" dirty="0" smtClean="0"/>
          </a:p>
          <a:p>
            <a:pPr lvl="1"/>
            <a:r>
              <a:rPr lang="en-US" dirty="0" smtClean="0"/>
              <a:t>Machine readable Wikipedia.</a:t>
            </a:r>
          </a:p>
          <a:p>
            <a:pPr lvl="1"/>
            <a:r>
              <a:rPr lang="en-US" dirty="0" smtClean="0"/>
              <a:t>Mirrors </a:t>
            </a:r>
            <a:r>
              <a:rPr lang="en-US" dirty="0" smtClean="0"/>
              <a:t>W</a:t>
            </a:r>
            <a:r>
              <a:rPr lang="en-US" dirty="0" smtClean="0"/>
              <a:t>ikipedia </a:t>
            </a:r>
            <a:r>
              <a:rPr lang="en-US" dirty="0" smtClean="0"/>
              <a:t>main pages</a:t>
            </a:r>
          </a:p>
          <a:p>
            <a:pPr lvl="1"/>
            <a:r>
              <a:rPr lang="en-US" dirty="0" smtClean="0"/>
              <a:t>Wikipedia </a:t>
            </a:r>
            <a:r>
              <a:rPr lang="en-US" dirty="0" smtClean="0"/>
              <a:t>category pages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422775"/>
          </a:xfrm>
        </p:spPr>
        <p:txBody>
          <a:bodyPr/>
          <a:lstStyle/>
          <a:p>
            <a:r>
              <a:rPr lang="en-US" dirty="0" smtClean="0"/>
              <a:t>Diversity based on semantic disambiguation</a:t>
            </a:r>
            <a:endParaRPr lang="en-US" dirty="0" smtClean="0"/>
          </a:p>
          <a:p>
            <a:pPr lvl="1">
              <a:buFont typeface="Century Gothic" pitchFamily="34" charset="0"/>
              <a:buChar char="─"/>
            </a:pPr>
            <a:r>
              <a:rPr lang="en-US" dirty="0" smtClean="0"/>
              <a:t> 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667000"/>
            <a:ext cx="5676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Knowledge </a:t>
            </a:r>
            <a:r>
              <a:rPr lang="en-US" dirty="0" smtClean="0"/>
              <a:t>Organization System(SKOS)</a:t>
            </a:r>
          </a:p>
          <a:p>
            <a:r>
              <a:rPr lang="en-US" dirty="0" smtClean="0"/>
              <a:t>Basic entity – SKOS : Concept</a:t>
            </a:r>
          </a:p>
          <a:p>
            <a:r>
              <a:rPr lang="en-US" dirty="0" smtClean="0"/>
              <a:t>Relationships </a:t>
            </a:r>
          </a:p>
          <a:p>
            <a:pPr lvl="1"/>
            <a:r>
              <a:rPr lang="en-US" dirty="0" err="1" smtClean="0"/>
              <a:t>skos</a:t>
            </a:r>
            <a:r>
              <a:rPr lang="en-US" dirty="0" smtClean="0"/>
              <a:t>: broader</a:t>
            </a:r>
          </a:p>
          <a:p>
            <a:pPr lvl="1"/>
            <a:r>
              <a:rPr lang="en-US" dirty="0" err="1" smtClean="0"/>
              <a:t>skos</a:t>
            </a:r>
            <a:r>
              <a:rPr lang="en-US" dirty="0" smtClean="0"/>
              <a:t>: narrower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Dbpedia</a:t>
            </a:r>
            <a:r>
              <a:rPr lang="en-US" dirty="0" smtClean="0"/>
              <a:t> : Category Network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352800"/>
            <a:ext cx="47484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select</Template>
  <TotalTime>2130</TotalTime>
  <Words>642</Words>
  <Application>Microsoft Office PowerPoint</Application>
  <PresentationFormat>On-screen Show (4:3)</PresentationFormat>
  <Paragraphs>150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 level design</vt:lpstr>
      <vt:lpstr>Diversification of search results by exploiting entity relationships in web search queries</vt:lpstr>
      <vt:lpstr>Web Information Retrieval</vt:lpstr>
      <vt:lpstr>Diversifying search results</vt:lpstr>
      <vt:lpstr>Diversifying search results</vt:lpstr>
      <vt:lpstr>Related work</vt:lpstr>
      <vt:lpstr>Related work</vt:lpstr>
      <vt:lpstr>Solution approach</vt:lpstr>
      <vt:lpstr>Step 1</vt:lpstr>
      <vt:lpstr>Dbpedia : Category Network</vt:lpstr>
      <vt:lpstr>Step 2</vt:lpstr>
      <vt:lpstr>Step 3</vt:lpstr>
      <vt:lpstr>Step 4</vt:lpstr>
      <vt:lpstr>NERQ</vt:lpstr>
      <vt:lpstr>NER using crowd sourced data</vt:lpstr>
      <vt:lpstr>A nicer example</vt:lpstr>
      <vt:lpstr>Reformulating queries</vt:lpstr>
      <vt:lpstr>Ranking reformulations</vt:lpstr>
      <vt:lpstr>Evaluation – Dataset</vt:lpstr>
      <vt:lpstr>Evaluation – Some basic Stats</vt:lpstr>
      <vt:lpstr>Errors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 of search results by exploiting entity relationships in web search queries</dc:title>
  <dc:creator>Muthu</dc:creator>
  <cp:lastModifiedBy>Muthu Kumar C</cp:lastModifiedBy>
  <cp:revision>117</cp:revision>
  <dcterms:created xsi:type="dcterms:W3CDTF">2006-08-16T00:00:00Z</dcterms:created>
  <dcterms:modified xsi:type="dcterms:W3CDTF">2013-04-17T09:47:19Z</dcterms:modified>
</cp:coreProperties>
</file>