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61" r:id="rId6"/>
    <p:sldId id="273" r:id="rId7"/>
    <p:sldId id="259" r:id="rId8"/>
    <p:sldId id="264" r:id="rId9"/>
    <p:sldId id="260" r:id="rId10"/>
    <p:sldId id="265" r:id="rId11"/>
    <p:sldId id="262" r:id="rId12"/>
    <p:sldId id="271" r:id="rId13"/>
    <p:sldId id="266" r:id="rId14"/>
    <p:sldId id="274" r:id="rId15"/>
    <p:sldId id="275" r:id="rId16"/>
    <p:sldId id="276" r:id="rId17"/>
    <p:sldId id="263" r:id="rId18"/>
    <p:sldId id="268" r:id="rId19"/>
    <p:sldId id="270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38" autoAdjust="0"/>
  </p:normalViewPr>
  <p:slideViewPr>
    <p:cSldViewPr>
      <p:cViewPr varScale="1">
        <p:scale>
          <a:sx n="70" d="100"/>
          <a:sy n="70" d="100"/>
        </p:scale>
        <p:origin x="-8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546F4-0BBE-49FF-A65B-DCCD51B47CA4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9E896-F85B-4354-A1CC-D2D594410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</a:t>
            </a:r>
            <a:r>
              <a:rPr lang="en-US" baseline="0" dirty="0" smtClean="0"/>
              <a:t> number of queries to profile the user</a:t>
            </a:r>
            <a:endParaRPr lang="en-US" dirty="0" smtClean="0"/>
          </a:p>
          <a:p>
            <a:r>
              <a:rPr lang="en-US" dirty="0" smtClean="0"/>
              <a:t>IP hiding</a:t>
            </a:r>
            <a:r>
              <a:rPr lang="en-US" baseline="0" dirty="0" smtClean="0"/>
              <a:t> problem, </a:t>
            </a:r>
            <a:r>
              <a:rPr lang="en-US" dirty="0" smtClean="0"/>
              <a:t>foreigner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E896-F85B-4354-A1CC-D2D5944101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E896-F85B-4354-A1CC-D2D5944101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Bicriterian</a:t>
            </a:r>
            <a:r>
              <a:rPr lang="en-US" dirty="0" smtClean="0"/>
              <a:t> </a:t>
            </a:r>
            <a:r>
              <a:rPr lang="en-US" dirty="0" smtClean="0"/>
              <a:t>optimization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E896-F85B-4354-A1CC-D2D59441015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GS – </a:t>
            </a:r>
            <a:r>
              <a:rPr lang="en-US" dirty="0" err="1" smtClean="0"/>
              <a:t>rerank</a:t>
            </a:r>
            <a:r>
              <a:rPr lang="en-US" dirty="0" smtClean="0"/>
              <a:t> search to imply diversification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E896-F85B-4354-A1CC-D2D59441015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 err="1" smtClean="0"/>
              <a:t>wikipedia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Dbpedia</a:t>
            </a:r>
            <a:r>
              <a:rPr lang="en-US" baseline="0" dirty="0" smtClean="0"/>
              <a:t> page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</a:t>
            </a:r>
            <a:r>
              <a:rPr lang="en-US" baseline="0" dirty="0" err="1" smtClean="0"/>
              <a:t>disamb</a:t>
            </a:r>
            <a:r>
              <a:rPr lang="en-US" baseline="0" dirty="0" smtClean="0"/>
              <a:t> page</a:t>
            </a:r>
          </a:p>
          <a:p>
            <a:r>
              <a:rPr lang="en-US" baseline="0" dirty="0" smtClean="0"/>
              <a:t>One category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E896-F85B-4354-A1CC-D2D59441015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inclding</a:t>
            </a:r>
            <a:r>
              <a:rPr lang="en-US" dirty="0" smtClean="0"/>
              <a:t> </a:t>
            </a:r>
            <a:r>
              <a:rPr lang="en-US" dirty="0" err="1" smtClean="0"/>
              <a:t>Guo</a:t>
            </a:r>
            <a:r>
              <a:rPr lang="en-US" dirty="0" smtClean="0"/>
              <a:t> et al. found web search queries contain 2 to 3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E896-F85B-4354-A1CC-D2D59441015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7713FF39-B35B-4568-B9E9-9647B451DB27}" type="datetime1">
              <a:rPr lang="en-US" smtClean="0"/>
              <a:t>4/17/2013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0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959E757-B4CA-4FE1-8BCE-877A046C07A5}" type="datetime1">
              <a:rPr lang="en-US" smtClean="0"/>
              <a:t>4/17/2013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929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4E5FBE4-5333-4F89-B541-70E86C4A1EF6}" type="datetime1">
              <a:rPr lang="en-US" smtClean="0"/>
              <a:t>4/17/2013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712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73E1E771-3444-4682-BD63-91823C2267B0}" type="datetime1">
              <a:rPr lang="en-US" smtClean="0"/>
              <a:t>4/17/2013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807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FEBD257-A3A1-44A7-8F01-7141042E0324}" type="datetime1">
              <a:rPr lang="en-US" smtClean="0"/>
              <a:t>4/17/2013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414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E5889627-31A6-4BB7-B7FF-43CA182B600F}" type="datetime1">
              <a:rPr lang="en-US" smtClean="0"/>
              <a:t>4/17/2013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780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7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8998C697-0677-4CFC-9F04-75B83AA114C0}" type="datetime1">
              <a:rPr lang="en-US" smtClean="0"/>
              <a:t>4/17/2013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062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2258C96-211E-41EF-9343-CE0120016B31}" type="datetime1">
              <a:rPr lang="en-US" smtClean="0"/>
              <a:t>4/17/2013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2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57AAD19-DB06-4BD3-92E3-E98C7E3C3291}" type="datetime1">
              <a:rPr lang="en-US" smtClean="0"/>
              <a:t>4/17/2013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234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0737148-E924-428A-BA3E-5CDA9A3E470F}" type="datetime1">
              <a:rPr lang="en-US" smtClean="0"/>
              <a:t>4/17/2013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459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8615986B-65D5-41E6-9BBD-90F1165262F1}" type="datetime1">
              <a:rPr lang="en-US" smtClean="0"/>
              <a:t>4/17/2013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50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14B1C86-6AAA-4392-88B6-89A9324C3601}" type="datetime1">
              <a:rPr lang="en-US" smtClean="0"/>
              <a:t>4/17/2013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20793"/>
            <a:ext cx="6858000" cy="973085"/>
          </a:xfrm>
        </p:spPr>
        <p:txBody>
          <a:bodyPr/>
          <a:lstStyle/>
          <a:p>
            <a:r>
              <a:rPr lang="en-US" dirty="0" smtClean="0"/>
              <a:t>Course Project</a:t>
            </a:r>
          </a:p>
          <a:p>
            <a:r>
              <a:rPr lang="en-US" dirty="0" smtClean="0"/>
              <a:t>CS 5246 – Text Processing on the Web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4278"/>
            <a:ext cx="8229600" cy="2819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Diversification of search results by exploiting entity relationships in web search queries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5146278"/>
            <a:ext cx="5562600" cy="102592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Muthu Kumar C.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Senthil Kumar Chandramohan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Lee Jia Wei Shaun</a:t>
            </a:r>
            <a:endParaRPr lang="en-US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Topical diversity</a:t>
            </a:r>
          </a:p>
          <a:p>
            <a:pPr lvl="1">
              <a:buFont typeface="Century Gothic" pitchFamily="34" charset="0"/>
              <a:buChar char="─"/>
            </a:pPr>
            <a:r>
              <a:rPr lang="en-US" dirty="0" smtClean="0"/>
              <a:t> Singapore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286000"/>
            <a:ext cx="442314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Jones et. al 2006</a:t>
            </a:r>
          </a:p>
          <a:p>
            <a:pPr lvl="1"/>
            <a:r>
              <a:rPr lang="en-US" dirty="0" smtClean="0"/>
              <a:t>Substituting parts of a query.</a:t>
            </a:r>
          </a:p>
          <a:p>
            <a:pPr lvl="1"/>
            <a:r>
              <a:rPr lang="en-US" dirty="0" smtClean="0"/>
              <a:t>Comprehensive analysis </a:t>
            </a:r>
            <a:r>
              <a:rPr lang="en-US" dirty="0" smtClean="0"/>
              <a:t>– Various relations of reformulation to original query.</a:t>
            </a:r>
          </a:p>
          <a:p>
            <a:pPr lvl="1"/>
            <a:r>
              <a:rPr lang="en-US" dirty="0" smtClean="0"/>
              <a:t>Precise </a:t>
            </a:r>
            <a:r>
              <a:rPr lang="en-US" dirty="0" smtClean="0"/>
              <a:t>rewrite – </a:t>
            </a:r>
            <a:r>
              <a:rPr lang="en-US" dirty="0" smtClean="0"/>
              <a:t>syntax/spelling change</a:t>
            </a:r>
          </a:p>
          <a:p>
            <a:pPr lvl="1"/>
            <a:r>
              <a:rPr lang="en-US" dirty="0" smtClean="0"/>
              <a:t>Approximate rewrite – Broaden/Specialize</a:t>
            </a:r>
            <a:endParaRPr lang="en-US" dirty="0" smtClean="0"/>
          </a:p>
          <a:p>
            <a:pPr lvl="1"/>
            <a:r>
              <a:rPr lang="en-US" sz="2300" dirty="0" smtClean="0"/>
              <a:t>Possible rewrite</a:t>
            </a:r>
            <a:r>
              <a:rPr lang="en-US" sz="2300" dirty="0" smtClean="0"/>
              <a:t> – Some other association relation</a:t>
            </a:r>
          </a:p>
          <a:p>
            <a:pPr lvl="1"/>
            <a:r>
              <a:rPr lang="en-US" sz="2300" dirty="0" smtClean="0"/>
              <a:t>Unrelated in semantics (disambiguation)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Reformulating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46575"/>
          </a:xfrm>
        </p:spPr>
        <p:txBody>
          <a:bodyPr>
            <a:noAutofit/>
          </a:bodyPr>
          <a:lstStyle/>
          <a:p>
            <a:r>
              <a:rPr lang="en-US" sz="2450" dirty="0" smtClean="0"/>
              <a:t>Generalizing to </a:t>
            </a:r>
            <a:r>
              <a:rPr lang="en-US" sz="2450" dirty="0" smtClean="0"/>
              <a:t>diversify </a:t>
            </a:r>
            <a:r>
              <a:rPr lang="en-US" sz="2450" dirty="0" smtClean="0"/>
              <a:t>search </a:t>
            </a:r>
            <a:r>
              <a:rPr lang="en-US" sz="2450" dirty="0" smtClean="0"/>
              <a:t>results</a:t>
            </a:r>
          </a:p>
          <a:p>
            <a:r>
              <a:rPr lang="en-US" sz="2450" dirty="0" smtClean="0"/>
              <a:t>Use complete query when one can.</a:t>
            </a:r>
          </a:p>
          <a:p>
            <a:r>
              <a:rPr lang="en-US" sz="2450" dirty="0" smtClean="0"/>
              <a:t>Absence of result from steps 1 and 2 would mean:</a:t>
            </a:r>
          </a:p>
          <a:p>
            <a:pPr lvl="1"/>
            <a:r>
              <a:rPr lang="en-US" sz="2450" dirty="0" smtClean="0"/>
              <a:t>Query is unambiguous enough to be identified</a:t>
            </a:r>
          </a:p>
          <a:p>
            <a:pPr lvl="1"/>
            <a:r>
              <a:rPr lang="en-US" sz="2450" dirty="0" smtClean="0"/>
              <a:t>Query could not be recognized as a topic with subtopics</a:t>
            </a:r>
          </a:p>
          <a:p>
            <a:r>
              <a:rPr lang="en-US" sz="2450" dirty="0" smtClean="0"/>
              <a:t>Make bigrams of the search query and search for category matches.</a:t>
            </a:r>
          </a:p>
          <a:p>
            <a:r>
              <a:rPr lang="en-US" sz="2450" dirty="0" smtClean="0"/>
              <a:t>Substitute matched bigram by broader categories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Step 3 looks for categorie</a:t>
            </a:r>
            <a:r>
              <a:rPr lang="en-US" sz="2600" dirty="0" smtClean="0"/>
              <a:t>s.</a:t>
            </a:r>
          </a:p>
          <a:p>
            <a:r>
              <a:rPr lang="en-US" sz="2600" dirty="0" smtClean="0"/>
              <a:t>Categories might not be named entities.</a:t>
            </a:r>
          </a:p>
          <a:p>
            <a:r>
              <a:rPr lang="en-US" sz="2600" dirty="0" smtClean="0"/>
              <a:t>All named entities are not categories.</a:t>
            </a:r>
          </a:p>
          <a:p>
            <a:r>
              <a:rPr lang="en-US" sz="2600" dirty="0" smtClean="0"/>
              <a:t>So, next we try to detect NE in queries.</a:t>
            </a:r>
          </a:p>
          <a:p>
            <a:r>
              <a:rPr lang="en-US" sz="2600" dirty="0" err="1" smtClean="0"/>
              <a:t>Dbpedia</a:t>
            </a:r>
            <a:r>
              <a:rPr lang="en-US" sz="2600" dirty="0" smtClean="0"/>
              <a:t> lookup </a:t>
            </a:r>
            <a:r>
              <a:rPr lang="en-US" sz="2600" dirty="0" smtClean="0"/>
              <a:t>service</a:t>
            </a:r>
            <a:endParaRPr lang="en-US" sz="2600" dirty="0" smtClean="0"/>
          </a:p>
          <a:p>
            <a:r>
              <a:rPr lang="en-US" sz="2600" dirty="0" smtClean="0"/>
              <a:t>Named </a:t>
            </a:r>
            <a:r>
              <a:rPr lang="en-US" sz="2600" dirty="0" smtClean="0"/>
              <a:t>Entity Recognition in Queries (NERQ)</a:t>
            </a:r>
          </a:p>
          <a:p>
            <a:r>
              <a:rPr lang="en-US" sz="2600" dirty="0" smtClean="0"/>
              <a:t>Traditional </a:t>
            </a:r>
            <a:r>
              <a:rPr lang="en-US" sz="2600" dirty="0" smtClean="0"/>
              <a:t>NER is not accurate due to loss of context</a:t>
            </a:r>
            <a:r>
              <a:rPr lang="en-US" sz="26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Guo</a:t>
            </a:r>
            <a:r>
              <a:rPr lang="en-US" dirty="0" smtClean="0"/>
              <a:t> et al., </a:t>
            </a:r>
            <a:r>
              <a:rPr lang="en-US" dirty="0" smtClean="0"/>
              <a:t>2009</a:t>
            </a:r>
          </a:p>
          <a:p>
            <a:pPr lvl="1"/>
            <a:r>
              <a:rPr lang="en-US" dirty="0" smtClean="0"/>
              <a:t>70% queries contain named entities</a:t>
            </a:r>
          </a:p>
          <a:p>
            <a:pPr lvl="1"/>
            <a:r>
              <a:rPr lang="en-US" dirty="0" smtClean="0"/>
              <a:t>1% contain more than one named entity</a:t>
            </a:r>
          </a:p>
          <a:p>
            <a:r>
              <a:rPr lang="en-US" dirty="0" err="1" smtClean="0"/>
              <a:t>Pasca</a:t>
            </a:r>
            <a:r>
              <a:rPr lang="en-US" dirty="0" smtClean="0"/>
              <a:t>, </a:t>
            </a:r>
            <a:r>
              <a:rPr lang="en-US" dirty="0" smtClean="0"/>
              <a:t>2004</a:t>
            </a:r>
          </a:p>
          <a:p>
            <a:pPr lvl="1"/>
            <a:r>
              <a:rPr lang="en-US" dirty="0" smtClean="0"/>
              <a:t>Extracted categories for NE and used the hierarchical relationship to refine queries.</a:t>
            </a:r>
          </a:p>
          <a:p>
            <a:r>
              <a:rPr lang="en-US" dirty="0" err="1" smtClean="0"/>
              <a:t>Pasca</a:t>
            </a:r>
            <a:r>
              <a:rPr lang="en-US" dirty="0" smtClean="0"/>
              <a:t>, 2007</a:t>
            </a:r>
          </a:p>
          <a:p>
            <a:pPr lvl="1"/>
            <a:r>
              <a:rPr lang="en-US" dirty="0" smtClean="0"/>
              <a:t>Extracted named entities from Web search queries.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Cucerzan</a:t>
            </a:r>
            <a:r>
              <a:rPr lang="en-US" dirty="0" smtClean="0"/>
              <a:t>, 2007</a:t>
            </a:r>
          </a:p>
          <a:p>
            <a:pPr lvl="1"/>
            <a:r>
              <a:rPr lang="en-US" dirty="0" smtClean="0"/>
              <a:t>NER using Context occurrences in Wikipedia.</a:t>
            </a:r>
          </a:p>
          <a:p>
            <a:r>
              <a:rPr lang="en-US" dirty="0" err="1" smtClean="0"/>
              <a:t>Hoffart</a:t>
            </a:r>
            <a:r>
              <a:rPr lang="en-US" dirty="0" smtClean="0"/>
              <a:t> et al., 2011</a:t>
            </a:r>
          </a:p>
          <a:p>
            <a:pPr lvl="1"/>
            <a:r>
              <a:rPr lang="en-US" dirty="0" smtClean="0"/>
              <a:t>Entity disambiguation using Knowledge </a:t>
            </a:r>
            <a:r>
              <a:rPr lang="en-US" dirty="0" smtClean="0"/>
              <a:t>bases</a:t>
            </a:r>
          </a:p>
          <a:p>
            <a:r>
              <a:rPr lang="en-US" sz="2600" dirty="0" smtClean="0"/>
              <a:t>We use </a:t>
            </a:r>
            <a:r>
              <a:rPr lang="en-US" sz="2600" dirty="0" err="1" smtClean="0"/>
              <a:t>Dbpedia</a:t>
            </a:r>
            <a:r>
              <a:rPr lang="en-US" sz="2600" dirty="0" smtClean="0"/>
              <a:t> as a dictionary to check for </a:t>
            </a:r>
            <a:r>
              <a:rPr lang="en-US" sz="2600" i="1" dirty="0" smtClean="0"/>
              <a:t>people</a:t>
            </a:r>
            <a:r>
              <a:rPr lang="en-US" sz="2600" dirty="0" smtClean="0"/>
              <a:t> and </a:t>
            </a:r>
            <a:r>
              <a:rPr lang="en-US" sz="2600" i="1" dirty="0" smtClean="0"/>
              <a:t>person</a:t>
            </a:r>
            <a:r>
              <a:rPr lang="en-US" sz="2600" dirty="0" smtClean="0"/>
              <a:t> entities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Complexities:</a:t>
            </a:r>
          </a:p>
          <a:p>
            <a:pPr lvl="1"/>
            <a:r>
              <a:rPr lang="en-US" sz="2200" dirty="0" smtClean="0"/>
              <a:t>“Microsoft </a:t>
            </a:r>
            <a:r>
              <a:rPr lang="en-US" sz="2200" dirty="0" err="1" smtClean="0"/>
              <a:t>Ofiice</a:t>
            </a:r>
            <a:r>
              <a:rPr lang="en-US" sz="2200" dirty="0" smtClean="0"/>
              <a:t>”. Microsoft in itself is an entity</a:t>
            </a:r>
          </a:p>
          <a:p>
            <a:pPr lvl="1"/>
            <a:r>
              <a:rPr lang="en-US" sz="2200" dirty="0" smtClean="0"/>
              <a:t>But in a search “Microsoft office reviews”, to substitute Microsoft with Apple or Software companies is incorrect.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NER using crowd sourced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 err="1" smtClean="0"/>
              <a:t>hayley</a:t>
            </a:r>
            <a:r>
              <a:rPr lang="en-US" dirty="0" smtClean="0"/>
              <a:t> </a:t>
            </a:r>
            <a:r>
              <a:rPr lang="en-US" dirty="0" err="1" smtClean="0"/>
              <a:t>westenra</a:t>
            </a:r>
            <a:r>
              <a:rPr lang="en-US" dirty="0" smtClean="0"/>
              <a:t> </a:t>
            </a:r>
            <a:r>
              <a:rPr lang="en-US" b="1" dirty="0" smtClean="0"/>
              <a:t>the last rose of </a:t>
            </a:r>
            <a:r>
              <a:rPr lang="en-US" b="1" dirty="0" smtClean="0"/>
              <a:t>	summer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Homogenous from the perspective a user who is not too familiar about Ms. </a:t>
            </a:r>
            <a:r>
              <a:rPr lang="en-US" dirty="0" err="1" smtClean="0"/>
              <a:t>Westenra’s</a:t>
            </a:r>
            <a:r>
              <a:rPr lang="en-US" dirty="0" smtClean="0"/>
              <a:t> songs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 “</a:t>
            </a:r>
            <a:r>
              <a:rPr lang="en-US" sz="3200" dirty="0" err="1" smtClean="0"/>
              <a:t>hayley</a:t>
            </a:r>
            <a:r>
              <a:rPr lang="en-US" sz="3200" dirty="0" smtClean="0"/>
              <a:t> </a:t>
            </a:r>
            <a:r>
              <a:rPr lang="en-US" sz="3200" dirty="0" err="1" smtClean="0"/>
              <a:t>westenra</a:t>
            </a:r>
            <a:r>
              <a:rPr lang="en-US" sz="3200" dirty="0" smtClean="0"/>
              <a:t> </a:t>
            </a:r>
            <a:r>
              <a:rPr lang="en-US" sz="3200" b="1" dirty="0" err="1" smtClean="0"/>
              <a:t>irish</a:t>
            </a:r>
            <a:r>
              <a:rPr lang="en-US" sz="3200" b="1" dirty="0" smtClean="0"/>
              <a:t> songs</a:t>
            </a:r>
            <a:r>
              <a:rPr lang="en-US" sz="3200" dirty="0" smtClean="0"/>
              <a:t>”</a:t>
            </a:r>
          </a:p>
          <a:p>
            <a:pPr lvl="1"/>
            <a:r>
              <a:rPr lang="en-US" sz="2400" dirty="0" smtClean="0"/>
              <a:t>Lists all Irish songs by Ms. </a:t>
            </a:r>
            <a:r>
              <a:rPr lang="en-US" sz="2400" dirty="0" err="1" smtClean="0"/>
              <a:t>Westenra</a:t>
            </a:r>
            <a:r>
              <a:rPr lang="en-US" sz="2400" dirty="0" smtClean="0"/>
              <a:t>, most of her hit singles.</a:t>
            </a:r>
          </a:p>
          <a:p>
            <a:r>
              <a:rPr lang="en-US" dirty="0" smtClean="0"/>
              <a:t>“Opera crossover singers the last rose of summer</a:t>
            </a:r>
            <a:r>
              <a:rPr lang="en-US" dirty="0" smtClean="0"/>
              <a:t>”</a:t>
            </a:r>
            <a:endParaRPr lang="en-US" sz="2800" dirty="0" smtClean="0"/>
          </a:p>
          <a:p>
            <a:r>
              <a:rPr lang="en-US" dirty="0" smtClean="0"/>
              <a:t>Yes of course, we can’t capture (1) right now as we </a:t>
            </a:r>
            <a:r>
              <a:rPr lang="en-US" dirty="0" smtClean="0"/>
              <a:t>only </a:t>
            </a:r>
            <a:r>
              <a:rPr lang="en-US" dirty="0" smtClean="0"/>
              <a:t>look at bigrams.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nicer </a:t>
            </a:r>
            <a:r>
              <a:rPr lang="en-US" dirty="0" smtClean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Santos et al. </a:t>
            </a:r>
            <a:r>
              <a:rPr lang="en-US" dirty="0" smtClean="0"/>
              <a:t>2010a</a:t>
            </a:r>
            <a:r>
              <a:rPr lang="en-US" dirty="0" smtClean="0"/>
              <a:t>	Eq. </a:t>
            </a:r>
            <a:r>
              <a:rPr lang="en-US" dirty="0" smtClean="0"/>
              <a:t> 8, Eq. 9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reformulations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628900"/>
            <a:ext cx="72009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19600"/>
            <a:ext cx="321846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eft Brace 7"/>
          <p:cNvSpPr/>
          <p:nvPr/>
        </p:nvSpPr>
        <p:spPr>
          <a:xfrm rot="16200000">
            <a:off x="3238500" y="2781300"/>
            <a:ext cx="457200" cy="2057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6553200" y="2438401"/>
            <a:ext cx="457200" cy="2743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4724400" y="3352800"/>
            <a:ext cx="457200" cy="914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2971800" y="4343401"/>
            <a:ext cx="457200" cy="1981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TREC 2009 Million Query(MQ) Dataset</a:t>
            </a:r>
          </a:p>
          <a:p>
            <a:r>
              <a:rPr lang="en-US" dirty="0" smtClean="0"/>
              <a:t>Set of 40,000 queries</a:t>
            </a:r>
          </a:p>
          <a:p>
            <a:r>
              <a:rPr lang="en-US" dirty="0" smtClean="0"/>
              <a:t>But we used just the top 50</a:t>
            </a:r>
          </a:p>
          <a:p>
            <a:r>
              <a:rPr lang="en-US" dirty="0" smtClean="0"/>
              <a:t>Limitation due to Google custom search</a:t>
            </a:r>
          </a:p>
          <a:p>
            <a:pPr lvl="1"/>
            <a:r>
              <a:rPr lang="en-US" dirty="0" smtClean="0"/>
              <a:t>100 queries per account/day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Non-capture by earlier steps</a:t>
            </a:r>
          </a:p>
          <a:p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 “Orange County Convention Center”</a:t>
            </a:r>
          </a:p>
          <a:p>
            <a:pPr lvl="1"/>
            <a:r>
              <a:rPr lang="en-US" sz="2600" dirty="0" smtClean="0">
                <a:latin typeface="Arial" pitchFamily="34" charset="0"/>
                <a:cs typeface="Arial" pitchFamily="34" charset="0"/>
              </a:rPr>
              <a:t>Step 3 substitutes for Orange County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Although, not incorrect when specific information is available, it could be  inappropriate to deviate.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Diversity limited by data sources.</a:t>
            </a:r>
          </a:p>
          <a:p>
            <a:pPr lvl="1"/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 Acronyms list is not exhaustive in Wikipedia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Addresses information needs of the majority</a:t>
            </a:r>
          </a:p>
          <a:p>
            <a:r>
              <a:rPr lang="en-US" sz="2400" dirty="0" smtClean="0"/>
              <a:t>Popular interpretation(s) of search queries</a:t>
            </a:r>
          </a:p>
          <a:p>
            <a:r>
              <a:rPr lang="en-US" sz="2400" dirty="0" smtClean="0"/>
              <a:t>Using query logs</a:t>
            </a:r>
          </a:p>
          <a:p>
            <a:r>
              <a:rPr lang="en-US" sz="2400" dirty="0" smtClean="0"/>
              <a:t>Extensions to traditional approach</a:t>
            </a:r>
          </a:p>
          <a:p>
            <a:pPr lvl="1"/>
            <a:r>
              <a:rPr lang="en-US" sz="2000" dirty="0" err="1" smtClean="0"/>
              <a:t>Teevan</a:t>
            </a:r>
            <a:r>
              <a:rPr lang="en-US" sz="2000" dirty="0" smtClean="0"/>
              <a:t> et al., 2005 : user personal profiles</a:t>
            </a:r>
          </a:p>
          <a:p>
            <a:pPr lvl="1"/>
            <a:r>
              <a:rPr lang="en-US" sz="2000" dirty="0" smtClean="0"/>
              <a:t>Lu et al., 2010 : user’s geographic location</a:t>
            </a:r>
          </a:p>
          <a:p>
            <a:r>
              <a:rPr lang="en-US" sz="2400" dirty="0" smtClean="0"/>
              <a:t>Need a general approach to address a wider range of users.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Information Retrieval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 between entities.</a:t>
            </a:r>
          </a:p>
          <a:p>
            <a:r>
              <a:rPr lang="en-US" dirty="0" smtClean="0"/>
              <a:t>One entity is a property of the other.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b="1" dirty="0" err="1" smtClean="0"/>
              <a:t>M.Gandhi</a:t>
            </a:r>
            <a:r>
              <a:rPr lang="en-US" dirty="0" smtClean="0"/>
              <a:t> was born in </a:t>
            </a:r>
            <a:r>
              <a:rPr lang="en-US" b="1" dirty="0" smtClean="0"/>
              <a:t>India</a:t>
            </a:r>
          </a:p>
          <a:p>
            <a:pPr lvl="1"/>
            <a:r>
              <a:rPr lang="en-US" dirty="0" smtClean="0"/>
              <a:t>Categories associated to one another.</a:t>
            </a:r>
          </a:p>
          <a:p>
            <a:pPr lvl="1"/>
            <a:r>
              <a:rPr lang="en-US" dirty="0" smtClean="0"/>
              <a:t>Longer paths linking entities may not be useful</a:t>
            </a:r>
          </a:p>
          <a:p>
            <a:pPr lvl="1">
              <a:buNone/>
            </a:pPr>
            <a:r>
              <a:rPr lang="en-US" dirty="0" smtClean="0"/>
              <a:t>	for web search 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24000"/>
            <a:ext cx="8134350" cy="4651375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cap="small" dirty="0" smtClean="0"/>
              <a:t>	Motivation</a:t>
            </a:r>
          </a:p>
          <a:p>
            <a:pPr indent="-457200">
              <a:buNone/>
            </a:pPr>
            <a:r>
              <a:rPr lang="en-US" dirty="0" smtClean="0"/>
              <a:t>	Lack of information specific enough to retrieve results that accurately satisfies the users’ information needs.</a:t>
            </a:r>
          </a:p>
          <a:p>
            <a:r>
              <a:rPr lang="en-US" dirty="0" smtClean="0"/>
              <a:t>Since we can’t be precise we have to guess</a:t>
            </a:r>
          </a:p>
          <a:p>
            <a:r>
              <a:rPr lang="en-US" dirty="0" smtClean="0"/>
              <a:t>and guess more..</a:t>
            </a:r>
          </a:p>
          <a:p>
            <a:r>
              <a:rPr lang="en-US" dirty="0" smtClean="0"/>
              <a:t>More guesses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 More chances of satisfying user’s information need.</a:t>
            </a:r>
          </a:p>
          <a:p>
            <a:r>
              <a:rPr lang="en-US" dirty="0" smtClean="0"/>
              <a:t>Increase recall.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Diversifying search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Rose and Levinson, 2004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Traditional PRP will not work</a:t>
            </a:r>
          </a:p>
          <a:p>
            <a:r>
              <a:rPr lang="en-US" dirty="0" smtClean="0"/>
              <a:t>Need to model diversity as a </a:t>
            </a:r>
            <a:r>
              <a:rPr lang="en-US" dirty="0" smtClean="0"/>
              <a:t>parameter</a:t>
            </a:r>
            <a:endParaRPr lang="en-US" dirty="0" smtClean="0"/>
          </a:p>
          <a:p>
            <a:r>
              <a:rPr lang="en-US" dirty="0" smtClean="0"/>
              <a:t>Now optimization depends on two factors</a:t>
            </a:r>
          </a:p>
          <a:p>
            <a:r>
              <a:rPr lang="en-US" dirty="0" smtClean="0"/>
              <a:t>Lack of information : many grounds</a:t>
            </a:r>
          </a:p>
          <a:p>
            <a:r>
              <a:rPr lang="en-US" dirty="0" smtClean="0"/>
              <a:t>Types of diversity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Diversifying search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0"/>
            <a:ext cx="818957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>
            <a:normAutofit/>
          </a:bodyPr>
          <a:lstStyle/>
          <a:p>
            <a:endParaRPr lang="en-US" b="1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r>
              <a:rPr lang="en-US" b="1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Agarwal</a:t>
            </a:r>
            <a:r>
              <a:rPr lang="en-US" b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et al 2009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/>
              <a:t>Diversification algorithm </a:t>
            </a:r>
            <a:r>
              <a:rPr lang="en-US" sz="2400" dirty="0" smtClean="0"/>
              <a:t>disambiguates query </a:t>
            </a:r>
            <a:r>
              <a:rPr lang="en-US" sz="2400" dirty="0" smtClean="0"/>
              <a:t>assuming a </a:t>
            </a:r>
            <a:r>
              <a:rPr lang="en-US" sz="2400" dirty="0" smtClean="0"/>
              <a:t>taxonomy.</a:t>
            </a:r>
          </a:p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Gollapudi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and Sharma, 2009</a:t>
            </a:r>
          </a:p>
          <a:p>
            <a:pPr lvl="1"/>
            <a:r>
              <a:rPr lang="en-US" dirty="0" smtClean="0"/>
              <a:t>Axiomatic approach for result diversification</a:t>
            </a:r>
          </a:p>
          <a:p>
            <a:pPr lvl="1"/>
            <a:r>
              <a:rPr lang="en-US" dirty="0" smtClean="0"/>
              <a:t>Proved no algorithm can satisfy all the axioms</a:t>
            </a:r>
          </a:p>
          <a:p>
            <a:pPr lvl="1"/>
            <a:r>
              <a:rPr lang="en-US" dirty="0" smtClean="0"/>
              <a:t>Semantics based </a:t>
            </a:r>
            <a:r>
              <a:rPr lang="en-US" dirty="0" smtClean="0"/>
              <a:t>diversity – </a:t>
            </a:r>
            <a:r>
              <a:rPr lang="en-US" dirty="0" smtClean="0"/>
              <a:t>disambiguation</a:t>
            </a:r>
            <a:endParaRPr lang="en-US" dirty="0" smtClean="0"/>
          </a:p>
          <a:p>
            <a:pPr lvl="1"/>
            <a:r>
              <a:rPr lang="en-US" dirty="0" smtClean="0"/>
              <a:t>Topical </a:t>
            </a:r>
            <a:r>
              <a:rPr lang="en-US" dirty="0" smtClean="0"/>
              <a:t>diversity – taxonomy based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Selectively diversifying queries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Santos et al., </a:t>
            </a:r>
          </a:p>
          <a:p>
            <a:pPr lvl="1"/>
            <a:r>
              <a:rPr lang="en-US" dirty="0" smtClean="0"/>
              <a:t>2010a </a:t>
            </a:r>
            <a:r>
              <a:rPr lang="en-US" dirty="0" smtClean="0"/>
              <a:t> – XQUAD framework</a:t>
            </a:r>
          </a:p>
          <a:p>
            <a:pPr lvl="2">
              <a:buNone/>
            </a:pPr>
            <a:r>
              <a:rPr lang="en-US" sz="2400" dirty="0" smtClean="0"/>
              <a:t>Capture query aspects as sub-queries</a:t>
            </a:r>
          </a:p>
          <a:p>
            <a:pPr lvl="1"/>
            <a:r>
              <a:rPr lang="en-US" dirty="0" smtClean="0"/>
              <a:t>2010 b – Selective diversification</a:t>
            </a:r>
          </a:p>
          <a:p>
            <a:pPr lvl="2">
              <a:buNone/>
            </a:pPr>
            <a:r>
              <a:rPr lang="en-US" sz="2400" dirty="0" smtClean="0"/>
              <a:t>learning </a:t>
            </a:r>
            <a:r>
              <a:rPr lang="en-US" sz="2400" dirty="0" smtClean="0"/>
              <a:t>the relevance, diversity tradeoff</a:t>
            </a:r>
            <a:endParaRPr lang="en-US" sz="2400" dirty="0" smtClean="0"/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Bhatia et al, 2012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Selective, typified diversification using query logs.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web resources</a:t>
            </a:r>
          </a:p>
          <a:p>
            <a:r>
              <a:rPr lang="en-US" dirty="0" smtClean="0"/>
              <a:t>Taxonomy of things</a:t>
            </a:r>
          </a:p>
          <a:p>
            <a:r>
              <a:rPr lang="en-US" dirty="0" smtClean="0"/>
              <a:t>Wikipedia</a:t>
            </a:r>
          </a:p>
          <a:p>
            <a:pPr lvl="1"/>
            <a:r>
              <a:rPr lang="en-US" dirty="0" smtClean="0"/>
              <a:t>Wiki Disambiguation pages</a:t>
            </a:r>
          </a:p>
          <a:p>
            <a:pPr lvl="1"/>
            <a:r>
              <a:rPr lang="en-US" dirty="0" smtClean="0"/>
              <a:t>Wikipedia Category pages</a:t>
            </a:r>
          </a:p>
          <a:p>
            <a:r>
              <a:rPr lang="en-US" dirty="0" err="1" smtClean="0"/>
              <a:t>Dbpedia</a:t>
            </a:r>
            <a:endParaRPr lang="en-US" dirty="0" smtClean="0"/>
          </a:p>
          <a:p>
            <a:pPr lvl="1"/>
            <a:r>
              <a:rPr lang="en-US" dirty="0" smtClean="0"/>
              <a:t>Machine readable Wikipedia</a:t>
            </a:r>
          </a:p>
          <a:p>
            <a:pPr lvl="1"/>
            <a:r>
              <a:rPr lang="en-US" dirty="0" smtClean="0"/>
              <a:t>Mirrors </a:t>
            </a:r>
            <a:r>
              <a:rPr lang="en-US" dirty="0" smtClean="0"/>
              <a:t>W</a:t>
            </a:r>
            <a:r>
              <a:rPr lang="en-US" dirty="0" smtClean="0"/>
              <a:t>ikipedia </a:t>
            </a:r>
            <a:r>
              <a:rPr lang="en-US" dirty="0" smtClean="0"/>
              <a:t>main pages</a:t>
            </a:r>
          </a:p>
          <a:p>
            <a:pPr lvl="1"/>
            <a:r>
              <a:rPr lang="en-US" dirty="0" smtClean="0"/>
              <a:t>Wikipedia </a:t>
            </a:r>
            <a:r>
              <a:rPr lang="en-US" dirty="0" smtClean="0"/>
              <a:t>category pages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8286750" cy="4422775"/>
          </a:xfrm>
        </p:spPr>
        <p:txBody>
          <a:bodyPr/>
          <a:lstStyle/>
          <a:p>
            <a:r>
              <a:rPr lang="en-US" dirty="0" smtClean="0"/>
              <a:t>Diversity based on semantic disambiguation</a:t>
            </a:r>
            <a:endParaRPr lang="en-US" dirty="0" smtClean="0"/>
          </a:p>
          <a:p>
            <a:pPr lvl="1">
              <a:buFont typeface="Century Gothic" pitchFamily="34" charset="0"/>
              <a:buChar char="─"/>
            </a:pPr>
            <a:r>
              <a:rPr lang="en-US" dirty="0" smtClean="0"/>
              <a:t> UPS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667000"/>
            <a:ext cx="56769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/>
              <a:t>Knowledge </a:t>
            </a:r>
            <a:r>
              <a:rPr lang="en-US" dirty="0" smtClean="0"/>
              <a:t>Organization System(SKOS)</a:t>
            </a:r>
          </a:p>
          <a:p>
            <a:r>
              <a:rPr lang="en-US" dirty="0" smtClean="0"/>
              <a:t>Basic entity – SKOS : Concept</a:t>
            </a:r>
          </a:p>
          <a:p>
            <a:r>
              <a:rPr lang="en-US" dirty="0" smtClean="0"/>
              <a:t>Relationships </a:t>
            </a:r>
          </a:p>
          <a:p>
            <a:pPr lvl="1"/>
            <a:r>
              <a:rPr lang="en-US" dirty="0" err="1" smtClean="0"/>
              <a:t>skos</a:t>
            </a:r>
            <a:r>
              <a:rPr lang="en-US" dirty="0" smtClean="0"/>
              <a:t>: broader</a:t>
            </a:r>
          </a:p>
          <a:p>
            <a:pPr lvl="1"/>
            <a:r>
              <a:rPr lang="en-US" dirty="0" err="1" smtClean="0"/>
              <a:t>skos</a:t>
            </a:r>
            <a:r>
              <a:rPr lang="en-US" dirty="0" smtClean="0"/>
              <a:t>: narrower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Dbpedia</a:t>
            </a:r>
            <a:r>
              <a:rPr lang="en-US" dirty="0" smtClean="0"/>
              <a:t> : Category Network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352800"/>
            <a:ext cx="474843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select</Template>
  <TotalTime>2340</TotalTime>
  <Words>711</Words>
  <Application>Microsoft Office PowerPoint</Application>
  <PresentationFormat>On-screen Show (4:3)</PresentationFormat>
  <Paragraphs>179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Presentation level design</vt:lpstr>
      <vt:lpstr>Diversification of search results by exploiting entity relationships in web search queries</vt:lpstr>
      <vt:lpstr>Web Information Retrieval</vt:lpstr>
      <vt:lpstr>Diversifying search results</vt:lpstr>
      <vt:lpstr>Diversifying search results</vt:lpstr>
      <vt:lpstr>Related work</vt:lpstr>
      <vt:lpstr>Related work</vt:lpstr>
      <vt:lpstr>Solution approach</vt:lpstr>
      <vt:lpstr>Step 1</vt:lpstr>
      <vt:lpstr>Dbpedia : Category Network</vt:lpstr>
      <vt:lpstr>Step 2</vt:lpstr>
      <vt:lpstr>Reformulating queries</vt:lpstr>
      <vt:lpstr>Step 3</vt:lpstr>
      <vt:lpstr>Step 4</vt:lpstr>
      <vt:lpstr>NERQ</vt:lpstr>
      <vt:lpstr>NER using crowd sourced data</vt:lpstr>
      <vt:lpstr>A nicer example</vt:lpstr>
      <vt:lpstr>Ranking reformulations</vt:lpstr>
      <vt:lpstr>Dataset</vt:lpstr>
      <vt:lpstr>Errors</vt:lpstr>
      <vt:lpstr>Future 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Diversification of search results by exploiting entity relationships in web search queries</dc:title>
  <dc:creator>Muthu</dc:creator>
  <cp:lastModifiedBy>Muthu Kumar C</cp:lastModifiedBy>
  <cp:revision>134</cp:revision>
  <dcterms:created xsi:type="dcterms:W3CDTF">2006-08-16T00:00:00Z</dcterms:created>
  <dcterms:modified xsi:type="dcterms:W3CDTF">2013-04-17T13:16:57Z</dcterms:modified>
</cp:coreProperties>
</file>