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4" r:id="rId4"/>
    <p:sldId id="268" r:id="rId5"/>
    <p:sldId id="265" r:id="rId6"/>
    <p:sldId id="263" r:id="rId7"/>
    <p:sldId id="261" r:id="rId8"/>
    <p:sldId id="271" r:id="rId9"/>
    <p:sldId id="272" r:id="rId10"/>
    <p:sldId id="273" r:id="rId11"/>
    <p:sldId id="259" r:id="rId12"/>
    <p:sldId id="269" r:id="rId13"/>
    <p:sldId id="275" r:id="rId14"/>
    <p:sldId id="274" r:id="rId15"/>
    <p:sldId id="276" r:id="rId16"/>
    <p:sldId id="277" r:id="rId17"/>
    <p:sldId id="270" r:id="rId18"/>
    <p:sldId id="266" r:id="rId19"/>
    <p:sldId id="278" r:id="rId20"/>
    <p:sldId id="267" r:id="rId21"/>
    <p:sldId id="279" r:id="rId22"/>
    <p:sldId id="280" r:id="rId23"/>
    <p:sldId id="281" r:id="rId24"/>
    <p:sldId id="285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576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8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F5159-5F9A-40D9-9FA8-29356E4B5129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43D8-FBB9-4402-A05E-BA0EFF501A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8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43D8-FBB9-4402-A05E-BA0EFF501A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1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 smtClean="0"/>
              <a:t>Fall 2014,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 5228 - Knowledge Discovery &amp;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/>
            <a:r>
              <a:rPr lang="en-US" dirty="0" smtClean="0"/>
              <a:t>NUS,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KDD Cup 2014 - Predicting Excitement at DonorsChoose.org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CS5228 Project by Group 8</a:t>
            </a:r>
          </a:p>
          <a:p>
            <a:pPr algn="l"/>
            <a:r>
              <a:rPr lang="en-US" dirty="0" smtClean="0"/>
              <a:t>Raymond  Hendy </a:t>
            </a:r>
            <a:r>
              <a:rPr lang="en-US" dirty="0" err="1" smtClean="0"/>
              <a:t>Susanto</a:t>
            </a:r>
            <a:endParaRPr lang="en-US" dirty="0" smtClean="0"/>
          </a:p>
          <a:p>
            <a:pPr algn="l"/>
            <a:r>
              <a:rPr lang="en-US" dirty="0" err="1" smtClean="0"/>
              <a:t>Muthu</a:t>
            </a:r>
            <a:r>
              <a:rPr lang="en-US" dirty="0" smtClean="0"/>
              <a:t> Kumar </a:t>
            </a:r>
            <a:r>
              <a:rPr lang="en-US" dirty="0" err="1" smtClean="0"/>
              <a:t>Chandrasekaran</a:t>
            </a:r>
            <a:endParaRPr lang="en-US" dirty="0" smtClean="0"/>
          </a:p>
          <a:p>
            <a:pPr algn="l"/>
            <a:r>
              <a:rPr lang="en-US" dirty="0" smtClean="0"/>
              <a:t>Peter </a:t>
            </a:r>
            <a:r>
              <a:rPr lang="en-US" dirty="0" err="1" smtClean="0"/>
              <a:t>Phandi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Imbalance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543864"/>
              </p:ext>
            </p:extLst>
          </p:nvPr>
        </p:nvGraphicFramePr>
        <p:xfrm>
          <a:off x="1066800" y="1981200"/>
          <a:ext cx="6019800" cy="27431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52512"/>
                <a:gridCol w="3567288"/>
              </a:tblGrid>
              <a:tr h="6953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Class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 # instances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10239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Positive </a:t>
                      </a:r>
                      <a:r>
                        <a:rPr lang="en-US" sz="2400" dirty="0" smtClean="0">
                          <a:effectLst/>
                        </a:rPr>
                        <a:t>instances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(exciting</a:t>
                      </a:r>
                      <a:r>
                        <a:rPr lang="en-US" sz="2400" dirty="0">
                          <a:effectLst/>
                        </a:rPr>
                        <a:t>)	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18,670 (~ 9%)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0239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Negative instances 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(not exciting)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178,100 (~ 91%)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Statement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preprocessing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Predictive Model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Learning algorithm: Max-Ent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Experiments and Results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0639"/>
              </p:ext>
            </p:extLst>
          </p:nvPr>
        </p:nvGraphicFramePr>
        <p:xfrm>
          <a:off x="1295400" y="1524004"/>
          <a:ext cx="6477000" cy="4495797"/>
        </p:xfrm>
        <a:graphic>
          <a:graphicData uri="http://schemas.openxmlformats.org/drawingml/2006/table">
            <a:tbl>
              <a:tblPr/>
              <a:tblGrid>
                <a:gridCol w="4648200"/>
                <a:gridCol w="1828800"/>
              </a:tblGrid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School_charter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School_magnet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School_year_round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School_nlns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School_kipp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School_charter_ready_promise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Teacher_teach_for_america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Teacher_ny_teaching_fellow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Eligible_double_your_impact_match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4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implementation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cost of </a:t>
            </a:r>
            <a:r>
              <a:rPr lang="en-US" dirty="0" smtClean="0"/>
              <a:t>fulfillment</a:t>
            </a:r>
          </a:p>
          <a:p>
            <a:endParaRPr lang="en-US" dirty="0" smtClean="0"/>
          </a:p>
          <a:p>
            <a:r>
              <a:rPr lang="en-US" dirty="0" smtClean="0"/>
              <a:t>Projected project impact</a:t>
            </a:r>
          </a:p>
          <a:p>
            <a:pPr lvl="1"/>
            <a:r>
              <a:rPr lang="en-US" dirty="0" smtClean="0"/>
              <a:t>e.g., number </a:t>
            </a:r>
            <a:r>
              <a:rPr lang="en-US" dirty="0"/>
              <a:t>of students impacted by a </a:t>
            </a:r>
            <a:r>
              <a:rPr lang="en-US" dirty="0" smtClean="0"/>
              <a:t>project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725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95800"/>
            <a:ext cx="8229600" cy="79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2"/>
                </a:solidFill>
              </a:rPr>
              <a:t>It’s all about location, location, location!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752600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42.820593</a:t>
            </a:r>
            <a:r>
              <a:rPr lang="en-US" b="1" dirty="0" smtClean="0">
                <a:solidFill>
                  <a:srgbClr val="FF0000"/>
                </a:solidFill>
              </a:rPr>
              <a:t>, -</a:t>
            </a:r>
            <a:r>
              <a:rPr lang="en-US" b="1" dirty="0">
                <a:solidFill>
                  <a:srgbClr val="FF0000"/>
                </a:solidFill>
              </a:rPr>
              <a:t>112.409161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6600" y="3962400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34.361999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b="1" dirty="0">
                <a:solidFill>
                  <a:srgbClr val="FF0000"/>
                </a:solidFill>
              </a:rPr>
              <a:t>80.063582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6136" y="2140467"/>
            <a:ext cx="8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39C56E"/>
                </a:solidFill>
              </a:rPr>
              <a:t>+</a:t>
            </a:r>
            <a:r>
              <a:rPr lang="en-US" sz="3200" b="1" dirty="0" err="1" smtClean="0">
                <a:solidFill>
                  <a:srgbClr val="39C56E"/>
                </a:solidFill>
              </a:rPr>
              <a:t>ve</a:t>
            </a:r>
            <a:endParaRPr lang="en-US" b="1" dirty="0">
              <a:solidFill>
                <a:srgbClr val="39C56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7800" y="3577679"/>
            <a:ext cx="854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- </a:t>
            </a:r>
            <a:r>
              <a:rPr lang="en-US" sz="3200" b="1" dirty="0" err="1" smtClean="0">
                <a:solidFill>
                  <a:srgbClr val="FF0000"/>
                </a:solidFill>
              </a:rPr>
              <a:t>ve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6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" y="884237"/>
            <a:ext cx="8826500" cy="55165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228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Bag of Words from the essay- Unigrams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8713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876" y="1143000"/>
            <a:ext cx="9875520" cy="6172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2286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Bag of Words from the essay – </a:t>
            </a:r>
          </a:p>
          <a:p>
            <a:r>
              <a:rPr lang="en-US" sz="3600" b="1" dirty="0" smtClean="0"/>
              <a:t>				Part Of Speech Tags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761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Algorithm: Max-Ent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A.K.A Logistic regression (</a:t>
            </a:r>
            <a:r>
              <a:rPr lang="en-US" dirty="0" err="1" smtClean="0"/>
              <a:t>Logit</a:t>
            </a:r>
            <a:r>
              <a:rPr lang="en-US" dirty="0" smtClean="0"/>
              <a:t>)</a:t>
            </a:r>
          </a:p>
          <a:p>
            <a:r>
              <a:rPr lang="en-US" dirty="0"/>
              <a:t>L2­regularized </a:t>
            </a:r>
            <a:r>
              <a:rPr lang="en-US" dirty="0" err="1"/>
              <a:t>Max­Ent</a:t>
            </a:r>
            <a:r>
              <a:rPr lang="en-US" dirty="0"/>
              <a:t> </a:t>
            </a:r>
            <a:r>
              <a:rPr lang="en-US" dirty="0" smtClean="0"/>
              <a:t>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maxe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00400"/>
            <a:ext cx="7315200" cy="1517073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 rot="5400000">
            <a:off x="2476500" y="3848100"/>
            <a:ext cx="762000" cy="14478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5829300" y="2781300"/>
            <a:ext cx="609600" cy="37338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5029200"/>
            <a:ext cx="25146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Regularisation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50292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Max-</a:t>
            </a:r>
            <a:r>
              <a:rPr lang="en-US" sz="2800" b="1" dirty="0" err="1" smtClean="0"/>
              <a:t>Ent</a:t>
            </a:r>
            <a:r>
              <a:rPr lang="en-US" sz="2800" b="1" dirty="0" smtClean="0"/>
              <a:t> Model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13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ikit-learn: machine learning in Python — scikit-learn 0.15.2 documentation - Mozilla Firefox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167" y="187354"/>
            <a:ext cx="10972800" cy="6172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Classifier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47800" y="4191000"/>
            <a:ext cx="1981200" cy="1524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Text Classifier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62600" y="4191000"/>
            <a:ext cx="1981200" cy="1524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Project meta-data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10" idx="0"/>
          </p:cNvCxnSpPr>
          <p:nvPr/>
        </p:nvCxnSpPr>
        <p:spPr>
          <a:xfrm rot="16200000" flipV="1">
            <a:off x="5248628" y="2886427"/>
            <a:ext cx="533400" cy="20757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0"/>
          </p:cNvCxnSpPr>
          <p:nvPr/>
        </p:nvCxnSpPr>
        <p:spPr>
          <a:xfrm rot="5400000" flipH="1" flipV="1">
            <a:off x="3115027" y="2980973"/>
            <a:ext cx="533400" cy="18866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38222" y="1600200"/>
            <a:ext cx="140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419600" y="2184976"/>
            <a:ext cx="5091" cy="558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76600" y="2743200"/>
            <a:ext cx="2438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Average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3657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Max-</a:t>
            </a:r>
            <a:r>
              <a:rPr lang="en-US" b="1" dirty="0" err="1" smtClean="0">
                <a:solidFill>
                  <a:srgbClr val="FF0000"/>
                </a:solidFill>
              </a:rPr>
              <a:t>Ent</a:t>
            </a:r>
            <a:r>
              <a:rPr lang="en-US" b="1" dirty="0" smtClean="0">
                <a:solidFill>
                  <a:srgbClr val="FF0000"/>
                </a:solidFill>
              </a:rPr>
              <a:t> 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0" y="3657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Max-</a:t>
            </a:r>
            <a:r>
              <a:rPr lang="en-US" b="1" dirty="0" err="1" smtClean="0">
                <a:solidFill>
                  <a:srgbClr val="FF0000"/>
                </a:solidFill>
              </a:rPr>
              <a:t>Ent</a:t>
            </a:r>
            <a:r>
              <a:rPr lang="en-US" b="1" dirty="0" smtClean="0">
                <a:solidFill>
                  <a:srgbClr val="FF0000"/>
                </a:solidFill>
              </a:rPr>
              <a:t>  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8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05200" cy="365125"/>
          </a:xfrm>
        </p:spPr>
        <p:txBody>
          <a:bodyPr/>
          <a:lstStyle/>
          <a:p>
            <a:r>
              <a:rPr lang="en-US" dirty="0" smtClean="0"/>
              <a:t>CS 5228 - Knowledge Discovery &amp; Data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562345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67200"/>
            <a:ext cx="58007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66975"/>
            <a:ext cx="31527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625"/>
            <a:ext cx="57912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47625"/>
            <a:ext cx="13811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773" y="6164848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Image credits: Donorschoose.org website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1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Statement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preprocessing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Predictive Model</a:t>
            </a:r>
          </a:p>
          <a:p>
            <a:pPr lvl="1"/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</a:p>
          <a:p>
            <a:pPr lvl="1"/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Learning algorithm: Max-Ent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Experiments and Results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ranked 7</a:t>
            </a:r>
            <a:r>
              <a:rPr lang="en-US" baseline="30000" dirty="0" smtClean="0"/>
              <a:t>th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94793"/>
              </p:ext>
            </p:extLst>
          </p:nvPr>
        </p:nvGraphicFramePr>
        <p:xfrm>
          <a:off x="457200" y="1752600"/>
          <a:ext cx="8229600" cy="4267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Features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3-fold CV Over Training Data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Kaggle Public </a:t>
                      </a:r>
                      <a:r>
                        <a:rPr lang="en-US" sz="2000" dirty="0" err="1">
                          <a:effectLst/>
                        </a:rPr>
                        <a:t>Leaderboard</a:t>
                      </a:r>
                      <a:r>
                        <a:rPr lang="en-US" sz="2000" dirty="0">
                          <a:effectLst/>
                        </a:rPr>
                        <a:t> Score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Kaggle Private </a:t>
                      </a:r>
                      <a:r>
                        <a:rPr lang="en-US" sz="2000" dirty="0" err="1">
                          <a:effectLst/>
                        </a:rPr>
                        <a:t>Leaderboard</a:t>
                      </a:r>
                      <a:r>
                        <a:rPr lang="en-US" sz="2000" dirty="0">
                          <a:effectLst/>
                        </a:rPr>
                        <a:t> Score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boolean</a:t>
                      </a:r>
                      <a:r>
                        <a:rPr lang="en-US" sz="2000" dirty="0">
                          <a:effectLst/>
                        </a:rPr>
                        <a:t> features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0.55554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0.58706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0.62673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 dirty="0">
                          <a:effectLst/>
                        </a:rPr>
                        <a:t>numerical features</a:t>
                      </a:r>
                      <a:endParaRPr lang="en-US" sz="200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0.56524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FFFF"/>
                          </a:highlight>
                        </a:rPr>
                        <a:t>0.58742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0.62393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 dirty="0">
                          <a:effectLst/>
                        </a:rPr>
                        <a:t>categorical features</a:t>
                      </a:r>
                      <a:endParaRPr lang="en-US" sz="200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0.65185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0.60136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FFFF"/>
                          </a:highlight>
                        </a:rPr>
                        <a:t>0.64924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>
                          <a:effectLst/>
                        </a:rPr>
                        <a:t>essay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0.65856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0.60812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0.65551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 dirty="0">
                          <a:effectLst/>
                        </a:rPr>
                        <a:t>pos	</a:t>
                      </a:r>
                      <a:endParaRPr lang="en-US" sz="200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0.65882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0.60818	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0.65557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submission has low impact*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90600" y="4171890"/>
            <a:ext cx="7391400" cy="2309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00200" y="310509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14800" y="310509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3200" y="310509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20000" y="310509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72400" y="310509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95400" y="272409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2012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272409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2013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248400" y="272409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2014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45520" y="2534959"/>
            <a:ext cx="87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May</a:t>
            </a:r>
          </a:p>
          <a:p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4622" y="2952690"/>
            <a:ext cx="9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 May </a:t>
            </a:r>
            <a:endParaRPr lang="en-US" sz="2000" dirty="0" smtClean="0"/>
          </a:p>
          <a:p>
            <a:r>
              <a:rPr lang="en-US" dirty="0" smtClean="0"/>
              <a:t>2014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24000" y="4552890"/>
            <a:ext cx="5029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543800" y="4343400"/>
            <a:ext cx="304800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3000" y="5715000"/>
            <a:ext cx="446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*Based on clue from Kaggle forum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553200" y="455289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95600" y="462909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Training Data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629400" y="469064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Test Data </a:t>
            </a:r>
            <a:endParaRPr lang="en-US" sz="1600" b="1" dirty="0"/>
          </a:p>
        </p:txBody>
      </p:sp>
      <p:sp>
        <p:nvSpPr>
          <p:cNvPr id="3" name="Right Brace 2"/>
          <p:cNvSpPr/>
          <p:nvPr/>
        </p:nvSpPr>
        <p:spPr>
          <a:xfrm rot="5400000">
            <a:off x="7195790" y="4843809"/>
            <a:ext cx="1009710" cy="161292"/>
          </a:xfrm>
          <a:prstGeom prst="rightBrac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85160" y="5429310"/>
            <a:ext cx="112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 late!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3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34" grpId="0"/>
      <p:bldP spid="35" grpId="0"/>
      <p:bldP spid="3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Late submission has low impact : </a:t>
            </a:r>
            <a:r>
              <a:rPr lang="en-US" sz="4000" dirty="0" smtClean="0"/>
              <a:t>Discount Function</a:t>
            </a:r>
            <a:endParaRPr lang="en-US" dirty="0"/>
          </a:p>
        </p:txBody>
      </p:sp>
      <p:pic>
        <p:nvPicPr>
          <p:cNvPr id="7" name="Content Placeholder 6" descr="discount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75" b="-39675"/>
          <a:stretch>
            <a:fillRect/>
          </a:stretch>
        </p:blipFill>
        <p:spPr>
          <a:xfrm>
            <a:off x="457200" y="1447800"/>
            <a:ext cx="8229600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submission has low impact*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90600" y="3657600"/>
            <a:ext cx="7391400" cy="2309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002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148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32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7892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724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95400" y="22098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2012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22098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2013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248400" y="22098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2014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21720" y="1905000"/>
            <a:ext cx="87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May</a:t>
            </a:r>
          </a:p>
          <a:p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4622" y="2438400"/>
            <a:ext cx="9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 May </a:t>
            </a:r>
            <a:endParaRPr lang="en-US" sz="2000" dirty="0" smtClean="0"/>
          </a:p>
          <a:p>
            <a:r>
              <a:rPr lang="en-US" dirty="0" smtClean="0"/>
              <a:t>2014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24000" y="3962400"/>
            <a:ext cx="5029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543800" y="3810000"/>
            <a:ext cx="304800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3000" y="5715000"/>
            <a:ext cx="446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*Based on clue from Kaggle forum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553200" y="39624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76400" y="4191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Training Data – No discounts applied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553200" y="4114800"/>
            <a:ext cx="19812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 Data –Discounted from 10 Feb 2014 onwards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953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submission has low impact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233867"/>
              </p:ext>
            </p:extLst>
          </p:nvPr>
        </p:nvGraphicFramePr>
        <p:xfrm>
          <a:off x="457200" y="2042161"/>
          <a:ext cx="8229600" cy="381609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4600"/>
                <a:gridCol w="2971800"/>
                <a:gridCol w="2743200"/>
              </a:tblGrid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Test Data Type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Kaggle Public </a:t>
                      </a:r>
                      <a:r>
                        <a:rPr lang="en-US" sz="2800" dirty="0" err="1">
                          <a:effectLst/>
                        </a:rPr>
                        <a:t>Leaderboard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endParaRPr lang="en-US" sz="2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Score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Kaggle Private </a:t>
                      </a:r>
                      <a:r>
                        <a:rPr lang="en-US" sz="2800" dirty="0" err="1">
                          <a:effectLst/>
                        </a:rPr>
                        <a:t>Leaderboard</a:t>
                      </a:r>
                      <a:r>
                        <a:rPr lang="en-US" sz="2800" dirty="0">
                          <a:effectLst/>
                        </a:rPr>
                        <a:t> Score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Without </a:t>
                      </a:r>
                      <a:r>
                        <a:rPr lang="en-US" sz="2800" dirty="0">
                          <a:effectLst/>
                        </a:rPr>
                        <a:t>discounting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highlight>
                            <a:srgbClr val="FFFFFF"/>
                          </a:highlight>
                        </a:rPr>
                        <a:t>0.59803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highlight>
                            <a:srgbClr val="FFFFFF"/>
                          </a:highlight>
                        </a:rPr>
                        <a:t>0.60173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With </a:t>
                      </a:r>
                      <a:r>
                        <a:rPr lang="en-US" sz="2800" dirty="0">
                          <a:effectLst/>
                        </a:rPr>
                        <a:t>discounting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0.60818	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0.65557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Discounted vs Not </a:t>
            </a:r>
            <a:r>
              <a:rPr lang="en-US" dirty="0" err="1" smtClean="0"/>
              <a:t>dicounted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94793"/>
              </p:ext>
            </p:extLst>
          </p:nvPr>
        </p:nvGraphicFramePr>
        <p:xfrm>
          <a:off x="457200" y="1752600"/>
          <a:ext cx="82296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Features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3-fold CV Over Training Data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Kaggle Public </a:t>
                      </a:r>
                      <a:r>
                        <a:rPr lang="en-US" sz="2000" dirty="0" err="1">
                          <a:effectLst/>
                        </a:rPr>
                        <a:t>Leaderboard</a:t>
                      </a:r>
                      <a:r>
                        <a:rPr lang="en-US" sz="2000" dirty="0">
                          <a:effectLst/>
                        </a:rPr>
                        <a:t> Score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Kaggle Private </a:t>
                      </a:r>
                      <a:r>
                        <a:rPr lang="en-US" sz="2000" dirty="0" err="1">
                          <a:effectLst/>
                        </a:rPr>
                        <a:t>Leaderboard</a:t>
                      </a:r>
                      <a:r>
                        <a:rPr lang="en-US" sz="2000" dirty="0">
                          <a:effectLst/>
                        </a:rPr>
                        <a:t> Score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boolean features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0.55554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0.58706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0.62673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>
                          <a:effectLst/>
                        </a:rPr>
                        <a:t>numerical features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0.56524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0.58742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0.62393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>
                          <a:effectLst/>
                        </a:rPr>
                        <a:t>categorical features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0.65185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0.60136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0.64924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>
                          <a:effectLst/>
                        </a:rPr>
                        <a:t>essay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0.65856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0.60812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0.65551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>
                          <a:effectLst/>
                        </a:rPr>
                        <a:t>pos	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0.65882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0.60818	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0.65557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14600" y="1600200"/>
            <a:ext cx="1905000" cy="472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495800" y="1447800"/>
            <a:ext cx="4419600" cy="4876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6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lh5.googleusercontent.com/WopXCnUInPxUBvIcFFuCKKf5cXOpEfGqXc1e-NTdNfycjwtF9g5BDPTfyjmBby3hlnbdPiQ_ggdHLavHUWP6cMqEas2KJYTiQlLRwE3ujO34RaydP7VswIQZMT2UOUMLi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19" y="-457200"/>
            <a:ext cx="8994481" cy="7419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86800" cy="6858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Ours is the 7</a:t>
            </a:r>
            <a:r>
              <a:rPr lang="en-US" baseline="30000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th</a:t>
            </a:r>
            <a:r>
              <a:rPr lang="en-US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 best Solution</a:t>
            </a:r>
            <a:endParaRPr lang="en-US" dirty="0">
              <a:solidFill>
                <a:srgbClr val="FF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1752600"/>
            <a:ext cx="8686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Helvetica" pitchFamily="34" charset="0"/>
                <a:ea typeface="+mj-ea"/>
                <a:cs typeface="Helvetica" pitchFamily="34" charset="0"/>
              </a:rPr>
              <a:t>Thank you! Questions?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pic>
        <p:nvPicPr>
          <p:cNvPr id="38914" name="Picture 2" descr="C:\Users\Muthukumar C\Downloads\Kooroshication-Pan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743200"/>
            <a:ext cx="3657600" cy="2286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91200" y="4648201"/>
            <a:ext cx="2971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Photo credits : </a:t>
            </a:r>
            <a:r>
              <a:rPr lang="en-US" sz="1400" dirty="0" err="1" smtClean="0">
                <a:solidFill>
                  <a:srgbClr val="0070C0"/>
                </a:solidFill>
              </a:rPr>
              <a:t>Kooroshication</a:t>
            </a:r>
            <a:r>
              <a:rPr lang="en-US" sz="1400" dirty="0" smtClean="0">
                <a:solidFill>
                  <a:srgbClr val="0070C0"/>
                </a:solidFill>
              </a:rPr>
              <a:t> @</a:t>
            </a:r>
            <a:r>
              <a:rPr lang="en-US" sz="1400" dirty="0" err="1" smtClean="0">
                <a:solidFill>
                  <a:srgbClr val="0070C0"/>
                </a:solidFill>
              </a:rPr>
              <a:t>flickr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22804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5228 - Knowledge Discovery &amp; Data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2" name="Picture 4" descr="http://cdn.donorschoose.net/docs/DonorsChoose-org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71532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0" y="5346357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Donors need to evaluate every project to recommend for funding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495022" y="4571999"/>
            <a:ext cx="304800" cy="77435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Problem Statement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 preprocessing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Predictive Model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Learning algorithm: Max-Ent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Experiments and Results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Problem: Predict </a:t>
            </a:r>
            <a: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“exciting”</a:t>
            </a:r>
            <a:b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vs</a:t>
            </a:r>
            <a:r>
              <a:rPr lang="en-US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“not exciting”</a:t>
            </a:r>
            <a:endParaRPr lang="en-US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2766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Helvetica"/>
                <a:cs typeface="Helvetica"/>
              </a:rPr>
              <a:t>Train </a:t>
            </a:r>
            <a:r>
              <a:rPr lang="en-US" sz="3000" dirty="0">
                <a:latin typeface="Helvetica"/>
                <a:cs typeface="Helvetica"/>
              </a:rPr>
              <a:t>a supervised </a:t>
            </a:r>
            <a:r>
              <a:rPr lang="en-US" sz="3000" dirty="0" smtClean="0">
                <a:latin typeface="Helvetica"/>
                <a:cs typeface="Helvetica"/>
              </a:rPr>
              <a:t>classifier </a:t>
            </a:r>
            <a:r>
              <a:rPr lang="en-US" sz="3000" i="1" dirty="0">
                <a:latin typeface="Helvetica"/>
                <a:cs typeface="Helvetica"/>
              </a:rPr>
              <a:t>C </a:t>
            </a:r>
            <a:r>
              <a:rPr lang="en-US" sz="3000" dirty="0">
                <a:latin typeface="Helvetica"/>
                <a:cs typeface="Helvetica"/>
              </a:rPr>
              <a:t>to predict if a new proposed project is exciting or </a:t>
            </a:r>
            <a:r>
              <a:rPr lang="en-US" sz="3000" dirty="0" smtClean="0">
                <a:latin typeface="Helvetica"/>
                <a:cs typeface="Helvetica"/>
              </a:rPr>
              <a:t>not.</a:t>
            </a:r>
          </a:p>
          <a:p>
            <a:endParaRPr lang="en-US" sz="3000" dirty="0">
              <a:latin typeface="Helvetica"/>
              <a:cs typeface="Helvetica"/>
            </a:endParaRPr>
          </a:p>
          <a:p>
            <a:r>
              <a:rPr lang="en-US" sz="3000" dirty="0" smtClean="0">
                <a:latin typeface="Helvetica"/>
                <a:cs typeface="Helvetica"/>
              </a:rPr>
              <a:t>The </a:t>
            </a:r>
            <a:r>
              <a:rPr lang="en-US" sz="3000" dirty="0">
                <a:latin typeface="Helvetica"/>
                <a:cs typeface="Helvetica"/>
              </a:rPr>
              <a:t>task is a binary classification problem. </a:t>
            </a:r>
          </a:p>
        </p:txBody>
      </p:sp>
    </p:spTree>
    <p:extLst>
      <p:ext uri="{BB962C8B-B14F-4D97-AF65-F5344CB8AC3E}">
        <p14:creationId xmlns:p14="http://schemas.microsoft.com/office/powerpoint/2010/main" val="12711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lh5.googleusercontent.com/WopXCnUInPxUBvIcFFuCKKf5cXOpEfGqXc1e-NTdNfycjwtF9g5BDPTfyjmBby3hlnbdPiQ_ggdHLavHUWP6cMqEas2KJYTiQlLRwE3ujO34RaydP7VswIQZMT2UOUMLi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19" y="-457200"/>
            <a:ext cx="8994481" cy="7419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86800" cy="6858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Ours is the 7</a:t>
            </a:r>
            <a:r>
              <a:rPr lang="en-US" baseline="30000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th</a:t>
            </a:r>
            <a:r>
              <a:rPr lang="en-US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 best Solution</a:t>
            </a:r>
            <a:endParaRPr lang="en-US" dirty="0">
              <a:solidFill>
                <a:srgbClr val="FF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provisioned by Kaggle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0600" y="1524000"/>
            <a:ext cx="4038600" cy="464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>
                <a:latin typeface="Helvetica"/>
                <a:cs typeface="Helvetica"/>
              </a:rPr>
              <a:t>Training only</a:t>
            </a:r>
          </a:p>
          <a:p>
            <a:pPr marL="0" indent="0" algn="ctr">
              <a:buNone/>
            </a:pPr>
            <a:endParaRPr lang="en-US" sz="3000" dirty="0" smtClean="0">
              <a:latin typeface="Helvetica"/>
              <a:cs typeface="Helvetica"/>
            </a:endParaRPr>
          </a:p>
          <a:p>
            <a:r>
              <a:rPr lang="en-US" sz="3000" dirty="0" err="1" smtClean="0">
                <a:latin typeface="Helvetica"/>
                <a:cs typeface="Helvetica"/>
              </a:rPr>
              <a:t>donations.csv</a:t>
            </a:r>
            <a:endParaRPr lang="en-US" sz="3000" dirty="0">
              <a:latin typeface="Helvetica"/>
              <a:cs typeface="Helvetica"/>
            </a:endParaRPr>
          </a:p>
          <a:p>
            <a:r>
              <a:rPr lang="en-US" sz="3000" dirty="0" err="1">
                <a:latin typeface="Helvetica"/>
                <a:cs typeface="Helvetica"/>
              </a:rPr>
              <a:t>o</a:t>
            </a:r>
            <a:r>
              <a:rPr lang="en-US" sz="3000" dirty="0" err="1" smtClean="0">
                <a:latin typeface="Helvetica"/>
                <a:cs typeface="Helvetica"/>
              </a:rPr>
              <a:t>utcomes.csv</a:t>
            </a:r>
            <a:endParaRPr lang="en-US" sz="3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3000" dirty="0">
              <a:latin typeface="Helvetica"/>
              <a:cs typeface="Helvetica"/>
            </a:endParaRPr>
          </a:p>
          <a:p>
            <a:endParaRPr lang="en-US" sz="3000" dirty="0">
              <a:latin typeface="Helvetica"/>
              <a:cs typeface="Helvetic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447800"/>
            <a:ext cx="3810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dirty="0" smtClean="0">
                <a:latin typeface="Helvetica"/>
                <a:cs typeface="Helvetica"/>
              </a:rPr>
              <a:t>Training + Test</a:t>
            </a:r>
          </a:p>
          <a:p>
            <a:pPr marL="0" indent="0" algn="ctr">
              <a:buNone/>
            </a:pPr>
            <a:endParaRPr lang="en-US" sz="3000" dirty="0">
              <a:latin typeface="Helvetica"/>
              <a:cs typeface="Helvetica"/>
            </a:endParaRPr>
          </a:p>
          <a:p>
            <a:r>
              <a:rPr lang="en-US" sz="3000" dirty="0" err="1" smtClean="0">
                <a:latin typeface="Helvetica"/>
                <a:cs typeface="Helvetica"/>
              </a:rPr>
              <a:t>projects.csv</a:t>
            </a:r>
            <a:endParaRPr lang="en-US" sz="3000" dirty="0" smtClean="0">
              <a:latin typeface="Helvetica"/>
              <a:cs typeface="Helvetica"/>
            </a:endParaRPr>
          </a:p>
          <a:p>
            <a:r>
              <a:rPr lang="en-US" sz="3000" dirty="0" err="1" smtClean="0">
                <a:latin typeface="Helvetica"/>
                <a:cs typeface="Helvetica"/>
              </a:rPr>
              <a:t>essays.csv</a:t>
            </a:r>
            <a:endParaRPr lang="en-US" sz="3000" dirty="0" smtClean="0">
              <a:latin typeface="Helvetica"/>
              <a:cs typeface="Helvetica"/>
            </a:endParaRPr>
          </a:p>
          <a:p>
            <a:r>
              <a:rPr lang="en-US" sz="3000" dirty="0" err="1">
                <a:latin typeface="Helvetica"/>
                <a:cs typeface="Helvetica"/>
              </a:rPr>
              <a:t>r</a:t>
            </a:r>
            <a:r>
              <a:rPr lang="en-US" sz="3000" dirty="0" err="1" smtClean="0">
                <a:latin typeface="Helvetica"/>
                <a:cs typeface="Helvetica"/>
              </a:rPr>
              <a:t>esources.csv</a:t>
            </a:r>
            <a:endParaRPr lang="en-US" sz="3000" dirty="0">
              <a:latin typeface="Helvetica"/>
              <a:cs typeface="Helvetic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495800" y="1524000"/>
            <a:ext cx="0" cy="4495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3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provisioned by Kaggle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/>
              <a:t>Training:</a:t>
            </a:r>
            <a:r>
              <a:rPr lang="en-US" sz="3600" dirty="0" smtClean="0"/>
              <a:t> </a:t>
            </a:r>
          </a:p>
          <a:p>
            <a:pPr lvl="1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			</a:t>
            </a:r>
            <a:r>
              <a:rPr lang="en-US" sz="4400" b="1" dirty="0" smtClean="0">
                <a:solidFill>
                  <a:srgbClr val="FF0000"/>
                </a:solidFill>
              </a:rPr>
              <a:t>&lt;  1 January 2014</a:t>
            </a:r>
          </a:p>
          <a:p>
            <a:pPr>
              <a:buNone/>
            </a:pPr>
            <a:r>
              <a:rPr lang="en-US" sz="4000" dirty="0" smtClean="0"/>
              <a:t>Test: </a:t>
            </a:r>
          </a:p>
          <a:p>
            <a:pPr>
              <a:buNone/>
            </a:pPr>
            <a:r>
              <a:rPr lang="en-US" b="1" dirty="0" smtClean="0">
                <a:solidFill>
                  <a:srgbClr val="00B0F0"/>
                </a:solidFill>
              </a:rPr>
              <a:t>			</a:t>
            </a:r>
            <a:r>
              <a:rPr lang="en-US" sz="4400" b="1" dirty="0" smtClean="0">
                <a:solidFill>
                  <a:srgbClr val="00B0F0"/>
                </a:solidFill>
              </a:rPr>
              <a:t>&gt;= 1 January 2014</a:t>
            </a:r>
            <a:endParaRPr 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3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history is useless! 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828059"/>
              </p:ext>
            </p:extLst>
          </p:nvPr>
        </p:nvGraphicFramePr>
        <p:xfrm>
          <a:off x="381000" y="1676400"/>
          <a:ext cx="8305800" cy="3962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1236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Training set Start date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Training Set Size (# projects)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3-fold CV Over Training Data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Kaggle public </a:t>
                      </a:r>
                      <a:r>
                        <a:rPr lang="en-US" sz="1800" dirty="0" err="1">
                          <a:effectLst/>
                        </a:rPr>
                        <a:t>leaderboard</a:t>
                      </a:r>
                      <a:r>
                        <a:rPr lang="en-US" sz="1800" dirty="0">
                          <a:effectLst/>
                        </a:rPr>
                        <a:t> score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Kaggle private leaderboard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score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757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All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619,326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0.76894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0.58110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127000" marB="1270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0.63825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127000" marB="127000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757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January 2012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248,955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0.67067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0.60727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127000" marB="127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0.65418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127000" marB="127000"/>
                </a:tc>
              </a:tr>
              <a:tr h="6051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July 2012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196,770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0.65882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0.60818	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0.65557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6051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January 2013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131,329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0.64538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0.60417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0.63495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2971800"/>
            <a:ext cx="84582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" y="4343400"/>
            <a:ext cx="84582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6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</Template>
  <TotalTime>384</TotalTime>
  <Words>865</Words>
  <Application>Microsoft Office PowerPoint</Application>
  <PresentationFormat>On-screen Show (4:3)</PresentationFormat>
  <Paragraphs>308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KDD Cup 2014 - Predicting Excitement at DonorsChoose.org</vt:lpstr>
      <vt:lpstr>PowerPoint Presentation</vt:lpstr>
      <vt:lpstr>PowerPoint Presentation</vt:lpstr>
      <vt:lpstr>Outline</vt:lpstr>
      <vt:lpstr>Problem: Predict “exciting”      vs “not exciting”</vt:lpstr>
      <vt:lpstr>Ours is the 7th best Solution</vt:lpstr>
      <vt:lpstr>Data provisioned by Kaggle</vt:lpstr>
      <vt:lpstr>Data provisioned by Kaggle</vt:lpstr>
      <vt:lpstr>Too much history is useless! </vt:lpstr>
      <vt:lpstr>Class Imbalance</vt:lpstr>
      <vt:lpstr>Outline</vt:lpstr>
      <vt:lpstr>Binary Features</vt:lpstr>
      <vt:lpstr>Numeric Features</vt:lpstr>
      <vt:lpstr>Categorical Features</vt:lpstr>
      <vt:lpstr>PowerPoint Presentation</vt:lpstr>
      <vt:lpstr>PowerPoint Presentation</vt:lpstr>
      <vt:lpstr>Learning Algorithm: Max-Ent</vt:lpstr>
      <vt:lpstr>PowerPoint Presentation</vt:lpstr>
      <vt:lpstr>Ensemble Classifier</vt:lpstr>
      <vt:lpstr>Outline</vt:lpstr>
      <vt:lpstr>Why are we ranked 7th?</vt:lpstr>
      <vt:lpstr>Late submission has low impact*</vt:lpstr>
      <vt:lpstr>Late submission has low impact : Discount Function</vt:lpstr>
      <vt:lpstr>Late submission has low impact*</vt:lpstr>
      <vt:lpstr>Late submission has low impact</vt:lpstr>
      <vt:lpstr>Discounted vs Not dicounted</vt:lpstr>
      <vt:lpstr>Ours is the 7th best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Cup 2014 - Predicting Excitement at DonorsChoose.org</dc:title>
  <dc:creator>Muthukumar Chandrasekaran</dc:creator>
  <cp:lastModifiedBy>Muthu</cp:lastModifiedBy>
  <cp:revision>82</cp:revision>
  <dcterms:created xsi:type="dcterms:W3CDTF">2006-08-16T00:00:00Z</dcterms:created>
  <dcterms:modified xsi:type="dcterms:W3CDTF">2014-11-04T09:48:30Z</dcterms:modified>
</cp:coreProperties>
</file>