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68" r:id="rId5"/>
    <p:sldId id="265" r:id="rId6"/>
    <p:sldId id="263" r:id="rId7"/>
    <p:sldId id="261" r:id="rId8"/>
    <p:sldId id="271" r:id="rId9"/>
    <p:sldId id="272" r:id="rId10"/>
    <p:sldId id="273" r:id="rId11"/>
    <p:sldId id="259" r:id="rId12"/>
    <p:sldId id="269" r:id="rId13"/>
    <p:sldId id="275" r:id="rId14"/>
    <p:sldId id="274" r:id="rId15"/>
    <p:sldId id="276" r:id="rId16"/>
    <p:sldId id="277" r:id="rId17"/>
    <p:sldId id="270" r:id="rId18"/>
    <p:sldId id="266" r:id="rId19"/>
    <p:sldId id="278" r:id="rId20"/>
    <p:sldId id="280" r:id="rId21"/>
    <p:sldId id="281" r:id="rId22"/>
    <p:sldId id="282" r:id="rId23"/>
    <p:sldId id="26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576" autoAdjust="0"/>
  </p:normalViewPr>
  <p:slideViewPr>
    <p:cSldViewPr>
      <p:cViewPr>
        <p:scale>
          <a:sx n="45" d="100"/>
          <a:sy n="45" d="100"/>
        </p:scale>
        <p:origin x="-9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F5159-5F9A-40D9-9FA8-29356E4B5129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43D8-FBB9-4402-A05E-BA0EFF50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A6788142-61EA-4A77-806B-3600FC0BAF2E}" type="datetime3">
              <a:rPr lang="en-US" smtClean="0"/>
              <a:t>3 November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/>
            <a:r>
              <a:rPr lang="en-US" dirty="0" smtClean="0"/>
              <a:t>NUS, Singapore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D2A5-E6F9-43DB-9261-F23730E178D4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61C2-E5FC-4E05-BB70-53F9C5063D0B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725C-E79B-4BC8-9A0E-945B5D5A98D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B823-ED87-4C2E-BC4C-F739004D6C8E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CC-1D30-45FA-9419-46649697542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834-2950-4EB8-B4E8-CB25395AA053}" type="datetime3">
              <a:rPr lang="en-US" smtClean="0"/>
              <a:t>3 November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AEC4-F895-4E8A-AA45-BDB4C332AA6A}" type="datetime3">
              <a:rPr lang="en-US" smtClean="0"/>
              <a:t>3 November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F4A-08D9-4EF2-B38A-918A8F06D15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2EF1-9A18-4B4E-92EF-AF0830BE31FD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9DA9-A275-48C3-B914-32F48F053414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KDD Cup 2014 - Predicting Excitement at DonorsChoose.org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CS5228 Project by Group 8</a:t>
            </a:r>
          </a:p>
          <a:p>
            <a:pPr algn="l"/>
            <a:r>
              <a:rPr lang="en-US" dirty="0" smtClean="0"/>
              <a:t>Raymond</a:t>
            </a:r>
          </a:p>
          <a:p>
            <a:pPr algn="l"/>
            <a:r>
              <a:rPr lang="en-US" dirty="0" err="1" smtClean="0"/>
              <a:t>Muthu</a:t>
            </a:r>
            <a:r>
              <a:rPr lang="en-US" dirty="0" smtClean="0"/>
              <a:t> Kumar </a:t>
            </a:r>
            <a:r>
              <a:rPr lang="en-US" dirty="0" err="1" smtClean="0"/>
              <a:t>Chandrasekaran</a:t>
            </a:r>
            <a:endParaRPr lang="en-US" dirty="0" smtClean="0"/>
          </a:p>
          <a:p>
            <a:pPr algn="l"/>
            <a:r>
              <a:rPr lang="en-US" dirty="0" smtClean="0"/>
              <a:t>Peter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0544-8F65-4393-9227-C3F2E95FAC36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pPr algn="ctr"/>
            <a:r>
              <a:rPr lang="en-US" dirty="0" smtClean="0"/>
              <a:t>NUS, Singapore</a:t>
            </a:r>
          </a:p>
        </p:txBody>
      </p:sp>
    </p:spTree>
    <p:extLst>
      <p:ext uri="{BB962C8B-B14F-4D97-AF65-F5344CB8AC3E}">
        <p14:creationId xmlns:p14="http://schemas.microsoft.com/office/powerpoint/2010/main" val="299227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543864"/>
              </p:ext>
            </p:extLst>
          </p:nvPr>
        </p:nvGraphicFramePr>
        <p:xfrm>
          <a:off x="457200" y="2662936"/>
          <a:ext cx="8229600" cy="918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Positive instances	(exciting)	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18,670 (~ 9%)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Negative instances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(not exciting)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178,100 (~ 91%)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232-105D-4AA5-B548-5832548E2317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0639"/>
              </p:ext>
            </p:extLst>
          </p:nvPr>
        </p:nvGraphicFramePr>
        <p:xfrm>
          <a:off x="2057400" y="1752603"/>
          <a:ext cx="5295900" cy="4038597"/>
        </p:xfrm>
        <a:graphic>
          <a:graphicData uri="http://schemas.openxmlformats.org/drawingml/2006/table">
            <a:tbl>
              <a:tblPr/>
              <a:tblGrid>
                <a:gridCol w="4773515"/>
                <a:gridCol w="522385"/>
              </a:tblGrid>
              <a:tr h="4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school_charter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school_magnet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school_year_round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school_nlns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school_kipp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school_charter_ready_promise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teacher_teach_for_america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teacher_ny_teaching_fellow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eligible_double_your_impact_match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48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implementation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cost of </a:t>
            </a:r>
            <a:r>
              <a:rPr lang="en-US" dirty="0" smtClean="0"/>
              <a:t>fulfillment</a:t>
            </a:r>
          </a:p>
          <a:p>
            <a:endParaRPr lang="en-US" dirty="0" smtClean="0"/>
          </a:p>
          <a:p>
            <a:r>
              <a:rPr lang="en-US" dirty="0" smtClean="0"/>
              <a:t>Projected project impact</a:t>
            </a:r>
          </a:p>
          <a:p>
            <a:pPr lvl="1"/>
            <a:r>
              <a:rPr lang="en-US" dirty="0" smtClean="0"/>
              <a:t>e.g., number </a:t>
            </a:r>
            <a:r>
              <a:rPr lang="en-US" dirty="0"/>
              <a:t>of students impacted by a </a:t>
            </a:r>
            <a:r>
              <a:rPr lang="en-US" dirty="0" smtClean="0"/>
              <a:t>project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Screen Shot 2014-11-03 at 4.2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99500" cy="3898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It’s all about location, location, location!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752600"/>
            <a:ext cx="241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42.820593,-112.409161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4202668"/>
            <a:ext cx="23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34.361999,-80.063582</a:t>
            </a:r>
          </a:p>
        </p:txBody>
      </p:sp>
    </p:spTree>
    <p:extLst>
      <p:ext uri="{BB962C8B-B14F-4D97-AF65-F5344CB8AC3E}">
        <p14:creationId xmlns:p14="http://schemas.microsoft.com/office/powerpoint/2010/main" val="370166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" y="655637"/>
            <a:ext cx="8826500" cy="55165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876" y="609600"/>
            <a:ext cx="9875520" cy="6172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Algorithm: Max-Ent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a.k.a</a:t>
            </a:r>
            <a:r>
              <a:rPr lang="en-US" dirty="0" smtClean="0"/>
              <a:t> Logistic regression (</a:t>
            </a:r>
            <a:r>
              <a:rPr lang="en-US" dirty="0" err="1" smtClean="0"/>
              <a:t>Logit</a:t>
            </a:r>
            <a:r>
              <a:rPr lang="en-US" dirty="0" smtClean="0"/>
              <a:t>)</a:t>
            </a:r>
          </a:p>
          <a:p>
            <a:r>
              <a:rPr lang="en-US" dirty="0"/>
              <a:t>L2­regularized </a:t>
            </a:r>
            <a:r>
              <a:rPr lang="en-US" dirty="0" err="1"/>
              <a:t>Max­Ent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max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7315200" cy="15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ikit-learn: machine learning in Python — scikit-learn 0.15.2 documentation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167" y="187354"/>
            <a:ext cx="10972800" cy="6172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Classifier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00200" y="4191000"/>
            <a:ext cx="1981200" cy="1524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Text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2600" y="4191000"/>
            <a:ext cx="1981200" cy="1524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Project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0" idx="0"/>
          </p:cNvCxnSpPr>
          <p:nvPr/>
        </p:nvCxnSpPr>
        <p:spPr>
          <a:xfrm rot="16200000" flipV="1">
            <a:off x="5248628" y="2886427"/>
            <a:ext cx="533400" cy="20757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</p:cNvCxnSpPr>
          <p:nvPr/>
        </p:nvCxnSpPr>
        <p:spPr>
          <a:xfrm rot="5400000" flipH="1" flipV="1">
            <a:off x="3267427" y="2980973"/>
            <a:ext cx="533400" cy="18866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38222" y="1600200"/>
            <a:ext cx="13781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</a:t>
            </a:r>
          </a:p>
        </p:txBody>
      </p:sp>
      <p:cxnSp>
        <p:nvCxnSpPr>
          <p:cNvPr id="32" name="Straight Arrow Connector 31"/>
          <p:cNvCxnSpPr>
            <a:endCxn id="28" idx="2"/>
          </p:cNvCxnSpPr>
          <p:nvPr/>
        </p:nvCxnSpPr>
        <p:spPr>
          <a:xfrm flipV="1">
            <a:off x="4522182" y="2184976"/>
            <a:ext cx="5091" cy="55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76600" y="2743200"/>
            <a:ext cx="2438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Average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8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56234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58007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66975"/>
            <a:ext cx="3152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625"/>
            <a:ext cx="5791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7625"/>
            <a:ext cx="1381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9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impact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0600" y="3659909"/>
            <a:ext cx="7391400" cy="7466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914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724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5400" y="220980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20980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220980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43557" y="2221468"/>
            <a:ext cx="14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May 2014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1828800"/>
            <a:ext cx="14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May 2014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00200" y="4191000"/>
            <a:ext cx="6248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91400" y="46482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5257800"/>
            <a:ext cx="505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Based on clue from </a:t>
            </a:r>
            <a:r>
              <a:rPr lang="en-US" sz="2800" dirty="0" err="1" smtClean="0"/>
              <a:t>Kaggle</a:t>
            </a:r>
            <a:r>
              <a:rPr lang="en-US" sz="2800" dirty="0" smtClean="0"/>
              <a:t> forum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53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discou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75" b="-3967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233867"/>
              </p:ext>
            </p:extLst>
          </p:nvPr>
        </p:nvGraphicFramePr>
        <p:xfrm>
          <a:off x="457200" y="2042161"/>
          <a:ext cx="8229600" cy="3520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Test Data Type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Kaggle Public Leaderboard Score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Kaggle Private Leaderboard Score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without discounting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highlight>
                            <a:srgbClr val="FFFFFF"/>
                          </a:highlight>
                        </a:rPr>
                        <a:t>0.59803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highlight>
                            <a:srgbClr val="FFFFFF"/>
                          </a:highlight>
                        </a:rPr>
                        <a:t>0.60173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with discounting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0.60818	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0.65557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232-105D-4AA5-B548-5832548E2317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ranked 7</a:t>
            </a:r>
            <a:r>
              <a:rPr lang="en-US" baseline="30000" dirty="0" smtClean="0"/>
              <a:t>th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94793"/>
              </p:ext>
            </p:extLst>
          </p:nvPr>
        </p:nvGraphicFramePr>
        <p:xfrm>
          <a:off x="457200" y="1752600"/>
          <a:ext cx="8229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3-fold CV Over Training 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Kaggle Public Leaderboard Score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Kaggle Private Leaderboard Score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 features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0.55554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0.58706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0.62673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numerical features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0.56524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0.58742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0.62393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categorical features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0.65185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0.60136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0.64924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essay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0.65856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0.60812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0.65551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pos	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0.65882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0.60818	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0.65557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http://cdn.donorschoose.net/docs/DonorsChoose-org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1532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22804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534635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Donors need to evaluate every project to recommend for funding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495022" y="4571999"/>
            <a:ext cx="304800" cy="7743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232-105D-4AA5-B548-5832548E2317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Problem: Predict 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“exciting”</a:t>
            </a:r>
            <a:b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  <a:r>
              <a:rPr lang="en-US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“not exciting”</a:t>
            </a:r>
            <a:endParaRPr lang="en-US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276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/>
                <a:cs typeface="Helvetica"/>
              </a:rPr>
              <a:t>Train </a:t>
            </a:r>
            <a:r>
              <a:rPr lang="en-US" sz="3000" dirty="0">
                <a:latin typeface="Helvetica"/>
                <a:cs typeface="Helvetica"/>
              </a:rPr>
              <a:t>a supervised </a:t>
            </a:r>
            <a:r>
              <a:rPr lang="en-US" sz="3000" dirty="0" smtClean="0">
                <a:latin typeface="Helvetica"/>
                <a:cs typeface="Helvetica"/>
              </a:rPr>
              <a:t>classifier </a:t>
            </a:r>
            <a:r>
              <a:rPr lang="en-US" sz="3000" i="1" dirty="0">
                <a:latin typeface="Helvetica"/>
                <a:cs typeface="Helvetica"/>
              </a:rPr>
              <a:t>C </a:t>
            </a:r>
            <a:r>
              <a:rPr lang="en-US" sz="3000" dirty="0">
                <a:latin typeface="Helvetica"/>
                <a:cs typeface="Helvetica"/>
              </a:rPr>
              <a:t>to predict if a new proposed project is exciting or </a:t>
            </a:r>
            <a:r>
              <a:rPr lang="en-US" sz="3000" dirty="0" smtClean="0">
                <a:latin typeface="Helvetica"/>
                <a:cs typeface="Helvetica"/>
              </a:rPr>
              <a:t>not.</a:t>
            </a:r>
          </a:p>
          <a:p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smtClean="0">
                <a:latin typeface="Helvetica"/>
                <a:cs typeface="Helvetica"/>
              </a:rPr>
              <a:t>The </a:t>
            </a:r>
            <a:r>
              <a:rPr lang="en-US" sz="3000" dirty="0">
                <a:latin typeface="Helvetica"/>
                <a:cs typeface="Helvetica"/>
              </a:rPr>
              <a:t>task is a binary classification problem. </a:t>
            </a:r>
            <a:endParaRPr lang="en-US" sz="3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112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Ours is the 7</a:t>
            </a:r>
            <a:r>
              <a:rPr lang="en-US" baseline="30000" dirty="0" smtClean="0"/>
              <a:t>th</a:t>
            </a:r>
            <a:r>
              <a:rPr lang="en-US" dirty="0" smtClean="0"/>
              <a:t> best Solution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7DE-C1F2-4EE8-8C8A-52BA35B8EB91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provisioned by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B7B7-A507-48A0-B22F-AA1D52CB5AA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0600" y="1524000"/>
            <a:ext cx="40386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Helvetica"/>
                <a:cs typeface="Helvetica"/>
              </a:rPr>
              <a:t>Training only</a:t>
            </a:r>
          </a:p>
          <a:p>
            <a:pPr marL="0" indent="0" algn="ctr">
              <a:buNone/>
            </a:pP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donations.csv</a:t>
            </a: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err="1">
                <a:latin typeface="Helvetica"/>
                <a:cs typeface="Helvetica"/>
              </a:rPr>
              <a:t>o</a:t>
            </a:r>
            <a:r>
              <a:rPr lang="en-US" sz="3000" dirty="0" err="1" smtClean="0">
                <a:latin typeface="Helvetica"/>
                <a:cs typeface="Helvetica"/>
              </a:rPr>
              <a:t>utcomes.csv</a:t>
            </a:r>
            <a:endParaRPr lang="en-US" sz="3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3000" dirty="0">
              <a:latin typeface="Helvetica"/>
              <a:cs typeface="Helvetica"/>
            </a:endParaRPr>
          </a:p>
          <a:p>
            <a:endParaRPr lang="en-US" sz="3000" dirty="0">
              <a:latin typeface="Helvetica"/>
              <a:cs typeface="Helvetic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447800"/>
            <a:ext cx="4038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 smtClean="0">
                <a:latin typeface="Helvetica"/>
                <a:cs typeface="Helvetica"/>
              </a:rPr>
              <a:t>Training + Test</a:t>
            </a:r>
          </a:p>
          <a:p>
            <a:pPr marL="0" indent="0" algn="ctr">
              <a:buNone/>
            </a:pP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projects.csv</a:t>
            </a: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essays.csv</a:t>
            </a: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>
                <a:latin typeface="Helvetica"/>
                <a:cs typeface="Helvetica"/>
              </a:rPr>
              <a:t>r</a:t>
            </a:r>
            <a:r>
              <a:rPr lang="en-US" sz="3000" dirty="0" err="1" smtClean="0">
                <a:latin typeface="Helvetica"/>
                <a:cs typeface="Helvetica"/>
              </a:rPr>
              <a:t>esources.csv</a:t>
            </a:r>
            <a:endParaRPr lang="en-US" sz="3000" dirty="0">
              <a:latin typeface="Helvetica"/>
              <a:cs typeface="Helvetic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95800" y="1524000"/>
            <a:ext cx="0" cy="4495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provisioned by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B7B7-A507-48A0-B22F-AA1D52CB5AA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&lt; 1 January 2014</a:t>
            </a:r>
          </a:p>
          <a:p>
            <a:r>
              <a:rPr lang="en-US" dirty="0" smtClean="0"/>
              <a:t>Test: &gt;= 1 January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history is useless! 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28059"/>
              </p:ext>
            </p:extLst>
          </p:nvPr>
        </p:nvGraphicFramePr>
        <p:xfrm>
          <a:off x="457200" y="2133600"/>
          <a:ext cx="8229600" cy="350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094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Training set Start date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Set Size (# projects)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3-fold CV Over Training Data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Kaggle public leaderboard score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Kaggle</a:t>
                      </a:r>
                      <a:r>
                        <a:rPr lang="en-US" sz="1200" dirty="0">
                          <a:effectLst/>
                        </a:rPr>
                        <a:t> private leaderboard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score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670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619,326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0.76894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0.58110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0.63825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</a:tr>
              <a:tr h="670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January 2012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248,955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0.67067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0.60727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0.65418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</a:tr>
              <a:tr h="5353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July 2012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196,770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0.65882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0.60818	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0.65557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5353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January 2013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131,329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0.64538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FF"/>
                          </a:highlight>
                        </a:rPr>
                        <a:t>0.60417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0.63495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2E54-CFC6-46DC-BEF3-B3681CD4B600}" type="datetime3">
              <a:rPr lang="en-US" smtClean="0"/>
              <a:t>3 November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258</TotalTime>
  <Words>637</Words>
  <Application>Microsoft Macintosh PowerPoint</Application>
  <PresentationFormat>On-screen Show (4:3)</PresentationFormat>
  <Paragraphs>245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KDD Cup 2014 - Predicting Excitement at DonorsChoose.org</vt:lpstr>
      <vt:lpstr>PowerPoint Presentation</vt:lpstr>
      <vt:lpstr>PowerPoint Presentation</vt:lpstr>
      <vt:lpstr>Outline</vt:lpstr>
      <vt:lpstr>Problem: Predict “exciting”      vs “not exciting”</vt:lpstr>
      <vt:lpstr>Ours is the 7th best Solution</vt:lpstr>
      <vt:lpstr>Data provisioned by Kaggle</vt:lpstr>
      <vt:lpstr>Data provisioned by Kaggle</vt:lpstr>
      <vt:lpstr>Too much history is useless! </vt:lpstr>
      <vt:lpstr>Class Imbalance</vt:lpstr>
      <vt:lpstr>Outline</vt:lpstr>
      <vt:lpstr>Binary Features</vt:lpstr>
      <vt:lpstr>Numeric Features</vt:lpstr>
      <vt:lpstr>Categorical Features</vt:lpstr>
      <vt:lpstr>PowerPoint Presentation</vt:lpstr>
      <vt:lpstr>PowerPoint Presentation</vt:lpstr>
      <vt:lpstr>Learning Algorithm: Max-Ent</vt:lpstr>
      <vt:lpstr>PowerPoint Presentation</vt:lpstr>
      <vt:lpstr>Ensemble Classifier</vt:lpstr>
      <vt:lpstr>Late submission has low impact</vt:lpstr>
      <vt:lpstr>PowerPoint Presentation</vt:lpstr>
      <vt:lpstr>PowerPoint Presentation</vt:lpstr>
      <vt:lpstr>Outline</vt:lpstr>
      <vt:lpstr>Why are we ranked 7th?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2014 - Predicting Excitement at DonorsChoose.org</dc:title>
  <dc:creator>Muthukumar Chandrasekaran</dc:creator>
  <cp:lastModifiedBy>Raymond Hendy</cp:lastModifiedBy>
  <cp:revision>38</cp:revision>
  <dcterms:created xsi:type="dcterms:W3CDTF">2006-08-16T00:00:00Z</dcterms:created>
  <dcterms:modified xsi:type="dcterms:W3CDTF">2014-11-03T11:01:21Z</dcterms:modified>
</cp:coreProperties>
</file>