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612" r:id="rId2"/>
    <p:sldId id="772" r:id="rId3"/>
    <p:sldId id="771" r:id="rId4"/>
    <p:sldId id="776" r:id="rId5"/>
    <p:sldId id="778" r:id="rId6"/>
    <p:sldId id="773" r:id="rId7"/>
    <p:sldId id="777" r:id="rId8"/>
    <p:sldId id="779" r:id="rId9"/>
    <p:sldId id="774" r:id="rId10"/>
    <p:sldId id="782" r:id="rId11"/>
    <p:sldId id="781" r:id="rId12"/>
    <p:sldId id="775" r:id="rId13"/>
  </p:sldIdLst>
  <p:sldSz cx="9906000" cy="6858000" type="A4"/>
  <p:notesSz cx="6743700" cy="9875838"/>
  <p:embeddedFontLs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5" userDrawn="1">
          <p15:clr>
            <a:srgbClr val="A4A3A4"/>
          </p15:clr>
        </p15:guide>
        <p15:guide id="2" orient="horz" pos="1848" userDrawn="1">
          <p15:clr>
            <a:srgbClr val="A4A3A4"/>
          </p15:clr>
        </p15:guide>
        <p15:guide id="3" orient="horz" pos="2727" userDrawn="1">
          <p15:clr>
            <a:srgbClr val="A4A3A4"/>
          </p15:clr>
        </p15:guide>
        <p15:guide id="4" orient="horz" pos="1905" userDrawn="1">
          <p15:clr>
            <a:srgbClr val="A4A3A4"/>
          </p15:clr>
        </p15:guide>
        <p15:guide id="5" orient="horz" pos="1229" userDrawn="1">
          <p15:clr>
            <a:srgbClr val="A4A3A4"/>
          </p15:clr>
        </p15:guide>
        <p15:guide id="6" orient="horz" pos="1990" userDrawn="1">
          <p15:clr>
            <a:srgbClr val="A4A3A4"/>
          </p15:clr>
        </p15:guide>
        <p15:guide id="7" orient="horz" pos="176" userDrawn="1">
          <p15:clr>
            <a:srgbClr val="A4A3A4"/>
          </p15:clr>
        </p15:guide>
        <p15:guide id="8" orient="horz" pos="3358" userDrawn="1">
          <p15:clr>
            <a:srgbClr val="A4A3A4"/>
          </p15:clr>
        </p15:guide>
        <p15:guide id="9" orient="horz" pos="1111" userDrawn="1">
          <p15:clr>
            <a:srgbClr val="A4A3A4"/>
          </p15:clr>
        </p15:guide>
        <p15:guide id="10" orient="horz" pos="2442" userDrawn="1">
          <p15:clr>
            <a:srgbClr val="A4A3A4"/>
          </p15:clr>
        </p15:guide>
        <p15:guide id="11" orient="horz" pos="3183" userDrawn="1">
          <p15:clr>
            <a:srgbClr val="A4A3A4"/>
          </p15:clr>
        </p15:guide>
        <p15:guide id="12" pos="3120" userDrawn="1">
          <p15:clr>
            <a:srgbClr val="A4A3A4"/>
          </p15:clr>
        </p15:guide>
        <p15:guide id="13" pos="233" userDrawn="1">
          <p15:clr>
            <a:srgbClr val="A4A3A4"/>
          </p15:clr>
        </p15:guide>
        <p15:guide id="14" pos="18" userDrawn="1">
          <p15:clr>
            <a:srgbClr val="A4A3A4"/>
          </p15:clr>
        </p15:guide>
        <p15:guide id="15" pos="1426" userDrawn="1">
          <p15:clr>
            <a:srgbClr val="A4A3A4"/>
          </p15:clr>
        </p15:guide>
        <p15:guide id="16" pos="1861" userDrawn="1">
          <p15:clr>
            <a:srgbClr val="A4A3A4"/>
          </p15:clr>
        </p15:guide>
        <p15:guide id="17" pos="2782" userDrawn="1">
          <p15:clr>
            <a:srgbClr val="A4A3A4"/>
          </p15:clr>
        </p15:guide>
        <p15:guide id="18" pos="3304" userDrawn="1">
          <p15:clr>
            <a:srgbClr val="A4A3A4"/>
          </p15:clr>
        </p15:guide>
        <p15:guide id="19" pos="3857" userDrawn="1">
          <p15:clr>
            <a:srgbClr val="A4A3A4"/>
          </p15:clr>
        </p15:guide>
        <p15:guide id="20" pos="663" userDrawn="1">
          <p15:clr>
            <a:srgbClr val="A4A3A4"/>
          </p15:clr>
        </p15:guide>
        <p15:guide id="21" pos="2874" userDrawn="1">
          <p15:clr>
            <a:srgbClr val="A4A3A4"/>
          </p15:clr>
        </p15:guide>
        <p15:guide id="22" pos="1646" userDrawn="1">
          <p15:clr>
            <a:srgbClr val="A4A3A4"/>
          </p15:clr>
        </p15:guide>
        <p15:guide id="23" pos="167" userDrawn="1">
          <p15:clr>
            <a:srgbClr val="A4A3A4"/>
          </p15:clr>
        </p15:guide>
        <p15:guide id="24" pos="4551" userDrawn="1">
          <p15:clr>
            <a:srgbClr val="A4A3A4"/>
          </p15:clr>
        </p15:guide>
        <p15:guide id="25" pos="333" userDrawn="1">
          <p15:clr>
            <a:srgbClr val="A4A3A4"/>
          </p15:clr>
        </p15:guide>
        <p15:guide id="26" pos="531" userDrawn="1">
          <p15:clr>
            <a:srgbClr val="A4A3A4"/>
          </p15:clr>
        </p15:guide>
        <p15:guide id="27" pos="47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권현정" initials="권" lastIdx="6" clrIdx="0"/>
  <p:cmAuthor id="1" name="권현정" initials="kwon" lastIdx="6" clrIdx="1"/>
  <p:cmAuthor id="2" name="Registered User" initials="RU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CCCCFF"/>
    <a:srgbClr val="FF66CC"/>
    <a:srgbClr val="00CC00"/>
    <a:srgbClr val="CC66FF"/>
    <a:srgbClr val="33CC33"/>
    <a:srgbClr val="3366FF"/>
    <a:srgbClr val="FF6904"/>
    <a:srgbClr val="9933FF"/>
    <a:srgbClr val="81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850F18-5BC7-4550-A817-3464429B018A}">
  <a:tblStyle styleId="{64850F18-5BC7-4550-A817-3464429B018A}" styleName="Table_0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FF3F9"/>
          </a:solidFill>
        </a:fill>
      </a:tcStyle>
    </a:wholeTbl>
    <a:band1H>
      <a:tcStyle>
        <a:tcBdr/>
        <a:fill>
          <a:solidFill>
            <a:srgbClr val="DBE5F1"/>
          </a:solidFill>
        </a:fill>
      </a:tcStyle>
    </a:band1H>
    <a:band1V>
      <a:tcStyle>
        <a:tcBdr/>
        <a:fill>
          <a:solidFill>
            <a:srgbClr val="DBE5F1"/>
          </a:solidFill>
        </a:fill>
      </a:tcStyle>
    </a:band1V>
    <a:la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92" autoAdjust="0"/>
    <p:restoredTop sz="96154" autoAdjust="0"/>
  </p:normalViewPr>
  <p:slideViewPr>
    <p:cSldViewPr snapToGrid="0" showGuides="1">
      <p:cViewPr varScale="1">
        <p:scale>
          <a:sx n="71" d="100"/>
          <a:sy n="71" d="100"/>
        </p:scale>
        <p:origin x="1236" y="54"/>
      </p:cViewPr>
      <p:guideLst>
        <p:guide orient="horz" pos="4315"/>
        <p:guide orient="horz" pos="1848"/>
        <p:guide orient="horz" pos="2727"/>
        <p:guide orient="horz" pos="1905"/>
        <p:guide orient="horz" pos="1229"/>
        <p:guide orient="horz" pos="1990"/>
        <p:guide orient="horz" pos="176"/>
        <p:guide orient="horz" pos="3358"/>
        <p:guide orient="horz" pos="1111"/>
        <p:guide orient="horz" pos="2442"/>
        <p:guide orient="horz" pos="3183"/>
        <p:guide pos="3120"/>
        <p:guide pos="233"/>
        <p:guide pos="18"/>
        <p:guide pos="1426"/>
        <p:guide pos="1861"/>
        <p:guide pos="2782"/>
        <p:guide pos="3304"/>
        <p:guide pos="3857"/>
        <p:guide pos="663"/>
        <p:guide pos="2874"/>
        <p:guide pos="1646"/>
        <p:guide pos="167"/>
        <p:guide pos="4551"/>
        <p:guide pos="333"/>
        <p:guide pos="531"/>
        <p:guide pos="47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4B790-CFF6-4EAB-9331-9A7867430A68}" type="datetimeFigureOut">
              <a:rPr lang="ko-KR" altLang="en-US" smtClean="0"/>
              <a:pPr/>
              <a:t>2023-10-26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332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869" y="9380332"/>
            <a:ext cx="2922270" cy="493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84A9E-680B-4D69-A752-EB6F18F20B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09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46700" cy="3702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74371" y="4691023"/>
            <a:ext cx="5394959" cy="444412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14434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792000" y="6264000"/>
            <a:ext cx="404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#1402, ACE High-end Tower 6</a:t>
            </a:r>
            <a:r>
              <a:rPr lang="en-US" altLang="ko-KR" sz="800" baseline="300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60-25,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Gasan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-dong,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Geumcheon-gu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Seoul, Korea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Copyright©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Wizardlab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Co., Ltd. All Right Reserved </a:t>
            </a:r>
            <a:endParaRPr lang="ko-KR" altLang="en-US" sz="80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92000" y="1440000"/>
            <a:ext cx="3371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 make it possible whatever you think.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Foremost Digital Experience Consulting Company</a:t>
            </a:r>
          </a:p>
          <a:p>
            <a:pPr>
              <a:lnSpc>
                <a:spcPct val="200000"/>
              </a:lnSpc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www.wizardlab.co.kr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 rot="9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 rot="18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 rot="27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 rot="36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 rot="4500000">
            <a:off x="4680000" y="1080000"/>
            <a:ext cx="4680000" cy="468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5436000" y="2520000"/>
            <a:ext cx="3240000" cy="1178110"/>
            <a:chOff x="8676000" y="252000"/>
            <a:chExt cx="963191" cy="35023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000" y="252000"/>
              <a:ext cx="279191" cy="25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504000"/>
              <a:ext cx="756000" cy="98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1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 userDrawn="1"/>
        </p:nvSpPr>
        <p:spPr>
          <a:xfrm>
            <a:off x="0" y="3852000"/>
            <a:ext cx="9906000" cy="36000"/>
          </a:xfrm>
          <a:prstGeom prst="rect">
            <a:avLst/>
          </a:prstGeom>
          <a:gradFill>
            <a:gsLst>
              <a:gs pos="20000">
                <a:srgbClr val="C00000"/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40000" y="3348000"/>
            <a:ext cx="3479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03689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824000" y="6264000"/>
            <a:ext cx="2584362" cy="437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Copyright© </a:t>
            </a:r>
            <a:r>
              <a:rPr lang="en-US" altLang="ko-KR" sz="8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Wizardlab</a:t>
            </a:r>
            <a:r>
              <a:rPr lang="en-US" altLang="ko-KR" sz="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Co., Ltd. All Right Reserved </a:t>
            </a:r>
            <a:endParaRPr lang="ko-KR" altLang="en-US" sz="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1152000" y="1620000"/>
            <a:ext cx="3240000" cy="1178110"/>
            <a:chOff x="8676000" y="252000"/>
            <a:chExt cx="963191" cy="3502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000" y="252000"/>
              <a:ext cx="279191" cy="25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0" y="504000"/>
              <a:ext cx="756000" cy="98237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 userDrawn="1"/>
        </p:nvSpPr>
        <p:spPr>
          <a:xfrm>
            <a:off x="4824000" y="3456000"/>
            <a:ext cx="1972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AEE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You!  </a:t>
            </a:r>
          </a:p>
        </p:txBody>
      </p:sp>
    </p:spTree>
    <p:extLst>
      <p:ext uri="{BB962C8B-B14F-4D97-AF65-F5344CB8AC3E}">
        <p14:creationId xmlns:p14="http://schemas.microsoft.com/office/powerpoint/2010/main" val="118958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98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74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46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90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Rectangle 37"/>
          <p:cNvSpPr>
            <a:spLocks noChangeArrowheads="1"/>
          </p:cNvSpPr>
          <p:nvPr userDrawn="1"/>
        </p:nvSpPr>
        <p:spPr bwMode="auto">
          <a:xfrm>
            <a:off x="8964000" y="6588000"/>
            <a:ext cx="835819" cy="225425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0000" tIns="46800" rIns="90000" bIns="46800" anchor="ctr"/>
          <a:lstStyle/>
          <a:p>
            <a:pPr algn="r">
              <a:defRPr/>
            </a:pPr>
            <a:fld id="{AA91F05A-644E-465A-93AD-9553B5CCD789}" type="slidenum">
              <a:rPr lang="ko-KR" altLang="en-US" sz="900" b="0" smtClean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ko-KR" altLang="en-US" sz="900" b="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00" y="252000"/>
            <a:ext cx="279191" cy="25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000" y="504000"/>
            <a:ext cx="756000" cy="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2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41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1" r:id="rId3"/>
    <p:sldLayoutId id="2147483663" r:id="rId4"/>
    <p:sldLayoutId id="2147483669" r:id="rId5"/>
    <p:sldLayoutId id="2147483665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oycoding.tistory.com/178" TargetMode="External"/><Relationship Id="rId2" Type="http://schemas.openxmlformats.org/officeDocument/2006/relationships/hyperlink" Target="https://m.blog.naver.com/tipsware/221281516216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ding-factory.tistory.com/695" TargetMode="External"/><Relationship Id="rId4" Type="http://schemas.openxmlformats.org/officeDocument/2006/relationships/hyperlink" Target="https://chanhuiseok.github.io/posts/algo-37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12000" y="2880000"/>
            <a:ext cx="1907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OJT_#1 Technical Report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1918" y="3938064"/>
            <a:ext cx="1120820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과제요약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실행결과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핵심소스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학습결과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      고</a:t>
            </a:r>
            <a:endParaRPr lang="en-US" altLang="ko-KR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B63B9-FB86-4D86-7A9F-2D6E65E206B4}"/>
              </a:ext>
            </a:extLst>
          </p:cNvPr>
          <p:cNvSpPr txBox="1"/>
          <p:nvPr/>
        </p:nvSpPr>
        <p:spPr>
          <a:xfrm>
            <a:off x="1512000" y="2385506"/>
            <a:ext cx="4953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01 . </a:t>
            </a:r>
            <a:r>
              <a:rPr lang="ko-KR" altLang="en-US" sz="20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복사 및 뒤집기 구현</a:t>
            </a:r>
            <a:endParaRPr lang="en-US" altLang="ko-KR" sz="20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30074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>
            <a:extLst>
              <a:ext uri="{FF2B5EF4-FFF2-40B4-BE49-F238E27FC236}">
                <a16:creationId xmlns:a16="http://schemas.microsoft.com/office/drawing/2014/main" id="{DBDB52DF-C9FE-E00B-4983-68043CF9CC2B}"/>
              </a:ext>
            </a:extLst>
          </p:cNvPr>
          <p:cNvGrpSpPr/>
          <p:nvPr/>
        </p:nvGrpSpPr>
        <p:grpSpPr>
          <a:xfrm>
            <a:off x="720000" y="1008042"/>
            <a:ext cx="2916000" cy="269971"/>
            <a:chOff x="720000" y="1152000"/>
            <a:chExt cx="2916000" cy="269971"/>
          </a:xfrm>
        </p:grpSpPr>
        <p:sp>
          <p:nvSpPr>
            <p:cNvPr id="3" name="모서리가 둥근 직사각형 10">
              <a:extLst>
                <a:ext uri="{FF2B5EF4-FFF2-40B4-BE49-F238E27FC236}">
                  <a16:creationId xmlns:a16="http://schemas.microsoft.com/office/drawing/2014/main" id="{5C3A346B-3C92-45D9-5F5C-B8AD86EB80B8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978663-5AED-4C76-5657-A54F601AAD4C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예외 상황 고려하기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806764-1310-5CE6-C916-F3695B98E49B}"/>
              </a:ext>
            </a:extLst>
          </p:cNvPr>
          <p:cNvSpPr txBox="1"/>
          <p:nvPr/>
        </p:nvSpPr>
        <p:spPr>
          <a:xfrm>
            <a:off x="756000" y="1284576"/>
            <a:ext cx="8466233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이상의 문자열을 입력하면 프로그램이 비정상적으로 종료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원인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크기 및 문자열 길이 값이 </a:t>
            </a:r>
            <a:r>
              <a:rPr lang="en-US" altLang="ko-KR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Hard coding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 있음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 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 상수를 활용하여 사용자가 입력한 문자열이 프로그램의 스펙보다 큰 경우 예외처리</a:t>
            </a:r>
            <a:endParaRPr lang="en-US" altLang="ko-KR" sz="1200" dirty="0">
              <a:ln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6DE72C-B45B-ACC2-7A75-723FFE2C5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83298"/>
              </p:ext>
            </p:extLst>
          </p:nvPr>
        </p:nvGraphicFramePr>
        <p:xfrm>
          <a:off x="934456" y="2272537"/>
          <a:ext cx="8215776" cy="3753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9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문제가 발생한 소스와 결과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문제가 해결된 소스와 결과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98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3C96871-89FB-B801-C897-3DF890CC5A73}"/>
              </a:ext>
            </a:extLst>
          </p:cNvPr>
          <p:cNvSpPr/>
          <p:nvPr/>
        </p:nvSpPr>
        <p:spPr>
          <a:xfrm>
            <a:off x="5389201" y="2786253"/>
            <a:ext cx="2863259" cy="322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679F7A-C33C-39A3-7E5C-BB904F0C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60" y="2738074"/>
            <a:ext cx="3867150" cy="9380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B3236D-9597-4661-E5EC-0FAD13A02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54" y="4356138"/>
            <a:ext cx="3867150" cy="1264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D3B8A74A-3FA9-B223-5822-16FC88D2E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03" y="4356704"/>
            <a:ext cx="3781640" cy="126442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AC4198-D73F-03C0-D6CD-3FF98A7A1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502" y="2738074"/>
            <a:ext cx="3781641" cy="1528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493180-247F-DA97-B048-ACD0BB32BE59}"/>
              </a:ext>
            </a:extLst>
          </p:cNvPr>
          <p:cNvSpPr/>
          <p:nvPr/>
        </p:nvSpPr>
        <p:spPr>
          <a:xfrm>
            <a:off x="5313001" y="3589737"/>
            <a:ext cx="3562645" cy="639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21">
            <a:extLst>
              <a:ext uri="{FF2B5EF4-FFF2-40B4-BE49-F238E27FC236}">
                <a16:creationId xmlns:a16="http://schemas.microsoft.com/office/drawing/2014/main" id="{0E7E8309-C949-598A-A286-D1E03986260C}"/>
              </a:ext>
            </a:extLst>
          </p:cNvPr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AEB1C3-9056-9E09-2A48-4E9FBC28BCB4}"/>
                </a:ext>
              </a:extLst>
            </p:cNvPr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471BD2-5498-19EA-3FC0-CAA785326C01}"/>
                </a:ext>
              </a:extLst>
            </p:cNvPr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B83D10-EACC-48DB-EF32-32F56C26326E}"/>
                </a:ext>
              </a:extLst>
            </p:cNvPr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04CAE99-67F1-E3E4-DE33-56C4730E8F60}"/>
              </a:ext>
            </a:extLst>
          </p:cNvPr>
          <p:cNvCxnSpPr>
            <a:cxnSpLocks/>
          </p:cNvCxnSpPr>
          <p:nvPr/>
        </p:nvCxnSpPr>
        <p:spPr>
          <a:xfrm>
            <a:off x="1536149" y="2927286"/>
            <a:ext cx="11460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8E8FFF-96D7-D07E-BE70-B3998F30C471}"/>
              </a:ext>
            </a:extLst>
          </p:cNvPr>
          <p:cNvCxnSpPr>
            <a:cxnSpLocks/>
          </p:cNvCxnSpPr>
          <p:nvPr/>
        </p:nvCxnSpPr>
        <p:spPr>
          <a:xfrm>
            <a:off x="1536148" y="3064446"/>
            <a:ext cx="10648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B79586C-AC37-A880-2AC6-D2CA071D20BC}"/>
              </a:ext>
            </a:extLst>
          </p:cNvPr>
          <p:cNvCxnSpPr>
            <a:cxnSpLocks/>
          </p:cNvCxnSpPr>
          <p:nvPr/>
        </p:nvCxnSpPr>
        <p:spPr>
          <a:xfrm>
            <a:off x="5716988" y="2912046"/>
            <a:ext cx="20604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E279166-4EF9-7BFF-D2E2-C723DBCDF9A7}"/>
              </a:ext>
            </a:extLst>
          </p:cNvPr>
          <p:cNvCxnSpPr>
            <a:cxnSpLocks/>
          </p:cNvCxnSpPr>
          <p:nvPr/>
        </p:nvCxnSpPr>
        <p:spPr>
          <a:xfrm>
            <a:off x="5716988" y="3035172"/>
            <a:ext cx="20604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78A837-18DC-6D10-302B-2363797812A5}"/>
              </a:ext>
            </a:extLst>
          </p:cNvPr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학습요약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385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학습요약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1" name="Group 42"/>
          <p:cNvGrpSpPr/>
          <p:nvPr/>
        </p:nvGrpSpPr>
        <p:grpSpPr>
          <a:xfrm>
            <a:off x="719999" y="1008602"/>
            <a:ext cx="2916000" cy="269971"/>
            <a:chOff x="720000" y="1152000"/>
            <a:chExt cx="2916000" cy="269971"/>
          </a:xfrm>
        </p:grpSpPr>
        <p:sp>
          <p:nvSpPr>
            <p:cNvPr id="22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Hard Coding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피하기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55999" y="1284176"/>
            <a:ext cx="8466233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가독성과 유지 보수하기 좋은 코드를 작성하기 위해 상수를 활용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요구사항이 바뀐다면 일일이 값을 변경해야 하는 어려움이 존재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7489" y="1955097"/>
            <a:ext cx="6432182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요구사항에 따라 매크로 상수 값만 고쳐서 소스를 변경</a:t>
            </a:r>
            <a:r>
              <a:rPr lang="en-US" altLang="ko-KR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관리가 가능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5FC3E0-2147-EBB4-38B3-211BD015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99" y="2404140"/>
            <a:ext cx="498157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219008-8B76-F700-0807-2B840B515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98" y="2893132"/>
            <a:ext cx="4981575" cy="14484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55141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rgbClr val="13A1FF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089" y="1098664"/>
            <a:ext cx="8466233" cy="334280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항목 값을 뒤집기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https://m.blog.naver.com/tipsware/221281516216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String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https://boycoding.tistory.com/178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문자열 다루기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https://chanhuiseok.github.io/posts/algo-37/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매크로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(define)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사용법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https://coding-factory.tistory.com/695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5016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999" y="1122592"/>
            <a:ext cx="8466233" cy="26997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algn="just" latinLnBrk="1"/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char </a:t>
            </a:r>
            <a:r>
              <a:rPr lang="ko-KR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배열과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String </a:t>
            </a:r>
            <a:r>
              <a:rPr lang="ko-KR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클래스를 사용하여 </a:t>
            </a:r>
            <a:r>
              <a:rPr lang="ko-KR" altLang="en-US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예시 결과 화면과</a:t>
            </a:r>
            <a:r>
              <a:rPr lang="ko-KR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같이 출력하는 프로그램을 구현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000" y="1915225"/>
            <a:ext cx="8466233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my_strcpy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 ),  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my_strrev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 )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함수 구현 시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stdio.h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헤더에 포함된 라이브러리로만 구현</a:t>
            </a:r>
            <a:endParaRPr lang="ko-KR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trans_str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 )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함수 구현 시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stdio.h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string.h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헤더에 포함된 라이브러리로만 구현</a:t>
            </a:r>
            <a:endParaRPr lang="ko-KR" altLang="ko-KR" sz="12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문자열 배열 복사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뒤집기 실행 결과는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main( ) 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에서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2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printf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로 출력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String 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복사</a:t>
            </a:r>
            <a:r>
              <a:rPr lang="en-US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</a:t>
            </a:r>
            <a:r>
              <a:rPr lang="ko-KR" altLang="ko-KR" sz="12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뒤집기 실행 결과는 함수 내부에서 출력</a:t>
            </a:r>
          </a:p>
        </p:txBody>
      </p:sp>
      <p:grpSp>
        <p:nvGrpSpPr>
          <p:cNvPr id="30" name="Group 42"/>
          <p:cNvGrpSpPr/>
          <p:nvPr/>
        </p:nvGrpSpPr>
        <p:grpSpPr>
          <a:xfrm>
            <a:off x="720000" y="1634314"/>
            <a:ext cx="2916000" cy="269971"/>
            <a:chOff x="720000" y="1152000"/>
            <a:chExt cx="2916000" cy="269971"/>
          </a:xfrm>
        </p:grpSpPr>
        <p:sp>
          <p:nvSpPr>
            <p:cNvPr id="34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제약사항</a:t>
              </a:r>
            </a:p>
          </p:txBody>
        </p:sp>
      </p:grpSp>
      <p:grpSp>
        <p:nvGrpSpPr>
          <p:cNvPr id="24" name="Group 42"/>
          <p:cNvGrpSpPr/>
          <p:nvPr/>
        </p:nvGrpSpPr>
        <p:grpSpPr>
          <a:xfrm>
            <a:off x="738000" y="3195569"/>
            <a:ext cx="2916000" cy="269971"/>
            <a:chOff x="720000" y="1152000"/>
            <a:chExt cx="2916000" cy="269971"/>
          </a:xfrm>
        </p:grpSpPr>
        <p:sp>
          <p:nvSpPr>
            <p:cNvPr id="26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 결과 화면</a:t>
              </a:r>
            </a:p>
          </p:txBody>
        </p:sp>
      </p:grpSp>
      <p:pic>
        <p:nvPicPr>
          <p:cNvPr id="1026" name="그림 2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3C89ECAE-782E-B1D5-C575-9F729B07E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639274"/>
            <a:ext cx="6885385" cy="21138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4364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192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char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 복사 함수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학습요약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1" name="Group 42"/>
          <p:cNvGrpSpPr/>
          <p:nvPr/>
        </p:nvGrpSpPr>
        <p:grpSpPr>
          <a:xfrm>
            <a:off x="720000" y="2082154"/>
            <a:ext cx="2916000" cy="269971"/>
            <a:chOff x="720000" y="1152000"/>
            <a:chExt cx="2916000" cy="269971"/>
          </a:xfrm>
        </p:grpSpPr>
        <p:sp>
          <p:nvSpPr>
            <p:cNvPr id="22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char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배열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뒤집기 함수</a:t>
              </a:r>
            </a:p>
          </p:txBody>
        </p:sp>
      </p:grpSp>
      <p:grpSp>
        <p:nvGrpSpPr>
          <p:cNvPr id="5" name="Group 42">
            <a:extLst>
              <a:ext uri="{FF2B5EF4-FFF2-40B4-BE49-F238E27FC236}">
                <a16:creationId xmlns:a16="http://schemas.microsoft.com/office/drawing/2014/main" id="{B0EFFFE1-300B-BA42-BD90-C2E89514FADC}"/>
              </a:ext>
            </a:extLst>
          </p:cNvPr>
          <p:cNvGrpSpPr/>
          <p:nvPr/>
        </p:nvGrpSpPr>
        <p:grpSpPr>
          <a:xfrm>
            <a:off x="725950" y="3172243"/>
            <a:ext cx="2916000" cy="269971"/>
            <a:chOff x="720000" y="1152000"/>
            <a:chExt cx="2916000" cy="269971"/>
          </a:xfrm>
        </p:grpSpPr>
        <p:sp>
          <p:nvSpPr>
            <p:cNvPr id="6" name="모서리가 둥근 직사각형 10">
              <a:extLst>
                <a:ext uri="{FF2B5EF4-FFF2-40B4-BE49-F238E27FC236}">
                  <a16:creationId xmlns:a16="http://schemas.microsoft.com/office/drawing/2014/main" id="{3F164780-D57A-F04E-AE08-E5004A9E9BBA}"/>
                </a:ext>
              </a:extLst>
            </p:cNvPr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B85900-73F9-1D8D-9A4A-6858D4FCB337}"/>
                </a:ext>
              </a:extLst>
            </p:cNvPr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String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변환 및 뒤집기 함수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A55CD8-6CDB-17A7-7342-7987F963108D}"/>
              </a:ext>
            </a:extLst>
          </p:cNvPr>
          <p:cNvSpPr txBox="1"/>
          <p:nvPr/>
        </p:nvSpPr>
        <p:spPr>
          <a:xfrm>
            <a:off x="722759" y="1288886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입력 받는 문자열을 다른 버퍼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배열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에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copy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해서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return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하는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my_strcpy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 )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함수 구현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B804C-AF8A-4106-F06F-DA11CA8B81C5}"/>
              </a:ext>
            </a:extLst>
          </p:cNvPr>
          <p:cNvSpPr txBox="1"/>
          <p:nvPr/>
        </p:nvSpPr>
        <p:spPr>
          <a:xfrm>
            <a:off x="738000" y="2362657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입력 받는 문자열을 입력 받는 버퍼내에서 바로 뒤집고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(swap), return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하는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my_strrev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 )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함수 구현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E4EC0-1528-CE65-7930-D72C2F3C7714}"/>
              </a:ext>
            </a:extLst>
          </p:cNvPr>
          <p:cNvSpPr txBox="1"/>
          <p:nvPr/>
        </p:nvSpPr>
        <p:spPr>
          <a:xfrm>
            <a:off x="737999" y="3457674"/>
            <a:ext cx="8466233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입력 받는 문자열을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String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타입으로 변환하여 출력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171450" lvl="0" indent="-171450" algn="just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위에서 변환된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string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을 라이브러리 함수를 이용하여 뒤집고 출력하는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trans_str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함수 구현</a:t>
            </a:r>
            <a:endParaRPr lang="en-US" altLang="ko-KR" sz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2468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20000" y="1296000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정상 처리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실행결과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문자열 입력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0000" y="4147949"/>
            <a:ext cx="8466233" cy="29581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값이 매크로 값을 초과할 시 프로그램 정상 종료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Group 42"/>
          <p:cNvGrpSpPr/>
          <p:nvPr/>
        </p:nvGrpSpPr>
        <p:grpSpPr>
          <a:xfrm>
            <a:off x="720000" y="3859949"/>
            <a:ext cx="2916000" cy="269971"/>
            <a:chOff x="720000" y="1152000"/>
            <a:chExt cx="2916000" cy="269971"/>
          </a:xfrm>
        </p:grpSpPr>
        <p:sp>
          <p:nvSpPr>
            <p:cNvPr id="39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문자열 크기 초과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308641B-5C55-C93C-1006-8F737511A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6"/>
          <a:stretch/>
        </p:blipFill>
        <p:spPr>
          <a:xfrm>
            <a:off x="756000" y="1614120"/>
            <a:ext cx="3983640" cy="2085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4B690679-3210-B95E-112B-267ADA83B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0" y="4471735"/>
            <a:ext cx="3983640" cy="194370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7611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01AE939-5897-3176-CEF2-107F91862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207" y="1404937"/>
            <a:ext cx="4467225" cy="4048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720000" y="1296000"/>
            <a:ext cx="3786233" cy="320430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88550">
              <a:lnSpc>
                <a:spcPct val="150000"/>
              </a:lnSpc>
            </a:pP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 초과 예외처리</a:t>
            </a:r>
          </a:p>
          <a:p>
            <a:pPr marL="360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값이 매크로 값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(MAX_STRING_LENGTH)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초과한 경우 메시지 출력과 프로그램을 종료하는 예외처리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my_strlen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1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input_string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MAX_STRING_LENGTH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초과하면 조건문 실행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my_strcpy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복사한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copy_string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출력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my_strrrev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뒤집힌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copy_string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출력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trans_str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함수 실행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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input_string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문자열로 변환하고 뒤집힌 문자열로도 출력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main()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16624" y="2590014"/>
            <a:ext cx="3844636" cy="7704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213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56000" y="4153336"/>
            <a:ext cx="8466233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문자열의 길이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(length)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반환하는 함수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공백 문자를 만날 때까지 루프가 실행되고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문자열의 길이가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length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저장되어 반환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my_strcpy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8000" y="1333867"/>
            <a:ext cx="8466233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문자열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다른 배열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dest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복사하는 함수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 문자를 만날 때까지 입력 문자열의 각 문자를 다른 버퍼로 복사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dest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각각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다음 문자로 이동시키는 역할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Group 42"/>
          <p:cNvGrpSpPr/>
          <p:nvPr/>
        </p:nvGrpSpPr>
        <p:grpSpPr>
          <a:xfrm>
            <a:off x="720000" y="3811656"/>
            <a:ext cx="2916000" cy="269971"/>
            <a:chOff x="720000" y="1152000"/>
            <a:chExt cx="2916000" cy="269971"/>
          </a:xfrm>
        </p:grpSpPr>
        <p:sp>
          <p:nvSpPr>
            <p:cNvPr id="22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my_strlen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0F44DD2-16AC-67A0-6DE5-D659F8DC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00" y="2311387"/>
            <a:ext cx="4373747" cy="1230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094709-5F50-9AA0-B5D0-F80ECB564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00" y="4786306"/>
            <a:ext cx="4391747" cy="16739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30524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38000" y="1330732"/>
            <a:ext cx="8466233" cy="1126809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문자열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역순으로 저장하는 함수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left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포인터는 문자열의 시작 부분을 가리키며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right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포인터는 문자열의 끝부분을 가리킴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임시버퍼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(temp)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*left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*right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서로 교체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left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포인터가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right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포인터보다 오른쪽에 있는 경우에만 루프가 실행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my_strrev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73E5C3-9496-8332-09A3-A1B1FB029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00" y="2618244"/>
            <a:ext cx="4162425" cy="2162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71605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738000" y="1326292"/>
            <a:ext cx="8466233" cy="849810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원본 문자열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String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타입으로 변환하여 출력하고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변환된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역순으로 출력하는 함수</a:t>
            </a: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std::string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str(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입력받은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문자열을 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타입으로 변환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루프는 문자열의 마지막 부분에서 시작하여 첫 번째 문자까지 역순으로 반복하여 </a:t>
            </a:r>
            <a:r>
              <a:rPr lang="en-US" altLang="ko-KR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reversed_str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핵심소스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1008000"/>
            <a:ext cx="2916000" cy="269971"/>
            <a:chOff x="720000" y="1152000"/>
            <a:chExt cx="291600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trans_str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</a:rPr>
              <a:t>학습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요약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27EF4B-7835-0FFF-5D9C-886DB1A57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0" y="2286764"/>
            <a:ext cx="4781550" cy="2095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7167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42"/>
          <p:cNvGrpSpPr/>
          <p:nvPr/>
        </p:nvGrpSpPr>
        <p:grpSpPr>
          <a:xfrm>
            <a:off x="720000" y="1007364"/>
            <a:ext cx="2916000" cy="269971"/>
            <a:chOff x="720000" y="1152000"/>
            <a:chExt cx="2916000" cy="269971"/>
          </a:xfrm>
        </p:grpSpPr>
        <p:sp>
          <p:nvSpPr>
            <p:cNvPr id="18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6000" y="1152000"/>
              <a:ext cx="288000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라이브러리 함수 의존도 감소</a:t>
              </a:r>
            </a:p>
          </p:txBody>
        </p:sp>
      </p:grpSp>
      <p:sp>
        <p:nvSpPr>
          <p:cNvPr id="35" name="모서리가 둥근 직사각형 10"/>
          <p:cNvSpPr/>
          <p:nvPr/>
        </p:nvSpPr>
        <p:spPr>
          <a:xfrm>
            <a:off x="720000" y="1008000"/>
            <a:ext cx="36000" cy="216000"/>
          </a:xfrm>
          <a:prstGeom prst="round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rgbClr val="F64C00"/>
              </a:solidFill>
              <a:effectLst/>
              <a:uLnTx/>
              <a:uFillTx/>
              <a:latin typeface="Arial"/>
              <a:ea typeface="맑은 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6000" y="1287776"/>
            <a:ext cx="8466233" cy="572811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 입출력을 제외한 라이브러리 함수를 사용하지 않고 직접 필요한 함수들을 구현함으로써 포인터와 클래스에 대한 이해도가 높아짐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Group 21"/>
          <p:cNvGrpSpPr/>
          <p:nvPr/>
        </p:nvGrpSpPr>
        <p:grpSpPr>
          <a:xfrm>
            <a:off x="179999" y="72000"/>
            <a:ext cx="5940001" cy="738664"/>
            <a:chOff x="287999" y="360000"/>
            <a:chExt cx="5940001" cy="738664"/>
          </a:xfrm>
        </p:grpSpPr>
        <p:sp>
          <p:nvSpPr>
            <p:cNvPr id="32" name="TextBox 31"/>
            <p:cNvSpPr txBox="1"/>
            <p:nvPr/>
          </p:nvSpPr>
          <p:spPr>
            <a:xfrm>
              <a:off x="864000" y="432000"/>
              <a:ext cx="1622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ko-KR" sz="1000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OJT_#1 Technical Report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999" y="360000"/>
              <a:ext cx="1008000" cy="73866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ko-KR" sz="4000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rgbClr val="00AEEF"/>
                  </a:solidFill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8000" y="648000"/>
              <a:ext cx="54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n>
                    <a:solidFill>
                      <a:schemeClr val="bg1">
                        <a:alpha val="10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학습요약</a:t>
              </a:r>
              <a:endParaRPr lang="en-US" altLang="ko-KR" sz="16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720000" y="2074842"/>
            <a:ext cx="3920580" cy="269971"/>
            <a:chOff x="720000" y="1152000"/>
            <a:chExt cx="3920580" cy="269971"/>
          </a:xfrm>
        </p:grpSpPr>
        <p:sp>
          <p:nvSpPr>
            <p:cNvPr id="13" name="모서리가 둥근 직사각형 10"/>
            <p:cNvSpPr/>
            <p:nvPr/>
          </p:nvSpPr>
          <p:spPr>
            <a:xfrm>
              <a:off x="720000" y="1152000"/>
              <a:ext cx="36000" cy="216000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rgbClr val="F64C00"/>
                </a:solidFill>
                <a:effectLst/>
                <a:uLnTx/>
                <a:uFillTx/>
                <a:latin typeface="Arial"/>
                <a:ea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6000" y="1152000"/>
              <a:ext cx="3884580" cy="269971"/>
            </a:xfrm>
            <a:prstGeom prst="rect">
              <a:avLst/>
            </a:prstGeom>
            <a:noFill/>
          </p:spPr>
          <p:txBody>
            <a:bodyPr wrap="square" tIns="18000" bIns="36000" rtlCol="0" anchor="t">
              <a:spAutoFit/>
            </a:bodyPr>
            <a:lstStyle/>
            <a:p>
              <a:pPr lvl="0"/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google </a:t>
              </a:r>
              <a:r>
                <a:rPr lang="ko-KR" altLang="en-US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스타일 코딩 룰 학습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b="1" dirty="0" err="1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cpplint</a:t>
              </a:r>
              <a:r>
                <a:rPr lang="en-US" altLang="ko-KR" b="1" dirty="0">
                  <a:ln>
                    <a:solidFill>
                      <a:prstClr val="white">
                        <a:alpha val="10000"/>
                      </a:prst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b="1" dirty="0">
                <a:ln>
                  <a:solidFill>
                    <a:prstClr val="white">
                      <a:alpha val="10000"/>
                    </a:prst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0001" y="6588000"/>
            <a:ext cx="918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과제요약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0099FF"/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A6A6A6"/>
                </a:solidFill>
                <a:latin typeface="+mn-ea"/>
                <a:ea typeface="+mn-ea"/>
              </a:rPr>
              <a:t>핵심소스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rgbClr val="13A1FF"/>
                </a:solidFill>
                <a:latin typeface="+mn-ea"/>
                <a:ea typeface="+mn-ea"/>
              </a:rPr>
              <a:t>학습요약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ko-KR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|   </a:t>
            </a:r>
            <a:r>
              <a:rPr lang="ko-KR" altLang="en-US" sz="800" b="1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참    고</a:t>
            </a:r>
            <a:endParaRPr lang="en-US" altLang="ko-KR" sz="800" b="1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5F179-9BE7-3EF9-09A9-C05C92D8FA48}"/>
              </a:ext>
            </a:extLst>
          </p:cNvPr>
          <p:cNvSpPr txBox="1"/>
          <p:nvPr/>
        </p:nvSpPr>
        <p:spPr>
          <a:xfrm>
            <a:off x="756000" y="2394051"/>
            <a:ext cx="8466233" cy="1845402"/>
          </a:xfrm>
          <a:prstGeom prst="rect">
            <a:avLst/>
          </a:prstGeom>
          <a:noFill/>
        </p:spPr>
        <p:txBody>
          <a:bodyPr wrap="square" tIns="18000" bIns="36000" rtlCol="0" anchor="t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en-US" altLang="ko-KR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(if, for)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괄호와 공백 문자 룰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8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괄호 안에서는 스페이스를 사용하지 않을 것을 권장한다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lvl="8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키워드는 새 줄에서 사용한다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lvl="8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주석문</a:t>
            </a:r>
            <a:r>
              <a:rPr lang="ko-KR" altLang="en-US" sz="12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 시 공백 문자 룰</a:t>
            </a:r>
            <a:endParaRPr lang="en-US" altLang="ko-KR" sz="12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1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일관성 있게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/* */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문법을 사용한다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lvl="1" indent="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주석의 내용과 위치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방식에 일관성이 있어야 한다</a:t>
            </a:r>
            <a:r>
              <a:rPr lang="en-US" altLang="ko-KR" sz="11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32600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33744</TotalTime>
  <Words>879</Words>
  <Application>Microsoft Office PowerPoint</Application>
  <PresentationFormat>A4 용지(210x297mm)</PresentationFormat>
  <Paragraphs>124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맑은 고딕</vt:lpstr>
      <vt:lpstr>Arial Narrow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WizardLab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회사소개서</dc:title>
  <dc:creator>권현정</dc:creator>
  <cp:lastModifiedBy>정희영</cp:lastModifiedBy>
  <cp:revision>2537</cp:revision>
  <cp:lastPrinted>2014-08-04T05:42:11Z</cp:lastPrinted>
  <dcterms:modified xsi:type="dcterms:W3CDTF">2023-10-26T09:07:15Z</dcterms:modified>
</cp:coreProperties>
</file>