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612" r:id="rId2"/>
    <p:sldId id="772" r:id="rId3"/>
    <p:sldId id="783" r:id="rId4"/>
    <p:sldId id="771" r:id="rId5"/>
    <p:sldId id="776" r:id="rId6"/>
    <p:sldId id="778" r:id="rId7"/>
    <p:sldId id="773" r:id="rId8"/>
    <p:sldId id="785" r:id="rId9"/>
    <p:sldId id="777" r:id="rId10"/>
    <p:sldId id="786" r:id="rId11"/>
    <p:sldId id="779" r:id="rId12"/>
    <p:sldId id="784" r:id="rId13"/>
    <p:sldId id="782" r:id="rId14"/>
    <p:sldId id="774" r:id="rId15"/>
    <p:sldId id="787" r:id="rId16"/>
    <p:sldId id="775" r:id="rId17"/>
  </p:sldIdLst>
  <p:sldSz cx="9906000" cy="6858000" type="A4"/>
  <p:notesSz cx="6743700" cy="9875838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828"/>
    <a:srgbClr val="A05252"/>
    <a:srgbClr val="0099FF"/>
    <a:srgbClr val="CCCCFF"/>
    <a:srgbClr val="FF66CC"/>
    <a:srgbClr val="00CC00"/>
    <a:srgbClr val="CC66FF"/>
    <a:srgbClr val="33CC33"/>
    <a:srgbClr val="3366FF"/>
    <a:srgbClr val="FF6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85" d="100"/>
          <a:sy n="85" d="100"/>
        </p:scale>
        <p:origin x="614" y="72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haronichoya/220507818075" TargetMode="External"/><Relationship Id="rId2" Type="http://schemas.openxmlformats.org/officeDocument/2006/relationships/hyperlink" Target="https://blockdmask.tistory.com/477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oinc.co.kr/w/Site/C/Documents/COptimization" TargetMode="External"/><Relationship Id="rId4" Type="http://schemas.openxmlformats.org/officeDocument/2006/relationships/hyperlink" Target="https://www.iar.com/kr/knowledge/learn/programming/basics-of-using-the-preprocess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OJT_#2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246AD-709D-1DA0-3D7F-84126F1D325C}"/>
              </a:ext>
            </a:extLst>
          </p:cNvPr>
          <p:cNvSpPr txBox="1"/>
          <p:nvPr/>
        </p:nvSpPr>
        <p:spPr>
          <a:xfrm>
            <a:off x="1512000" y="2465976"/>
            <a:ext cx="359906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. LCD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복사 </a:t>
            </a: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회전처리 구현</a:t>
            </a:r>
            <a:endParaRPr lang="en-US" altLang="ko-KR" sz="16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A60F1E-CBB7-052B-4214-C1E98CF1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74299"/>
              </p:ext>
            </p:extLst>
          </p:nvPr>
        </p:nvGraphicFramePr>
        <p:xfrm>
          <a:off x="1187999" y="3429000"/>
          <a:ext cx="344244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01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EB82C8-DDF8-7089-DC96-0E6144529A60}"/>
              </a:ext>
            </a:extLst>
          </p:cNvPr>
          <p:cNvSpPr txBox="1"/>
          <p:nvPr/>
        </p:nvSpPr>
        <p:spPr>
          <a:xfrm>
            <a:off x="738000" y="1326292"/>
            <a:ext cx="8307387" cy="16808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행의 인덱스는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</a:t>
            </a:r>
            <a:r>
              <a:rPr lang="ko-KR" altLang="en-US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진행되면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감소하고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 + 1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다음 행으로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넘어감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첫번째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+ 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SOURCE_WIDTH*SOURCE_HEIGHT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344EF8-B6DF-ACB5-F452-A11DA27C9D07}"/>
              </a:ext>
            </a:extLst>
          </p:cNvPr>
          <p:cNvCxnSpPr>
            <a:cxnSpLocks/>
          </p:cNvCxnSpPr>
          <p:nvPr/>
        </p:nvCxnSpPr>
        <p:spPr>
          <a:xfrm flipH="1">
            <a:off x="1900518" y="3652766"/>
            <a:ext cx="2028618" cy="48892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178275C3-A4CE-9F51-9304-8FF16CB78818}"/>
              </a:ext>
            </a:extLst>
          </p:cNvPr>
          <p:cNvSpPr/>
          <p:nvPr/>
        </p:nvSpPr>
        <p:spPr>
          <a:xfrm rot="5400000" flipV="1">
            <a:off x="2204359" y="2644395"/>
            <a:ext cx="304800" cy="1256983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378EB-5BC8-15FA-B4F6-81DAC06B884A}"/>
              </a:ext>
            </a:extLst>
          </p:cNvPr>
          <p:cNvSpPr txBox="1"/>
          <p:nvPr/>
        </p:nvSpPr>
        <p:spPr>
          <a:xfrm>
            <a:off x="3131160" y="3497021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A829A-E450-A479-62B8-556E9595334F}"/>
              </a:ext>
            </a:extLst>
          </p:cNvPr>
          <p:cNvSpPr txBox="1"/>
          <p:nvPr/>
        </p:nvSpPr>
        <p:spPr>
          <a:xfrm>
            <a:off x="2161879" y="3095976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47AFA26A-A6E0-0BC8-BA93-341AA7140594}"/>
              </a:ext>
            </a:extLst>
          </p:cNvPr>
          <p:cNvSpPr/>
          <p:nvPr/>
        </p:nvSpPr>
        <p:spPr>
          <a:xfrm>
            <a:off x="894409" y="3634836"/>
            <a:ext cx="304800" cy="506858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D4C5-2183-4345-EC17-0D932903583B}"/>
              </a:ext>
            </a:extLst>
          </p:cNvPr>
          <p:cNvSpPr txBox="1"/>
          <p:nvPr/>
        </p:nvSpPr>
        <p:spPr>
          <a:xfrm>
            <a:off x="540360" y="3697014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01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9161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(SOURCET_BUF[SOURCE_WIDTH*SOURCE_HEIGHT-1])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배수일때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rotate_reverse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2B55F-7F06-BE97-50B8-C4269804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65388"/>
            <a:ext cx="8172988" cy="2210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16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8555B-C8E7-6B78-E08F-ECED1B3B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2134"/>
              </p:ext>
            </p:extLst>
          </p:nvPr>
        </p:nvGraphicFramePr>
        <p:xfrm>
          <a:off x="1187999" y="2805057"/>
          <a:ext cx="45899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194953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43FF76-24EB-ACC2-2650-A3C119EDC72F}"/>
              </a:ext>
            </a:extLst>
          </p:cNvPr>
          <p:cNvSpPr txBox="1"/>
          <p:nvPr/>
        </p:nvSpPr>
        <p:spPr>
          <a:xfrm>
            <a:off x="738000" y="1326292"/>
            <a:ext cx="8307387" cy="85102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인덱스부터 출력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[11] ~ [0]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인덱스의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나누었을 때 나머지가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다음 행으로 이동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7A4849-4C43-48A5-8002-06AAA3D40561}"/>
              </a:ext>
            </a:extLst>
          </p:cNvPr>
          <p:cNvCxnSpPr>
            <a:cxnSpLocks/>
          </p:cNvCxnSpPr>
          <p:nvPr/>
        </p:nvCxnSpPr>
        <p:spPr>
          <a:xfrm flipH="1">
            <a:off x="1923422" y="3030071"/>
            <a:ext cx="3119082" cy="46078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2949B5-1F64-A9D0-E3E3-FB2E9CBB87BF}"/>
              </a:ext>
            </a:extLst>
          </p:cNvPr>
          <p:cNvSpPr txBox="1"/>
          <p:nvPr/>
        </p:nvSpPr>
        <p:spPr>
          <a:xfrm>
            <a:off x="3420000" y="2921325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30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 최적화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조건문으로 인한 연산과정 증가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존재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적은 반복문과 조건문을 사용해 소스를 최적화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6DE72C-B45B-ACC2-7A75-723FFE2C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328"/>
              </p:ext>
            </p:extLst>
          </p:nvPr>
        </p:nvGraphicFramePr>
        <p:xfrm>
          <a:off x="934456" y="2272537"/>
          <a:ext cx="8215776" cy="3753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소스 최적화 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소스 최적화 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C63B47F-A0E6-7403-A4AE-95EA4C89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76" y="3099688"/>
            <a:ext cx="3920417" cy="2293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FA30-2087-C5C8-B6B6-5C9D134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94" y="3099688"/>
            <a:ext cx="3920417" cy="2312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C96871-89FB-B801-C897-3DF890CC5A73}"/>
              </a:ext>
            </a:extLst>
          </p:cNvPr>
          <p:cNvSpPr/>
          <p:nvPr/>
        </p:nvSpPr>
        <p:spPr>
          <a:xfrm>
            <a:off x="1131482" y="3267646"/>
            <a:ext cx="3760558" cy="89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93180-247F-DA97-B048-ACD0BB32BE59}"/>
              </a:ext>
            </a:extLst>
          </p:cNvPr>
          <p:cNvSpPr/>
          <p:nvPr/>
        </p:nvSpPr>
        <p:spPr>
          <a:xfrm>
            <a:off x="5282521" y="3293643"/>
            <a:ext cx="3750510" cy="86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C4902D-1D95-5929-64C3-A7DB110B70CF}"/>
              </a:ext>
            </a:extLst>
          </p:cNvPr>
          <p:cNvSpPr/>
          <p:nvPr/>
        </p:nvSpPr>
        <p:spPr>
          <a:xfrm>
            <a:off x="5278039" y="4473537"/>
            <a:ext cx="3750510" cy="86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54FA32-656F-7AFA-1373-30FDD3DDEBC2}"/>
              </a:ext>
            </a:extLst>
          </p:cNvPr>
          <p:cNvSpPr/>
          <p:nvPr/>
        </p:nvSpPr>
        <p:spPr>
          <a:xfrm>
            <a:off x="1109205" y="4435498"/>
            <a:ext cx="3760558" cy="89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4D2D7-3B4D-9493-13B5-86E92126F7F5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2"/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 최적화</a:t>
              </a:r>
            </a:p>
          </p:txBody>
        </p:sp>
      </p:grpSp>
      <p:sp>
        <p:nvSpPr>
          <p:cNvPr id="35" name="모서리가 둥근 직사각형 10"/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00" y="1287776"/>
            <a:ext cx="8466233" cy="2099318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돌 때 많이 해라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루프에서 동일한 일을 두 번 하는 것이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루프에서 동일한 일을 한 번 하고 루프를 두 번 도는 것보다 효율적이다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돌 때 조건에 맞는지 비교하는 부분에서 시간이 소요되기 때문에 루프 한 번에 안에서 많은 일을 하는 것이 중요하다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루프를 적게 써라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루프문을 굳이 사용하지 않아도 되는 문장은 직접 쓰는 것이 좋다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루프를 사용하면 무슨 코드인지 쉽게 알 수 있지만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반복문에서 조건을 비교하는 부분에서 시간이 소요되기 때문에 루프를 사용하지 않고 나타내는 것이 좋다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3819822"/>
            <a:ext cx="3920580" cy="269971"/>
            <a:chOff x="720000" y="1152000"/>
            <a:chExt cx="392058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입출력 형태 지정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F179-9BE7-3EF9-09A9-C05C92D8FA48}"/>
              </a:ext>
            </a:extLst>
          </p:cNvPr>
          <p:cNvSpPr txBox="1"/>
          <p:nvPr/>
        </p:nvSpPr>
        <p:spPr>
          <a:xfrm>
            <a:off x="756000" y="4139031"/>
            <a:ext cx="8466233" cy="18454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시 길이를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사용할 필드의 넓이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가로길이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지정할 수 있다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공간을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채워준다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설정을 해주면 설정이 계속해서 적용이 되는 특징을 가지고 있어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설정한 후에 원래대로 돌려주어야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2600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7E1965-E2AC-D0A4-8041-9F1616227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55729"/>
              </p:ext>
            </p:extLst>
          </p:nvPr>
        </p:nvGraphicFramePr>
        <p:xfrm>
          <a:off x="934456" y="2676397"/>
          <a:ext cx="8215776" cy="2631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if ~ else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#if #endif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0DC5FD-6BC5-A5B4-7BB6-8DCD88C1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12" y="3276901"/>
            <a:ext cx="3929455" cy="1808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3C8E2-5F11-B832-8815-F8158667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5" y="3276901"/>
            <a:ext cx="3929455" cy="18087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FEFCCE-B63F-CAD6-9BA2-9AB00141D275}"/>
              </a:ext>
            </a:extLst>
          </p:cNvPr>
          <p:cNvCxnSpPr>
            <a:cxnSpLocks/>
          </p:cNvCxnSpPr>
          <p:nvPr/>
        </p:nvCxnSpPr>
        <p:spPr>
          <a:xfrm>
            <a:off x="5297888" y="3471504"/>
            <a:ext cx="810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2">
            <a:extLst>
              <a:ext uri="{FF2B5EF4-FFF2-40B4-BE49-F238E27FC236}">
                <a16:creationId xmlns:a16="http://schemas.microsoft.com/office/drawing/2014/main" id="{0CA4A4D0-9987-6B4F-66C4-596C8E186334}"/>
              </a:ext>
            </a:extLst>
          </p:cNvPr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6A417218-0246-38BC-C60C-741CE1918CE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923BE0-4964-038A-7C65-EC8F7F7B9CBF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조건부 컴파일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83BD6F-D955-27B5-23D8-DF988FCE3424}"/>
              </a:ext>
            </a:extLst>
          </p:cNvPr>
          <p:cNvCxnSpPr>
            <a:cxnSpLocks/>
          </p:cNvCxnSpPr>
          <p:nvPr/>
        </p:nvCxnSpPr>
        <p:spPr>
          <a:xfrm>
            <a:off x="5297888" y="4002364"/>
            <a:ext cx="33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A632DA-7982-BF25-94A1-BA8DC6056EFA}"/>
              </a:ext>
            </a:extLst>
          </p:cNvPr>
          <p:cNvCxnSpPr>
            <a:cxnSpLocks/>
          </p:cNvCxnSpPr>
          <p:nvPr/>
        </p:nvCxnSpPr>
        <p:spPr>
          <a:xfrm>
            <a:off x="1089108" y="3481664"/>
            <a:ext cx="8565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72AF13-5ABC-350B-CA4F-AB8F176AB6FE}"/>
              </a:ext>
            </a:extLst>
          </p:cNvPr>
          <p:cNvCxnSpPr>
            <a:cxnSpLocks/>
          </p:cNvCxnSpPr>
          <p:nvPr/>
        </p:nvCxnSpPr>
        <p:spPr>
          <a:xfrm>
            <a:off x="1089108" y="4043004"/>
            <a:ext cx="254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335F3E-E27E-D163-1BB3-5D27692F3776}"/>
              </a:ext>
            </a:extLst>
          </p:cNvPr>
          <p:cNvCxnSpPr>
            <a:cxnSpLocks/>
          </p:cNvCxnSpPr>
          <p:nvPr/>
        </p:nvCxnSpPr>
        <p:spPr>
          <a:xfrm>
            <a:off x="5297888" y="5063449"/>
            <a:ext cx="33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6C5317-3145-B86E-E383-A6C830749566}"/>
              </a:ext>
            </a:extLst>
          </p:cNvPr>
          <p:cNvSpPr txBox="1"/>
          <p:nvPr/>
        </p:nvSpPr>
        <p:spPr>
          <a:xfrm>
            <a:off x="1023545" y="2194889"/>
            <a:ext cx="643218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공간이 넉넉치 않은 임베디드 시스템과 같은 환경에서 매크로를 많이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59AC6-0964-DC25-DE72-9C2941E703F0}"/>
              </a:ext>
            </a:extLst>
          </p:cNvPr>
          <p:cNvSpPr txBox="1"/>
          <p:nvPr/>
        </p:nvSpPr>
        <p:spPr>
          <a:xfrm>
            <a:off x="756000" y="1284576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 지시어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#if,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#else,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#endif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사용하여 소스 코드를 제어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조건부 컴파일이란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일부가 특정 조건 하에서 실제 컴파일에서 제외 될 수 있음을 의미</a:t>
            </a:r>
            <a:endParaRPr lang="ko-KR" altLang="en-US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조건은 상수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관계연산자를 사용할 수 있지만 변수를 인식하지 못하므로 매크로를 사용해야 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54B2AF97-B652-7F2F-EF0C-E66FB78648D3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22A56C-34A6-F00D-4552-9938D76BAB57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8EF43-BFD9-E97A-C5CD-299C39771196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9230F4-D43C-EA37-AE91-4A87FCBB86DC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9CC8B0-40ED-609C-DD29-7FF933E1BEB7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052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33428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입출력 형태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https://blockdmask.tistory.com/477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전처리기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(#if, #else)</a:t>
            </a:r>
            <a:endParaRPr lang="ko-KR" altLang="en-US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https://blog.naver.com/sharonichoya/220507818075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 사용의 기본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https://www.iar.com/kr/knowledge/learn/programming/basics-of-using-the-preprocessor/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최적화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https://www.joinc.co.kr/w/Site/C/Documents/COptimization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3919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전역변수로 선언된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사용하여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기본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LCD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화면을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90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180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270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회전하여 출력하는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프로그램을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전역변수로 선언된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source buffer 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배열이 아닌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LCD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사이즈에 맞도록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으로 회전 출력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4" name="Group 42"/>
          <p:cNvGrpSpPr/>
          <p:nvPr/>
        </p:nvGrpSpPr>
        <p:grpSpPr>
          <a:xfrm>
            <a:off x="720070" y="1008179"/>
            <a:ext cx="2916000" cy="269971"/>
            <a:chOff x="720000" y="1152000"/>
            <a:chExt cx="2916000" cy="269971"/>
          </a:xfrm>
        </p:grpSpPr>
        <p:sp>
          <p:nvSpPr>
            <p:cNvPr id="26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pic>
        <p:nvPicPr>
          <p:cNvPr id="2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BB4A74D9-F66D-0D28-6634-016B9F36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64" y="1475484"/>
            <a:ext cx="1735450" cy="498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4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EA0706E5-34C4-019E-C57B-52B5582D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61" y="1495484"/>
            <a:ext cx="1834757" cy="495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71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192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2082154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오른쪽 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B0EFFFE1-300B-BA42-BD90-C2E89514FADC}"/>
              </a:ext>
            </a:extLst>
          </p:cNvPr>
          <p:cNvGrpSpPr/>
          <p:nvPr/>
        </p:nvGrpSpPr>
        <p:grpSpPr>
          <a:xfrm>
            <a:off x="725950" y="3172243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3F164780-D57A-F04E-AE08-E5004A9E9BB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85900-73F9-1D8D-9A4A-6858D4FCB337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3. 180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55CD8-6CDB-17A7-7342-7987F963108D}"/>
              </a:ext>
            </a:extLst>
          </p:cNvPr>
          <p:cNvSpPr txBox="1"/>
          <p:nvPr/>
        </p:nvSpPr>
        <p:spPr>
          <a:xfrm>
            <a:off x="722759" y="1288886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270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rotate_left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804C-AF8A-4106-F06F-DA11CA8B81C5}"/>
              </a:ext>
            </a:extLst>
          </p:cNvPr>
          <p:cNvSpPr txBox="1"/>
          <p:nvPr/>
        </p:nvSpPr>
        <p:spPr>
          <a:xfrm>
            <a:off x="738000" y="2362657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9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4EC0-1528-CE65-7930-D72C2F3C7714}"/>
              </a:ext>
            </a:extLst>
          </p:cNvPr>
          <p:cNvSpPr txBox="1"/>
          <p:nvPr/>
        </p:nvSpPr>
        <p:spPr>
          <a:xfrm>
            <a:off x="737999" y="3457674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18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reverse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468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데이터 입력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424" y="1291605"/>
            <a:ext cx="4344918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5184423" y="1008000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입력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BFB184-D1CA-4F25-DF1E-A2696143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1659417"/>
            <a:ext cx="3287082" cy="4820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ADDE2E15-CE8A-B4CB-D29B-55EE728B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23" y="1659417"/>
            <a:ext cx="3365720" cy="48205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1D07FC-FE9E-63A6-6F88-D31DEE81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1008000"/>
            <a:ext cx="5419951" cy="527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233294" cy="489239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상수에 따른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입력처리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(TYPE_NUM)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숫자 데이터가 입력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(TYPE_NUM)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아닐 경우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입력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배열의 첫번째 행과 현재 행의 마지막 열에 속하는 경우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’11’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부여하고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이외의 인덱스에는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‘0’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부여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배열 출력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크기와 같아지면 다음 행으로 넘어가고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SOURCE_HEIGHT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크기만큼 반복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rotate_left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왼쪽으로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rotate_right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오른쪽으로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rotate_reverse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180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4447" y="1170428"/>
            <a:ext cx="4249270" cy="2047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rotate_left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첫번째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(SOURCET_BUF[0])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루프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행의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크기와 같아지면 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11DE3-8F7A-CD3D-A1C3-7AAAD5DE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70543"/>
            <a:ext cx="8172987" cy="2362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6292"/>
            <a:ext cx="8307387" cy="16808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행의 인덱스는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</a:t>
            </a:r>
            <a:r>
              <a:rPr lang="ko-KR" altLang="en-US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진행되면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같아지면 다음 행으로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넘어감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첫번째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 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SOURCE_WIDTH*SOURCE_HEIGHT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EE1C6-B18C-FA10-9196-457B17C28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56361"/>
              </p:ext>
            </p:extLst>
          </p:nvPr>
        </p:nvGraphicFramePr>
        <p:xfrm>
          <a:off x="1187999" y="3429000"/>
          <a:ext cx="344244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01372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6E8A1E-C39C-8654-996A-7BDBCCB90629}"/>
              </a:ext>
            </a:extLst>
          </p:cNvPr>
          <p:cNvCxnSpPr>
            <a:cxnSpLocks/>
          </p:cNvCxnSpPr>
          <p:nvPr/>
        </p:nvCxnSpPr>
        <p:spPr>
          <a:xfrm flipH="1">
            <a:off x="1900518" y="3652766"/>
            <a:ext cx="2028618" cy="48892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C3965C3E-E0F9-0339-53FC-BCC156E151CD}"/>
              </a:ext>
            </a:extLst>
          </p:cNvPr>
          <p:cNvSpPr/>
          <p:nvPr/>
        </p:nvSpPr>
        <p:spPr>
          <a:xfrm>
            <a:off x="894409" y="3634836"/>
            <a:ext cx="304800" cy="506858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5E1FC6D7-7FDB-D0AE-B9E6-1822AEE03106}"/>
              </a:ext>
            </a:extLst>
          </p:cNvPr>
          <p:cNvSpPr/>
          <p:nvPr/>
        </p:nvSpPr>
        <p:spPr>
          <a:xfrm rot="5400000" flipV="1">
            <a:off x="2204359" y="2644395"/>
            <a:ext cx="304800" cy="1256983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D2434-7E08-0E95-809B-D010CE2F03B1}"/>
              </a:ext>
            </a:extLst>
          </p:cNvPr>
          <p:cNvSpPr txBox="1"/>
          <p:nvPr/>
        </p:nvSpPr>
        <p:spPr>
          <a:xfrm>
            <a:off x="2161879" y="3095976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A7453-E7AF-E74A-B435-21DEAF63891D}"/>
              </a:ext>
            </a:extLst>
          </p:cNvPr>
          <p:cNvSpPr txBox="1"/>
          <p:nvPr/>
        </p:nvSpPr>
        <p:spPr>
          <a:xfrm>
            <a:off x="540360" y="3697014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4FC15-9C49-801E-52D7-3076623F0178}"/>
              </a:ext>
            </a:extLst>
          </p:cNvPr>
          <p:cNvSpPr txBox="1"/>
          <p:nvPr/>
        </p:nvSpPr>
        <p:spPr>
          <a:xfrm>
            <a:off x="3131160" y="3497021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57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30732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(SOURCET_BUF[SOURCE_WIDTH*SOURCE_HEIGHT-1])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루프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행의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크기와 같아지면 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rotate_right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B90CC-8129-0077-51E0-F3548DE0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64273"/>
            <a:ext cx="8172988" cy="2370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1605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35058</TotalTime>
  <Words>1446</Words>
  <Application>Microsoft Office PowerPoint</Application>
  <PresentationFormat>A4 용지(210x297mm)</PresentationFormat>
  <Paragraphs>243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맑은 고딕</vt:lpstr>
      <vt:lpstr>Arial Narrow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2550</cp:revision>
  <cp:lastPrinted>2014-08-04T05:42:11Z</cp:lastPrinted>
  <dcterms:modified xsi:type="dcterms:W3CDTF">2023-10-26T09:06:48Z</dcterms:modified>
</cp:coreProperties>
</file>