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612" r:id="rId2"/>
    <p:sldId id="772" r:id="rId3"/>
    <p:sldId id="776" r:id="rId4"/>
    <p:sldId id="794" r:id="rId5"/>
    <p:sldId id="795" r:id="rId6"/>
    <p:sldId id="778" r:id="rId7"/>
    <p:sldId id="773" r:id="rId8"/>
    <p:sldId id="789" r:id="rId9"/>
    <p:sldId id="790" r:id="rId10"/>
    <p:sldId id="791" r:id="rId11"/>
    <p:sldId id="792" r:id="rId12"/>
    <p:sldId id="793" r:id="rId13"/>
    <p:sldId id="782" r:id="rId14"/>
    <p:sldId id="774" r:id="rId15"/>
    <p:sldId id="787" r:id="rId16"/>
    <p:sldId id="775" r:id="rId17"/>
  </p:sldIdLst>
  <p:sldSz cx="9906000" cy="6858000" type="A4"/>
  <p:notesSz cx="6743700" cy="9875838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828"/>
    <a:srgbClr val="A05252"/>
    <a:srgbClr val="0099FF"/>
    <a:srgbClr val="CCCCFF"/>
    <a:srgbClr val="FF66CC"/>
    <a:srgbClr val="00CC00"/>
    <a:srgbClr val="CC66FF"/>
    <a:srgbClr val="33CC33"/>
    <a:srgbClr val="3366FF"/>
    <a:srgbClr val="FF6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6154" autoAdjust="0"/>
  </p:normalViewPr>
  <p:slideViewPr>
    <p:cSldViewPr snapToGrid="0" showGuides="1">
      <p:cViewPr>
        <p:scale>
          <a:sx n="100" d="100"/>
          <a:sy n="100" d="100"/>
        </p:scale>
        <p:origin x="149" y="-134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10.tistory.com/273" TargetMode="External"/><Relationship Id="rId2" Type="http://schemas.openxmlformats.org/officeDocument/2006/relationships/hyperlink" Target="https://boycoding.tistory.com/21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wan1402.tistory.com/87" TargetMode="External"/><Relationship Id="rId5" Type="http://schemas.openxmlformats.org/officeDocument/2006/relationships/hyperlink" Target="https://has3ong.github.io/programming/c-virtualfunction/" TargetMode="External"/><Relationship Id="rId4" Type="http://schemas.openxmlformats.org/officeDocument/2006/relationships/hyperlink" Target="https://coding-factory.tistory.com/69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12000" y="2880000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OJT_#4 Technical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1918" y="3938064"/>
            <a:ext cx="1120820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과제요약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핵심소스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      고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B14DE-4D9D-7B5A-94FC-33A91F372A03}"/>
              </a:ext>
            </a:extLst>
          </p:cNvPr>
          <p:cNvSpPr txBox="1"/>
          <p:nvPr/>
        </p:nvSpPr>
        <p:spPr>
          <a:xfrm>
            <a:off x="1521918" y="2385506"/>
            <a:ext cx="4953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#4 : </a:t>
            </a:r>
            <a:r>
              <a:rPr lang="ko-KR" altLang="en-US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 계산기 클래스 만들기</a:t>
            </a:r>
            <a:endParaRPr lang="en-US" altLang="ko-KR" sz="20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8F3D921-C6D7-95D2-EF7B-CAFF66CE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294528"/>
            <a:ext cx="44005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#4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C2A12A-8887-30E1-41EC-F4E79EE9412D}"/>
              </a:ext>
            </a:extLst>
          </p:cNvPr>
          <p:cNvCxnSpPr>
            <a:cxnSpLocks/>
          </p:cNvCxnSpPr>
          <p:nvPr/>
        </p:nvCxnSpPr>
        <p:spPr>
          <a:xfrm>
            <a:off x="1072978" y="2601063"/>
            <a:ext cx="1665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000" y="1330732"/>
            <a:ext cx="8466233" cy="57402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 기호가 입력되고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숫자가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“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오류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 0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나눌 수 없습니다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2934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#5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C2A12A-8887-30E1-41EC-F4E79EE9412D}"/>
              </a:ext>
            </a:extLst>
          </p:cNvPr>
          <p:cNvCxnSpPr>
            <a:cxnSpLocks/>
          </p:cNvCxnSpPr>
          <p:nvPr/>
        </p:nvCxnSpPr>
        <p:spPr>
          <a:xfrm>
            <a:off x="1095924" y="3120194"/>
            <a:ext cx="18949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000" y="1330732"/>
            <a:ext cx="8466233" cy="11280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check_overflow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입력된 문자열을 넣었을 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false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반환했을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“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오류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2147483647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-2147483648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사이의 값을 입력하세요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check_overflow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입력값이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정수형을 초과하면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아닐 경우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num1, num2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값이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INT_MAX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INT_MIN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넘어갈 경우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false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반환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DCD65CE-D176-F55B-97EB-5FE569DA1E05}"/>
              </a:ext>
            </a:extLst>
          </p:cNvPr>
          <p:cNvCxnSpPr>
            <a:cxnSpLocks/>
          </p:cNvCxnSpPr>
          <p:nvPr/>
        </p:nvCxnSpPr>
        <p:spPr>
          <a:xfrm>
            <a:off x="3290484" y="3112378"/>
            <a:ext cx="2439756" cy="78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DBFA40-6BE2-C3D4-3F58-EC8110A6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99" y="2807437"/>
            <a:ext cx="5162550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D630D3-97A8-9194-82B7-4AE1BDDF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9" y="3567649"/>
            <a:ext cx="5715000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485833-B40A-9EAC-CD52-039397ED1770}"/>
              </a:ext>
            </a:extLst>
          </p:cNvPr>
          <p:cNvCxnSpPr>
            <a:cxnSpLocks/>
          </p:cNvCxnSpPr>
          <p:nvPr/>
        </p:nvCxnSpPr>
        <p:spPr>
          <a:xfrm>
            <a:off x="1625342" y="3980283"/>
            <a:ext cx="46840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311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7F678F-17DF-7D62-003B-8E9563E2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88" y="1007971"/>
            <a:ext cx="5415245" cy="4174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720000" y="1296000"/>
            <a:ext cx="3233294" cy="3876728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88550">
              <a:lnSpc>
                <a:spcPct val="150000"/>
              </a:lnSpc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연산과정</a:t>
            </a:r>
            <a:endParaRPr kumimoji="0" lang="ko-KR" altLang="en-US" sz="1200" b="1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CA282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연산자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(sign)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해당하는 연산자 객체를 선택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setNumber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피연산자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num1, num2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설정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getResult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연산을 수행하고 결과를 반환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결과는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result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변수에 저장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문자열 입력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정수 형태로 출력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문자열에 나눗셈 연산자 입력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소수점 이하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자리까지 출력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유효하지 않은 입력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“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오류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유효하지 않은 입력 형식입니다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.”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main()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7047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DBDB52DF-C9FE-E00B-4983-68043CF9CC2B}"/>
              </a:ext>
            </a:extLst>
          </p:cNvPr>
          <p:cNvGrpSpPr/>
          <p:nvPr/>
        </p:nvGrpSpPr>
        <p:grpSpPr>
          <a:xfrm>
            <a:off x="720000" y="1008042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5C3A346B-3C92-45D9-5F5C-B8AD86EB80B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78663-5AED-4C76-5657-A54F601AAD4C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ko-KR" altLang="en-US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직관성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806764-1310-5CE6-C916-F3695B98E49B}"/>
              </a:ext>
            </a:extLst>
          </p:cNvPr>
          <p:cNvSpPr txBox="1"/>
          <p:nvPr/>
        </p:nvSpPr>
        <p:spPr>
          <a:xfrm>
            <a:off x="756000" y="1284576"/>
            <a:ext cx="8466233" cy="85102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조건을 체크하는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경우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경우에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옳게 된 경우에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반환해야 직관적이다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함수명을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right_sign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수정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잘못된 연산자를 입력한 경우에는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false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반환하고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 외의 경우에는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반환하도록 수정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6DE72C-B45B-ACC2-7A75-723FFE2C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80918"/>
              </p:ext>
            </p:extLst>
          </p:nvPr>
        </p:nvGraphicFramePr>
        <p:xfrm>
          <a:off x="942076" y="2270760"/>
          <a:ext cx="8215776" cy="1975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코드 수정 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코드 수정 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21">
            <a:extLst>
              <a:ext uri="{FF2B5EF4-FFF2-40B4-BE49-F238E27FC236}">
                <a16:creationId xmlns:a16="http://schemas.microsoft.com/office/drawing/2014/main" id="{0E7E8309-C949-598A-A286-D1E03986260C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EB1C3-9056-9E09-2A48-4E9FBC28BCB4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471BD2-5498-19EA-3FC0-CAA785326C01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83D10-EACC-48DB-EF32-32F56C26326E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1A28B1-EEC4-471A-AE75-970F32117D10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E60E8E-613F-F72F-B171-876DF323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10" y="2788919"/>
            <a:ext cx="3898459" cy="1279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31D058E-1913-24C4-5221-36AEB399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41" y="2788919"/>
            <a:ext cx="3898459" cy="12920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F784DA2-695D-F28C-6A6B-1EC930EB278D}"/>
              </a:ext>
            </a:extLst>
          </p:cNvPr>
          <p:cNvCxnSpPr>
            <a:cxnSpLocks/>
          </p:cNvCxnSpPr>
          <p:nvPr/>
        </p:nvCxnSpPr>
        <p:spPr>
          <a:xfrm>
            <a:off x="1384849" y="3040819"/>
            <a:ext cx="6598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7D575E-CF38-4E20-55A9-96B494AA13B0}"/>
              </a:ext>
            </a:extLst>
          </p:cNvPr>
          <p:cNvCxnSpPr>
            <a:cxnSpLocks/>
          </p:cNvCxnSpPr>
          <p:nvPr/>
        </p:nvCxnSpPr>
        <p:spPr>
          <a:xfrm>
            <a:off x="1775374" y="3599619"/>
            <a:ext cx="755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0B3F8C-753E-A4EA-1FA9-1D5A6516A4BF}"/>
              </a:ext>
            </a:extLst>
          </p:cNvPr>
          <p:cNvCxnSpPr>
            <a:cxnSpLocks/>
          </p:cNvCxnSpPr>
          <p:nvPr/>
        </p:nvCxnSpPr>
        <p:spPr>
          <a:xfrm>
            <a:off x="1314999" y="3932994"/>
            <a:ext cx="8122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AF84ED-4E7F-D999-7065-5EFF132BFD55}"/>
              </a:ext>
            </a:extLst>
          </p:cNvPr>
          <p:cNvCxnSpPr>
            <a:cxnSpLocks/>
          </p:cNvCxnSpPr>
          <p:nvPr/>
        </p:nvCxnSpPr>
        <p:spPr>
          <a:xfrm>
            <a:off x="5485359" y="3036056"/>
            <a:ext cx="6598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60748C-158C-008D-FE40-568CFDF338CF}"/>
              </a:ext>
            </a:extLst>
          </p:cNvPr>
          <p:cNvCxnSpPr>
            <a:cxnSpLocks/>
          </p:cNvCxnSpPr>
          <p:nvPr/>
        </p:nvCxnSpPr>
        <p:spPr>
          <a:xfrm>
            <a:off x="5875884" y="3594856"/>
            <a:ext cx="805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C58BD38-DF10-4148-65BD-1A982E4A1EC0}"/>
              </a:ext>
            </a:extLst>
          </p:cNvPr>
          <p:cNvCxnSpPr>
            <a:cxnSpLocks/>
          </p:cNvCxnSpPr>
          <p:nvPr/>
        </p:nvCxnSpPr>
        <p:spPr>
          <a:xfrm>
            <a:off x="5415509" y="3928231"/>
            <a:ext cx="7297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42">
            <a:extLst>
              <a:ext uri="{FF2B5EF4-FFF2-40B4-BE49-F238E27FC236}">
                <a16:creationId xmlns:a16="http://schemas.microsoft.com/office/drawing/2014/main" id="{1C725E37-8DF8-4A56-6AC6-E2BE644C7471}"/>
              </a:ext>
            </a:extLst>
          </p:cNvPr>
          <p:cNvGrpSpPr/>
          <p:nvPr/>
        </p:nvGrpSpPr>
        <p:grpSpPr>
          <a:xfrm>
            <a:off x="720000" y="4513242"/>
            <a:ext cx="3920580" cy="269971"/>
            <a:chOff x="720000" y="1152000"/>
            <a:chExt cx="3920580" cy="269971"/>
          </a:xfrm>
        </p:grpSpPr>
        <p:sp>
          <p:nvSpPr>
            <p:cNvPr id="39" name="모서리가 둥근 직사각형 10">
              <a:extLst>
                <a:ext uri="{FF2B5EF4-FFF2-40B4-BE49-F238E27FC236}">
                  <a16:creationId xmlns:a16="http://schemas.microsoft.com/office/drawing/2014/main" id="{89A23F0E-B0F9-A19D-1580-9E4DB170DC26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DDA26A-82F1-D28E-736E-D33B7AE51400}"/>
                </a:ext>
              </a:extLst>
            </p:cNvPr>
            <p:cNvSpPr txBox="1"/>
            <p:nvPr/>
          </p:nvSpPr>
          <p:spPr>
            <a:xfrm>
              <a:off x="756000" y="1152000"/>
              <a:ext cx="388458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범위 기반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루프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6F83B84-2612-AD6B-08CA-DC006E458152}"/>
              </a:ext>
            </a:extLst>
          </p:cNvPr>
          <p:cNvSpPr txBox="1"/>
          <p:nvPr/>
        </p:nvSpPr>
        <p:spPr>
          <a:xfrm>
            <a:off x="756000" y="4783213"/>
            <a:ext cx="8466233" cy="140380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element_declaration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array) { statement; }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루프는 배열의 요소를 반복하여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element_declaration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선언된 변수에 현재 배열 요소의 값을 할당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배열의 크기만큼 루프가 반복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element_declaration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배열의 요소와 같은 자료형이 아니면 형 변환이 발생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 범위 기반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루프는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정보가 존재하지 않아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 완벽하게 대체하지는 않는다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85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2"/>
          <p:cNvGrpSpPr/>
          <p:nvPr/>
        </p:nvGrpSpPr>
        <p:grpSpPr>
          <a:xfrm>
            <a:off x="720000" y="1007364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가상함수와 순수 가상함수</a:t>
              </a:r>
            </a:p>
          </p:txBody>
        </p:sp>
      </p:grpSp>
      <p:sp>
        <p:nvSpPr>
          <p:cNvPr id="35" name="모서리가 둥근 직사각형 10"/>
          <p:cNvSpPr/>
          <p:nvPr/>
        </p:nvSpPr>
        <p:spPr>
          <a:xfrm>
            <a:off x="720000" y="1008000"/>
            <a:ext cx="36000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00" y="1287776"/>
            <a:ext cx="8466233" cy="3899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가상함수</a:t>
            </a:r>
            <a:endParaRPr lang="en-US" altLang="ko-KR" sz="11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클래스에서 상속받을 클래스에서 재정의할 것으로 기대하고 정의해 놓은 함수</a:t>
            </a:r>
            <a:endParaRPr lang="en-US" altLang="ko-KR" sz="10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예약어를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 앞에 붙여서 생성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8" algn="just"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 클래스에서 재정의하면 이전에 정의되었던 내용들은 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새롭게 정의된 내용으로 교체</a:t>
            </a:r>
            <a:endParaRPr lang="en-US" altLang="ko-KR" sz="11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가상함수를 사용하는 이유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algn="just"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일반함수를 </a:t>
            </a:r>
            <a:r>
              <a:rPr lang="ko-KR" altLang="en-US" sz="11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오버로딩하게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되면 </a:t>
            </a:r>
            <a:r>
              <a:rPr lang="ko-KR" altLang="en-US" sz="11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정적바인딩으로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문제가 생김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lvl="1" algn="just"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가상함수는 런타임 때 객체를 결정하므로 컴파일 타임에 해당 객체를 특정할 수 없음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1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가상함수를 선언하면 포인터의 타입이 아닌 포인터가 가리키는 객체의 타입에 따라 멤버 함수를 선택</a:t>
            </a:r>
            <a:endParaRPr lang="en-US" altLang="ko-KR" sz="11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lvl="1" algn="just">
              <a:lnSpc>
                <a:spcPct val="150000"/>
              </a:lnSpc>
            </a:pPr>
            <a:endParaRPr lang="en-US" altLang="ko-KR" sz="11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순수 가상함수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순수 가상함수는 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구현이 없는 가상함수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말함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가상함수에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NULL(0)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값을 대입하면 순수 가상함수가 됨 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virtual void function() = 0;</a:t>
            </a:r>
          </a:p>
          <a:p>
            <a:pPr marL="342900" lvl="8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순수 가상함수는 </a:t>
            </a:r>
            <a:r>
              <a:rPr lang="ko-KR" altLang="en-US" sz="1100" b="1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오버라이딩을</a:t>
            </a:r>
            <a:r>
              <a:rPr lang="ko-KR" altLang="en-US" sz="11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하지 않으면 오류가 발생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하여 반드시 </a:t>
            </a:r>
            <a:r>
              <a:rPr lang="ko-KR" altLang="en-US" sz="11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자식 클래스에서 재정의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해야함</a:t>
            </a:r>
            <a:endParaRPr lang="en-US" altLang="ko-KR" sz="11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가상함수는 내부구현이 되어있어 자식클래스에 함수를 재정의해도 되고 안 해도 됨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32600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1959AC6-0964-DC25-DE72-9C2941E703F0}"/>
              </a:ext>
            </a:extLst>
          </p:cNvPr>
          <p:cNvSpPr txBox="1"/>
          <p:nvPr/>
        </p:nvSpPr>
        <p:spPr>
          <a:xfrm>
            <a:off x="755999" y="4492598"/>
            <a:ext cx="8466233" cy="168202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find()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문자열 앞에서부터 검색해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인자값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문자열을 찾으면 첫번째로 나타나는 문자열의 인덱스를 리턴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find(string, index = 0)</a:t>
            </a:r>
            <a:endParaRPr lang="ko-KR" altLang="en-US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rfind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문자열 뒤에서부터 검색해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인자값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문자열을 찾으면 첫번째로 나타내는 문자열의 인덱스를 리턴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rfind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(string, index =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npos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0CA4A4D0-9987-6B4F-66C4-596C8E186334}"/>
              </a:ext>
            </a:extLst>
          </p:cNvPr>
          <p:cNvGrpSpPr/>
          <p:nvPr/>
        </p:nvGrpSpPr>
        <p:grpSpPr>
          <a:xfrm>
            <a:off x="720000" y="4222627"/>
            <a:ext cx="2916000" cy="269971"/>
            <a:chOff x="720000" y="1152000"/>
            <a:chExt cx="2916000" cy="269971"/>
          </a:xfrm>
        </p:grpSpPr>
        <p:sp>
          <p:nvSpPr>
            <p:cNvPr id="6" name="모서리가 둥근 직사각형 10">
              <a:extLst>
                <a:ext uri="{FF2B5EF4-FFF2-40B4-BE49-F238E27FC236}">
                  <a16:creationId xmlns:a16="http://schemas.microsoft.com/office/drawing/2014/main" id="{6A417218-0246-38BC-C60C-741CE1918CE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923BE0-4964-038A-7C65-EC8F7F7B9CBF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string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54B2AF97-B652-7F2F-EF0C-E66FB78648D3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22A56C-34A6-F00D-4552-9938D76BAB57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98EF43-BFD9-E97A-C5CD-299C39771196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9230F4-D43C-EA37-AE91-4A87FCBB86DC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CF5E4E-5C9D-50C6-272D-2DF69CB6B364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4F4027F3-CBDE-5D4A-753B-600A80D71123}"/>
              </a:ext>
            </a:extLst>
          </p:cNvPr>
          <p:cNvGrpSpPr/>
          <p:nvPr/>
        </p:nvGrpSpPr>
        <p:grpSpPr>
          <a:xfrm>
            <a:off x="720000" y="1008042"/>
            <a:ext cx="3920580" cy="269971"/>
            <a:chOff x="720000" y="1152000"/>
            <a:chExt cx="392058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462F9A38-5330-9DCF-30CE-527AA2CD72EE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7B042F-4070-D0BE-3050-E604905202B9}"/>
                </a:ext>
              </a:extLst>
            </p:cNvPr>
            <p:cNvSpPr txBox="1"/>
            <p:nvPr/>
          </p:nvSpPr>
          <p:spPr>
            <a:xfrm>
              <a:off x="756000" y="1152000"/>
              <a:ext cx="388458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오버로딩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오버라이딩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7F10AAE-6F55-8FC7-9B50-287346E0C6CB}"/>
              </a:ext>
            </a:extLst>
          </p:cNvPr>
          <p:cNvSpPr txBox="1"/>
          <p:nvPr/>
        </p:nvSpPr>
        <p:spPr>
          <a:xfrm>
            <a:off x="755999" y="1278013"/>
            <a:ext cx="8466233" cy="260714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(Overloading)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이름의 함수에 매개변수를 다르게 하여 매개변수에 따라 다른 함수가 실행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8" algn="just"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함수 이름은 동일해야 한다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342900" lvl="8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매개변수의 개수가 다르거나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매개변수의 개수가 동일할 경우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자료형이 달라야 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lvl="8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리턴형은 같아도 되고 달라도 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(Overriding)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상속받았을 때 부모클래스의 함수를 사용하지 않고 자식클래스에 같은 매개변수로 재정의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1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함수 이름은 동일해야 한다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342900" lvl="1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매개변수의 개수와 자료형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리턴형은 같아야 한다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342900" lvl="1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오버라이딩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하고자 하는 함수가 상위 클래스에 존재해야 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342900" lvl="1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상위 메소드와 동일하거나 내용이 추가되어야 한다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52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13A1FF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089" y="1098664"/>
            <a:ext cx="8466233" cy="417379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 기반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https://boycoding.tistory.com/210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https://playground10.tistory.com/273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https://coding-factory.tistory.com/699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가상함수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순수 가상함수 차이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https://has3ong.github.io/programming/c-virtualfunction/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endParaRPr lang="ko-KR" altLang="en-US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https://hwan1402.tistory.com/87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016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999" y="1122592"/>
            <a:ext cx="8466233" cy="23919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 latinLnBrk="1"/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요구사항을 만족하는 사칙연산 계산기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00" y="1915225"/>
            <a:ext cx="8466233" cy="195780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주어진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main.cpp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write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주석 부분을 제외하고 수정하지 않음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라이브러리 사용을 위한 헤더 추가는 허용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식을 입력하면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num1, num2, sign(+, -, *, /)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으로 각각 </a:t>
            </a:r>
            <a:r>
              <a:rPr lang="ko-KR" altLang="en-US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파싱하여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변수에 저장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vl="0" algn="just" latinLnBrk="1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EX) 1+1</a:t>
            </a:r>
          </a:p>
          <a:p>
            <a:pPr lvl="0" algn="just" latinLnBrk="1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    num1 = 1, num2 = 1, sign = ‘+’</a:t>
            </a: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프로그램은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break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입력 시에만 종료</a:t>
            </a:r>
            <a:endParaRPr lang="en-US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잘못된 입력에 대한 예외처리 실행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grpSp>
        <p:nvGrpSpPr>
          <p:cNvPr id="30" name="Group 42"/>
          <p:cNvGrpSpPr/>
          <p:nvPr/>
        </p:nvGrpSpPr>
        <p:grpSpPr>
          <a:xfrm>
            <a:off x="720000" y="1634314"/>
            <a:ext cx="2916000" cy="269971"/>
            <a:chOff x="720000" y="1152000"/>
            <a:chExt cx="2916000" cy="269971"/>
          </a:xfrm>
        </p:grpSpPr>
        <p:sp>
          <p:nvSpPr>
            <p:cNvPr id="34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</a:t>
              </a:r>
            </a:p>
          </p:txBody>
        </p:sp>
      </p:grpSp>
      <p:grpSp>
        <p:nvGrpSpPr>
          <p:cNvPr id="2" name="Group 42">
            <a:extLst>
              <a:ext uri="{FF2B5EF4-FFF2-40B4-BE49-F238E27FC236}">
                <a16:creationId xmlns:a16="http://schemas.microsoft.com/office/drawing/2014/main" id="{A124DBDC-DD8B-98A9-8D2F-8C7497F73692}"/>
              </a:ext>
            </a:extLst>
          </p:cNvPr>
          <p:cNvGrpSpPr/>
          <p:nvPr/>
        </p:nvGrpSpPr>
        <p:grpSpPr>
          <a:xfrm>
            <a:off x="720000" y="4156499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D7406A0D-50D3-E5B1-BD90-268F7CF66E9F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F5862-5E6C-7578-B420-9976D1CE6A51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예외사항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2C3309-E325-AEE0-AE12-7B2DCC48DBD0}"/>
              </a:ext>
            </a:extLst>
          </p:cNvPr>
          <p:cNvSpPr txBox="1"/>
          <p:nvPr/>
        </p:nvSpPr>
        <p:spPr>
          <a:xfrm>
            <a:off x="738000" y="4426470"/>
            <a:ext cx="8466233" cy="140380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첫번째와 마지막 연산자에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‘+’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가 입력된 경우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연산자를 잘못 사용한 경우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‘+, -, *, /’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제외한 연산자가 입력된 경우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으로 나누는 경우</a:t>
            </a:r>
            <a:endParaRPr lang="en-US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정수 </a:t>
            </a:r>
            <a:r>
              <a:rPr lang="ko-KR" altLang="en-US" sz="12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오버플로우가</a:t>
            </a:r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발생할 경우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4364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1" y="1296000"/>
            <a:ext cx="4233000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수식 입력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0424" y="1291605"/>
            <a:ext cx="4344918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첫번째와 마지막 인덱스에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‘+’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Group 42"/>
          <p:cNvGrpSpPr/>
          <p:nvPr/>
        </p:nvGrpSpPr>
        <p:grpSpPr>
          <a:xfrm>
            <a:off x="5184423" y="1008000"/>
            <a:ext cx="2916000" cy="269971"/>
            <a:chOff x="720000" y="1152000"/>
            <a:chExt cx="2916000" cy="269971"/>
          </a:xfrm>
        </p:grpSpPr>
        <p:sp>
          <p:nvSpPr>
            <p:cNvPr id="3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그림 1">
            <a:extLst>
              <a:ext uri="{FF2B5EF4-FFF2-40B4-BE49-F238E27FC236}">
                <a16:creationId xmlns:a16="http://schemas.microsoft.com/office/drawing/2014/main" id="{9F46785A-300D-EE0B-4A7E-7E51AD4F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1672648"/>
            <a:ext cx="3886519" cy="289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2C382A-97E8-FBA9-C16D-4DF24A10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23" y="1672648"/>
            <a:ext cx="3886519" cy="2666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7611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FFC8A0-25CA-11B6-33CA-D571BCAB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1672648"/>
            <a:ext cx="3886519" cy="3704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720001" y="1296000"/>
            <a:ext cx="4233000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연산자가 중복으로 사용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#2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0424" y="1291605"/>
            <a:ext cx="4344918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연산자가 아닌 기호를 사용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Group 42"/>
          <p:cNvGrpSpPr/>
          <p:nvPr/>
        </p:nvGrpSpPr>
        <p:grpSpPr>
          <a:xfrm>
            <a:off x="5184423" y="1008000"/>
            <a:ext cx="2916000" cy="269971"/>
            <a:chOff x="720000" y="1152000"/>
            <a:chExt cx="2916000" cy="269971"/>
          </a:xfrm>
        </p:grpSpPr>
        <p:sp>
          <p:nvSpPr>
            <p:cNvPr id="3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#3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350EC58-8FFF-C206-4B8A-D7413F51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24" y="1672648"/>
            <a:ext cx="3885354" cy="3385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26470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1" y="1296000"/>
            <a:ext cx="4233000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나눗셈을 할 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숫자가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#4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0424" y="1291605"/>
            <a:ext cx="4344918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입력값이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정수형을 초과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Group 42"/>
          <p:cNvGrpSpPr/>
          <p:nvPr/>
        </p:nvGrpSpPr>
        <p:grpSpPr>
          <a:xfrm>
            <a:off x="5184423" y="1008000"/>
            <a:ext cx="2916000" cy="269971"/>
            <a:chOff x="720000" y="1152000"/>
            <a:chExt cx="2916000" cy="269971"/>
          </a:xfrm>
        </p:grpSpPr>
        <p:sp>
          <p:nvSpPr>
            <p:cNvPr id="3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#5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32800DA-2A36-C793-CE9A-B879E5F7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1677043"/>
            <a:ext cx="3886519" cy="2408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9881AC-E043-B7BC-164F-BC8BC9D5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23" y="1677043"/>
            <a:ext cx="3887531" cy="3928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5197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573B5C-EFD2-2F36-736B-1CAC8BD5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4" y="1007971"/>
            <a:ext cx="5468648" cy="5260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720000" y="1296000"/>
            <a:ext cx="3233294" cy="364589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88550">
              <a:lnSpc>
                <a:spcPct val="150000"/>
              </a:lnSpc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Operator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kumimoji="0" lang="ko-KR" altLang="en-US" sz="1200" b="1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CA282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18855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Operator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클래스는 숫자 두 개를 </a:t>
            </a:r>
            <a:r>
              <a:rPr lang="ko-KR" altLang="en-US" sz="11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입력받아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특정 연산을 수행하는 클래스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18855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calculate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함수는 순수가상 함수로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실제 연산이 수행되며</a:t>
            </a: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자식 클래스에서 재정의함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kumimoji="0" lang="ko-KR" altLang="en-US" sz="1200" b="1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CA282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18855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Add, Subtract,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Multiply</a:t>
            </a: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Divide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클래스는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Operator</a:t>
            </a: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클래스를 상속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18855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자식 클래스에서는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calculate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재정의 됨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855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연산을 수행하고 </a:t>
            </a: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setResult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결과를 설정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 함수 상속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621B13-6D04-DA8B-7FF2-2F67FDE0B618}"/>
              </a:ext>
            </a:extLst>
          </p:cNvPr>
          <p:cNvSpPr/>
          <p:nvPr/>
        </p:nvSpPr>
        <p:spPr>
          <a:xfrm>
            <a:off x="4237672" y="1980680"/>
            <a:ext cx="1933575" cy="242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1558DF-EC22-D50A-1DF2-A29A6C31010B}"/>
              </a:ext>
            </a:extLst>
          </p:cNvPr>
          <p:cNvCxnSpPr>
            <a:cxnSpLocks/>
          </p:cNvCxnSpPr>
          <p:nvPr/>
        </p:nvCxnSpPr>
        <p:spPr>
          <a:xfrm>
            <a:off x="4493260" y="3530600"/>
            <a:ext cx="3426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1AF6BA-B313-3362-EA4B-94C0FF1B78B2}"/>
              </a:ext>
            </a:extLst>
          </p:cNvPr>
          <p:cNvCxnSpPr>
            <a:cxnSpLocks/>
          </p:cNvCxnSpPr>
          <p:nvPr/>
        </p:nvCxnSpPr>
        <p:spPr>
          <a:xfrm>
            <a:off x="4493260" y="4356100"/>
            <a:ext cx="3426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F01F5C-FF10-9736-CFE0-6140499F1F84}"/>
              </a:ext>
            </a:extLst>
          </p:cNvPr>
          <p:cNvCxnSpPr>
            <a:cxnSpLocks/>
          </p:cNvCxnSpPr>
          <p:nvPr/>
        </p:nvCxnSpPr>
        <p:spPr>
          <a:xfrm>
            <a:off x="4493260" y="5180965"/>
            <a:ext cx="482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94A934-A340-75A0-0BFB-711DCFA43394}"/>
              </a:ext>
            </a:extLst>
          </p:cNvPr>
          <p:cNvCxnSpPr>
            <a:cxnSpLocks/>
          </p:cNvCxnSpPr>
          <p:nvPr/>
        </p:nvCxnSpPr>
        <p:spPr>
          <a:xfrm>
            <a:off x="4493260" y="6011545"/>
            <a:ext cx="3390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213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9F114E1-B010-D677-F678-9D21B089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290071"/>
            <a:ext cx="489585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#1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000" y="1333867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문자열의 마지막 인덱스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input_exp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input_exp.length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- 1]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‘+’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입력된 경우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문자열의 첫번째 인덱스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input_exp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‘+’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입력된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“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오류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올바르게 입력했는지 확인하세요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EF4A79-B034-D575-EFAF-60F8EE062768}"/>
              </a:ext>
            </a:extLst>
          </p:cNvPr>
          <p:cNvCxnSpPr>
            <a:cxnSpLocks/>
          </p:cNvCxnSpPr>
          <p:nvPr/>
        </p:nvCxnSpPr>
        <p:spPr>
          <a:xfrm>
            <a:off x="1097280" y="2562813"/>
            <a:ext cx="2733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26940C-BE5B-2F60-F55F-594965E3D71B}"/>
              </a:ext>
            </a:extLst>
          </p:cNvPr>
          <p:cNvCxnSpPr>
            <a:cxnSpLocks/>
          </p:cNvCxnSpPr>
          <p:nvPr/>
        </p:nvCxnSpPr>
        <p:spPr>
          <a:xfrm>
            <a:off x="4105838" y="2562813"/>
            <a:ext cx="1309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52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AA15A2-CDBE-283A-FCAC-B9A887B7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99" y="2818990"/>
            <a:ext cx="5572125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79ECA4-A759-5E95-6E74-96581939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9" y="3882159"/>
            <a:ext cx="448627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#2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C2A12A-8887-30E1-41EC-F4E79EE9412D}"/>
              </a:ext>
            </a:extLst>
          </p:cNvPr>
          <p:cNvCxnSpPr>
            <a:cxnSpLocks/>
          </p:cNvCxnSpPr>
          <p:nvPr/>
        </p:nvCxnSpPr>
        <p:spPr>
          <a:xfrm>
            <a:off x="1085129" y="3104197"/>
            <a:ext cx="20962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8ADF97-DAE9-6D85-AF54-2B6624ED25C5}"/>
              </a:ext>
            </a:extLst>
          </p:cNvPr>
          <p:cNvSpPr/>
          <p:nvPr/>
        </p:nvSpPr>
        <p:spPr>
          <a:xfrm>
            <a:off x="1027442" y="4405898"/>
            <a:ext cx="3188958" cy="53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5DFF30-5F43-317F-089A-83B0E4C52117}"/>
              </a:ext>
            </a:extLst>
          </p:cNvPr>
          <p:cNvCxnSpPr>
            <a:cxnSpLocks/>
          </p:cNvCxnSpPr>
          <p:nvPr/>
        </p:nvCxnSpPr>
        <p:spPr>
          <a:xfrm>
            <a:off x="1017282" y="4280781"/>
            <a:ext cx="41185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000" y="1330732"/>
            <a:ext cx="8466233" cy="140380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right_sign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입력된 문자열을 넣었을 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false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반환했을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“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오류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잘못된 연산자를 사용했습니다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올바르게 입력하세요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right_sign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잘못된 연산자 패턴이 사용되었을 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false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아닐 경우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범위 기반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for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루프를 사용하여 잘못된 연산자 패턴을 모아둔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forbid_sign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배열을 순서대로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pattern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할당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문자열에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pattern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포함되어 있다면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false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포함되어 있지 않다면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반환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8607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9A0674-5A63-E5A4-A2A6-E7D23525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811382"/>
            <a:ext cx="462915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6FED7E6-B713-2EAF-1F9A-287358A4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00" y="3878361"/>
            <a:ext cx="4914900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OJT_#4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#3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처리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C2A12A-8887-30E1-41EC-F4E79EE9412D}"/>
              </a:ext>
            </a:extLst>
          </p:cNvPr>
          <p:cNvCxnSpPr>
            <a:cxnSpLocks/>
          </p:cNvCxnSpPr>
          <p:nvPr/>
        </p:nvCxnSpPr>
        <p:spPr>
          <a:xfrm>
            <a:off x="1043190" y="3083171"/>
            <a:ext cx="40977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8ADF97-DAE9-6D85-AF54-2B6624ED25C5}"/>
              </a:ext>
            </a:extLst>
          </p:cNvPr>
          <p:cNvSpPr/>
          <p:nvPr/>
        </p:nvSpPr>
        <p:spPr>
          <a:xfrm>
            <a:off x="981468" y="4272315"/>
            <a:ext cx="4633710" cy="170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38000" y="1330732"/>
            <a:ext cx="8466233" cy="11280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check_sign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입력된 연산자를 넣었을 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반환했을 경우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“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오류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잘못된 연산자를 사용했습니다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올바르게 입력하세요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check_sign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입력된 연산자가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‘+, -, *, / ’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sign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‘+’, ’-’, ’*’, ’/ ’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 하나일 때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true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반환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16876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36026</TotalTime>
  <Words>1302</Words>
  <Application>Microsoft Office PowerPoint</Application>
  <PresentationFormat>A4 용지(210x297mm)</PresentationFormat>
  <Paragraphs>198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 Narrow</vt:lpstr>
      <vt:lpstr>맑은 고딕</vt:lpstr>
      <vt:lpstr>Wingdings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정희영</cp:lastModifiedBy>
  <cp:revision>2571</cp:revision>
  <cp:lastPrinted>2014-08-04T05:42:11Z</cp:lastPrinted>
  <dcterms:modified xsi:type="dcterms:W3CDTF">2023-11-03T07:19:57Z</dcterms:modified>
</cp:coreProperties>
</file>