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612" r:id="rId2"/>
    <p:sldId id="772" r:id="rId3"/>
    <p:sldId id="771" r:id="rId4"/>
    <p:sldId id="776" r:id="rId5"/>
    <p:sldId id="778" r:id="rId6"/>
    <p:sldId id="773" r:id="rId7"/>
    <p:sldId id="785" r:id="rId8"/>
    <p:sldId id="777" r:id="rId9"/>
    <p:sldId id="786" r:id="rId10"/>
    <p:sldId id="779" r:id="rId11"/>
    <p:sldId id="784" r:id="rId12"/>
    <p:sldId id="782" r:id="rId13"/>
    <p:sldId id="774" r:id="rId14"/>
    <p:sldId id="787" r:id="rId15"/>
    <p:sldId id="775" r:id="rId16"/>
  </p:sldIdLst>
  <p:sldSz cx="9906000" cy="6858000" type="A4"/>
  <p:notesSz cx="6743700" cy="9875838"/>
  <p:embeddedFontLst>
    <p:embeddedFont>
      <p:font typeface="Arial Narrow" panose="020B0606020202030204" pitchFamily="34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5" userDrawn="1">
          <p15:clr>
            <a:srgbClr val="A4A3A4"/>
          </p15:clr>
        </p15:guide>
        <p15:guide id="2" orient="horz" pos="1848" userDrawn="1">
          <p15:clr>
            <a:srgbClr val="A4A3A4"/>
          </p15:clr>
        </p15:guide>
        <p15:guide id="3" orient="horz" pos="2727" userDrawn="1">
          <p15:clr>
            <a:srgbClr val="A4A3A4"/>
          </p15:clr>
        </p15:guide>
        <p15:guide id="4" orient="horz" pos="1905" userDrawn="1">
          <p15:clr>
            <a:srgbClr val="A4A3A4"/>
          </p15:clr>
        </p15:guide>
        <p15:guide id="5" orient="horz" pos="1229" userDrawn="1">
          <p15:clr>
            <a:srgbClr val="A4A3A4"/>
          </p15:clr>
        </p15:guide>
        <p15:guide id="6" orient="horz" pos="1990" userDrawn="1">
          <p15:clr>
            <a:srgbClr val="A4A3A4"/>
          </p15:clr>
        </p15:guide>
        <p15:guide id="7" orient="horz" pos="176" userDrawn="1">
          <p15:clr>
            <a:srgbClr val="A4A3A4"/>
          </p15:clr>
        </p15:guide>
        <p15:guide id="8" orient="horz" pos="3358" userDrawn="1">
          <p15:clr>
            <a:srgbClr val="A4A3A4"/>
          </p15:clr>
        </p15:guide>
        <p15:guide id="9" orient="horz" pos="1111" userDrawn="1">
          <p15:clr>
            <a:srgbClr val="A4A3A4"/>
          </p15:clr>
        </p15:guide>
        <p15:guide id="10" orient="horz" pos="2442" userDrawn="1">
          <p15:clr>
            <a:srgbClr val="A4A3A4"/>
          </p15:clr>
        </p15:guide>
        <p15:guide id="11" orient="horz" pos="3183" userDrawn="1">
          <p15:clr>
            <a:srgbClr val="A4A3A4"/>
          </p15:clr>
        </p15:guide>
        <p15:guide id="12" pos="3120" userDrawn="1">
          <p15:clr>
            <a:srgbClr val="A4A3A4"/>
          </p15:clr>
        </p15:guide>
        <p15:guide id="13" pos="233" userDrawn="1">
          <p15:clr>
            <a:srgbClr val="A4A3A4"/>
          </p15:clr>
        </p15:guide>
        <p15:guide id="14" pos="18" userDrawn="1">
          <p15:clr>
            <a:srgbClr val="A4A3A4"/>
          </p15:clr>
        </p15:guide>
        <p15:guide id="15" pos="1426" userDrawn="1">
          <p15:clr>
            <a:srgbClr val="A4A3A4"/>
          </p15:clr>
        </p15:guide>
        <p15:guide id="16" pos="1861" userDrawn="1">
          <p15:clr>
            <a:srgbClr val="A4A3A4"/>
          </p15:clr>
        </p15:guide>
        <p15:guide id="17" pos="2782" userDrawn="1">
          <p15:clr>
            <a:srgbClr val="A4A3A4"/>
          </p15:clr>
        </p15:guide>
        <p15:guide id="18" pos="3304" userDrawn="1">
          <p15:clr>
            <a:srgbClr val="A4A3A4"/>
          </p15:clr>
        </p15:guide>
        <p15:guide id="19" pos="3857" userDrawn="1">
          <p15:clr>
            <a:srgbClr val="A4A3A4"/>
          </p15:clr>
        </p15:guide>
        <p15:guide id="20" pos="663" userDrawn="1">
          <p15:clr>
            <a:srgbClr val="A4A3A4"/>
          </p15:clr>
        </p15:guide>
        <p15:guide id="21" pos="2874" userDrawn="1">
          <p15:clr>
            <a:srgbClr val="A4A3A4"/>
          </p15:clr>
        </p15:guide>
        <p15:guide id="22" pos="1646" userDrawn="1">
          <p15:clr>
            <a:srgbClr val="A4A3A4"/>
          </p15:clr>
        </p15:guide>
        <p15:guide id="23" pos="167" userDrawn="1">
          <p15:clr>
            <a:srgbClr val="A4A3A4"/>
          </p15:clr>
        </p15:guide>
        <p15:guide id="24" pos="4551" userDrawn="1">
          <p15:clr>
            <a:srgbClr val="A4A3A4"/>
          </p15:clr>
        </p15:guide>
        <p15:guide id="25" pos="333" userDrawn="1">
          <p15:clr>
            <a:srgbClr val="A4A3A4"/>
          </p15:clr>
        </p15:guide>
        <p15:guide id="26" pos="531" userDrawn="1">
          <p15:clr>
            <a:srgbClr val="A4A3A4"/>
          </p15:clr>
        </p15:guide>
        <p15:guide id="27" pos="47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권현정" initials="권" lastIdx="6" clrIdx="0"/>
  <p:cmAuthor id="1" name="권현정" initials="kwon" lastIdx="6" clrIdx="1"/>
  <p:cmAuthor id="2" name="Registered User" initials="RU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2828"/>
    <a:srgbClr val="A05252"/>
    <a:srgbClr val="0099FF"/>
    <a:srgbClr val="CCCCFF"/>
    <a:srgbClr val="FF66CC"/>
    <a:srgbClr val="00CC00"/>
    <a:srgbClr val="CC66FF"/>
    <a:srgbClr val="33CC33"/>
    <a:srgbClr val="3366FF"/>
    <a:srgbClr val="FF6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850F18-5BC7-4550-A817-3464429B018A}">
  <a:tblStyle styleId="{64850F18-5BC7-4550-A817-3464429B018A}" styleName="Table_0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FF3F9"/>
          </a:solidFill>
        </a:fill>
      </a:tcStyle>
    </a:wholeTbl>
    <a:band1H>
      <a:tcStyle>
        <a:tcBdr/>
        <a:fill>
          <a:solidFill>
            <a:srgbClr val="DBE5F1"/>
          </a:solidFill>
        </a:fill>
      </a:tcStyle>
    </a:band1H>
    <a:band1V>
      <a:tcStyle>
        <a:tcBdr/>
        <a:fill>
          <a:solidFill>
            <a:srgbClr val="DBE5F1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2" autoAdjust="0"/>
    <p:restoredTop sz="96154" autoAdjust="0"/>
  </p:normalViewPr>
  <p:slideViewPr>
    <p:cSldViewPr snapToGrid="0" showGuides="1">
      <p:cViewPr varScale="1">
        <p:scale>
          <a:sx n="71" d="100"/>
          <a:sy n="71" d="100"/>
        </p:scale>
        <p:origin x="485" y="67"/>
      </p:cViewPr>
      <p:guideLst>
        <p:guide orient="horz" pos="4315"/>
        <p:guide orient="horz" pos="1848"/>
        <p:guide orient="horz" pos="2727"/>
        <p:guide orient="horz" pos="1905"/>
        <p:guide orient="horz" pos="1229"/>
        <p:guide orient="horz" pos="1990"/>
        <p:guide orient="horz" pos="176"/>
        <p:guide orient="horz" pos="3358"/>
        <p:guide orient="horz" pos="1111"/>
        <p:guide orient="horz" pos="2442"/>
        <p:guide orient="horz" pos="3183"/>
        <p:guide pos="3120"/>
        <p:guide pos="233"/>
        <p:guide pos="18"/>
        <p:guide pos="1426"/>
        <p:guide pos="1861"/>
        <p:guide pos="2782"/>
        <p:guide pos="3304"/>
        <p:guide pos="3857"/>
        <p:guide pos="663"/>
        <p:guide pos="2874"/>
        <p:guide pos="1646"/>
        <p:guide pos="167"/>
        <p:guide pos="4551"/>
        <p:guide pos="333"/>
        <p:guide pos="531"/>
        <p:guide pos="47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4B790-CFF6-4EAB-9331-9A7867430A68}" type="datetimeFigureOut">
              <a:rPr lang="ko-KR" altLang="en-US" smtClean="0"/>
              <a:pPr/>
              <a:t>2023-10-27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332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869" y="9380332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84A9E-680B-4D69-A752-EB6F18F20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09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46700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4371" y="4691023"/>
            <a:ext cx="5394959" cy="444412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14434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gradFill>
          <a:gsLst>
            <a:gs pos="15000">
              <a:schemeClr val="bg1">
                <a:lumMod val="75000"/>
              </a:schemeClr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92000" y="6264000"/>
            <a:ext cx="404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#1402, ACE High-end Tower 6</a:t>
            </a:r>
            <a:r>
              <a:rPr lang="en-US" altLang="ko-KR" sz="800" baseline="300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60-25,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Gasan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-dong,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Geumcheon-gu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Seoul, Korea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Copyright©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Wizardlab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Co., Ltd. All Right Reserved </a:t>
            </a:r>
            <a:endParaRPr lang="ko-KR" altLang="en-US" sz="80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92000" y="1440000"/>
            <a:ext cx="3371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 make it possible whatever you think.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Foremost Digital Experience Consulting Company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www.wizardlab.co.kr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 rot="9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 rot="18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 rot="27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 rot="36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 rot="45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5436000" y="2520000"/>
            <a:ext cx="3240000" cy="1178110"/>
            <a:chOff x="8676000" y="252000"/>
            <a:chExt cx="963191" cy="35023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000" y="252000"/>
              <a:ext cx="279191" cy="25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0" y="504000"/>
              <a:ext cx="756000" cy="98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1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 userDrawn="1"/>
        </p:nvSpPr>
        <p:spPr>
          <a:xfrm>
            <a:off x="0" y="3852000"/>
            <a:ext cx="9906000" cy="36000"/>
          </a:xfrm>
          <a:prstGeom prst="rect">
            <a:avLst/>
          </a:prstGeom>
          <a:gradFill>
            <a:gsLst>
              <a:gs pos="20000">
                <a:srgbClr val="C00000"/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40000" y="3348000"/>
            <a:ext cx="347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03689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824000" y="6264000"/>
            <a:ext cx="2584362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Copyright©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Wizardlab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Co., Ltd. All Right Reserved 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1152000" y="1620000"/>
            <a:ext cx="3240000" cy="1178110"/>
            <a:chOff x="8676000" y="252000"/>
            <a:chExt cx="963191" cy="3502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000" y="252000"/>
              <a:ext cx="279191" cy="25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0" y="504000"/>
              <a:ext cx="756000" cy="98237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 userDrawn="1"/>
        </p:nvSpPr>
        <p:spPr>
          <a:xfrm>
            <a:off x="4824000" y="3456000"/>
            <a:ext cx="1972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  </a:t>
            </a:r>
          </a:p>
        </p:txBody>
      </p:sp>
    </p:spTree>
    <p:extLst>
      <p:ext uri="{BB962C8B-B14F-4D97-AF65-F5344CB8AC3E}">
        <p14:creationId xmlns:p14="http://schemas.microsoft.com/office/powerpoint/2010/main" val="118958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98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gradFill>
          <a:gsLst>
            <a:gs pos="0">
              <a:schemeClr val="bg1">
                <a:lumMod val="75000"/>
              </a:schemeClr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74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gradFill>
          <a:gsLst>
            <a:gs pos="15000">
              <a:schemeClr val="bg1">
                <a:lumMod val="75000"/>
              </a:schemeClr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4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37"/>
          <p:cNvSpPr>
            <a:spLocks noChangeArrowheads="1"/>
          </p:cNvSpPr>
          <p:nvPr userDrawn="1"/>
        </p:nvSpPr>
        <p:spPr bwMode="auto">
          <a:xfrm>
            <a:off x="8964000" y="6588000"/>
            <a:ext cx="835819" cy="225425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r">
              <a:defRPr/>
            </a:pPr>
            <a:fld id="{AA91F05A-644E-465A-93AD-9553B5CCD789}" type="slidenum">
              <a:rPr lang="ko-KR" altLang="en-US" sz="900" b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ko-KR" altLang="en-US" sz="900" b="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252000"/>
            <a:ext cx="279191" cy="25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00" y="504000"/>
            <a:ext cx="756000" cy="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2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41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1" r:id="rId3"/>
    <p:sldLayoutId id="2147483663" r:id="rId4"/>
    <p:sldLayoutId id="2147483669" r:id="rId5"/>
    <p:sldLayoutId id="2147483665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sharonichoya/220507818075" TargetMode="External"/><Relationship Id="rId2" Type="http://schemas.openxmlformats.org/officeDocument/2006/relationships/hyperlink" Target="https://blockdmask.tistory.com/477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joinc.co.kr/w/Site/C/Documents/COptimization" TargetMode="External"/><Relationship Id="rId4" Type="http://schemas.openxmlformats.org/officeDocument/2006/relationships/hyperlink" Target="https://www.iar.com/kr/knowledge/learn/programming/basics-of-using-the-preprocesso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12000" y="2880000"/>
            <a:ext cx="1907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OJT_#2 Technical Report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1918" y="3938064"/>
            <a:ext cx="1120820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과제요약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핵심소스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학습결과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      고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C4B10-0C98-A135-52C5-49A9C455F59C}"/>
              </a:ext>
            </a:extLst>
          </p:cNvPr>
          <p:cNvSpPr txBox="1"/>
          <p:nvPr/>
        </p:nvSpPr>
        <p:spPr>
          <a:xfrm>
            <a:off x="1512000" y="2385506"/>
            <a:ext cx="5093061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OJT #2 : </a:t>
            </a:r>
            <a:r>
              <a:rPr lang="ko-KR" altLang="en-US" sz="20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LCD </a:t>
            </a:r>
            <a:r>
              <a:rPr lang="ko-KR" altLang="en-US" sz="20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버퍼 복사 </a:t>
            </a:r>
            <a:r>
              <a:rPr lang="en-US" altLang="ko-KR" sz="20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회전처리 구현</a:t>
            </a:r>
            <a:endParaRPr lang="en-US" altLang="ko-KR" sz="20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30074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38000" y="1329161"/>
            <a:ext cx="8466233" cy="1126809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배열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(SOURCET_BUF[SOURCE_WIDTH*SOURCE_HEIGHT])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회전하여 출력하는 함수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std::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setw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사용하여 출력 시 길이를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지정하고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std::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setfill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사용해 비어 있는 공간을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'0'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지정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배열의 마지막 인덱스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(SOURCET_BUF[SOURCE_WIDTH*SOURCE_HEIGHT-1])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순서대로 출력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인덱스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SOURCE_WIDTH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배수일때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행으로 이동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rotate_reverse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12B55F-7F06-BE97-50B8-C4269804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2565388"/>
            <a:ext cx="8172988" cy="2210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7167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68555B-C8E7-6B78-E08F-ECED1B3B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152134"/>
              </p:ext>
            </p:extLst>
          </p:nvPr>
        </p:nvGraphicFramePr>
        <p:xfrm>
          <a:off x="1187999" y="2805057"/>
          <a:ext cx="458992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2">
                  <a:extLst>
                    <a:ext uri="{9D8B030D-6E8A-4147-A177-3AD203B41FA5}">
                      <a16:colId xmlns:a16="http://schemas.microsoft.com/office/drawing/2014/main" val="3218159039"/>
                    </a:ext>
                  </a:extLst>
                </a:gridCol>
                <a:gridCol w="1147482">
                  <a:extLst>
                    <a:ext uri="{9D8B030D-6E8A-4147-A177-3AD203B41FA5}">
                      <a16:colId xmlns:a16="http://schemas.microsoft.com/office/drawing/2014/main" val="634383864"/>
                    </a:ext>
                  </a:extLst>
                </a:gridCol>
                <a:gridCol w="1147482">
                  <a:extLst>
                    <a:ext uri="{9D8B030D-6E8A-4147-A177-3AD203B41FA5}">
                      <a16:colId xmlns:a16="http://schemas.microsoft.com/office/drawing/2014/main" val="375214632"/>
                    </a:ext>
                  </a:extLst>
                </a:gridCol>
                <a:gridCol w="1147482">
                  <a:extLst>
                    <a:ext uri="{9D8B030D-6E8A-4147-A177-3AD203B41FA5}">
                      <a16:colId xmlns:a16="http://schemas.microsoft.com/office/drawing/2014/main" val="194953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[11]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[10]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[9]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[8]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82599"/>
                  </a:ext>
                </a:extLst>
              </a:tr>
              <a:tr h="408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[7]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[6]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[5]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[4]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9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[3]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[2]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[1]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[0]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229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43FF76-24EB-ACC2-2650-A3C119EDC72F}"/>
              </a:ext>
            </a:extLst>
          </p:cNvPr>
          <p:cNvSpPr txBox="1"/>
          <p:nvPr/>
        </p:nvSpPr>
        <p:spPr>
          <a:xfrm>
            <a:off x="738000" y="1326292"/>
            <a:ext cx="8307387" cy="851027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A282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회전한 배열 출력</a:t>
            </a:r>
            <a:endParaRPr lang="en-US" altLang="ko-KR" sz="12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A282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배열의 마지막 인덱스부터 출력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[11] ~ [0]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인덱스의 크기가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나누었을 때 나머지가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다음 행으로 이동 </a:t>
            </a:r>
            <a:r>
              <a:rPr lang="en-US" altLang="ko-KR" sz="1200" strike="sngStrike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C7A4849-4C43-48A5-8002-06AAA3D40561}"/>
              </a:ext>
            </a:extLst>
          </p:cNvPr>
          <p:cNvCxnSpPr>
            <a:cxnSpLocks/>
          </p:cNvCxnSpPr>
          <p:nvPr/>
        </p:nvCxnSpPr>
        <p:spPr>
          <a:xfrm flipH="1">
            <a:off x="1923422" y="3030071"/>
            <a:ext cx="3119082" cy="46078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2949B5-1F64-A9D0-E3E3-FB2E9CBB87BF}"/>
              </a:ext>
            </a:extLst>
          </p:cNvPr>
          <p:cNvSpPr txBox="1"/>
          <p:nvPr/>
        </p:nvSpPr>
        <p:spPr>
          <a:xfrm>
            <a:off x="3420000" y="2921325"/>
            <a:ext cx="35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5030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>
            <a:extLst>
              <a:ext uri="{FF2B5EF4-FFF2-40B4-BE49-F238E27FC236}">
                <a16:creationId xmlns:a16="http://schemas.microsoft.com/office/drawing/2014/main" id="{DBDB52DF-C9FE-E00B-4983-68043CF9CC2B}"/>
              </a:ext>
            </a:extLst>
          </p:cNvPr>
          <p:cNvGrpSpPr/>
          <p:nvPr/>
        </p:nvGrpSpPr>
        <p:grpSpPr>
          <a:xfrm>
            <a:off x="720000" y="1008042"/>
            <a:ext cx="2916000" cy="269971"/>
            <a:chOff x="720000" y="1152000"/>
            <a:chExt cx="2916000" cy="269971"/>
          </a:xfrm>
        </p:grpSpPr>
        <p:sp>
          <p:nvSpPr>
            <p:cNvPr id="3" name="모서리가 둥근 직사각형 10">
              <a:extLst>
                <a:ext uri="{FF2B5EF4-FFF2-40B4-BE49-F238E27FC236}">
                  <a16:creationId xmlns:a16="http://schemas.microsoft.com/office/drawing/2014/main" id="{5C3A346B-3C92-45D9-5F5C-B8AD86EB80B8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978663-5AED-4C76-5657-A54F601AAD4C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 최적화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806764-1310-5CE6-C916-F3695B98E49B}"/>
              </a:ext>
            </a:extLst>
          </p:cNvPr>
          <p:cNvSpPr txBox="1"/>
          <p:nvPr/>
        </p:nvSpPr>
        <p:spPr>
          <a:xfrm>
            <a:off x="756000" y="1284576"/>
            <a:ext cx="8466233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ko-KR" altLang="en-US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조건문으로 인한 연산과정 증가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 코드가 여러 함수에 반복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원인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코드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반복문와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조건문이 존재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최대한 적은 반복문과 조건문을 사용해 소스를 최적화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생략할 수 있는 코드 삭제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6DE72C-B45B-ACC2-7A75-723FFE2C5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8328"/>
              </p:ext>
            </p:extLst>
          </p:nvPr>
        </p:nvGraphicFramePr>
        <p:xfrm>
          <a:off x="934456" y="2272537"/>
          <a:ext cx="8215776" cy="3753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5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소스 최적화 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소스 최적화 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98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21">
            <a:extLst>
              <a:ext uri="{FF2B5EF4-FFF2-40B4-BE49-F238E27FC236}">
                <a16:creationId xmlns:a16="http://schemas.microsoft.com/office/drawing/2014/main" id="{0E7E8309-C949-598A-A286-D1E03986260C}"/>
              </a:ext>
            </a:extLst>
          </p:cNvPr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AEB1C3-9056-9E09-2A48-4E9FBC28BCB4}"/>
                </a:ext>
              </a:extLst>
            </p:cNvPr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471BD2-5498-19EA-3FC0-CAA785326C01}"/>
                </a:ext>
              </a:extLst>
            </p:cNvPr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B83D10-EACC-48DB-EF32-32F56C26326E}"/>
                </a:ext>
              </a:extLst>
            </p:cNvPr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C63B47F-A0E6-7403-A4AE-95EA4C89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76" y="2881574"/>
            <a:ext cx="3920417" cy="2293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A13FA30-2087-C5C8-B6B6-5C9D134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094" y="2881574"/>
            <a:ext cx="3920417" cy="2312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3C96871-89FB-B801-C897-3DF890CC5A73}"/>
              </a:ext>
            </a:extLst>
          </p:cNvPr>
          <p:cNvSpPr/>
          <p:nvPr/>
        </p:nvSpPr>
        <p:spPr>
          <a:xfrm>
            <a:off x="1131482" y="3049532"/>
            <a:ext cx="3760558" cy="892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493180-247F-DA97-B048-ACD0BB32BE59}"/>
              </a:ext>
            </a:extLst>
          </p:cNvPr>
          <p:cNvSpPr/>
          <p:nvPr/>
        </p:nvSpPr>
        <p:spPr>
          <a:xfrm>
            <a:off x="5282521" y="3075529"/>
            <a:ext cx="3750510" cy="86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C4902D-1D95-5929-64C3-A7DB110B70CF}"/>
              </a:ext>
            </a:extLst>
          </p:cNvPr>
          <p:cNvSpPr/>
          <p:nvPr/>
        </p:nvSpPr>
        <p:spPr>
          <a:xfrm>
            <a:off x="5278039" y="4255423"/>
            <a:ext cx="3750510" cy="866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54FA32-656F-7AFA-1373-30FDD3DDEBC2}"/>
              </a:ext>
            </a:extLst>
          </p:cNvPr>
          <p:cNvSpPr/>
          <p:nvPr/>
        </p:nvSpPr>
        <p:spPr>
          <a:xfrm>
            <a:off x="1109205" y="4217384"/>
            <a:ext cx="3760558" cy="892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D9C977-73E6-27EC-2D88-E8025CC09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094" y="5371746"/>
            <a:ext cx="3920400" cy="2800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2C61FE-68D4-AB79-C6DC-9BE100BB4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276" y="5371595"/>
            <a:ext cx="3920417" cy="3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9BE5628-2091-9446-8F40-E76127B2D509}"/>
              </a:ext>
            </a:extLst>
          </p:cNvPr>
          <p:cNvCxnSpPr>
            <a:cxnSpLocks/>
          </p:cNvCxnSpPr>
          <p:nvPr/>
        </p:nvCxnSpPr>
        <p:spPr>
          <a:xfrm>
            <a:off x="5341545" y="5635404"/>
            <a:ext cx="2199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E780E5E-1056-D839-2131-8B1A0E9A1548}"/>
              </a:ext>
            </a:extLst>
          </p:cNvPr>
          <p:cNvCxnSpPr>
            <a:cxnSpLocks/>
          </p:cNvCxnSpPr>
          <p:nvPr/>
        </p:nvCxnSpPr>
        <p:spPr>
          <a:xfrm>
            <a:off x="1217220" y="5608299"/>
            <a:ext cx="19768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1A28B1-EEC4-471A-AE75-970F32117D10}"/>
              </a:ext>
            </a:extLst>
          </p:cNvPr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학습요약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385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42"/>
          <p:cNvGrpSpPr/>
          <p:nvPr/>
        </p:nvGrpSpPr>
        <p:grpSpPr>
          <a:xfrm>
            <a:off x="720000" y="1007364"/>
            <a:ext cx="2916000" cy="269971"/>
            <a:chOff x="720000" y="1152000"/>
            <a:chExt cx="2916000" cy="269971"/>
          </a:xfrm>
        </p:grpSpPr>
        <p:sp>
          <p:nvSpPr>
            <p:cNvPr id="18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C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 최적화 기법</a:t>
              </a:r>
            </a:p>
          </p:txBody>
        </p:sp>
      </p:grpSp>
      <p:sp>
        <p:nvSpPr>
          <p:cNvPr id="35" name="모서리가 둥근 직사각형 10"/>
          <p:cNvSpPr/>
          <p:nvPr/>
        </p:nvSpPr>
        <p:spPr>
          <a:xfrm>
            <a:off x="720000" y="1008000"/>
            <a:ext cx="36000" cy="216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srgbClr val="F64C00"/>
              </a:solidFill>
              <a:effectLst/>
              <a:uLnTx/>
              <a:uFillTx/>
              <a:latin typeface="Arial"/>
              <a:ea typeface="맑은 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6000" y="1287776"/>
            <a:ext cx="8466233" cy="2099318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 돌 때 많이 해라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8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루프에서 동일한 일을 두 번 하는 것이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루프에서 동일한 일을 한 번 하고 루프를 두 번 도는 것보다 효율적이다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lvl="8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루프가 돌 때 조건에 맞는지 비교하는 부분에서 시간이 소요되기 때문에 루프 한 번에 안에서 많은 일을 하는 것이 중요하다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lvl="8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되도록 루프를 적게 써라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루프문을 굳이 사용하지 않아도 되는 문장은 직접 쓰는 것이 좋다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lvl="1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루프를 사용하면 무슨 코드인지 쉽게 알 수 있지만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반복문에서 조건을 비교하는 부분에서 시간이 소요되기 때문에 루프를 사용하지 않고 나타내는 것이 좋다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3819822"/>
            <a:ext cx="3920580" cy="269971"/>
            <a:chOff x="720000" y="1152000"/>
            <a:chExt cx="392058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388458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입출력 형태 지정 함수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학습요약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5F179-9BE7-3EF9-09A9-C05C92D8FA48}"/>
              </a:ext>
            </a:extLst>
          </p:cNvPr>
          <p:cNvSpPr txBox="1"/>
          <p:nvPr/>
        </p:nvSpPr>
        <p:spPr>
          <a:xfrm>
            <a:off x="756000" y="4139031"/>
            <a:ext cx="8466233" cy="184540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std::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setw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(n)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8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시 길이를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지정한다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lvl="8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출력에 사용할 필드의 넓이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가로길이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지정할 수 있다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lvl="8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std::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setfill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(n)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비어있는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공간을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채워준다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 설정을 해주면 설정이 계속해서 적용이 되는 특징을 가지고 있어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 설정한 후에 원래대로 돌려주어야 한다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326004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7E1965-E2AC-D0A4-8041-9F1616227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37758"/>
              </p:ext>
            </p:extLst>
          </p:nvPr>
        </p:nvGraphicFramePr>
        <p:xfrm>
          <a:off x="934456" y="2870253"/>
          <a:ext cx="8215776" cy="26319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5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if ~ else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#if #endif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6F375A9A-6033-C4CC-080D-3D0371AF7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695" y="3470757"/>
            <a:ext cx="3929455" cy="1791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E3C8E2-5F11-B832-8815-F8158667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5" y="3470757"/>
            <a:ext cx="3929455" cy="180879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1FEFCCE-B63F-CAD6-9BA2-9AB00141D275}"/>
              </a:ext>
            </a:extLst>
          </p:cNvPr>
          <p:cNvCxnSpPr>
            <a:cxnSpLocks/>
          </p:cNvCxnSpPr>
          <p:nvPr/>
        </p:nvCxnSpPr>
        <p:spPr>
          <a:xfrm>
            <a:off x="5138345" y="3656470"/>
            <a:ext cx="8108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2">
            <a:extLst>
              <a:ext uri="{FF2B5EF4-FFF2-40B4-BE49-F238E27FC236}">
                <a16:creationId xmlns:a16="http://schemas.microsoft.com/office/drawing/2014/main" id="{0CA4A4D0-9987-6B4F-66C4-596C8E186334}"/>
              </a:ext>
            </a:extLst>
          </p:cNvPr>
          <p:cNvGrpSpPr/>
          <p:nvPr/>
        </p:nvGrpSpPr>
        <p:grpSpPr>
          <a:xfrm>
            <a:off x="720000" y="1007364"/>
            <a:ext cx="2916000" cy="269971"/>
            <a:chOff x="720000" y="1152000"/>
            <a:chExt cx="2916000" cy="269971"/>
          </a:xfrm>
        </p:grpSpPr>
        <p:sp>
          <p:nvSpPr>
            <p:cNvPr id="6" name="모서리가 둥근 직사각형 10">
              <a:extLst>
                <a:ext uri="{FF2B5EF4-FFF2-40B4-BE49-F238E27FC236}">
                  <a16:creationId xmlns:a16="http://schemas.microsoft.com/office/drawing/2014/main" id="{6A417218-0246-38BC-C60C-741CE1918CEA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923BE0-4964-038A-7C65-EC8F7F7B9CBF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조건부 컴파일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83BD6F-D955-27B5-23D8-DF988FCE3424}"/>
              </a:ext>
            </a:extLst>
          </p:cNvPr>
          <p:cNvCxnSpPr>
            <a:cxnSpLocks/>
          </p:cNvCxnSpPr>
          <p:nvPr/>
        </p:nvCxnSpPr>
        <p:spPr>
          <a:xfrm>
            <a:off x="5138345" y="4252240"/>
            <a:ext cx="3307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FA632DA-7982-BF25-94A1-BA8DC6056EFA}"/>
              </a:ext>
            </a:extLst>
          </p:cNvPr>
          <p:cNvCxnSpPr>
            <a:cxnSpLocks/>
          </p:cNvCxnSpPr>
          <p:nvPr/>
        </p:nvCxnSpPr>
        <p:spPr>
          <a:xfrm>
            <a:off x="1089108" y="3675520"/>
            <a:ext cx="8565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A72AF13-5ABC-350B-CA4F-AB8F176AB6FE}"/>
              </a:ext>
            </a:extLst>
          </p:cNvPr>
          <p:cNvCxnSpPr>
            <a:cxnSpLocks/>
          </p:cNvCxnSpPr>
          <p:nvPr/>
        </p:nvCxnSpPr>
        <p:spPr>
          <a:xfrm>
            <a:off x="1089108" y="4236860"/>
            <a:ext cx="2545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A335F3E-E27E-D163-1BB3-5D27692F3776}"/>
              </a:ext>
            </a:extLst>
          </p:cNvPr>
          <p:cNvCxnSpPr>
            <a:cxnSpLocks/>
          </p:cNvCxnSpPr>
          <p:nvPr/>
        </p:nvCxnSpPr>
        <p:spPr>
          <a:xfrm>
            <a:off x="5138345" y="5227341"/>
            <a:ext cx="3307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6C5317-3145-B86E-E383-A6C830749566}"/>
              </a:ext>
            </a:extLst>
          </p:cNvPr>
          <p:cNvSpPr txBox="1"/>
          <p:nvPr/>
        </p:nvSpPr>
        <p:spPr>
          <a:xfrm>
            <a:off x="1023545" y="2410057"/>
            <a:ext cx="6432182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공간이 넉넉치 않은 임베디드 시스템과 같은 환경에서 매크로를 많이 사용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59AC6-0964-DC25-DE72-9C2941E703F0}"/>
              </a:ext>
            </a:extLst>
          </p:cNvPr>
          <p:cNvSpPr txBox="1"/>
          <p:nvPr/>
        </p:nvSpPr>
        <p:spPr>
          <a:xfrm>
            <a:off x="756000" y="1284576"/>
            <a:ext cx="8466233" cy="1126809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전처리기 지시어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#if,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#else,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#endif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명령을 사용하여 소스 코드를 제어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조건부 컴파일이란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코드의 일부가 특정 조건 하에서 실제 컴파일에서 제외 될 수 있음을 의미</a:t>
            </a:r>
            <a:endParaRPr lang="ko-KR" altLang="en-US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조건은 상수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논리연산자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관계연산자를 사용할 수 있지만 변수를 인식하지 못하므로 매크로를 사용해야 함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조건부 컴파일 명령어는 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들여쓰기 없이 사용함</a:t>
            </a:r>
            <a:endParaRPr lang="en-US" altLang="ko-KR" sz="1200" b="1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54B2AF97-B652-7F2F-EF0C-E66FB78648D3}"/>
              </a:ext>
            </a:extLst>
          </p:cNvPr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22A56C-34A6-F00D-4552-9938D76BAB57}"/>
                </a:ext>
              </a:extLst>
            </p:cNvPr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98EF43-BFD9-E97A-C5CD-299C39771196}"/>
                </a:ext>
              </a:extLst>
            </p:cNvPr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9230F4-D43C-EA37-AE91-4A87FCBB86DC}"/>
                </a:ext>
              </a:extLst>
            </p:cNvPr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ECF5E4E-5C9D-50C6-272D-2DF69CB6B364}"/>
              </a:ext>
            </a:extLst>
          </p:cNvPr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학습요약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052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13A1FF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089" y="1098664"/>
            <a:ext cx="8466233" cy="334280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입출력 형태 지정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https://blockdmask.tistory.com/477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전처리기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(#if, #else)</a:t>
            </a:r>
            <a:endParaRPr lang="ko-KR" altLang="en-US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https://blog.naver.com/sharonichoya/220507818075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전처리기 사용의 기본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https://www.iar.com/kr/knowledge/learn/programming/basics-of-using-the-preprocessor/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최적화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https://www.joinc.co.kr/w/Site/C/Documents/COptimization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5016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999" y="1122592"/>
            <a:ext cx="8466233" cy="239193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algn="just" latinLnBrk="1"/>
            <a:r>
              <a:rPr lang="ko-KR" altLang="en-US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전역변수로 선언된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1</a:t>
            </a:r>
            <a:r>
              <a:rPr lang="ko-KR" altLang="en-US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차원 배열을 사용하여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기본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LCD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화면을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90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180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270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도 회전하여 출력하는 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프로그램을 구현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000" y="1915225"/>
            <a:ext cx="8466233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전역변수로 선언된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source buffer 1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차원 배열을 사용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차원 배열이 아닌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차원 배열을 사용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원본 버퍼를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LCD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사이즈에 맞도록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cout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으로 회전 출력</a:t>
            </a:r>
            <a:endParaRPr lang="ko-KR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grpSp>
        <p:nvGrpSpPr>
          <p:cNvPr id="30" name="Group 42"/>
          <p:cNvGrpSpPr/>
          <p:nvPr/>
        </p:nvGrpSpPr>
        <p:grpSpPr>
          <a:xfrm>
            <a:off x="720000" y="1634314"/>
            <a:ext cx="2916000" cy="269971"/>
            <a:chOff x="720000" y="1152000"/>
            <a:chExt cx="2916000" cy="269971"/>
          </a:xfrm>
        </p:grpSpPr>
        <p:sp>
          <p:nvSpPr>
            <p:cNvPr id="34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제약사항</a:t>
              </a:r>
            </a:p>
          </p:txBody>
        </p:sp>
      </p:grpSp>
      <p:grpSp>
        <p:nvGrpSpPr>
          <p:cNvPr id="2" name="Group 42">
            <a:extLst>
              <a:ext uri="{FF2B5EF4-FFF2-40B4-BE49-F238E27FC236}">
                <a16:creationId xmlns:a16="http://schemas.microsoft.com/office/drawing/2014/main" id="{6802AAA8-E168-2469-E856-F37CED211A60}"/>
              </a:ext>
            </a:extLst>
          </p:cNvPr>
          <p:cNvGrpSpPr/>
          <p:nvPr/>
        </p:nvGrpSpPr>
        <p:grpSpPr>
          <a:xfrm>
            <a:off x="720000" y="3113694"/>
            <a:ext cx="2916000" cy="269971"/>
            <a:chOff x="720000" y="1152000"/>
            <a:chExt cx="2916000" cy="269971"/>
          </a:xfrm>
        </p:grpSpPr>
        <p:sp>
          <p:nvSpPr>
            <p:cNvPr id="3" name="모서리가 둥근 직사각형 10">
              <a:extLst>
                <a:ext uri="{FF2B5EF4-FFF2-40B4-BE49-F238E27FC236}">
                  <a16:creationId xmlns:a16="http://schemas.microsoft.com/office/drawing/2014/main" id="{2C2A1B1C-2D78-5CCC-B974-94D5F759D69A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787DCA-2143-AD69-8F7D-43188BEC6574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 결과 화면</a:t>
              </a:r>
            </a:p>
          </p:txBody>
        </p:sp>
      </p:grpSp>
      <p:pic>
        <p:nvPicPr>
          <p:cNvPr id="5" name="그림 2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78B905D6-9433-F27C-E5C7-37358B359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50" y="1914062"/>
            <a:ext cx="1582901" cy="455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4" descr="텍스트, 스크린샷, 컴퓨터, 소프트웨어이(가) 표시된 사진&#10;&#10;자동 생성된 설명">
            <a:extLst>
              <a:ext uri="{FF2B5EF4-FFF2-40B4-BE49-F238E27FC236}">
                <a16:creationId xmlns:a16="http://schemas.microsoft.com/office/drawing/2014/main" id="{66A33608-5B98-1624-6EC6-F223D6E3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88" y="1936620"/>
            <a:ext cx="1671349" cy="451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4364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192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왼쪽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회전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 함수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1" name="Group 42"/>
          <p:cNvGrpSpPr/>
          <p:nvPr/>
        </p:nvGrpSpPr>
        <p:grpSpPr>
          <a:xfrm>
            <a:off x="720000" y="2082154"/>
            <a:ext cx="2916000" cy="269971"/>
            <a:chOff x="720000" y="1152000"/>
            <a:chExt cx="2916000" cy="269971"/>
          </a:xfrm>
        </p:grpSpPr>
        <p:sp>
          <p:nvSpPr>
            <p:cNvPr id="22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오른쪽 회전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 함수</a:t>
              </a:r>
            </a:p>
          </p:txBody>
        </p:sp>
      </p:grpSp>
      <p:grpSp>
        <p:nvGrpSpPr>
          <p:cNvPr id="5" name="Group 42">
            <a:extLst>
              <a:ext uri="{FF2B5EF4-FFF2-40B4-BE49-F238E27FC236}">
                <a16:creationId xmlns:a16="http://schemas.microsoft.com/office/drawing/2014/main" id="{B0EFFFE1-300B-BA42-BD90-C2E89514FADC}"/>
              </a:ext>
            </a:extLst>
          </p:cNvPr>
          <p:cNvGrpSpPr/>
          <p:nvPr/>
        </p:nvGrpSpPr>
        <p:grpSpPr>
          <a:xfrm>
            <a:off x="725950" y="3172243"/>
            <a:ext cx="2916000" cy="269971"/>
            <a:chOff x="720000" y="1152000"/>
            <a:chExt cx="2916000" cy="269971"/>
          </a:xfrm>
        </p:grpSpPr>
        <p:sp>
          <p:nvSpPr>
            <p:cNvPr id="6" name="모서리가 둥근 직사각형 10">
              <a:extLst>
                <a:ext uri="{FF2B5EF4-FFF2-40B4-BE49-F238E27FC236}">
                  <a16:creationId xmlns:a16="http://schemas.microsoft.com/office/drawing/2014/main" id="{3F164780-D57A-F04E-AE08-E5004A9E9BBA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B85900-73F9-1D8D-9A4A-6858D4FCB337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3. 180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 회전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 함수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A55CD8-6CDB-17A7-7342-7987F963108D}"/>
              </a:ext>
            </a:extLst>
          </p:cNvPr>
          <p:cNvSpPr txBox="1"/>
          <p:nvPr/>
        </p:nvSpPr>
        <p:spPr>
          <a:xfrm>
            <a:off x="722759" y="1288886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원본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버퍼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배열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를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270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도 회전 처리하고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출력하는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rotate_left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 )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함수 구현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B804C-AF8A-4106-F06F-DA11CA8B81C5}"/>
              </a:ext>
            </a:extLst>
          </p:cNvPr>
          <p:cNvSpPr txBox="1"/>
          <p:nvPr/>
        </p:nvSpPr>
        <p:spPr>
          <a:xfrm>
            <a:off x="738000" y="2362657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원본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버퍼를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9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0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도 회전 처리하고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출력하는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rotate_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 )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함수 구현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E4EC0-1528-CE65-7930-D72C2F3C7714}"/>
              </a:ext>
            </a:extLst>
          </p:cNvPr>
          <p:cNvSpPr txBox="1"/>
          <p:nvPr/>
        </p:nvSpPr>
        <p:spPr>
          <a:xfrm>
            <a:off x="737999" y="3457674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원본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버퍼를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18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0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도 회전 처리하고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출력하는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rotate_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reverse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 )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함수 구현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2468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20000" y="1296000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정상 처리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실행결과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 데이터 입력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20424" y="1291605"/>
            <a:ext cx="4344918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정상 처리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Group 42"/>
          <p:cNvGrpSpPr/>
          <p:nvPr/>
        </p:nvGrpSpPr>
        <p:grpSpPr>
          <a:xfrm>
            <a:off x="5184423" y="1008000"/>
            <a:ext cx="2916000" cy="269971"/>
            <a:chOff x="720000" y="1152000"/>
            <a:chExt cx="2916000" cy="269971"/>
          </a:xfrm>
        </p:grpSpPr>
        <p:sp>
          <p:nvSpPr>
            <p:cNvPr id="3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 입력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BFB184-D1CA-4F25-DF1E-A2696143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00" y="1659417"/>
            <a:ext cx="3287082" cy="4820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ADDE2E15-CE8A-B4CB-D29B-55EE728B3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423" y="1659417"/>
            <a:ext cx="3365720" cy="48205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7611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31D07FC-FE9E-63A6-6F88-D31DEE81A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294" y="1008000"/>
            <a:ext cx="5419951" cy="5270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TextBox 41"/>
          <p:cNvSpPr txBox="1"/>
          <p:nvPr/>
        </p:nvSpPr>
        <p:spPr>
          <a:xfrm>
            <a:off x="720000" y="1296000"/>
            <a:ext cx="3233294" cy="489239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88550">
              <a:lnSpc>
                <a:spcPct val="150000"/>
              </a:lnSpc>
            </a:pP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 상수에 따른 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A282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입력처리</a:t>
            </a:r>
            <a:endParaRPr kumimoji="0" lang="ko-KR" altLang="en-US" sz="1200" b="1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rgbClr val="CA2828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36000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 값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(TYPE_NUM)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숫자 데이터가 입력</a:t>
            </a:r>
            <a:endParaRPr kumimoji="0" lang="en-US" altLang="ko-KR" sz="1100" b="0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36000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 값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(TYPE_NUM)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아닐 경우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1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입력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배열의 첫번째 행과 현재 행의 마지막 열에 속하는 경우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’11’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부여하고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이외의 인덱스에는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‘0’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부여</a:t>
            </a:r>
            <a:endParaRPr kumimoji="0" lang="en-US" altLang="ko-KR" sz="1100" b="0" i="0" u="none" strike="noStrike" kern="0" cap="none" spc="0" normalizeH="0" baseline="0" noProof="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배열 출력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현재 행이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SOURCE_WIDTH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크기와 같아지면 다음 행으로 넘어가고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SOURCE_HEIGHT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크기만큼 반복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rotate_left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왼쪽으로 회전된 배열 출력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rotate_right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오른쪽으로 회전된 배열 출력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rotate_reverse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180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도 회전된 배열 출력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main()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04447" y="1170428"/>
            <a:ext cx="4249270" cy="2047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213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rotate_left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8000" y="1333867"/>
            <a:ext cx="8466233" cy="1126809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배열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(SOURCET_BUF[SOURCE_WIDTH*SOURCE_HEIGHT])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회전하여 출력하는 함수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std::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setw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사용하여 출력 시 길이를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지정하고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std::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setfill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사용해 비어 있는 공간을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'0'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지정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배열의 첫번째 인덱스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(SOURCET_BUF[0])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순서대로 루프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행의 크기가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SOURCE_HEIGHT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크기와 같아지면 다음 행으로 이동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611DE3-8F7A-CD3D-A1C3-7AAAD5DE1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2570543"/>
            <a:ext cx="8172987" cy="23620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30524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38000" y="1326292"/>
            <a:ext cx="8307387" cy="1680806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A282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회전한 배열 출력</a:t>
            </a:r>
            <a:endParaRPr lang="en-US" altLang="ko-KR" sz="12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A282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8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첫번째 행의 인덱스는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SOURCE_WIDTH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증가 </a:t>
            </a:r>
            <a:r>
              <a:rPr lang="en-US" altLang="ko-KR" sz="1200" strike="sngStrike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	</a:t>
            </a:r>
            <a:r>
              <a:rPr lang="ko-KR" altLang="en-US" sz="1200" strike="sngStrike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strike="sngStrike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			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①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루프가 진행되면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증가하고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k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SOURCE_HEIGHT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같아지면 다음 행으로 </a:t>
            </a:r>
            <a:r>
              <a:rPr lang="ko-KR" altLang="en-US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넘어감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strike="sngStrike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		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②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행이 증가하면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증가하고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k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현재 행의 인덱스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첫번째 행의 인덱스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– j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strike="sngStrike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					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③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SOURCE_WIDTH*SOURCE_HEIGHT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만큼 반복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85EE1C6-B18C-FA10-9196-457B17C28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56361"/>
              </p:ext>
            </p:extLst>
          </p:nvPr>
        </p:nvGraphicFramePr>
        <p:xfrm>
          <a:off x="1187999" y="3429000"/>
          <a:ext cx="344244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2">
                  <a:extLst>
                    <a:ext uri="{9D8B030D-6E8A-4147-A177-3AD203B41FA5}">
                      <a16:colId xmlns:a16="http://schemas.microsoft.com/office/drawing/2014/main" val="3218159039"/>
                    </a:ext>
                  </a:extLst>
                </a:gridCol>
                <a:gridCol w="1147482">
                  <a:extLst>
                    <a:ext uri="{9D8B030D-6E8A-4147-A177-3AD203B41FA5}">
                      <a16:colId xmlns:a16="http://schemas.microsoft.com/office/drawing/2014/main" val="634383864"/>
                    </a:ext>
                  </a:extLst>
                </a:gridCol>
                <a:gridCol w="1147482">
                  <a:extLst>
                    <a:ext uri="{9D8B030D-6E8A-4147-A177-3AD203B41FA5}">
                      <a16:colId xmlns:a16="http://schemas.microsoft.com/office/drawing/2014/main" val="375214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[3]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[7]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[11]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682599"/>
                  </a:ext>
                </a:extLst>
              </a:tr>
              <a:tr h="408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[2]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[6]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[10]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975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[1]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[5]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[9]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229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[0]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[4]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[8]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001372"/>
                  </a:ext>
                </a:extLst>
              </a:tr>
            </a:tbl>
          </a:graphicData>
        </a:graphic>
      </p:graphicFrame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C6E8A1E-C39C-8654-996A-7BDBCCB90629}"/>
              </a:ext>
            </a:extLst>
          </p:cNvPr>
          <p:cNvCxnSpPr>
            <a:cxnSpLocks/>
          </p:cNvCxnSpPr>
          <p:nvPr/>
        </p:nvCxnSpPr>
        <p:spPr>
          <a:xfrm flipH="1">
            <a:off x="1900518" y="3652766"/>
            <a:ext cx="2028618" cy="488928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화살표: 오른쪽으로 구부러짐 1">
            <a:extLst>
              <a:ext uri="{FF2B5EF4-FFF2-40B4-BE49-F238E27FC236}">
                <a16:creationId xmlns:a16="http://schemas.microsoft.com/office/drawing/2014/main" id="{C3965C3E-E0F9-0339-53FC-BCC156E151CD}"/>
              </a:ext>
            </a:extLst>
          </p:cNvPr>
          <p:cNvSpPr/>
          <p:nvPr/>
        </p:nvSpPr>
        <p:spPr>
          <a:xfrm>
            <a:off x="894409" y="3634836"/>
            <a:ext cx="304800" cy="506858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오른쪽으로 구부러짐 4">
            <a:extLst>
              <a:ext uri="{FF2B5EF4-FFF2-40B4-BE49-F238E27FC236}">
                <a16:creationId xmlns:a16="http://schemas.microsoft.com/office/drawing/2014/main" id="{5E1FC6D7-7FDB-D0AE-B9E6-1822AEE03106}"/>
              </a:ext>
            </a:extLst>
          </p:cNvPr>
          <p:cNvSpPr/>
          <p:nvPr/>
        </p:nvSpPr>
        <p:spPr>
          <a:xfrm rot="5400000" flipV="1">
            <a:off x="2204359" y="2644395"/>
            <a:ext cx="304800" cy="1256983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D2434-7E08-0E95-809B-D010CE2F03B1}"/>
              </a:ext>
            </a:extLst>
          </p:cNvPr>
          <p:cNvSpPr txBox="1"/>
          <p:nvPr/>
        </p:nvSpPr>
        <p:spPr>
          <a:xfrm>
            <a:off x="2161879" y="3095976"/>
            <a:ext cx="35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A7453-E7AF-E74A-B435-21DEAF63891D}"/>
              </a:ext>
            </a:extLst>
          </p:cNvPr>
          <p:cNvSpPr txBox="1"/>
          <p:nvPr/>
        </p:nvSpPr>
        <p:spPr>
          <a:xfrm>
            <a:off x="540360" y="3697014"/>
            <a:ext cx="35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4FC15-9C49-801E-52D7-3076623F0178}"/>
              </a:ext>
            </a:extLst>
          </p:cNvPr>
          <p:cNvSpPr txBox="1"/>
          <p:nvPr/>
        </p:nvSpPr>
        <p:spPr>
          <a:xfrm>
            <a:off x="3131160" y="3497021"/>
            <a:ext cx="35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2057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38000" y="1330732"/>
            <a:ext cx="8466233" cy="1126809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배열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(SOURCET_BUF[SOURCE_WIDTH*SOURCE_HEIGHT])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회전하여 출력하는 함수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std::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setw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사용하여 출력 시 길이를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지정하고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std::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setfill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사용해 비어 있는 공간을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'0'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지정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배열의 마지막 인덱스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(SOURCET_BUF[SOURCE_WIDTH*SOURCE_HEIGHT-1])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순서대로 루프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행의 크기가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SOURCE_HEIGHT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크기와 같아지면 다음 행으로 이동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rotate_right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AB90CC-8129-0077-51E0-F3548DE08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2564273"/>
            <a:ext cx="8172988" cy="2370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71605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OJT_#2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DA60F1E-CBB7-052B-4214-C1E98CF1C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74299"/>
              </p:ext>
            </p:extLst>
          </p:nvPr>
        </p:nvGraphicFramePr>
        <p:xfrm>
          <a:off x="1187999" y="3429000"/>
          <a:ext cx="344244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2">
                  <a:extLst>
                    <a:ext uri="{9D8B030D-6E8A-4147-A177-3AD203B41FA5}">
                      <a16:colId xmlns:a16="http://schemas.microsoft.com/office/drawing/2014/main" val="3218159039"/>
                    </a:ext>
                  </a:extLst>
                </a:gridCol>
                <a:gridCol w="1147482">
                  <a:extLst>
                    <a:ext uri="{9D8B030D-6E8A-4147-A177-3AD203B41FA5}">
                      <a16:colId xmlns:a16="http://schemas.microsoft.com/office/drawing/2014/main" val="634383864"/>
                    </a:ext>
                  </a:extLst>
                </a:gridCol>
                <a:gridCol w="1147482">
                  <a:extLst>
                    <a:ext uri="{9D8B030D-6E8A-4147-A177-3AD203B41FA5}">
                      <a16:colId xmlns:a16="http://schemas.microsoft.com/office/drawing/2014/main" val="375214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[8]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[4]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[0]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682599"/>
                  </a:ext>
                </a:extLst>
              </a:tr>
              <a:tr h="408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[9]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[5]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[1]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9975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[10]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[6]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[2]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229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[11]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[7]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[3]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0013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EB82C8-DDF8-7089-DC96-0E6144529A60}"/>
              </a:ext>
            </a:extLst>
          </p:cNvPr>
          <p:cNvSpPr txBox="1"/>
          <p:nvPr/>
        </p:nvSpPr>
        <p:spPr>
          <a:xfrm>
            <a:off x="738000" y="1326292"/>
            <a:ext cx="8307387" cy="1680806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A282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회전한 배열 출력</a:t>
            </a:r>
            <a:endParaRPr lang="en-US" altLang="ko-KR" sz="12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A282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8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첫번째 행의 인덱스는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SOURCE_WIDTH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증가 </a:t>
            </a:r>
            <a:r>
              <a:rPr lang="en-US" altLang="ko-KR" sz="1200" strike="sngStrike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	</a:t>
            </a:r>
            <a:r>
              <a:rPr lang="ko-KR" altLang="en-US" sz="1200" strike="sngStrike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strike="sngStrike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			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①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루프가 진행되면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감소하고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k + 1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되면 다음 행으로 </a:t>
            </a:r>
            <a:r>
              <a:rPr lang="ko-KR" altLang="en-US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넘어감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strike="sngStrike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			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②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행이 증가하면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증가하고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k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현재 행의 인덱스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첫번째 행의 인덱스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+ j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strike="sngStrike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					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③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342900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SOURCE_WIDTH*SOURCE_HEIGHT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만큼 반복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344EF8-B6DF-ACB5-F452-A11DA27C9D07}"/>
              </a:ext>
            </a:extLst>
          </p:cNvPr>
          <p:cNvCxnSpPr>
            <a:cxnSpLocks/>
          </p:cNvCxnSpPr>
          <p:nvPr/>
        </p:nvCxnSpPr>
        <p:spPr>
          <a:xfrm flipH="1">
            <a:off x="1900518" y="3652766"/>
            <a:ext cx="2028618" cy="488928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화살표: 오른쪽으로 구부러짐 1">
            <a:extLst>
              <a:ext uri="{FF2B5EF4-FFF2-40B4-BE49-F238E27FC236}">
                <a16:creationId xmlns:a16="http://schemas.microsoft.com/office/drawing/2014/main" id="{178275C3-A4CE-9F51-9304-8FF16CB78818}"/>
              </a:ext>
            </a:extLst>
          </p:cNvPr>
          <p:cNvSpPr/>
          <p:nvPr/>
        </p:nvSpPr>
        <p:spPr>
          <a:xfrm rot="5400000" flipV="1">
            <a:off x="2204359" y="2644395"/>
            <a:ext cx="304800" cy="1256983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378EB-5BC8-15FA-B4F6-81DAC06B884A}"/>
              </a:ext>
            </a:extLst>
          </p:cNvPr>
          <p:cNvSpPr txBox="1"/>
          <p:nvPr/>
        </p:nvSpPr>
        <p:spPr>
          <a:xfrm>
            <a:off x="3131160" y="3497021"/>
            <a:ext cx="35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A829A-E450-A479-62B8-556E9595334F}"/>
              </a:ext>
            </a:extLst>
          </p:cNvPr>
          <p:cNvSpPr txBox="1"/>
          <p:nvPr/>
        </p:nvSpPr>
        <p:spPr>
          <a:xfrm>
            <a:off x="2161879" y="3095976"/>
            <a:ext cx="35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화살표: 오른쪽으로 구부러짐 5">
            <a:extLst>
              <a:ext uri="{FF2B5EF4-FFF2-40B4-BE49-F238E27FC236}">
                <a16:creationId xmlns:a16="http://schemas.microsoft.com/office/drawing/2014/main" id="{47AFA26A-A6E0-0BC8-BA93-341AA7140594}"/>
              </a:ext>
            </a:extLst>
          </p:cNvPr>
          <p:cNvSpPr/>
          <p:nvPr/>
        </p:nvSpPr>
        <p:spPr>
          <a:xfrm>
            <a:off x="894409" y="3634836"/>
            <a:ext cx="304800" cy="506858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DD4C5-2183-4345-EC17-0D932903583B}"/>
              </a:ext>
            </a:extLst>
          </p:cNvPr>
          <p:cNvSpPr txBox="1"/>
          <p:nvPr/>
        </p:nvSpPr>
        <p:spPr>
          <a:xfrm>
            <a:off x="540360" y="3697014"/>
            <a:ext cx="35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50141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35091</TotalTime>
  <Words>1452</Words>
  <Application>Microsoft Office PowerPoint</Application>
  <PresentationFormat>A4 용지(210x297mm)</PresentationFormat>
  <Paragraphs>240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 Narrow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WizardLab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회사소개서</dc:title>
  <dc:creator>권현정</dc:creator>
  <cp:lastModifiedBy>정희영</cp:lastModifiedBy>
  <cp:revision>2552</cp:revision>
  <cp:lastPrinted>2014-08-04T05:42:11Z</cp:lastPrinted>
  <dcterms:modified xsi:type="dcterms:W3CDTF">2023-10-27T05:34:18Z</dcterms:modified>
</cp:coreProperties>
</file>