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0"/>
  </p:notesMasterIdLst>
  <p:sldIdLst>
    <p:sldId id="256" r:id="rId2"/>
    <p:sldId id="318" r:id="rId3"/>
    <p:sldId id="319" r:id="rId4"/>
    <p:sldId id="339" r:id="rId5"/>
    <p:sldId id="321" r:id="rId6"/>
    <p:sldId id="320" r:id="rId7"/>
    <p:sldId id="324" r:id="rId8"/>
    <p:sldId id="322" r:id="rId9"/>
    <p:sldId id="323" r:id="rId10"/>
    <p:sldId id="325" r:id="rId11"/>
    <p:sldId id="336" r:id="rId12"/>
    <p:sldId id="327" r:id="rId13"/>
    <p:sldId id="328" r:id="rId14"/>
    <p:sldId id="337" r:id="rId15"/>
    <p:sldId id="329" r:id="rId16"/>
    <p:sldId id="330" r:id="rId17"/>
    <p:sldId id="331" r:id="rId18"/>
    <p:sldId id="332" r:id="rId19"/>
    <p:sldId id="333" r:id="rId20"/>
    <p:sldId id="334" r:id="rId21"/>
    <p:sldId id="338" r:id="rId22"/>
    <p:sldId id="335" r:id="rId23"/>
    <p:sldId id="259" r:id="rId24"/>
    <p:sldId id="303" r:id="rId25"/>
    <p:sldId id="311" r:id="rId26"/>
    <p:sldId id="310" r:id="rId27"/>
    <p:sldId id="257" r:id="rId28"/>
    <p:sldId id="304" r:id="rId29"/>
    <p:sldId id="312" r:id="rId30"/>
    <p:sldId id="315" r:id="rId31"/>
    <p:sldId id="306" r:id="rId32"/>
    <p:sldId id="316" r:id="rId33"/>
    <p:sldId id="305" r:id="rId34"/>
    <p:sldId id="313" r:id="rId35"/>
    <p:sldId id="314" r:id="rId36"/>
    <p:sldId id="340" r:id="rId37"/>
    <p:sldId id="283" r:id="rId38"/>
    <p:sldId id="317" r:id="rId39"/>
  </p:sldIdLst>
  <p:sldSz cx="9144000" cy="5143500" type="screen16x9"/>
  <p:notesSz cx="6858000" cy="9144000"/>
  <p:embeddedFontLst>
    <p:embeddedFont>
      <p:font typeface="Montserrat" panose="020B0604020202020204" charset="-94"/>
      <p:regular r:id="rId41"/>
      <p:bold r:id="rId42"/>
      <p:italic r:id="rId43"/>
      <p:boldItalic r:id="rId44"/>
    </p:embeddedFont>
    <p:embeddedFont>
      <p:font typeface="Rubik Light" panose="020B0604020202020204" charset="-79"/>
      <p:regular r:id="rId45"/>
      <p:bold r:id="rId46"/>
      <p:italic r:id="rId47"/>
      <p:boldItalic r:id="rId48"/>
    </p:embeddedFont>
    <p:embeddedFont>
      <p:font typeface="Abel"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F5B2CED-CEF2-4F72-A2AE-4EAA67DE5D47}">
  <a:tblStyle styleId="{BF5B2CED-CEF2-4F72-A2AE-4EAA67DE5D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79" autoAdjust="0"/>
  </p:normalViewPr>
  <p:slideViewPr>
    <p:cSldViewPr>
      <p:cViewPr>
        <p:scale>
          <a:sx n="100" d="100"/>
          <a:sy n="100" d="100"/>
        </p:scale>
        <p:origin x="-1944" y="-8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926460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9a5542f15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9a5542f15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hostinger.web.tr/rehberler/github-nedir/"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hyperlink" Target="https://ceaksan.com/tr/mockup-nedir" TargetMode="External"/><Relationship Id="rId5" Type="http://schemas.openxmlformats.org/officeDocument/2006/relationships/hyperlink" Target="https://medium.com/@kdrcandogan/mvc-nedir-mvc-ya&#351;am-d&#246;ng&#252;s&#252;-life-cycle-8e124f24650c" TargetMode="External"/><Relationship Id="rId4" Type="http://schemas.openxmlformats.org/officeDocument/2006/relationships/hyperlink" Target="https://medium.com/devopsturkiye/redis-nedir-ne-i&#775;&#351;e-yarar-1a19ebbdb2b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460128" y="1637150"/>
            <a:ext cx="4272112" cy="1887300"/>
          </a:xfrm>
          <a:prstGeom prst="rect">
            <a:avLst/>
          </a:prstGeom>
        </p:spPr>
        <p:txBody>
          <a:bodyPr spcFirstLastPara="1" wrap="square" lIns="91425" tIns="91425" rIns="91425" bIns="91425" anchor="ctr" anchorCtr="0">
            <a:noAutofit/>
          </a:bodyPr>
          <a:lstStyle/>
          <a:p>
            <a:r>
              <a:rPr lang="tr-TR" sz="3200" b="1" dirty="0" smtClean="0"/>
              <a:t>EMLAKYORUMLARI.COM</a:t>
            </a:r>
            <a:endParaRPr lang="tr-TR" sz="3200" dirty="0"/>
          </a:p>
        </p:txBody>
      </p:sp>
      <p:sp>
        <p:nvSpPr>
          <p:cNvPr id="4" name="Google Shape;329;p29"/>
          <p:cNvSpPr txBox="1">
            <a:spLocks/>
          </p:cNvSpPr>
          <p:nvPr/>
        </p:nvSpPr>
        <p:spPr>
          <a:xfrm>
            <a:off x="2126688" y="411510"/>
            <a:ext cx="5037600" cy="54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800"/>
              <a:buFont typeface="Montserrat"/>
              <a:buNone/>
              <a:defRPr sz="1400" b="0" i="0" u="none" strike="noStrike" cap="none">
                <a:solidFill>
                  <a:schemeClr val="accent3"/>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9pPr>
          </a:lstStyle>
          <a:p>
            <a:pPr marL="0" indent="0"/>
            <a:r>
              <a:rPr lang="tr-TR" dirty="0" smtClean="0"/>
              <a:t>Cemal BALABAN – </a:t>
            </a:r>
            <a:r>
              <a:rPr lang="tr-TR" dirty="0" err="1" smtClean="0"/>
              <a:t>Havelsan</a:t>
            </a:r>
            <a:r>
              <a:rPr lang="tr-TR" dirty="0" smtClean="0"/>
              <a:t> </a:t>
            </a:r>
            <a:r>
              <a:rPr lang="tr-TR" dirty="0" err="1" smtClean="0"/>
              <a:t>Intern</a:t>
            </a:r>
            <a:r>
              <a:rPr lang="tr-TR" dirty="0" smtClean="0"/>
              <a:t/>
            </a:r>
            <a:br>
              <a:rPr lang="tr-TR" dirty="0" smtClean="0"/>
            </a:br>
            <a:endParaRPr lang="tr-TR" dirty="0" smtClean="0"/>
          </a:p>
          <a:p>
            <a:pPr marL="0" indent="0"/>
            <a:r>
              <a:rPr lang="tr-TR" dirty="0" smtClean="0"/>
              <a:t>Mehmet Emin ULUSOY – </a:t>
            </a:r>
            <a:r>
              <a:rPr lang="tr-TR" dirty="0" err="1" smtClean="0"/>
              <a:t>Havelsan</a:t>
            </a:r>
            <a:r>
              <a:rPr lang="tr-TR" dirty="0" smtClean="0"/>
              <a:t> </a:t>
            </a:r>
            <a:r>
              <a:rPr lang="tr-TR" dirty="0" err="1" smtClean="0"/>
              <a:t>Intern</a:t>
            </a:r>
            <a:r>
              <a:rPr lang="tr-TR"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22390" y="3505318"/>
            <a:ext cx="2496277" cy="1404155"/>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99" y="-2536"/>
            <a:ext cx="2496277" cy="1404155"/>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ana sayfa tasarımında site ekleme </a:t>
            </a:r>
            <a:r>
              <a:rPr lang="tr-TR" dirty="0" err="1" smtClean="0"/>
              <a:t>buttonları</a:t>
            </a:r>
            <a:r>
              <a:rPr lang="tr-TR" dirty="0" smtClean="0"/>
              <a:t> yer alırken gerçek proje ana sayfasında bunlar, sol üstte belirlenen menü aracılığıyla sağlanmaktadır.</a:t>
            </a:r>
          </a:p>
          <a:p>
            <a:pPr marL="171450" lvl="0" indent="-171450">
              <a:spcBef>
                <a:spcPts val="1600"/>
              </a:spcBef>
              <a:buFontTx/>
              <a:buChar char="-"/>
            </a:pPr>
            <a:endParaRPr lang="tr-TR" dirty="0" smtClean="0"/>
          </a:p>
          <a:p>
            <a:pPr marL="171450" lvl="0" indent="-171450">
              <a:spcBef>
                <a:spcPts val="1600"/>
              </a:spcBef>
              <a:buFontTx/>
              <a:buChar char="-"/>
            </a:pPr>
            <a:r>
              <a:rPr lang="tr-TR" dirty="0" smtClean="0"/>
              <a:t>Burada tasarımsal değişiklik, projenin ilerleyen süreçlerde versiyon yükseltilmesi durumunda getirilen ekstra özellikler için gerekli yeri </a:t>
            </a:r>
            <a:r>
              <a:rPr lang="tr-TR" dirty="0" smtClean="0"/>
              <a:t>sağlamıştır. Bu menü aynı zamanda görsel olarak daha profesyonel durmaktadır.</a:t>
            </a:r>
            <a:endParaRPr lang="tr-TR" dirty="0"/>
          </a:p>
          <a:p>
            <a:pPr marL="171450" lvl="0" indent="-171450">
              <a:spcBef>
                <a:spcPts val="1600"/>
              </a:spcBef>
              <a:buFontTx/>
              <a:buChar char="-"/>
            </a:pPr>
            <a:r>
              <a:rPr lang="tr-TR" dirty="0" smtClean="0"/>
              <a:t>Kullanıcı profili kısmı yerine </a:t>
            </a:r>
            <a:r>
              <a:rPr lang="tr-TR" dirty="0" smtClean="0"/>
              <a:t>kullanıcıların, </a:t>
            </a:r>
            <a:r>
              <a:rPr lang="tr-TR" dirty="0" smtClean="0"/>
              <a:t>menü üzerinde eklediği siteleri düzenlemesi ve silmesi </a:t>
            </a:r>
            <a:r>
              <a:rPr lang="tr-TR" dirty="0" smtClean="0"/>
              <a:t> sağlanmıştır. </a:t>
            </a:r>
            <a:r>
              <a:rPr lang="tr-TR" dirty="0"/>
              <a:t>İ</a:t>
            </a:r>
            <a:r>
              <a:rPr lang="tr-TR" dirty="0" smtClean="0"/>
              <a:t>lerleyen </a:t>
            </a:r>
            <a:r>
              <a:rPr lang="tr-TR" dirty="0" smtClean="0"/>
              <a:t>süreçlerde </a:t>
            </a:r>
            <a:r>
              <a:rPr lang="tr-TR" dirty="0" smtClean="0"/>
              <a:t>projemize, </a:t>
            </a:r>
            <a:r>
              <a:rPr lang="tr-TR" dirty="0" smtClean="0"/>
              <a:t>kullanıcıların kendi verilerini düzenleyebileceği bir profilim kısmı eklenecektir.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90107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Gelin hep birlikte projemizde küçük bir tanıtım turu atalım</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4"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691680" y="1707654"/>
            <a:ext cx="5695309" cy="303546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637220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73224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4499992" y="3507854"/>
            <a:ext cx="648072"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5148064" y="3507854"/>
            <a:ext cx="86409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41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1560" y="699542"/>
            <a:ext cx="5218938"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C:\Users\Cemal\Desktop\sunum görsel\Desktop\işaretsiz\login dol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544" y="699541"/>
            <a:ext cx="2702134"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Cemal\Desktop\sunum görsel\Desktop\işaretsiz\aktivasyon mail görs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155926"/>
            <a:ext cx="5868987" cy="67627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483768"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588224"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547664" y="4515966"/>
            <a:ext cx="324036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464549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1678" y="2705481"/>
            <a:ext cx="3008003" cy="224253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Users\Cemal\Desktop\sunum görsel\Desktop\işaretsiz\12_aktivasyon başarılı.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678" y="627534"/>
            <a:ext cx="3008004" cy="198713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1763688" y="415592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315" name="Picture 3" descr="C:\Users\Cemal\Desktop\sunum görsel\Desktop\işaretsiz\13_aktiavsyon süresi geçmiş.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76183"/>
            <a:ext cx="3190003" cy="204664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Cemal\Desktop\sunum görsel\Desktop\işaretsiz\4_şifremi unuttu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705481"/>
            <a:ext cx="3190004" cy="2242534"/>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5580112" y="4227934"/>
            <a:ext cx="129614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5580112" y="2067694"/>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5076056" y="3651870"/>
            <a:ext cx="230425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5076056" y="1491630"/>
            <a:ext cx="230425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88334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7704" y="787255"/>
            <a:ext cx="5146022" cy="3656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627784" y="787255"/>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555776" y="2011391"/>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059832" y="1651351"/>
            <a:ext cx="79208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923928" y="2443438"/>
            <a:ext cx="360040" cy="17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15438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4338" name="Picture 2" descr="C:\Users\Cemal\Desktop\sunum görsel\Desktop\işaretsiz\7_menü_siteleri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336" y="3128166"/>
            <a:ext cx="6552728" cy="1850944"/>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Cemal\Desktop\sunum görsel\Desktop\işaretsiz\7_menü_sitelerim_düzen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627535"/>
            <a:ext cx="2088232" cy="43820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Users\Cemal\Desktop\sunum görsel\Desktop\işaretsiz\7_menü.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046954"/>
            <a:ext cx="28194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descr="C:\Users\Cemal\Desktop\sunum görsel\Desktop\işaretsiz\7_menü_site ekle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8752" y="627535"/>
            <a:ext cx="2808312" cy="238963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Düz Ok Bağlayıcısı 6"/>
          <p:cNvCxnSpPr>
            <a:stCxn id="14340" idx="2"/>
          </p:cNvCxnSpPr>
          <p:nvPr/>
        </p:nvCxnSpPr>
        <p:spPr>
          <a:xfrm>
            <a:off x="4181500" y="2161379"/>
            <a:ext cx="0" cy="96678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Dirsek Bağlayıcısı 8"/>
          <p:cNvCxnSpPr/>
          <p:nvPr/>
        </p:nvCxnSpPr>
        <p:spPr>
          <a:xfrm rot="16200000" flipV="1">
            <a:off x="588435" y="1277497"/>
            <a:ext cx="2500631" cy="1200708"/>
          </a:xfrm>
          <a:prstGeom prst="bentConnector3">
            <a:avLst>
              <a:gd name="adj1" fmla="val 107659"/>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Dirsek Bağlayıcısı 16"/>
          <p:cNvCxnSpPr>
            <a:stCxn id="14340" idx="3"/>
            <a:endCxn id="14341" idx="1"/>
          </p:cNvCxnSpPr>
          <p:nvPr/>
        </p:nvCxnSpPr>
        <p:spPr>
          <a:xfrm>
            <a:off x="5591200" y="1604167"/>
            <a:ext cx="577552" cy="218185"/>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6" name="Oval 25"/>
          <p:cNvSpPr/>
          <p:nvPr/>
        </p:nvSpPr>
        <p:spPr>
          <a:xfrm>
            <a:off x="4139952" y="141962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4139952" y="177966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6948264" y="264375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3707904" y="3291830"/>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3707904" y="408391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7740352" y="4083918"/>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7740352" y="3219822"/>
            <a:ext cx="122413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611560" y="451596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Dikdörtgen 33"/>
          <p:cNvSpPr/>
          <p:nvPr/>
        </p:nvSpPr>
        <p:spPr>
          <a:xfrm>
            <a:off x="251520" y="1174280"/>
            <a:ext cx="1296144" cy="1685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Dikdörtgen 34"/>
          <p:cNvSpPr/>
          <p:nvPr/>
        </p:nvSpPr>
        <p:spPr>
          <a:xfrm>
            <a:off x="6372200" y="1131589"/>
            <a:ext cx="2376264" cy="1490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07516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5362" name="Picture 2" descr="C:\Users\Cemal\Desktop\sunum görsel\Desktop\işaretsiz\8_Site profil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82407"/>
            <a:ext cx="3262970" cy="388349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C:\Users\Cemal\Desktop\sunum görsel\Desktop\işaretsiz\9_yoru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776482"/>
            <a:ext cx="4755500" cy="3883500"/>
          </a:xfrm>
          <a:prstGeom prst="rect">
            <a:avLst/>
          </a:prstGeom>
          <a:noFill/>
          <a:extLst>
            <a:ext uri="{909E8E84-426E-40DD-AFC4-6F175D3DCCD1}">
              <a14:hiddenFill xmlns:a14="http://schemas.microsoft.com/office/drawing/2010/main">
                <a:solidFill>
                  <a:srgbClr val="FFFFFF"/>
                </a:solidFill>
              </a14:hiddenFill>
            </a:ext>
          </a:extLst>
        </p:spPr>
      </p:pic>
      <p:sp>
        <p:nvSpPr>
          <p:cNvPr id="13" name="Dikdörtgen 12"/>
          <p:cNvSpPr/>
          <p:nvPr/>
        </p:nvSpPr>
        <p:spPr>
          <a:xfrm>
            <a:off x="611560" y="3291829"/>
            <a:ext cx="3168352" cy="13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7668344" y="4227934"/>
            <a:ext cx="1224136" cy="403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3647353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54201"/>
            <a:ext cx="5328592"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6389" name="Picture 5" descr="C:\Users\Cemal\Desktop\sunum görsel\Desktop\işaretsiz\9_sil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361" y="3579862"/>
            <a:ext cx="3781214" cy="137498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Dirsek Bağlayıcısı 2"/>
          <p:cNvCxnSpPr/>
          <p:nvPr/>
        </p:nvCxnSpPr>
        <p:spPr>
          <a:xfrm rot="5400000">
            <a:off x="5927888" y="3610525"/>
            <a:ext cx="960632" cy="467258"/>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53" name="Oval 52"/>
          <p:cNvSpPr/>
          <p:nvPr/>
        </p:nvSpPr>
        <p:spPr>
          <a:xfrm>
            <a:off x="5940152" y="314781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Oval 53"/>
          <p:cNvSpPr/>
          <p:nvPr/>
        </p:nvSpPr>
        <p:spPr>
          <a:xfrm>
            <a:off x="5292080" y="4515966"/>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54935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15566"/>
            <a:ext cx="4536504"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C:\Users\Cemal\Desktop\sunum görsel\Desktop\işaretsiz\9_yorumdzüenle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48" y="915567"/>
            <a:ext cx="4009630" cy="295565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Dirsek Bağlayıcısı 3"/>
          <p:cNvCxnSpPr>
            <a:endCxn id="17410" idx="2"/>
          </p:cNvCxnSpPr>
          <p:nvPr/>
        </p:nvCxnSpPr>
        <p:spPr>
          <a:xfrm>
            <a:off x="4427984" y="3723878"/>
            <a:ext cx="2580679" cy="147345"/>
          </a:xfrm>
          <a:prstGeom prst="bentConnector4">
            <a:avLst>
              <a:gd name="adj1" fmla="val -95"/>
              <a:gd name="adj2" fmla="val 255146"/>
            </a:avLst>
          </a:prstGeom>
          <a:ln>
            <a:tailEnd type="arrow"/>
          </a:ln>
        </p:spPr>
        <p:style>
          <a:lnRef idx="2">
            <a:schemeClr val="accent3"/>
          </a:lnRef>
          <a:fillRef idx="0">
            <a:schemeClr val="accent3"/>
          </a:fillRef>
          <a:effectRef idx="1">
            <a:schemeClr val="accent3"/>
          </a:effectRef>
          <a:fontRef idx="minor">
            <a:schemeClr val="tx1"/>
          </a:fontRef>
        </p:style>
      </p:cxnSp>
      <p:sp>
        <p:nvSpPr>
          <p:cNvPr id="10" name="Oval 9"/>
          <p:cNvSpPr/>
          <p:nvPr/>
        </p:nvSpPr>
        <p:spPr>
          <a:xfrm>
            <a:off x="3851920" y="350785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8028384" y="3075806"/>
            <a:ext cx="1224136" cy="397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9105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8435" name="Picture 3" descr="C:\Users\Cemal\Desktop\sunum görsel\Desktop\işaretsiz\10_yorum_sonrası pu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771550"/>
            <a:ext cx="2808312" cy="383802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347864" y="3867894"/>
            <a:ext cx="1080120" cy="64807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73278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a:t>,</a:t>
            </a:r>
            <a:r>
              <a:rPr lang="tr-TR" dirty="0" smtClean="0"/>
              <a:t> kullanıcıların Türkiye’nin her yerinde var olan yaşam alanları hakkında bilgi almalarını sağlayan, var olan bir yaşam alanını uygulamaya kazandıran, bu yaşam alanı hakkında gerekli </a:t>
            </a:r>
            <a:r>
              <a:rPr lang="tr-TR" dirty="0" smtClean="0"/>
              <a:t>bilgileri </a:t>
            </a:r>
            <a:r>
              <a:rPr lang="tr-TR" dirty="0" smtClean="0"/>
              <a:t>girebileceği ve diğer kullanıcıların yorum yapabileceği forum tadında bir web sitesidir.</a:t>
            </a:r>
          </a:p>
          <a:p>
            <a:pPr marL="171450" lvl="0" indent="-171450">
              <a:spcBef>
                <a:spcPts val="1600"/>
              </a:spcBef>
              <a:buFontTx/>
              <a:buChar char="-"/>
            </a:pPr>
            <a:r>
              <a:rPr lang="tr-TR" dirty="0" smtClean="0"/>
              <a:t>Son zamanlarda insanların güvenli yerlerde barınmaları, ciddi bir günümüz problemi olmuştur.  Bu problemi çözmek adına yola çıktığımız bu projede sizler, yani son kullanıcılarımızın ferah bir dijital ortamda, veri gizliliği dikkate alınarak uygun </a:t>
            </a:r>
            <a:r>
              <a:rPr lang="tr-TR" dirty="0" smtClean="0"/>
              <a:t>alan yaratılması </a:t>
            </a:r>
            <a:r>
              <a:rPr lang="tr-TR" dirty="0" smtClean="0"/>
              <a:t>amaçlanmıştır.</a:t>
            </a:r>
          </a:p>
          <a:p>
            <a:pPr marL="171450" lvl="0" indent="-171450">
              <a:spcBef>
                <a:spcPts val="1600"/>
              </a:spcBef>
              <a:buFontTx/>
              <a:buChar char="-"/>
            </a:pPr>
            <a:r>
              <a:rPr lang="tr-TR" dirty="0" err="1" smtClean="0"/>
              <a:t>Pandemi</a:t>
            </a:r>
            <a:r>
              <a:rPr lang="tr-TR" dirty="0" smtClean="0"/>
              <a:t> etkisiyle dijitalleşen dünyamızda var olan entegre teknolojiler, emlak yorumları projesiyle birlikte yeni bir dijitalleşme adımı altında kullanıcılarımızın hizmetine sunulmaktadır.</a:t>
            </a:r>
          </a:p>
          <a:p>
            <a:pPr marL="171450" lvl="0" indent="-171450">
              <a:spcBef>
                <a:spcPts val="1600"/>
              </a:spcBef>
              <a:buFontTx/>
              <a:buChar char="-"/>
            </a:pPr>
            <a:r>
              <a:rPr lang="tr-TR" dirty="0" smtClean="0"/>
              <a:t>Projemiz, oluşturulmakta kalmayıp ilerleyen süreçlerde geliştirilmeye devam edeceğini de sizlerle paylaşmaktan onur duyarız.</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927470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1403648" y="1563638"/>
            <a:ext cx="1296144"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50401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7308304" y="915566"/>
            <a:ext cx="468052"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5827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6"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21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smtClean="0"/>
              <a:t>EMLAKYORUMLARI.COM</a:t>
            </a:r>
            <a:endParaRPr lang="tr-TR" dirty="0"/>
          </a:p>
        </p:txBody>
      </p:sp>
      <p:sp>
        <p:nvSpPr>
          <p:cNvPr id="364" name="Google Shape;364;p32"/>
          <p:cNvSpPr txBox="1">
            <a:spLocks noGrp="1"/>
          </p:cNvSpPr>
          <p:nvPr>
            <p:ph type="body" idx="1"/>
          </p:nvPr>
        </p:nvSpPr>
        <p:spPr>
          <a:xfrm>
            <a:off x="1475656" y="1546242"/>
            <a:ext cx="4824536" cy="2753700"/>
          </a:xfrm>
          <a:prstGeom prst="rect">
            <a:avLst/>
          </a:prstGeom>
        </p:spPr>
        <p:txBody>
          <a:bodyPr spcFirstLastPara="1" wrap="square" lIns="91425" tIns="91425" rIns="91425" bIns="91425" anchor="ctr" anchorCtr="0">
            <a:noAutofit/>
          </a:bodyPr>
          <a:lstStyle/>
          <a:p>
            <a:pPr fontAlgn="base"/>
            <a:r>
              <a:rPr lang="tr-TR" sz="1200" dirty="0" smtClean="0">
                <a:hlinkClick r:id="rId3"/>
              </a:rPr>
              <a:t>www.emlakyorumlari.com</a:t>
            </a:r>
            <a:r>
              <a:rPr lang="tr-TR" sz="1200" dirty="0" smtClean="0"/>
              <a:t> Bir </a:t>
            </a:r>
            <a:r>
              <a:rPr lang="tr-TR" sz="1200" dirty="0" err="1"/>
              <a:t>H</a:t>
            </a:r>
            <a:r>
              <a:rPr lang="tr-TR" sz="1200" dirty="0" err="1" smtClean="0"/>
              <a:t>avelsan</a:t>
            </a:r>
            <a:r>
              <a:rPr lang="tr-TR" sz="1200" dirty="0" smtClean="0"/>
              <a:t> staj projesidir. </a:t>
            </a:r>
            <a:r>
              <a:rPr lang="tr-TR" sz="1200" dirty="0" err="1" smtClean="0"/>
              <a:t>Havelsan</a:t>
            </a:r>
            <a:r>
              <a:rPr lang="tr-TR" sz="1200" dirty="0" smtClean="0"/>
              <a:t> veri gizliliği konusunda gerekli düzenlemeler yapılmış ve 3. kişilerle içerik paylaşımı yapılmasına izin verilmemiştir.</a:t>
            </a:r>
          </a:p>
          <a:p>
            <a:pPr fontAlgn="base"/>
            <a:endParaRPr lang="tr-TR" sz="1200" dirty="0"/>
          </a:p>
          <a:p>
            <a:pPr fontAlgn="base"/>
            <a:r>
              <a:rPr lang="tr-TR" sz="1200" dirty="0" smtClean="0"/>
              <a:t>Bu projede amaç, günümüzde kullanılan yeni teknolojilere hakim olmak, MVC gibi başarılı bir </a:t>
            </a:r>
            <a:r>
              <a:rPr lang="tr-TR" sz="1200" dirty="0"/>
              <a:t>software </a:t>
            </a:r>
            <a:r>
              <a:rPr lang="tr-TR" sz="1200" dirty="0" err="1" smtClean="0"/>
              <a:t>architecture</a:t>
            </a:r>
            <a:r>
              <a:rPr lang="tr-TR" sz="1200" dirty="0" smtClean="0"/>
              <a:t> ile çalışmak, gerçek iş dünyasında kullanılan bazı teknolojileri bu projeye entegre etmektir.</a:t>
            </a:r>
          </a:p>
          <a:p>
            <a:pPr fontAlgn="base"/>
            <a:endParaRPr lang="tr-TR" sz="1200" dirty="0" smtClean="0"/>
          </a:p>
          <a:p>
            <a:pPr fontAlgn="base"/>
            <a:r>
              <a:rPr lang="tr-TR" sz="1200" dirty="0" smtClean="0"/>
              <a:t>POSTGRE SQL, </a:t>
            </a:r>
            <a:r>
              <a:rPr lang="tr-TR" sz="1200" dirty="0" err="1" smtClean="0"/>
              <a:t>Redis</a:t>
            </a:r>
            <a:r>
              <a:rPr lang="tr-TR" sz="1200" dirty="0" smtClean="0"/>
              <a:t> </a:t>
            </a:r>
            <a:r>
              <a:rPr lang="tr-TR" sz="1200" dirty="0" err="1" smtClean="0"/>
              <a:t>Cache</a:t>
            </a:r>
            <a:r>
              <a:rPr lang="tr-TR" sz="1200" dirty="0" smtClean="0"/>
              <a:t>, </a:t>
            </a:r>
            <a:r>
              <a:rPr lang="tr-TR" sz="1200" dirty="0" err="1" smtClean="0"/>
              <a:t>Balsamiq</a:t>
            </a:r>
            <a:r>
              <a:rPr lang="tr-TR" sz="1200" dirty="0" smtClean="0"/>
              <a:t> </a:t>
            </a:r>
            <a:r>
              <a:rPr lang="tr-TR" sz="1200" dirty="0" err="1" smtClean="0"/>
              <a:t>mock-up</a:t>
            </a:r>
            <a:r>
              <a:rPr lang="tr-TR" sz="1200" dirty="0" smtClean="0"/>
              <a:t>, </a:t>
            </a:r>
            <a:r>
              <a:rPr lang="tr-TR" sz="1200" dirty="0" err="1" smtClean="0"/>
              <a:t>Github</a:t>
            </a:r>
            <a:r>
              <a:rPr lang="tr-TR" sz="1200" dirty="0" smtClean="0"/>
              <a:t> gibi teknolojiler kullanılarak, gerçek iş dünyasından modellenerek </a:t>
            </a:r>
            <a:r>
              <a:rPr lang="tr-TR" sz="1200" dirty="0" smtClean="0"/>
              <a:t>bir yazılım mühendisinin  </a:t>
            </a:r>
            <a:r>
              <a:rPr lang="tr-TR" sz="1200" dirty="0" smtClean="0"/>
              <a:t>çalışan deneyimi bizlere aktarılmıştır.</a:t>
            </a:r>
            <a:endParaRPr lang="tr-TR" sz="1200" dirty="0"/>
          </a:p>
        </p:txBody>
      </p:sp>
      <p:grpSp>
        <p:nvGrpSpPr>
          <p:cNvPr id="10" name="Google Shape;2942;p63"/>
          <p:cNvGrpSpPr/>
          <p:nvPr/>
        </p:nvGrpSpPr>
        <p:grpSpPr>
          <a:xfrm>
            <a:off x="7452320" y="3404968"/>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C:\Users\Cemal\Desktop\sunum görsel\thumbs_b_c_3a48a51758e9be48e5b5df2c9676bfb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730" y="1246648"/>
            <a:ext cx="2611766" cy="146911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123478"/>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1115616" y="1347614"/>
            <a:ext cx="6984776" cy="1962434"/>
          </a:xfrm>
          <a:prstGeom prst="rect">
            <a:avLst/>
          </a:prstGeom>
        </p:spPr>
        <p:txBody>
          <a:bodyPr spcFirstLastPara="1" wrap="square" lIns="91425" tIns="91425" rIns="91425" bIns="91425" anchor="ctr" anchorCtr="0">
            <a:noAutofit/>
          </a:bodyPr>
          <a:lstStyle/>
          <a:p>
            <a:r>
              <a:rPr lang="tr-TR" dirty="0" smtClean="0"/>
              <a:t>MVC – RAZOR SYNTAX</a:t>
            </a:r>
            <a:endParaRPr lang="tr-TR" dirty="0"/>
          </a:p>
        </p:txBody>
      </p:sp>
      <p:sp>
        <p:nvSpPr>
          <p:cNvPr id="427" name="Google Shape;427;p38"/>
          <p:cNvSpPr txBox="1">
            <a:spLocks noGrp="1"/>
          </p:cNvSpPr>
          <p:nvPr>
            <p:ph type="title" idx="2"/>
          </p:nvPr>
        </p:nvSpPr>
        <p:spPr>
          <a:xfrm>
            <a:off x="3082350" y="170603"/>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1</a:t>
            </a:r>
            <a:endParaRPr dirty="0"/>
          </a:p>
        </p:txBody>
      </p:sp>
      <p:pic>
        <p:nvPicPr>
          <p:cNvPr id="3074" name="Picture 2" descr="C:\Users\Cemal\Desktop\sunum görsel\Screenshot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18755"/>
            <a:ext cx="3553841" cy="189092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emal\Desktop\sunum görsel\u09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284190"/>
            <a:ext cx="280901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97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873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fontAlgn="base"/>
            <a:r>
              <a:rPr lang="tr-TR" dirty="0" smtClean="0"/>
              <a:t> MVC, tarihte ilk başta bir tasarım deseni(</a:t>
            </a:r>
            <a:r>
              <a:rPr lang="tr-TR" dirty="0" err="1" smtClean="0"/>
              <a:t>desing</a:t>
            </a:r>
            <a:r>
              <a:rPr lang="tr-TR" dirty="0" smtClean="0"/>
              <a:t> </a:t>
            </a:r>
            <a:r>
              <a:rPr lang="tr-TR" dirty="0" err="1" smtClean="0"/>
              <a:t>pattern</a:t>
            </a:r>
            <a:r>
              <a:rPr lang="tr-TR" dirty="0" smtClean="0"/>
              <a:t>) olarak doğsa da sonrasında çok sevildiği için kendisi bir yazılım mimarisi olarak kullanılmaya başlanmıştır. MVC, adının baş harflerini aldığı model-görsel-kontrolcü(model-</a:t>
            </a:r>
            <a:r>
              <a:rPr lang="tr-TR" dirty="0" err="1" smtClean="0"/>
              <a:t>view</a:t>
            </a:r>
            <a:r>
              <a:rPr lang="tr-TR" dirty="0" smtClean="0"/>
              <a:t>-</a:t>
            </a:r>
            <a:r>
              <a:rPr lang="tr-TR" dirty="0" err="1" smtClean="0"/>
              <a:t>controller</a:t>
            </a:r>
            <a:r>
              <a:rPr lang="tr-TR" dirty="0" smtClean="0"/>
              <a:t>) olarak 3 parçadan oluşmaktadır.</a:t>
            </a:r>
          </a:p>
          <a:p>
            <a:pPr fontAlgn="base"/>
            <a:endParaRPr lang="tr-TR" dirty="0"/>
          </a:p>
          <a:p>
            <a:pPr fontAlgn="base"/>
            <a:r>
              <a:rPr lang="tr-TR" dirty="0" smtClean="0"/>
              <a:t>Model: </a:t>
            </a:r>
            <a:r>
              <a:rPr lang="tr-TR" dirty="0" smtClean="0"/>
              <a:t>Verilerimizi, veri tabanını modelleyen sınıflar üzerinden </a:t>
            </a:r>
            <a:r>
              <a:rPr lang="tr-TR" dirty="0" smtClean="0"/>
              <a:t>veri erişimine açtığı ve veri </a:t>
            </a:r>
            <a:r>
              <a:rPr lang="tr-TR" dirty="0" smtClean="0"/>
              <a:t>doğrulama(</a:t>
            </a:r>
            <a:r>
              <a:rPr lang="tr-TR" dirty="0" err="1" smtClean="0"/>
              <a:t>validations</a:t>
            </a:r>
            <a:r>
              <a:rPr lang="tr-TR" dirty="0" smtClean="0"/>
              <a:t>) kısmının </a:t>
            </a:r>
            <a:r>
              <a:rPr lang="tr-TR" dirty="0" smtClean="0"/>
              <a:t>bulunduğu bir katmandır.</a:t>
            </a:r>
          </a:p>
          <a:p>
            <a:pPr fontAlgn="base"/>
            <a:endParaRPr lang="tr-TR" dirty="0"/>
          </a:p>
          <a:p>
            <a:pPr fontAlgn="base"/>
            <a:r>
              <a:rPr lang="tr-TR" dirty="0" err="1" smtClean="0"/>
              <a:t>View</a:t>
            </a:r>
            <a:r>
              <a:rPr lang="tr-TR" dirty="0" smtClean="0"/>
              <a:t>(görsel): </a:t>
            </a:r>
            <a:r>
              <a:rPr lang="tr-TR" dirty="0" err="1" smtClean="0"/>
              <a:t>View</a:t>
            </a:r>
            <a:r>
              <a:rPr lang="tr-TR" dirty="0" smtClean="0"/>
              <a:t> katmanı, geliştirilen projenin ara yüzünün oluşturulduğu katmandır, adından da anlaşılabileceği gibi projenin kullanıcı tarafında kullanıldığı, görsel kısımların oluşturulduğu ve burada olduğu gibi eğer bir web projesi yapılıyorsa, html kodlarının yazıldığı katman olarak değerlendirebiliriz.</a:t>
            </a:r>
          </a:p>
          <a:p>
            <a:pPr fontAlgn="base"/>
            <a:endParaRPr lang="tr-TR" dirty="0"/>
          </a:p>
          <a:p>
            <a:pPr fontAlgn="base"/>
            <a:r>
              <a:rPr lang="tr-TR" dirty="0" smtClean="0"/>
              <a:t>Controller(kontrolcü): Projenin arka yüzünün yazıldığı ve iş akışını kontrol eden bölümdür, model ve </a:t>
            </a:r>
            <a:r>
              <a:rPr lang="tr-TR" dirty="0" err="1" smtClean="0"/>
              <a:t>view</a:t>
            </a:r>
            <a:r>
              <a:rPr lang="tr-TR" dirty="0" smtClean="0"/>
              <a:t> arasındaki bağlantıyı sağlar ve aynı zamanda son kullanıcıdan gelen isteklere göre istenilen verileri </a:t>
            </a:r>
            <a:r>
              <a:rPr lang="tr-TR" dirty="0" err="1" smtClean="0"/>
              <a:t>view</a:t>
            </a:r>
            <a:r>
              <a:rPr lang="tr-TR" dirty="0" smtClean="0"/>
              <a:t> katmanına iletir.</a:t>
            </a:r>
          </a:p>
          <a:p>
            <a:pPr fontAlgn="base"/>
            <a:endParaRPr lang="tr-TR" dirty="0"/>
          </a:p>
          <a:p>
            <a:pPr fontAlgn="base"/>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MVC – RAZOR SYNTAX</a:t>
            </a:r>
            <a:endParaRPr dirty="0"/>
          </a:p>
        </p:txBody>
      </p:sp>
    </p:spTree>
    <p:extLst>
      <p:ext uri="{BB962C8B-B14F-4D97-AF65-F5344CB8AC3E}">
        <p14:creationId xmlns:p14="http://schemas.microsoft.com/office/powerpoint/2010/main" val="1044627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a:t>MVC – RAZOR SYNTAX</a:t>
            </a:r>
          </a:p>
        </p:txBody>
      </p:sp>
      <p:sp>
        <p:nvSpPr>
          <p:cNvPr id="364" name="Google Shape;364;p32"/>
          <p:cNvSpPr txBox="1">
            <a:spLocks noGrp="1"/>
          </p:cNvSpPr>
          <p:nvPr>
            <p:ph type="body" idx="1"/>
          </p:nvPr>
        </p:nvSpPr>
        <p:spPr>
          <a:xfrm>
            <a:off x="1475656" y="987574"/>
            <a:ext cx="4824536" cy="2753700"/>
          </a:xfrm>
          <a:prstGeom prst="rect">
            <a:avLst/>
          </a:prstGeom>
        </p:spPr>
        <p:txBody>
          <a:bodyPr spcFirstLastPara="1" wrap="square" lIns="91425" tIns="91425" rIns="91425" bIns="91425" anchor="ctr" anchorCtr="0">
            <a:noAutofit/>
          </a:bodyPr>
          <a:lstStyle/>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smtClean="0"/>
              <a:t>Syntax</a:t>
            </a:r>
            <a:r>
              <a:rPr lang="tr-TR" sz="1200" dirty="0" smtClean="0"/>
              <a:t>: MVC projelerinde </a:t>
            </a:r>
            <a:r>
              <a:rPr lang="tr-TR" sz="1200" dirty="0" err="1"/>
              <a:t>V</a:t>
            </a:r>
            <a:r>
              <a:rPr lang="tr-TR" sz="1200" dirty="0" err="1" smtClean="0"/>
              <a:t>iew</a:t>
            </a:r>
            <a:r>
              <a:rPr lang="tr-TR" sz="1200" dirty="0" smtClean="0"/>
              <a:t> katmanında C# kodlarının yazılmasını sağlayan bir araçtır. </a:t>
            </a:r>
          </a:p>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a:t>V</a:t>
            </a:r>
            <a:r>
              <a:rPr lang="tr-TR" sz="1200" dirty="0" err="1" smtClean="0"/>
              <a:t>iew</a:t>
            </a:r>
            <a:r>
              <a:rPr lang="tr-TR" sz="1200" dirty="0" smtClean="0"/>
              <a:t> katmanında modelimizden gelen gerekli verileri görsel yüzde gerekli </a:t>
            </a:r>
            <a:r>
              <a:rPr lang="tr-TR" sz="1200" dirty="0" smtClean="0"/>
              <a:t>html nesneleri içinde </a:t>
            </a:r>
            <a:r>
              <a:rPr lang="tr-TR" sz="1200" dirty="0" smtClean="0"/>
              <a:t>kullanılarak bizlere, büyük yardımlar sağlamaktadır.</a:t>
            </a:r>
          </a:p>
          <a:p>
            <a:pPr marL="171450" indent="-171450">
              <a:buFontTx/>
              <a:buChar char="-"/>
            </a:pPr>
            <a:endParaRPr lang="tr-TR" sz="1200" dirty="0"/>
          </a:p>
          <a:p>
            <a:pPr marL="171450" indent="-171450">
              <a:buFontTx/>
              <a:buChar char="-"/>
            </a:pPr>
            <a:r>
              <a:rPr lang="tr-TR" sz="1200" dirty="0" smtClean="0"/>
              <a:t>Bu sayede veri tabanı ile iletişime geçip gerekli verilerimizi görsel ara yüz üzerinde gösterebiliriz.</a:t>
            </a:r>
            <a:endParaRPr lang="tr-TR" sz="1200" dirty="0"/>
          </a:p>
        </p:txBody>
      </p:sp>
      <p:grpSp>
        <p:nvGrpSpPr>
          <p:cNvPr id="10" name="Google Shape;2942;p63"/>
          <p:cNvGrpSpPr/>
          <p:nvPr/>
        </p:nvGrpSpPr>
        <p:grpSpPr>
          <a:xfrm>
            <a:off x="7452320" y="3926227"/>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C:\Users\Cemal\Desktop\sunum görsel\image_756A22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55" y="1563638"/>
            <a:ext cx="2498533" cy="1916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070244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1562620" y="699542"/>
            <a:ext cx="6105724"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 Projede kullanılan veri tabanı POSTGRESQL olarak belirlenmiştir.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EMLAKYORUMLARI.COM</a:t>
            </a:r>
            <a:endParaRPr dirty="0"/>
          </a:p>
        </p:txBody>
      </p:sp>
      <p:pic>
        <p:nvPicPr>
          <p:cNvPr id="5122" name="Picture 2" descr="C:\Users\Cemal\Desktop\sunum görsel\Screenshot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458" y="1567036"/>
            <a:ext cx="5424830" cy="3164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REDIS CACHE</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2</a:t>
            </a:r>
            <a:endParaRPr dirty="0"/>
          </a:p>
        </p:txBody>
      </p:sp>
    </p:spTree>
    <p:extLst>
      <p:ext uri="{BB962C8B-B14F-4D97-AF65-F5344CB8AC3E}">
        <p14:creationId xmlns:p14="http://schemas.microsoft.com/office/powerpoint/2010/main" val="922007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6995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err="1" smtClean="0"/>
              <a:t>Redis</a:t>
            </a:r>
            <a:r>
              <a:rPr lang="tr-TR" dirty="0" smtClean="0"/>
              <a:t>(Remote Dictionary Service), C programlama dili ile </a:t>
            </a:r>
            <a:r>
              <a:rPr lang="tr-TR" dirty="0"/>
              <a:t>yazılmış, </a:t>
            </a:r>
            <a:r>
              <a:rPr lang="tr-TR" dirty="0" err="1"/>
              <a:t>key-value</a:t>
            </a:r>
            <a:r>
              <a:rPr lang="tr-TR" dirty="0"/>
              <a:t> şeklinde tasarlanmış bir </a:t>
            </a:r>
            <a:r>
              <a:rPr lang="tr-TR" dirty="0" err="1"/>
              <a:t>NoSQL</a:t>
            </a:r>
            <a:r>
              <a:rPr lang="tr-TR" dirty="0"/>
              <a:t> </a:t>
            </a:r>
            <a:r>
              <a:rPr lang="tr-TR" dirty="0" smtClean="0"/>
              <a:t>veri tabanıdır</a:t>
            </a:r>
            <a:r>
              <a:rPr lang="tr-TR" dirty="0"/>
              <a:t>. Veriyi bellekte tuttuğu için çok hızlı okuma ve yazma yapılır</a:t>
            </a:r>
            <a:r>
              <a:rPr lang="tr-TR" dirty="0" smtClean="0"/>
              <a:t>.</a:t>
            </a:r>
          </a:p>
          <a:p>
            <a:pPr marL="171450" lvl="0" indent="-171450">
              <a:spcBef>
                <a:spcPts val="1600"/>
              </a:spcBef>
              <a:buFontTx/>
              <a:buChar char="-"/>
            </a:pPr>
            <a:r>
              <a:rPr lang="tr-TR" dirty="0" smtClean="0"/>
              <a:t>Proje içerisinde </a:t>
            </a:r>
            <a:r>
              <a:rPr lang="tr-TR" dirty="0" err="1" smtClean="0"/>
              <a:t>Redis</a:t>
            </a:r>
            <a:r>
              <a:rPr lang="tr-TR" dirty="0" smtClean="0"/>
              <a:t>, ilişkisel olmadığı için bir veri tabanı olarak değil, ram üzerinde veri tuttuğu için sayısı ve tekrarı çok olan veri alışverişlerinde bir </a:t>
            </a:r>
            <a:r>
              <a:rPr lang="tr-TR" dirty="0" err="1" smtClean="0"/>
              <a:t>cacheleme</a:t>
            </a:r>
            <a:r>
              <a:rPr lang="tr-TR" dirty="0" smtClean="0"/>
              <a:t> yapısı olarak kullanılmıştır.</a:t>
            </a:r>
          </a:p>
          <a:p>
            <a:pPr marL="171450" lvl="0" indent="-171450">
              <a:spcBef>
                <a:spcPts val="1600"/>
              </a:spcBef>
              <a:buFontTx/>
              <a:buChar char="-"/>
            </a:pPr>
            <a:r>
              <a:rPr lang="tr-TR" dirty="0" err="1" smtClean="0"/>
              <a:t>Cachelemede</a:t>
            </a:r>
            <a:r>
              <a:rPr lang="tr-TR" dirty="0" smtClean="0"/>
              <a:t> anlatılmak istenen, çok fazla sayıda ve </a:t>
            </a:r>
            <a:r>
              <a:rPr lang="tr-TR" dirty="0" smtClean="0"/>
              <a:t>aynı veri için art </a:t>
            </a:r>
            <a:r>
              <a:rPr lang="tr-TR" dirty="0" smtClean="0"/>
              <a:t>arda sorgu yapıldığı durumlarda istenilen veri</a:t>
            </a:r>
            <a:r>
              <a:rPr lang="tr-TR" dirty="0" smtClean="0"/>
              <a:t>, hard </a:t>
            </a:r>
            <a:r>
              <a:rPr lang="tr-TR" dirty="0" smtClean="0"/>
              <a:t>diske kayıtlı bir veri olarak değil, ram üzerinde sorgu ve ilişki kurulmaksızın sadece </a:t>
            </a:r>
            <a:r>
              <a:rPr lang="tr-TR" dirty="0" err="1" smtClean="0"/>
              <a:t>key-value</a:t>
            </a:r>
            <a:r>
              <a:rPr lang="tr-TR" dirty="0" smtClean="0"/>
              <a:t> ilişkisi üzerinden elde edilmiştir.</a:t>
            </a:r>
          </a:p>
          <a:p>
            <a:pPr marL="171450" lvl="0" indent="-171450">
              <a:spcBef>
                <a:spcPts val="1600"/>
              </a:spcBef>
              <a:buFontTx/>
              <a:buChar char="-"/>
            </a:pPr>
            <a:r>
              <a:rPr lang="tr-TR" dirty="0" err="1" smtClean="0"/>
              <a:t>Redisin</a:t>
            </a:r>
            <a:r>
              <a:rPr lang="tr-TR" dirty="0" smtClean="0"/>
              <a:t> bu avantajı sayesinde ciddi bir performans elde edilmiştir ve son kullanıcılarımız için en önemli kriterlerden biri performanstır.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REDIS CACHE</a:t>
            </a:r>
            <a:endParaRPr dirty="0"/>
          </a:p>
        </p:txBody>
      </p:sp>
      <p:pic>
        <p:nvPicPr>
          <p:cNvPr id="6146" name="Picture 2" descr="C:\Users\Cemal\Desktop\sunum görsel\banner-1544x5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947363"/>
            <a:ext cx="3312368" cy="10726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09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Projeye başlanırken gerekli </a:t>
            </a:r>
            <a:r>
              <a:rPr lang="tr-TR" dirty="0" err="1" smtClean="0"/>
              <a:t>mock-up</a:t>
            </a:r>
            <a:r>
              <a:rPr lang="tr-TR" dirty="0" smtClean="0"/>
              <a:t> tasarlanıp, bu </a:t>
            </a:r>
            <a:r>
              <a:rPr lang="tr-TR" dirty="0" err="1" smtClean="0"/>
              <a:t>mock-up</a:t>
            </a:r>
            <a:r>
              <a:rPr lang="tr-TR" dirty="0" smtClean="0"/>
              <a:t> örnek alınarak proje içerisinde gerekli kullanıcı ara yüzleri tasarımı sağlanmıştır.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Proje içerisinde güncel teknolojilerden faydalanılıp, projeye entegre edilmiştir.</a:t>
            </a:r>
          </a:p>
          <a:p>
            <a:pPr marL="171450" lvl="0" indent="-171450">
              <a:spcBef>
                <a:spcPts val="1600"/>
              </a:spcBef>
              <a:buFontTx/>
              <a:buChar char="-"/>
            </a:pPr>
            <a:r>
              <a:rPr lang="tr-TR" dirty="0" smtClean="0"/>
              <a:t>Projede;</a:t>
            </a:r>
          </a:p>
          <a:p>
            <a:pPr marL="171450" lvl="0" indent="-171450">
              <a:spcBef>
                <a:spcPts val="1600"/>
              </a:spcBef>
              <a:buFontTx/>
              <a:buChar char="-"/>
            </a:pPr>
            <a:r>
              <a:rPr lang="tr-TR" dirty="0" smtClean="0"/>
              <a:t>- Yazılım mimarisi olarak MVC</a:t>
            </a:r>
          </a:p>
          <a:p>
            <a:pPr marL="171450" lvl="0" indent="-171450">
              <a:spcBef>
                <a:spcPts val="1600"/>
              </a:spcBef>
              <a:buFontTx/>
              <a:buChar char="-"/>
            </a:pPr>
            <a:r>
              <a:rPr lang="tr-TR" dirty="0" smtClean="0"/>
              <a:t>- Geliştirilen yazılım dili olarak C#</a:t>
            </a:r>
          </a:p>
          <a:p>
            <a:pPr marL="171450" lvl="0" indent="-171450">
              <a:spcBef>
                <a:spcPts val="1600"/>
              </a:spcBef>
              <a:buFontTx/>
              <a:buChar char="-"/>
            </a:pPr>
            <a:r>
              <a:rPr lang="tr-TR" dirty="0" smtClean="0"/>
              <a:t>- Kullanılan </a:t>
            </a:r>
            <a:r>
              <a:rPr lang="tr-TR" dirty="0" err="1" smtClean="0"/>
              <a:t>framework</a:t>
            </a:r>
            <a:r>
              <a:rPr lang="tr-TR" dirty="0" smtClean="0"/>
              <a:t>  ise </a:t>
            </a:r>
            <a:r>
              <a:rPr lang="tr-TR" dirty="0" smtClean="0"/>
              <a:t>.NET </a:t>
            </a:r>
            <a:r>
              <a:rPr lang="tr-TR" dirty="0" err="1" smtClean="0"/>
              <a:t>framework</a:t>
            </a:r>
            <a:r>
              <a:rPr lang="tr-TR" dirty="0" smtClean="0"/>
              <a:t> Olarak </a:t>
            </a:r>
            <a:r>
              <a:rPr lang="tr-TR" dirty="0" smtClean="0"/>
              <a:t>belirlenmiştir.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MOCK-UP</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3</a:t>
            </a:r>
            <a:endParaRPr dirty="0"/>
          </a:p>
        </p:txBody>
      </p:sp>
    </p:spTree>
    <p:extLst>
      <p:ext uri="{BB962C8B-B14F-4D97-AF65-F5344CB8AC3E}">
        <p14:creationId xmlns:p14="http://schemas.microsoft.com/office/powerpoint/2010/main" val="176957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err="1" smtClean="0"/>
              <a:t>Mock-up</a:t>
            </a:r>
            <a:r>
              <a:rPr lang="tr-TR" dirty="0" smtClean="0"/>
              <a:t>, tasarlanmak istenen bir projenin </a:t>
            </a:r>
            <a:r>
              <a:rPr lang="tr-TR" dirty="0" err="1" smtClean="0"/>
              <a:t>visual</a:t>
            </a:r>
            <a:r>
              <a:rPr lang="tr-TR" dirty="0" smtClean="0"/>
              <a:t> </a:t>
            </a:r>
            <a:r>
              <a:rPr lang="tr-TR" dirty="0" err="1" smtClean="0"/>
              <a:t>blueprint</a:t>
            </a:r>
            <a:r>
              <a:rPr lang="tr-TR" dirty="0" smtClean="0"/>
              <a:t>(görsel taslak) tasarımının yapıldığı bir aşama olarak görülmektedir. </a:t>
            </a:r>
          </a:p>
          <a:p>
            <a:pPr marL="311150" indent="-171450">
              <a:buFontTx/>
              <a:buChar char="-"/>
            </a:pPr>
            <a:endParaRPr lang="tr-TR" dirty="0"/>
          </a:p>
          <a:p>
            <a:pPr marL="311150" indent="-171450">
              <a:buFontTx/>
              <a:buChar char="-"/>
            </a:pPr>
            <a:r>
              <a:rPr lang="tr-TR" dirty="0" smtClean="0"/>
              <a:t>Bir projenin </a:t>
            </a:r>
            <a:r>
              <a:rPr lang="tr-TR" dirty="0" err="1" smtClean="0"/>
              <a:t>mock-up</a:t>
            </a:r>
            <a:r>
              <a:rPr lang="tr-TR" dirty="0" smtClean="0"/>
              <a:t> </a:t>
            </a:r>
            <a:r>
              <a:rPr lang="tr-TR" dirty="0" smtClean="0"/>
              <a:t>kısmı,</a:t>
            </a:r>
            <a:r>
              <a:rPr lang="tr-TR" dirty="0" smtClean="0"/>
              <a:t> </a:t>
            </a:r>
            <a:r>
              <a:rPr lang="tr-TR" dirty="0" smtClean="0"/>
              <a:t>projeye başlamadan önce nasıl bir tasarım dilini kullanılacağının da karar verildiği aşamadır. Genelde projeye başlanmadan önce bir taslak tasarımı belirlenir ve proje geliştirildiği aşamalarda, taslak tasarımına uyarak proje </a:t>
            </a:r>
            <a:r>
              <a:rPr lang="tr-TR" dirty="0" smtClean="0"/>
              <a:t>ara yüzü </a:t>
            </a:r>
            <a:r>
              <a:rPr lang="tr-TR" dirty="0" smtClean="0"/>
              <a:t>hazırlanır.</a:t>
            </a:r>
          </a:p>
          <a:p>
            <a:pPr marL="311150" indent="-171450">
              <a:buFontTx/>
              <a:buChar char="-"/>
            </a:pPr>
            <a:endParaRPr lang="tr-TR" dirty="0"/>
          </a:p>
          <a:p>
            <a:pPr marL="311150" indent="-171450">
              <a:buFontTx/>
              <a:buChar char="-"/>
            </a:pPr>
            <a:r>
              <a:rPr lang="tr-TR" dirty="0" smtClean="0"/>
              <a:t>Bu </a:t>
            </a:r>
            <a:r>
              <a:rPr lang="tr-TR" dirty="0" err="1" smtClean="0"/>
              <a:t>mock</a:t>
            </a:r>
            <a:r>
              <a:rPr lang="tr-TR" dirty="0" err="1"/>
              <a:t>-</a:t>
            </a:r>
            <a:r>
              <a:rPr lang="tr-TR" dirty="0" err="1" smtClean="0"/>
              <a:t>up</a:t>
            </a:r>
            <a:r>
              <a:rPr lang="tr-TR" dirty="0" smtClean="0"/>
              <a:t> tasarımı, aslında bizlere de arka planda neler yapacağımızı, hangi fonksiyonların yazılıp çizileceği konusunda da bazı ipuçları vermektedir. </a:t>
            </a:r>
          </a:p>
          <a:p>
            <a:pPr marL="311150" indent="-171450">
              <a:buFontTx/>
              <a:buChar char="-"/>
            </a:pPr>
            <a:endParaRPr lang="tr-TR" dirty="0"/>
          </a:p>
          <a:p>
            <a:pPr marL="311150" indent="-171450">
              <a:buFontTx/>
              <a:buChar char="-"/>
            </a:pPr>
            <a:r>
              <a:rPr lang="tr-TR" dirty="0" smtClean="0"/>
              <a:t>Staj projesi kapsamında kullanılan program, </a:t>
            </a:r>
            <a:r>
              <a:rPr lang="tr-TR" dirty="0" err="1" smtClean="0"/>
              <a:t>Balsamiq</a:t>
            </a:r>
            <a:r>
              <a:rPr lang="tr-TR" dirty="0" smtClean="0"/>
              <a:t> </a:t>
            </a:r>
            <a:r>
              <a:rPr lang="tr-TR" dirty="0" err="1" smtClean="0"/>
              <a:t>Mock-Up</a:t>
            </a:r>
            <a:r>
              <a:rPr lang="tr-TR" dirty="0" smtClean="0"/>
              <a:t> olarak belirlenmiştir. </a:t>
            </a:r>
            <a:r>
              <a:rPr lang="tr-TR" dirty="0" err="1" smtClean="0"/>
              <a:t>Mentörlerimizin</a:t>
            </a:r>
            <a:r>
              <a:rPr lang="tr-TR" dirty="0" smtClean="0"/>
              <a:t> fikirleri ışığında bu karar verilmiş ve kullanım basitliği nedeniyle biz stajyer olarak oldukça </a:t>
            </a:r>
            <a:r>
              <a:rPr lang="tr-TR" dirty="0" smtClean="0"/>
              <a:t>rahat kullanılmıştır.</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MOCK-UP</a:t>
            </a:r>
            <a:endParaRPr dirty="0"/>
          </a:p>
        </p:txBody>
      </p:sp>
    </p:spTree>
    <p:extLst>
      <p:ext uri="{BB962C8B-B14F-4D97-AF65-F5344CB8AC3E}">
        <p14:creationId xmlns:p14="http://schemas.microsoft.com/office/powerpoint/2010/main" val="2520813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267494"/>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1563638"/>
            <a:ext cx="4265100" cy="1482300"/>
          </a:xfrm>
          <a:prstGeom prst="rect">
            <a:avLst/>
          </a:prstGeom>
        </p:spPr>
        <p:txBody>
          <a:bodyPr spcFirstLastPara="1" wrap="square" lIns="91425" tIns="91425" rIns="91425" bIns="91425" anchor="ctr" anchorCtr="0">
            <a:noAutofit/>
          </a:bodyPr>
          <a:lstStyle/>
          <a:p>
            <a:r>
              <a:rPr lang="tr-TR" dirty="0" smtClean="0"/>
              <a:t>GITHUB</a:t>
            </a:r>
            <a:endParaRPr lang="tr-TR" dirty="0"/>
          </a:p>
        </p:txBody>
      </p:sp>
      <p:sp>
        <p:nvSpPr>
          <p:cNvPr id="427" name="Google Shape;427;p38"/>
          <p:cNvSpPr txBox="1">
            <a:spLocks noGrp="1"/>
          </p:cNvSpPr>
          <p:nvPr>
            <p:ph type="title" idx="2"/>
          </p:nvPr>
        </p:nvSpPr>
        <p:spPr>
          <a:xfrm>
            <a:off x="3082350" y="314619"/>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4</a:t>
            </a:r>
            <a:endParaRPr dirty="0"/>
          </a:p>
        </p:txBody>
      </p:sp>
      <p:pic>
        <p:nvPicPr>
          <p:cNvPr id="7170" name="Picture 2" descr="C:\Users\Cemal\Desktop\sunum görsel\ind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075806"/>
            <a:ext cx="2957472"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40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259632" y="539500"/>
            <a:ext cx="5150100" cy="431400"/>
          </a:xfrm>
          <a:prstGeom prst="rect">
            <a:avLst/>
          </a:prstGeom>
        </p:spPr>
        <p:txBody>
          <a:bodyPr spcFirstLastPara="1" wrap="square" lIns="91425" tIns="91425" rIns="91425" bIns="91425" anchor="ctr" anchorCtr="0">
            <a:noAutofit/>
          </a:bodyPr>
          <a:lstStyle/>
          <a:p>
            <a:r>
              <a:rPr lang="tr-TR" dirty="0"/>
              <a:t>GITHUB</a:t>
            </a:r>
          </a:p>
        </p:txBody>
      </p:sp>
      <p:sp>
        <p:nvSpPr>
          <p:cNvPr id="364" name="Google Shape;364;p32"/>
          <p:cNvSpPr txBox="1">
            <a:spLocks noGrp="1"/>
          </p:cNvSpPr>
          <p:nvPr>
            <p:ph type="body" idx="1"/>
          </p:nvPr>
        </p:nvSpPr>
        <p:spPr>
          <a:xfrm>
            <a:off x="899592" y="1546242"/>
            <a:ext cx="5832648" cy="2753700"/>
          </a:xfrm>
          <a:prstGeom prst="rect">
            <a:avLst/>
          </a:prstGeom>
        </p:spPr>
        <p:txBody>
          <a:bodyPr spcFirstLastPara="1" wrap="square" lIns="91425" tIns="91425" rIns="91425" bIns="91425" anchor="ctr" anchorCtr="0">
            <a:noAutofit/>
          </a:bodyPr>
          <a:lstStyle/>
          <a:p>
            <a:r>
              <a:rPr lang="tr-TR" sz="1200" dirty="0"/>
              <a:t>Kısacası </a:t>
            </a:r>
            <a:r>
              <a:rPr lang="tr-TR" sz="1200" dirty="0" err="1"/>
              <a:t>GitHub</a:t>
            </a:r>
            <a:r>
              <a:rPr lang="tr-TR" sz="1200" dirty="0"/>
              <a:t>, Git adlı bir sürüm kontrol sistemini (VCS) barındıran bulut tabanlı bir hizmettir. Geliştiricilerin, ilerlemelerini ayrıntılı olarak takip ederken ortak projelerde işbirliği yapmasına ve değişiklikler yapmasına olanak tanır</a:t>
            </a:r>
            <a:r>
              <a:rPr lang="tr-TR" sz="1200" dirty="0" smtClean="0"/>
              <a:t>.</a:t>
            </a:r>
          </a:p>
          <a:p>
            <a:endParaRPr lang="tr-TR" sz="1200" dirty="0"/>
          </a:p>
          <a:p>
            <a:r>
              <a:rPr lang="tr-TR" sz="1200" dirty="0"/>
              <a:t>Başka bir deyişle, sürüm kontrolü, geliştiricilerin aynı anda projeler üzerinde çalışmasına olanak tanır. Meslektaşlarının çalışmalarını ihlal etmeden veya geciktirmeden ihtiyaç duydukları kadar değişiklik yapmalarını sağlar</a:t>
            </a:r>
            <a:r>
              <a:rPr lang="tr-TR" sz="1200" dirty="0" smtClean="0"/>
              <a:t>.</a:t>
            </a:r>
          </a:p>
          <a:p>
            <a:endParaRPr lang="tr-TR" sz="1200" dirty="0"/>
          </a:p>
          <a:p>
            <a:r>
              <a:rPr lang="tr-TR" sz="1200" dirty="0"/>
              <a:t>Özetlemek gerekirse, sürüm kontrolü riskleri ve çok fazla hata yapma korkusunu ortadan kaldırır. Bunun yerine, çok fazla endişe duymadan işbirliği yapma ve geliştirme özgürlüğü sağlar</a:t>
            </a:r>
            <a:r>
              <a:rPr lang="tr-TR" sz="1200" dirty="0" smtClean="0"/>
              <a:t>.</a:t>
            </a:r>
          </a:p>
          <a:p>
            <a:endParaRPr lang="tr-TR" sz="1200" dirty="0"/>
          </a:p>
          <a:p>
            <a:r>
              <a:rPr lang="tr-TR" sz="1200" dirty="0" smtClean="0"/>
              <a:t>Proje kapsamında </a:t>
            </a:r>
            <a:r>
              <a:rPr lang="tr-TR" sz="1200" dirty="0" err="1" smtClean="0"/>
              <a:t>github</a:t>
            </a:r>
            <a:r>
              <a:rPr lang="tr-TR" sz="1200" dirty="0" smtClean="0"/>
              <a:t> kullanımı, </a:t>
            </a:r>
            <a:r>
              <a:rPr lang="tr-TR" sz="1200" dirty="0" err="1" smtClean="0"/>
              <a:t>mentörlerimizin</a:t>
            </a:r>
            <a:r>
              <a:rPr lang="tr-TR" sz="1200" dirty="0" smtClean="0"/>
              <a:t> </a:t>
            </a:r>
            <a:r>
              <a:rPr lang="tr-TR" sz="1200" dirty="0" smtClean="0"/>
              <a:t>bilgilendirmesi sonucunda uygun şartlarda kullanılmıştır. Uygun </a:t>
            </a:r>
            <a:r>
              <a:rPr lang="tr-TR" sz="1200" dirty="0" err="1" smtClean="0"/>
              <a:t>master</a:t>
            </a:r>
            <a:r>
              <a:rPr lang="tr-TR" sz="1200" dirty="0" smtClean="0"/>
              <a:t> </a:t>
            </a:r>
            <a:r>
              <a:rPr lang="tr-TR" sz="1200" dirty="0" err="1" smtClean="0"/>
              <a:t>branch</a:t>
            </a:r>
            <a:r>
              <a:rPr lang="tr-TR" sz="1200" dirty="0" smtClean="0"/>
              <a:t> üzerinde dallandırma yapılmış ve takım çalışması kuralları ihlal edilmemiştir.</a:t>
            </a:r>
            <a:endParaRPr lang="tr-TR" sz="1200" dirty="0"/>
          </a:p>
        </p:txBody>
      </p:sp>
      <p:grpSp>
        <p:nvGrpSpPr>
          <p:cNvPr id="21" name="Google Shape;1280;p63"/>
          <p:cNvGrpSpPr/>
          <p:nvPr/>
        </p:nvGrpSpPr>
        <p:grpSpPr>
          <a:xfrm>
            <a:off x="6598274" y="2861376"/>
            <a:ext cx="2078182" cy="1366558"/>
            <a:chOff x="235800" y="830650"/>
            <a:chExt cx="6978450" cy="4588844"/>
          </a:xfrm>
        </p:grpSpPr>
        <p:sp>
          <p:nvSpPr>
            <p:cNvPr id="22" name="Google Shape;1281;p63"/>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2;p63"/>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3;p63"/>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84;p63"/>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5;p63"/>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6;p63"/>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093" y="843558"/>
            <a:ext cx="1454473" cy="1454473"/>
          </a:xfrm>
          <a:prstGeom prst="ellipse">
            <a:avLst/>
          </a:prstGeom>
          <a:ln w="190500" cap="rnd">
            <a:solidFill>
              <a:srgbClr val="C8C6BD"/>
            </a:solidFill>
            <a:prstDash val="solid"/>
          </a:ln>
          <a:effectLst>
            <a:glow rad="228600">
              <a:schemeClr val="accent3">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45706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Proje kapsamında, MVC ile bir proje nasıl geliştirilir, bir projede planlama nasıl yapılır, proje tasarımı ve kodlanması nasıl yapılır, proje testleri nasıl yapılır gibi sorularımıza gerekli cevapları elde etmiş bulunmaktayız.</a:t>
            </a:r>
          </a:p>
          <a:p>
            <a:pPr marL="311150" indent="-171450">
              <a:buFontTx/>
              <a:buChar char="-"/>
            </a:pPr>
            <a:endParaRPr lang="tr-TR" dirty="0"/>
          </a:p>
          <a:p>
            <a:pPr marL="311150" indent="-171450">
              <a:buFontTx/>
              <a:buChar char="-"/>
            </a:pPr>
            <a:r>
              <a:rPr lang="tr-TR" dirty="0" smtClean="0"/>
              <a:t>MVC yazılım mimarisinin yanında, iş dünyasında kullanılan git, </a:t>
            </a:r>
            <a:r>
              <a:rPr lang="tr-TR" dirty="0" err="1" smtClean="0"/>
              <a:t>github</a:t>
            </a:r>
            <a:r>
              <a:rPr lang="tr-TR" dirty="0" smtClean="0"/>
              <a:t>, </a:t>
            </a:r>
            <a:r>
              <a:rPr lang="tr-TR" dirty="0" err="1" smtClean="0"/>
              <a:t>mock-up</a:t>
            </a:r>
            <a:r>
              <a:rPr lang="tr-TR" dirty="0" smtClean="0"/>
              <a:t>, </a:t>
            </a:r>
            <a:r>
              <a:rPr lang="tr-TR" dirty="0" err="1" smtClean="0"/>
              <a:t>cache</a:t>
            </a:r>
            <a:r>
              <a:rPr lang="tr-TR" dirty="0" smtClean="0"/>
              <a:t> gibi konular üzerinde de gerekli kazanımlar elde edilmiştir.</a:t>
            </a:r>
          </a:p>
          <a:p>
            <a:pPr marL="311150" indent="-171450">
              <a:buFontTx/>
              <a:buChar char="-"/>
            </a:pPr>
            <a:endParaRPr lang="tr-TR" dirty="0"/>
          </a:p>
          <a:p>
            <a:pPr marL="311150" indent="-171450">
              <a:buFontTx/>
              <a:buChar char="-"/>
            </a:pPr>
            <a:r>
              <a:rPr lang="tr-TR" dirty="0" err="1" smtClean="0"/>
              <a:t>Redis</a:t>
            </a:r>
            <a:r>
              <a:rPr lang="tr-TR" dirty="0" smtClean="0"/>
              <a:t> ile </a:t>
            </a:r>
            <a:r>
              <a:rPr lang="tr-TR" dirty="0" err="1" smtClean="0"/>
              <a:t>cacheleme</a:t>
            </a:r>
            <a:r>
              <a:rPr lang="tr-TR" dirty="0" smtClean="0"/>
              <a:t> kısmında edinilen kazanımlar, hem gerçek hayatta iş dünyasında </a:t>
            </a:r>
            <a:r>
              <a:rPr lang="tr-TR" dirty="0" err="1" smtClean="0"/>
              <a:t>cacheleme</a:t>
            </a:r>
            <a:r>
              <a:rPr lang="tr-TR" dirty="0" smtClean="0"/>
              <a:t> yapısının nasıl kullanılabileceğini öğretmiş, hem de aynı zamanda proje arka planı kodlanırken yaratılan objeleri, saklanabilir hale getirmek için gerekli veri kast işlemlerinde de tecrübe kazandırmıştır.</a:t>
            </a:r>
          </a:p>
          <a:p>
            <a:pPr marL="311150" indent="-171450">
              <a:buFontTx/>
              <a:buChar char="-"/>
            </a:pPr>
            <a:endParaRPr lang="tr-TR" dirty="0"/>
          </a:p>
          <a:p>
            <a:pPr marL="311150" indent="-171450">
              <a:buFontTx/>
              <a:buChar char="-"/>
            </a:pPr>
            <a:r>
              <a:rPr lang="tr-TR" dirty="0" smtClean="0"/>
              <a:t>Proje kapsamında aynı zamanda, her çalışanın kendisine alışkanlık haline getirmesi gereken ‘kendi kendine öğrenme’ ve ‘kendini geliştirme’ konusunda ciddi tecrübe kazanılmıştır. </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2448885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155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MVC projesi geliştirirken veri tabanı üzerinde </a:t>
            </a:r>
            <a:r>
              <a:rPr lang="tr-TR" dirty="0" err="1" smtClean="0"/>
              <a:t>database-first</a:t>
            </a:r>
            <a:r>
              <a:rPr lang="tr-TR" dirty="0" smtClean="0"/>
              <a:t> değil, </a:t>
            </a:r>
            <a:r>
              <a:rPr lang="tr-TR" dirty="0" err="1" smtClean="0"/>
              <a:t>code-first</a:t>
            </a:r>
            <a:r>
              <a:rPr lang="tr-TR" dirty="0" smtClean="0"/>
              <a:t> yaklaşımını öğrenmiş </a:t>
            </a:r>
            <a:r>
              <a:rPr lang="tr-TR" dirty="0" smtClean="0"/>
              <a:t>bulunmaktayız. </a:t>
            </a:r>
            <a:r>
              <a:rPr lang="tr-TR" dirty="0"/>
              <a:t>B</a:t>
            </a:r>
            <a:r>
              <a:rPr lang="tr-TR" dirty="0" smtClean="0"/>
              <a:t>unun </a:t>
            </a:r>
            <a:r>
              <a:rPr lang="tr-TR" dirty="0" smtClean="0"/>
              <a:t>sonucunda iş dünyasında tercih edilen </a:t>
            </a:r>
            <a:r>
              <a:rPr lang="tr-TR" dirty="0" err="1" smtClean="0"/>
              <a:t>code-first</a:t>
            </a:r>
            <a:r>
              <a:rPr lang="tr-TR" dirty="0" smtClean="0"/>
              <a:t> yaklaşımı, gerekli sorguların hazırlanışında bize ciddi bir kazanım sağlamıştır. Karmaşık sorgularda </a:t>
            </a:r>
            <a:r>
              <a:rPr lang="tr-TR" dirty="0" err="1" smtClean="0"/>
              <a:t>sql</a:t>
            </a:r>
            <a:r>
              <a:rPr lang="tr-TR" dirty="0" smtClean="0"/>
              <a:t> dilini kullanmak yerine C# </a:t>
            </a:r>
            <a:r>
              <a:rPr lang="tr-TR" dirty="0" err="1" smtClean="0"/>
              <a:t>linq</a:t>
            </a:r>
            <a:r>
              <a:rPr lang="tr-TR" dirty="0" smtClean="0"/>
              <a:t> veya </a:t>
            </a:r>
            <a:r>
              <a:rPr lang="tr-TR" dirty="0" err="1" smtClean="0"/>
              <a:t>lambda</a:t>
            </a:r>
            <a:r>
              <a:rPr lang="tr-TR" dirty="0" smtClean="0"/>
              <a:t> operatörleri yardımıyla sorgulardan veriler elde edilmiştir.  </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PROJE KAZANIMLARI</a:t>
            </a:r>
            <a:endParaRPr dirty="0"/>
          </a:p>
        </p:txBody>
      </p:sp>
      <p:pic>
        <p:nvPicPr>
          <p:cNvPr id="9218" name="Picture 2" descr="C:\Users\Cemal\Desktop\sunum görsel\Screenshot_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16620"/>
            <a:ext cx="7056784" cy="229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756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endParaRPr lang="tr-TR" sz="1800" dirty="0" smtClean="0"/>
          </a:p>
          <a:p>
            <a:pPr marL="311150" indent="-171450">
              <a:buFontTx/>
              <a:buChar char="-"/>
            </a:pPr>
            <a:endParaRPr lang="tr-TR" sz="1800" dirty="0"/>
          </a:p>
          <a:p>
            <a:pPr marL="311150" indent="-171450">
              <a:buFontTx/>
              <a:buChar char="-"/>
            </a:pPr>
            <a:endParaRPr lang="tr-TR" sz="1800" dirty="0" smtClean="0"/>
          </a:p>
          <a:p>
            <a:pPr marL="311150" indent="-171450">
              <a:buFontTx/>
              <a:buChar char="-"/>
            </a:pPr>
            <a:r>
              <a:rPr lang="tr-TR" sz="1800" dirty="0" smtClean="0"/>
              <a:t>Gerçek bir proje geliştirme ortamı sağlayan HAVELSAN’ a sonsuz teşekkürlerimizi sunuyoruz.</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7884870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grpSp>
        <p:nvGrpSpPr>
          <p:cNvPr id="869" name="Google Shape;869;p56"/>
          <p:cNvGrpSpPr/>
          <p:nvPr/>
        </p:nvGrpSpPr>
        <p:grpSpPr>
          <a:xfrm>
            <a:off x="857835" y="1541870"/>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56"/>
          <p:cNvGrpSpPr/>
          <p:nvPr/>
        </p:nvGrpSpPr>
        <p:grpSpPr>
          <a:xfrm>
            <a:off x="3432302" y="1422441"/>
            <a:ext cx="2282642" cy="2515563"/>
            <a:chOff x="3515036" y="1515319"/>
            <a:chExt cx="2113949" cy="2329657"/>
          </a:xfrm>
        </p:grpSpPr>
        <p:sp>
          <p:nvSpPr>
            <p:cNvPr id="874" name="Google Shape;874;p56"/>
            <p:cNvSpPr/>
            <p:nvPr/>
          </p:nvSpPr>
          <p:spPr>
            <a:xfrm rot="9285462" flipH="1">
              <a:off x="3778229" y="2032185"/>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6"/>
            <p:cNvSpPr/>
            <p:nvPr/>
          </p:nvSpPr>
          <p:spPr>
            <a:xfrm rot="9369805" flipH="1">
              <a:off x="3925503" y="1955866"/>
              <a:ext cx="1313712" cy="141639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6"/>
            <p:cNvSpPr/>
            <p:nvPr/>
          </p:nvSpPr>
          <p:spPr>
            <a:xfrm rot="9369805" flipH="1">
              <a:off x="4088740" y="1707924"/>
              <a:ext cx="1281025" cy="155324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56"/>
          <p:cNvGrpSpPr/>
          <p:nvPr/>
        </p:nvGrpSpPr>
        <p:grpSpPr>
          <a:xfrm>
            <a:off x="6067399" y="1569881"/>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C:\Users\Cemal\Desktop\sunum görsel\1623308921059.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858"/>
            <a:ext cx="9144000" cy="5133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58"/>
          <p:cNvSpPr txBox="1">
            <a:spLocks noGrp="1"/>
          </p:cNvSpPr>
          <p:nvPr>
            <p:ph type="subTitle" idx="1"/>
          </p:nvPr>
        </p:nvSpPr>
        <p:spPr>
          <a:xfrm>
            <a:off x="625650" y="1614458"/>
            <a:ext cx="6322614" cy="1893396"/>
          </a:xfrm>
          <a:prstGeom prst="rect">
            <a:avLst/>
          </a:prstGeom>
        </p:spPr>
        <p:txBody>
          <a:bodyPr spcFirstLastPara="1" wrap="square" lIns="91425" tIns="91425" rIns="91425" bIns="91425" anchor="t" anchorCtr="0">
            <a:noAutofit/>
          </a:bodyPr>
          <a:lstStyle/>
          <a:p>
            <a:pPr marR="50800" lvl="0" indent="-298450">
              <a:buClr>
                <a:schemeClr val="accent5"/>
              </a:buClr>
              <a:buSzPts val="1100"/>
              <a:buChar char="●"/>
            </a:pPr>
            <a:r>
              <a:rPr lang="tr-TR" sz="1100" dirty="0">
                <a:hlinkClick r:id="rId3"/>
              </a:rPr>
              <a:t>https://www.hostinger.web.tr/rehberler/github-nedir</a:t>
            </a:r>
            <a:r>
              <a:rPr lang="tr-TR" sz="1100" dirty="0" smtClean="0">
                <a:hlinkClick r:id="rId3"/>
              </a:rPr>
              <a:t>/</a:t>
            </a:r>
            <a:endParaRPr lang="tr-TR" sz="1100" dirty="0"/>
          </a:p>
          <a:p>
            <a:pPr marR="50800" lvl="0" indent="-298450">
              <a:buClr>
                <a:schemeClr val="accent5"/>
              </a:buClr>
              <a:buSzPts val="1100"/>
              <a:buChar char="●"/>
            </a:pPr>
            <a:endParaRPr lang="tr-TR" sz="1100" dirty="0" smtClean="0"/>
          </a:p>
          <a:p>
            <a:pPr marR="50800" lvl="0" indent="-298450">
              <a:buClr>
                <a:schemeClr val="accent5"/>
              </a:buClr>
              <a:buSzPts val="1100"/>
              <a:buChar char="●"/>
            </a:pPr>
            <a:r>
              <a:rPr lang="tr-TR" sz="1100" dirty="0">
                <a:hlinkClick r:id="rId4"/>
              </a:rPr>
              <a:t>https://medium.com/devopsturkiye/redis-nedir-ne-i̇</a:t>
            </a:r>
            <a:r>
              <a:rPr lang="tr-TR" sz="1100" dirty="0" smtClean="0">
                <a:hlinkClick r:id="rId4"/>
              </a:rPr>
              <a:t>şe-yarar-1a19ebbdb2b4</a:t>
            </a:r>
            <a:endParaRPr lang="tr-TR" sz="1100" dirty="0" smtClean="0"/>
          </a:p>
          <a:p>
            <a:pPr marL="158750" marR="50800" lvl="0" indent="0">
              <a:buClr>
                <a:schemeClr val="accent5"/>
              </a:buClr>
              <a:buSzPts val="1100"/>
              <a:buNone/>
            </a:pPr>
            <a:endParaRPr lang="tr-TR" sz="1100" dirty="0" smtClean="0"/>
          </a:p>
          <a:p>
            <a:pPr marR="50800" lvl="0" indent="-298450">
              <a:buClr>
                <a:schemeClr val="accent5"/>
              </a:buClr>
              <a:buSzPts val="1100"/>
              <a:buChar char="●"/>
            </a:pPr>
            <a:r>
              <a:rPr lang="tr-TR" sz="1100" dirty="0">
                <a:hlinkClick r:id="rId5"/>
              </a:rPr>
              <a:t>https://medium.com/@</a:t>
            </a:r>
            <a:r>
              <a:rPr lang="tr-TR" sz="1100" dirty="0" smtClean="0">
                <a:hlinkClick r:id="rId5"/>
              </a:rPr>
              <a:t>kdrcandogan/mvc-nedir-mvc-yaşam-döngüsü-life-cycle-8e124f24650c</a:t>
            </a: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r>
              <a:rPr lang="tr-TR" sz="1100" dirty="0">
                <a:hlinkClick r:id="rId6"/>
              </a:rPr>
              <a:t>https://</a:t>
            </a:r>
            <a:r>
              <a:rPr lang="tr-TR" sz="1100" dirty="0" smtClean="0">
                <a:hlinkClick r:id="rId6"/>
              </a:rPr>
              <a:t>ceaksan.com/tr/mockup-nedir</a:t>
            </a:r>
            <a:endParaRPr lang="tr-TR" sz="1100" dirty="0" smtClean="0"/>
          </a:p>
          <a:p>
            <a:pPr marR="50800" lvl="0" indent="-298450">
              <a:buClr>
                <a:schemeClr val="accent5"/>
              </a:buClr>
              <a:buSzPts val="1100"/>
              <a:buChar char="●"/>
            </a:pP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endParaRPr lang="tr-TR" sz="1100" dirty="0" smtClean="0"/>
          </a:p>
        </p:txBody>
      </p:sp>
      <p:sp>
        <p:nvSpPr>
          <p:cNvPr id="893" name="Google Shape;893;p58"/>
          <p:cNvSpPr txBox="1">
            <a:spLocks noGrp="1"/>
          </p:cNvSpPr>
          <p:nvPr>
            <p:ph type="title"/>
          </p:nvPr>
        </p:nvSpPr>
        <p:spPr>
          <a:xfrm>
            <a:off x="1619672"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smtClean="0"/>
              <a:t>KAYNAKCA</a:t>
            </a:r>
            <a:endParaRPr dirty="0"/>
          </a:p>
        </p:txBody>
      </p:sp>
    </p:spTree>
    <p:extLst>
      <p:ext uri="{BB962C8B-B14F-4D97-AF65-F5344CB8AC3E}">
        <p14:creationId xmlns:p14="http://schemas.microsoft.com/office/powerpoint/2010/main" val="858035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smtClean="0"/>
              <a:t> projesinin özelliklerinden bahsedecek olursak üye olan kullanıcılar site içinde Türkiye’de dilediği adrese emlak bölgesi ekleyebilir, var olan emlak bölgelerine yorum yapabilir ve bu emlak bölgelerini puanlayabilirler.</a:t>
            </a:r>
          </a:p>
          <a:p>
            <a:pPr marL="171450" lvl="0" indent="-171450">
              <a:spcBef>
                <a:spcPts val="1600"/>
              </a:spcBef>
              <a:buFontTx/>
              <a:buChar char="-"/>
            </a:pPr>
            <a:r>
              <a:rPr lang="tr-TR" dirty="0" smtClean="0"/>
              <a:t>Var olan yorumları düzenleyebilir veya </a:t>
            </a:r>
            <a:r>
              <a:rPr lang="tr-TR" dirty="0" smtClean="0"/>
              <a:t>silebilirler. </a:t>
            </a:r>
            <a:r>
              <a:rPr lang="tr-TR" dirty="0"/>
              <a:t>B</a:t>
            </a:r>
            <a:r>
              <a:rPr lang="tr-TR" dirty="0" smtClean="0"/>
              <a:t>ir </a:t>
            </a:r>
            <a:r>
              <a:rPr lang="tr-TR" dirty="0" smtClean="0"/>
              <a:t>bölgede hizmet eskisi gibi değilse anket düzenlenip puanların düşürülmesi veya bir bölgede </a:t>
            </a:r>
            <a:r>
              <a:rPr lang="tr-TR" dirty="0" smtClean="0"/>
              <a:t>hizmet tekrardan düzeldi ise </a:t>
            </a:r>
            <a:r>
              <a:rPr lang="tr-TR" dirty="0" smtClean="0"/>
              <a:t>anket düzenlenip puanlar yükseltilmektedir.</a:t>
            </a:r>
          </a:p>
          <a:p>
            <a:pPr marL="171450" lvl="0" indent="-171450">
              <a:spcBef>
                <a:spcPts val="1600"/>
              </a:spcBef>
              <a:buFontTx/>
              <a:buChar char="-"/>
            </a:pPr>
            <a:r>
              <a:rPr lang="tr-TR" dirty="0" smtClean="0"/>
              <a:t>Kullanıcılar, site içinde il, ilçe ve mahalle bazlı filtrelemeler yaparak diledikleri siteyi arayabilirler.</a:t>
            </a:r>
          </a:p>
          <a:p>
            <a:pPr marL="171450" lvl="0" indent="-171450">
              <a:spcBef>
                <a:spcPts val="1600"/>
              </a:spcBef>
              <a:buFontTx/>
              <a:buChar char="-"/>
            </a:pPr>
            <a:r>
              <a:rPr lang="tr-TR" dirty="0" smtClean="0"/>
              <a:t>Bu özelliklerden faydalanabilmeleri için kullanıcıların üye olmaları zorunludur.</a:t>
            </a:r>
          </a:p>
          <a:p>
            <a:pPr marL="171450" lvl="0" indent="-171450">
              <a:spcBef>
                <a:spcPts val="1600"/>
              </a:spcBef>
              <a:buFontTx/>
              <a:buChar char="-"/>
            </a:pPr>
            <a:r>
              <a:rPr lang="tr-TR" dirty="0" smtClean="0"/>
              <a:t>İki adımlı doğrulama üzerinden üyelik, mail aktivasyonu gerektirir. Mail aktivasyonu istismar edilmesin diye 20 dakika içinde aktive edilmelidir.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36894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descr="C:\Users\Cemal\Desktop\sunum görsel\mock-up 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31590"/>
            <a:ext cx="6584876"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3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0243"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bazı özelliklerin kullanımı, üye olan kullanıcılara özel olduğundan dolayı bazı </a:t>
            </a:r>
            <a:r>
              <a:rPr lang="tr-TR" dirty="0" smtClean="0"/>
              <a:t>tasarımsal </a:t>
            </a:r>
            <a:r>
              <a:rPr lang="tr-TR" dirty="0" smtClean="0"/>
              <a:t>değişiklikler ve </a:t>
            </a:r>
            <a:r>
              <a:rPr lang="tr-TR" dirty="0" smtClean="0"/>
              <a:t>arka plan fonksiyonlarının değişiklikleri </a:t>
            </a:r>
            <a:r>
              <a:rPr lang="tr-TR" dirty="0" smtClean="0"/>
              <a:t>yapılmıştır.</a:t>
            </a:r>
          </a:p>
          <a:p>
            <a:pPr marL="171450" lvl="0" indent="-171450">
              <a:spcBef>
                <a:spcPts val="1600"/>
              </a:spcBef>
              <a:buFontTx/>
              <a:buChar char="-"/>
            </a:pPr>
            <a:r>
              <a:rPr lang="tr-TR" dirty="0" smtClean="0"/>
              <a:t>Örnek vermek gerekirse ilk karşılama sayfasında keşfet kısmı </a:t>
            </a:r>
            <a:r>
              <a:rPr lang="tr-TR" dirty="0" err="1" smtClean="0"/>
              <a:t>mock-up</a:t>
            </a:r>
            <a:r>
              <a:rPr lang="tr-TR" dirty="0" smtClean="0"/>
              <a:t> üzerinde bulunurken asıl sitenin ilk karşılama sayfasında, üye olmayan kullanıcıların bu özelliklerden faydalanması sakıncalı görülmüş ve kullanımına engel olunmuştur.</a:t>
            </a:r>
          </a:p>
          <a:p>
            <a:pPr marL="171450" lvl="0" indent="-171450">
              <a:spcBef>
                <a:spcPts val="1600"/>
              </a:spcBef>
              <a:buFontTx/>
              <a:buChar char="-"/>
            </a:pPr>
            <a:r>
              <a:rPr lang="tr-TR" dirty="0"/>
              <a:t>Ö</a:t>
            </a:r>
            <a:r>
              <a:rPr lang="tr-TR" dirty="0" smtClean="0"/>
              <a:t>zelliklerin </a:t>
            </a:r>
            <a:r>
              <a:rPr lang="tr-TR" dirty="0" smtClean="0"/>
              <a:t>kullanılması için üyelik şartı </a:t>
            </a:r>
            <a:r>
              <a:rPr lang="tr-TR" dirty="0" smtClean="0"/>
              <a:t>sebebiyle </a:t>
            </a:r>
            <a:r>
              <a:rPr lang="tr-TR" dirty="0" smtClean="0"/>
              <a:t>web </a:t>
            </a:r>
            <a:r>
              <a:rPr lang="tr-TR" dirty="0" smtClean="0"/>
              <a:t>sitesinin kullanıcılarında, artış </a:t>
            </a:r>
            <a:r>
              <a:rPr lang="tr-TR" dirty="0" smtClean="0"/>
              <a:t>yaşanması amaçlanmıştır.</a:t>
            </a:r>
          </a:p>
          <a:p>
            <a:pPr marL="171450" lvl="0" indent="-171450">
              <a:spcBef>
                <a:spcPts val="1600"/>
              </a:spcBef>
              <a:buFontTx/>
              <a:buChar char="-"/>
            </a:pPr>
            <a:r>
              <a:rPr lang="tr-TR" dirty="0" smtClean="0"/>
              <a:t>Bu platformun sağlıklı işlemesi için, oluşturulan projede ciddi sayıda kullanıcıya ihtiyaç duyulmaktadır.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013350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0094" y="1131590"/>
            <a:ext cx="5423952"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007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601" y="1131590"/>
            <a:ext cx="5218938"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25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1331</Words>
  <Application>Microsoft Office PowerPoint</Application>
  <PresentationFormat>Ekran Gösterisi (16:9)</PresentationFormat>
  <Paragraphs>138</Paragraphs>
  <Slides>38</Slides>
  <Notes>38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Montserrat</vt:lpstr>
      <vt:lpstr>Rubik Light</vt:lpstr>
      <vt:lpstr>Roboto Condensed Light</vt:lpstr>
      <vt:lpstr>Livvic</vt:lpstr>
      <vt:lpstr>Abel</vt:lpstr>
      <vt:lpstr>Custal Project Proposal by Slidesgo</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MVC – RAZOR SYNTAX</vt:lpstr>
      <vt:lpstr>MVC – RAZOR SYNTAX</vt:lpstr>
      <vt:lpstr>MVC – RAZOR SYNTAX</vt:lpstr>
      <vt:lpstr>EMLAKYORUMLARI.COM</vt:lpstr>
      <vt:lpstr>REDIS CACHE</vt:lpstr>
      <vt:lpstr>REDIS CACHE</vt:lpstr>
      <vt:lpstr>MOCK-UP</vt:lpstr>
      <vt:lpstr>MOCK-UP</vt:lpstr>
      <vt:lpstr>GITHUB</vt:lpstr>
      <vt:lpstr>GITHUB</vt:lpstr>
      <vt:lpstr>PROJE KAZANIMLARI</vt:lpstr>
      <vt:lpstr>PROJE KAZANIMLARI</vt:lpstr>
      <vt:lpstr>PROJE KAZANIMLARI</vt:lpstr>
      <vt:lpstr>PowerPoint Sunusu</vt:lpstr>
      <vt:lpstr>KAYNAKCA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Siyasi Kültür ve Demokrasi   Israil</dc:title>
  <cp:lastModifiedBy>Cemal</cp:lastModifiedBy>
  <cp:revision>56</cp:revision>
  <dcterms:modified xsi:type="dcterms:W3CDTF">2021-07-07T06:34:37Z</dcterms:modified>
</cp:coreProperties>
</file>