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40"/>
  </p:notesMasterIdLst>
  <p:sldIdLst>
    <p:sldId id="256" r:id="rId2"/>
    <p:sldId id="318" r:id="rId3"/>
    <p:sldId id="319" r:id="rId4"/>
    <p:sldId id="339" r:id="rId5"/>
    <p:sldId id="321" r:id="rId6"/>
    <p:sldId id="320" r:id="rId7"/>
    <p:sldId id="324" r:id="rId8"/>
    <p:sldId id="322" r:id="rId9"/>
    <p:sldId id="323" r:id="rId10"/>
    <p:sldId id="325" r:id="rId11"/>
    <p:sldId id="336" r:id="rId12"/>
    <p:sldId id="327" r:id="rId13"/>
    <p:sldId id="328" r:id="rId14"/>
    <p:sldId id="337" r:id="rId15"/>
    <p:sldId id="329" r:id="rId16"/>
    <p:sldId id="330" r:id="rId17"/>
    <p:sldId id="331" r:id="rId18"/>
    <p:sldId id="332" r:id="rId19"/>
    <p:sldId id="333" r:id="rId20"/>
    <p:sldId id="334" r:id="rId21"/>
    <p:sldId id="338" r:id="rId22"/>
    <p:sldId id="335" r:id="rId23"/>
    <p:sldId id="259" r:id="rId24"/>
    <p:sldId id="303" r:id="rId25"/>
    <p:sldId id="311" r:id="rId26"/>
    <p:sldId id="310" r:id="rId27"/>
    <p:sldId id="257" r:id="rId28"/>
    <p:sldId id="304" r:id="rId29"/>
    <p:sldId id="312" r:id="rId30"/>
    <p:sldId id="315" r:id="rId31"/>
    <p:sldId id="306" r:id="rId32"/>
    <p:sldId id="316" r:id="rId33"/>
    <p:sldId id="305" r:id="rId34"/>
    <p:sldId id="313" r:id="rId35"/>
    <p:sldId id="314" r:id="rId36"/>
    <p:sldId id="340" r:id="rId37"/>
    <p:sldId id="283" r:id="rId38"/>
    <p:sldId id="317" r:id="rId39"/>
  </p:sldIdLst>
  <p:sldSz cx="9144000" cy="5143500" type="screen16x9"/>
  <p:notesSz cx="6858000" cy="9144000"/>
  <p:embeddedFontLst>
    <p:embeddedFont>
      <p:font typeface="Rubik Light" panose="020B0604020202020204" charset="-79"/>
      <p:regular r:id="rId41"/>
      <p:bold r:id="rId42"/>
      <p:italic r:id="rId43"/>
      <p:boldItalic r:id="rId44"/>
    </p:embeddedFont>
    <p:embeddedFont>
      <p:font typeface="Abel" panose="020B0604020202020204" charset="0"/>
      <p:regular r:id="rId45"/>
    </p:embeddedFont>
    <p:embeddedFont>
      <p:font typeface="Montserrat" panose="020B0604020202020204" charset="-94"/>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F5B2CED-CEF2-4F72-A2AE-4EAA67DE5D47}">
  <a:tblStyle styleId="{BF5B2CED-CEF2-4F72-A2AE-4EAA67DE5D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79" autoAdjust="0"/>
  </p:normalViewPr>
  <p:slideViewPr>
    <p:cSldViewPr>
      <p:cViewPr varScale="1">
        <p:scale>
          <a:sx n="144" d="100"/>
          <a:sy n="144" d="100"/>
        </p:scale>
        <p:origin x="-68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926460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afacedb7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afacedb7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998d72262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998d72262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9a78232e01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9a78232e0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9a5542f15b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9a5542f15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9a5542f15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9a5542f15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2896958" y="-2537327"/>
            <a:ext cx="13462914" cy="9678220"/>
            <a:chOff x="-2896958" y="-2537327"/>
            <a:chExt cx="13462914" cy="9678220"/>
          </a:xfrm>
        </p:grpSpPr>
        <p:sp>
          <p:nvSpPr>
            <p:cNvPr id="11" name="Google Shape;11;p2"/>
            <p:cNvSpPr/>
            <p:nvPr/>
          </p:nvSpPr>
          <p:spPr>
            <a:xfrm rot="1514338">
              <a:off x="5806126" y="-191038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514338">
              <a:off x="-2275832" y="291240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514338">
              <a:off x="-1152704" y="22719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514338">
              <a:off x="-1644474" y="2160965"/>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430265">
              <a:off x="6184762" y="-1321502"/>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430265">
              <a:off x="6604611" y="-1035768"/>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5476" y="1244155"/>
              <a:ext cx="4003500" cy="266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3228495" y="568429"/>
              <a:ext cx="2687009" cy="4013952"/>
            </a:xfrm>
            <a:custGeom>
              <a:avLst/>
              <a:gdLst/>
              <a:ahLst/>
              <a:cxnLst/>
              <a:rect l="l" t="t" r="r" b="b"/>
              <a:pathLst>
                <a:path w="47852" h="71534" extrusionOk="0">
                  <a:moveTo>
                    <a:pt x="47852" y="71533"/>
                  </a:moveTo>
                  <a:lnTo>
                    <a:pt x="0" y="71533"/>
                  </a:lnTo>
                  <a:lnTo>
                    <a:pt x="0" y="0"/>
                  </a:lnTo>
                  <a:lnTo>
                    <a:pt x="47852" y="0"/>
                  </a:lnTo>
                  <a:close/>
                  <a:moveTo>
                    <a:pt x="441" y="71093"/>
                  </a:moveTo>
                  <a:lnTo>
                    <a:pt x="47411" y="71093"/>
                  </a:lnTo>
                  <a:lnTo>
                    <a:pt x="47411" y="453"/>
                  </a:lnTo>
                  <a:lnTo>
                    <a:pt x="441" y="453"/>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txBox="1">
            <a:spLocks noGrp="1"/>
          </p:cNvSpPr>
          <p:nvPr>
            <p:ph type="ctrTitle"/>
          </p:nvPr>
        </p:nvSpPr>
        <p:spPr>
          <a:xfrm>
            <a:off x="2745400" y="1637150"/>
            <a:ext cx="3653400" cy="1887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5200"/>
              <a:buFont typeface="Rubik Light"/>
              <a:buNone/>
              <a:defRPr sz="8500" b="0">
                <a:solidFill>
                  <a:schemeClr val="accent5"/>
                </a:solidFill>
              </a:defRPr>
            </a:lvl1pPr>
            <a:lvl2pPr lvl="1"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2pPr>
            <a:lvl3pPr lvl="2"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3pPr>
            <a:lvl4pPr lvl="3"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4pPr>
            <a:lvl5pPr lvl="4"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5pPr>
            <a:lvl6pPr lvl="5"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6pPr>
            <a:lvl7pPr lvl="6"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7pPr>
            <a:lvl8pPr lvl="7"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8pPr>
            <a:lvl9pPr lvl="8" algn="ctr">
              <a:spcBef>
                <a:spcPts val="0"/>
              </a:spcBef>
              <a:spcAft>
                <a:spcPts val="0"/>
              </a:spcAft>
              <a:buClr>
                <a:schemeClr val="lt1"/>
              </a:buClr>
              <a:buSzPts val="5200"/>
              <a:buFont typeface="Rubik Light"/>
              <a:buNone/>
              <a:defRPr sz="5200" b="0">
                <a:solidFill>
                  <a:schemeClr val="lt1"/>
                </a:solidFill>
                <a:latin typeface="Rubik Light"/>
                <a:ea typeface="Rubik Light"/>
                <a:cs typeface="Rubik Light"/>
                <a:sym typeface="Rubik Light"/>
              </a:defRPr>
            </a:lvl9pPr>
          </a:lstStyle>
          <a:p>
            <a:endParaRPr/>
          </a:p>
        </p:txBody>
      </p:sp>
      <p:sp>
        <p:nvSpPr>
          <p:cNvPr id="20" name="Google Shape;20;p2"/>
          <p:cNvSpPr txBox="1">
            <a:spLocks noGrp="1"/>
          </p:cNvSpPr>
          <p:nvPr>
            <p:ph type="subTitle" idx="1"/>
          </p:nvPr>
        </p:nvSpPr>
        <p:spPr>
          <a:xfrm>
            <a:off x="2053275" y="3906550"/>
            <a:ext cx="5037600" cy="54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3"/>
              </a:buClr>
              <a:buSzPts val="2800"/>
              <a:buNone/>
              <a:defRPr>
                <a:solidFill>
                  <a:schemeClr val="accent3"/>
                </a:solidFill>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grpSp>
        <p:nvGrpSpPr>
          <p:cNvPr id="22" name="Google Shape;22;p3"/>
          <p:cNvGrpSpPr/>
          <p:nvPr/>
        </p:nvGrpSpPr>
        <p:grpSpPr>
          <a:xfrm>
            <a:off x="-3030308" y="-2842127"/>
            <a:ext cx="15253614" cy="10299995"/>
            <a:chOff x="-3030308" y="-2842127"/>
            <a:chExt cx="15253614" cy="10299995"/>
          </a:xfrm>
        </p:grpSpPr>
        <p:sp>
          <p:nvSpPr>
            <p:cNvPr id="23" name="Google Shape;23;p3"/>
            <p:cNvSpPr/>
            <p:nvPr/>
          </p:nvSpPr>
          <p:spPr>
            <a:xfrm rot="-9285662">
              <a:off x="7702278" y="-1512919"/>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9285662">
              <a:off x="-1764529" y="2618998"/>
              <a:ext cx="3410358" cy="3676910"/>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9285662">
              <a:off x="-2326551" y="2687763"/>
              <a:ext cx="3325502" cy="4032164"/>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9285662">
              <a:off x="-2353432" y="2795402"/>
              <a:ext cx="3844152" cy="40355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9369735">
              <a:off x="7789087" y="-1709064"/>
              <a:ext cx="3378707" cy="3642785"/>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9369735">
              <a:off x="7453307" y="-2346755"/>
              <a:ext cx="3294638" cy="3994742"/>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3"/>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0" name="Google Shape;30;p3"/>
          <p:cNvSpPr txBox="1">
            <a:spLocks noGrp="1"/>
          </p:cNvSpPr>
          <p:nvPr>
            <p:ph type="subTitle" idx="1"/>
          </p:nvPr>
        </p:nvSpPr>
        <p:spPr>
          <a:xfrm>
            <a:off x="3133400" y="3782163"/>
            <a:ext cx="2877300" cy="64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 name="Google Shape;31;p3"/>
          <p:cNvSpPr txBox="1">
            <a:spLocks noGrp="1"/>
          </p:cNvSpPr>
          <p:nvPr>
            <p:ph type="title" idx="2" hasCustomPrompt="1"/>
          </p:nvPr>
        </p:nvSpPr>
        <p:spPr>
          <a:xfrm>
            <a:off x="3082350" y="867950"/>
            <a:ext cx="2979300" cy="130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1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grpSp>
        <p:nvGrpSpPr>
          <p:cNvPr id="67" name="Google Shape;67;p7"/>
          <p:cNvGrpSpPr/>
          <p:nvPr/>
        </p:nvGrpSpPr>
        <p:grpSpPr>
          <a:xfrm>
            <a:off x="-1645549" y="-2015865"/>
            <a:ext cx="14188757" cy="10087940"/>
            <a:chOff x="-1645549" y="-2015865"/>
            <a:chExt cx="14188757" cy="10087940"/>
          </a:xfrm>
        </p:grpSpPr>
        <p:grpSp>
          <p:nvGrpSpPr>
            <p:cNvPr id="68" name="Google Shape;68;p7"/>
            <p:cNvGrpSpPr/>
            <p:nvPr/>
          </p:nvGrpSpPr>
          <p:grpSpPr>
            <a:xfrm>
              <a:off x="-1645549" y="-2015865"/>
              <a:ext cx="3359588" cy="8686086"/>
              <a:chOff x="7271351" y="-2015865"/>
              <a:chExt cx="3359588" cy="8686086"/>
            </a:xfrm>
          </p:grpSpPr>
          <p:sp>
            <p:nvSpPr>
              <p:cNvPr id="69" name="Google Shape;69;p7"/>
              <p:cNvSpPr/>
              <p:nvPr/>
            </p:nvSpPr>
            <p:spPr>
              <a:xfrm rot="-336564">
                <a:off x="7392508" y="351241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rot="-336564">
                <a:off x="7859748" y="367736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rot="-336564">
                <a:off x="7496060" y="369405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rot="10463436">
                <a:off x="8101045" y="-1455062"/>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rot="10463436">
                <a:off x="7693739" y="-1870925"/>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rot="10463436">
                <a:off x="7691103" y="-1889993"/>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7"/>
            <p:cNvGrpSpPr/>
            <p:nvPr/>
          </p:nvGrpSpPr>
          <p:grpSpPr>
            <a:xfrm rot="2219984">
              <a:off x="7913359" y="3296805"/>
              <a:ext cx="3796561" cy="4039571"/>
              <a:chOff x="7558301" y="3163860"/>
              <a:chExt cx="3072638" cy="3269311"/>
            </a:xfrm>
          </p:grpSpPr>
          <p:sp>
            <p:nvSpPr>
              <p:cNvPr id="76" name="Google Shape;76;p7"/>
              <p:cNvSpPr/>
              <p:nvPr/>
            </p:nvSpPr>
            <p:spPr>
              <a:xfrm rot="-336564">
                <a:off x="7679458" y="3275364"/>
                <a:ext cx="2408737" cy="259700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7"/>
              <p:cNvSpPr/>
              <p:nvPr/>
            </p:nvSpPr>
            <p:spPr>
              <a:xfrm rot="-336564">
                <a:off x="8146698" y="3440311"/>
                <a:ext cx="2348804" cy="284791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7"/>
              <p:cNvSpPr/>
              <p:nvPr/>
            </p:nvSpPr>
            <p:spPr>
              <a:xfrm rot="-336564">
                <a:off x="7783010" y="3457006"/>
                <a:ext cx="2715127" cy="285029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79;p7"/>
          <p:cNvSpPr txBox="1">
            <a:spLocks noGrp="1"/>
          </p:cNvSpPr>
          <p:nvPr>
            <p:ph type="body" idx="1"/>
          </p:nvPr>
        </p:nvSpPr>
        <p:spPr>
          <a:xfrm>
            <a:off x="1427100" y="1221400"/>
            <a:ext cx="2946900" cy="27537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7"/>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27"/>
        <p:cNvGrpSpPr/>
        <p:nvPr/>
      </p:nvGrpSpPr>
      <p:grpSpPr>
        <a:xfrm>
          <a:off x="0" y="0"/>
          <a:ext cx="0" cy="0"/>
          <a:chOff x="0" y="0"/>
          <a:chExt cx="0" cy="0"/>
        </a:xfrm>
      </p:grpSpPr>
      <p:grpSp>
        <p:nvGrpSpPr>
          <p:cNvPr id="128" name="Google Shape;128;p13"/>
          <p:cNvGrpSpPr/>
          <p:nvPr/>
        </p:nvGrpSpPr>
        <p:grpSpPr>
          <a:xfrm>
            <a:off x="-3157403" y="-2327776"/>
            <a:ext cx="14457596" cy="9492188"/>
            <a:chOff x="-3157403" y="-2327776"/>
            <a:chExt cx="14457596" cy="9492188"/>
          </a:xfrm>
        </p:grpSpPr>
        <p:sp>
          <p:nvSpPr>
            <p:cNvPr id="129" name="Google Shape;129;p13"/>
            <p:cNvSpPr/>
            <p:nvPr/>
          </p:nvSpPr>
          <p:spPr>
            <a:xfrm rot="1514360">
              <a:off x="7664166"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rot="1514343">
              <a:off x="-2679303" y="3909620"/>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rot="1514343">
              <a:off x="-1814818" y="3416661"/>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rot="1514343">
              <a:off x="-2193340" y="3331226"/>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rot="1430259">
              <a:off x="795346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rot="1430259">
              <a:off x="8274188"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35"/>
        <p:cNvGrpSpPr/>
        <p:nvPr/>
      </p:nvGrpSpPr>
      <p:grpSpPr>
        <a:xfrm>
          <a:off x="0" y="0"/>
          <a:ext cx="0" cy="0"/>
          <a:chOff x="0" y="0"/>
          <a:chExt cx="0" cy="0"/>
        </a:xfrm>
      </p:grpSpPr>
      <p:sp>
        <p:nvSpPr>
          <p:cNvPr id="136" name="Google Shape;136;p14"/>
          <p:cNvSpPr/>
          <p:nvPr/>
        </p:nvSpPr>
        <p:spPr>
          <a:xfrm rot="-1514360" flipH="1">
            <a:off x="-1463407" y="-1848832"/>
            <a:ext cx="2936660" cy="308285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 name="Google Shape;137;p14"/>
          <p:cNvGrpSpPr/>
          <p:nvPr/>
        </p:nvGrpSpPr>
        <p:grpSpPr>
          <a:xfrm>
            <a:off x="6905483" y="3227563"/>
            <a:ext cx="4423513" cy="4265955"/>
            <a:chOff x="6905483" y="3227563"/>
            <a:chExt cx="4423513" cy="4265955"/>
          </a:xfrm>
        </p:grpSpPr>
        <p:sp>
          <p:nvSpPr>
            <p:cNvPr id="138" name="Google Shape;138;p14"/>
            <p:cNvSpPr/>
            <p:nvPr/>
          </p:nvSpPr>
          <p:spPr>
            <a:xfrm rot="6914343">
              <a:off x="7432635" y="4287777"/>
              <a:ext cx="2625055" cy="2830228"/>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4"/>
            <p:cNvSpPr/>
            <p:nvPr/>
          </p:nvSpPr>
          <p:spPr>
            <a:xfrm rot="6914343">
              <a:off x="7929276" y="3855129"/>
              <a:ext cx="2559739" cy="310367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4"/>
            <p:cNvSpPr/>
            <p:nvPr/>
          </p:nvSpPr>
          <p:spPr>
            <a:xfrm rot="6914343">
              <a:off x="7813807" y="3674924"/>
              <a:ext cx="2958960" cy="310626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4"/>
          <p:cNvSpPr/>
          <p:nvPr/>
        </p:nvSpPr>
        <p:spPr>
          <a:xfrm rot="-1430259" flipH="1">
            <a:off x="-1396986" y="-1399018"/>
            <a:ext cx="2580939" cy="2782664"/>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4"/>
          <p:cNvSpPr/>
          <p:nvPr/>
        </p:nvSpPr>
        <p:spPr>
          <a:xfrm rot="-1430259" flipH="1">
            <a:off x="-1653489" y="-1180746"/>
            <a:ext cx="2516720" cy="305151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ong text">
  <p:cSld name="CUSTOM_3">
    <p:spTree>
      <p:nvGrpSpPr>
        <p:cNvPr id="1" name="Shape 237"/>
        <p:cNvGrpSpPr/>
        <p:nvPr/>
      </p:nvGrpSpPr>
      <p:grpSpPr>
        <a:xfrm>
          <a:off x="0" y="0"/>
          <a:ext cx="0" cy="0"/>
          <a:chOff x="0" y="0"/>
          <a:chExt cx="0" cy="0"/>
        </a:xfrm>
      </p:grpSpPr>
      <p:grpSp>
        <p:nvGrpSpPr>
          <p:cNvPr id="238" name="Google Shape;238;p21"/>
          <p:cNvGrpSpPr/>
          <p:nvPr/>
        </p:nvGrpSpPr>
        <p:grpSpPr>
          <a:xfrm>
            <a:off x="-2134953" y="-2232526"/>
            <a:ext cx="13005666" cy="9144743"/>
            <a:chOff x="-2134953" y="-2232526"/>
            <a:chExt cx="13005666" cy="9144743"/>
          </a:xfrm>
        </p:grpSpPr>
        <p:sp>
          <p:nvSpPr>
            <p:cNvPr id="239" name="Google Shape;239;p21"/>
            <p:cNvSpPr/>
            <p:nvPr/>
          </p:nvSpPr>
          <p:spPr>
            <a:xfrm rot="1514180">
              <a:off x="7764459" y="-1823388"/>
              <a:ext cx="2508827" cy="2633723"/>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rot="1514383">
              <a:off x="-1786388" y="4539304"/>
              <a:ext cx="1913798" cy="2063379"/>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rot="1514383">
              <a:off x="-1156102" y="4179892"/>
              <a:ext cx="1866179" cy="2262738"/>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rot="1514383">
              <a:off x="-1432077" y="4117600"/>
              <a:ext cx="2157231" cy="2264624"/>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rot="1430415">
              <a:off x="8011433" y="-1439033"/>
              <a:ext cx="2205009" cy="2377351"/>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rot="1430415">
              <a:off x="8285431" y="-1252560"/>
              <a:ext cx="2150144" cy="2607045"/>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21"/>
          <p:cNvSpPr txBox="1">
            <a:spLocks noGrp="1"/>
          </p:cNvSpPr>
          <p:nvPr>
            <p:ph type="subTitle" idx="1"/>
          </p:nvPr>
        </p:nvSpPr>
        <p:spPr>
          <a:xfrm>
            <a:off x="625650" y="1048041"/>
            <a:ext cx="7689900" cy="3528600"/>
          </a:xfrm>
          <a:prstGeom prst="rect">
            <a:avLst/>
          </a:prstGeom>
        </p:spPr>
        <p:txBody>
          <a:bodyPr spcFirstLastPara="1" wrap="square" lIns="91425" tIns="91425" rIns="91425" bIns="91425" anchor="t" anchorCtr="0">
            <a:noAutofit/>
          </a:bodyPr>
          <a:lstStyle>
            <a:lvl1pPr lvl="0">
              <a:spcBef>
                <a:spcPts val="0"/>
              </a:spcBef>
              <a:spcAft>
                <a:spcPts val="0"/>
              </a:spcAft>
              <a:buClr>
                <a:srgbClr val="434343"/>
              </a:buClr>
              <a:buSzPts val="1200"/>
              <a:buFont typeface="Livvic"/>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46" name="Google Shape;246;p21"/>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sz="28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28400" y="445025"/>
            <a:ext cx="74871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1pPr>
            <a:lvl2pPr lvl="1"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2pPr>
            <a:lvl3pPr lvl="2"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3pPr>
            <a:lvl4pPr lvl="3"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4pPr>
            <a:lvl5pPr lvl="4"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5pPr>
            <a:lvl6pPr lvl="5"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6pPr>
            <a:lvl7pPr lvl="6"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7pPr>
            <a:lvl8pPr lvl="7"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8pPr>
            <a:lvl9pPr lvl="8" algn="ctr">
              <a:spcBef>
                <a:spcPts val="0"/>
              </a:spcBef>
              <a:spcAft>
                <a:spcPts val="0"/>
              </a:spcAft>
              <a:buClr>
                <a:schemeClr val="accent5"/>
              </a:buClr>
              <a:buSzPts val="3300"/>
              <a:buFont typeface="Abel"/>
              <a:buNone/>
              <a:defRPr sz="3300">
                <a:solidFill>
                  <a:schemeClr val="accent5"/>
                </a:solidFill>
                <a:latin typeface="Abel"/>
                <a:ea typeface="Abel"/>
                <a:cs typeface="Abel"/>
                <a:sym typeface="Abel"/>
              </a:defRPr>
            </a:lvl9pPr>
          </a:lstStyle>
          <a:p>
            <a:endParaRPr/>
          </a:p>
        </p:txBody>
      </p:sp>
      <p:sp>
        <p:nvSpPr>
          <p:cNvPr id="7" name="Google Shape;7;p1"/>
          <p:cNvSpPr txBox="1">
            <a:spLocks noGrp="1"/>
          </p:cNvSpPr>
          <p:nvPr>
            <p:ph type="body" idx="1"/>
          </p:nvPr>
        </p:nvSpPr>
        <p:spPr>
          <a:xfrm>
            <a:off x="828400" y="1808575"/>
            <a:ext cx="7487100" cy="2760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1pPr>
            <a:lvl2pPr marL="914400" lvl="1"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2pPr>
            <a:lvl3pPr marL="1371600" lvl="2"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3pPr>
            <a:lvl4pPr marL="1828800" lvl="3"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4pPr>
            <a:lvl5pPr marL="2286000" lvl="4"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5pPr>
            <a:lvl6pPr marL="2743200" lvl="5"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6pPr>
            <a:lvl7pPr marL="3200400" lvl="6"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7pPr>
            <a:lvl8pPr marL="3657600" lvl="7"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8pPr>
            <a:lvl9pPr marL="4114800" lvl="8" indent="-317500">
              <a:lnSpc>
                <a:spcPct val="100000"/>
              </a:lnSpc>
              <a:spcBef>
                <a:spcPts val="0"/>
              </a:spcBef>
              <a:spcAft>
                <a:spcPts val="0"/>
              </a:spcAft>
              <a:buClr>
                <a:schemeClr val="accent3"/>
              </a:buClr>
              <a:buSzPts val="1400"/>
              <a:buFont typeface="Montserrat"/>
              <a:buChar char="■"/>
              <a:defRPr>
                <a:solidFill>
                  <a:schemeClr val="accent3"/>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59" r:id="rId5"/>
    <p:sldLayoutId id="2147483660"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hostinger.web.tr/rehberler/github-nedir/"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hyperlink" Target="https://ceaksan.com/tr/mockup-nedir" TargetMode="External"/><Relationship Id="rId5" Type="http://schemas.openxmlformats.org/officeDocument/2006/relationships/hyperlink" Target="https://medium.com/@kdrcandogan/mvc-nedir-mvc-ya&#351;am-d&#246;ng&#252;s&#252;-life-cycle-8e124f24650c" TargetMode="External"/><Relationship Id="rId4" Type="http://schemas.openxmlformats.org/officeDocument/2006/relationships/hyperlink" Target="https://medium.com/devopsturkiye/redis-nedir-ne-i&#775;&#351;e-yarar-1a19ebbdb2b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emlakyorumlar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9"/>
          <p:cNvSpPr txBox="1">
            <a:spLocks noGrp="1"/>
          </p:cNvSpPr>
          <p:nvPr>
            <p:ph type="ctrTitle"/>
          </p:nvPr>
        </p:nvSpPr>
        <p:spPr>
          <a:xfrm>
            <a:off x="2460128" y="1637150"/>
            <a:ext cx="4272112" cy="1887300"/>
          </a:xfrm>
          <a:prstGeom prst="rect">
            <a:avLst/>
          </a:prstGeom>
        </p:spPr>
        <p:txBody>
          <a:bodyPr spcFirstLastPara="1" wrap="square" lIns="91425" tIns="91425" rIns="91425" bIns="91425" anchor="ctr" anchorCtr="0">
            <a:noAutofit/>
          </a:bodyPr>
          <a:lstStyle/>
          <a:p>
            <a:r>
              <a:rPr lang="tr-TR" sz="3200" b="1" dirty="0" smtClean="0"/>
              <a:t>EMLAKYORUMLARI.COM</a:t>
            </a:r>
            <a:endParaRPr lang="tr-TR" sz="3200" dirty="0"/>
          </a:p>
        </p:txBody>
      </p:sp>
      <p:sp>
        <p:nvSpPr>
          <p:cNvPr id="4" name="Google Shape;329;p29"/>
          <p:cNvSpPr txBox="1">
            <a:spLocks/>
          </p:cNvSpPr>
          <p:nvPr/>
        </p:nvSpPr>
        <p:spPr>
          <a:xfrm>
            <a:off x="2126688" y="411510"/>
            <a:ext cx="5037600" cy="54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3"/>
              </a:buClr>
              <a:buSzPts val="2800"/>
              <a:buFont typeface="Montserrat"/>
              <a:buNone/>
              <a:defRPr sz="1400" b="0" i="0" u="none" strike="noStrike" cap="none">
                <a:solidFill>
                  <a:schemeClr val="accent3"/>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accent3"/>
              </a:buClr>
              <a:buSzPts val="2800"/>
              <a:buFont typeface="Montserrat"/>
              <a:buNone/>
              <a:defRPr sz="2800" b="0" i="0" u="none" strike="noStrike" cap="none">
                <a:solidFill>
                  <a:schemeClr val="accent3"/>
                </a:solidFill>
                <a:latin typeface="Montserrat"/>
                <a:ea typeface="Montserrat"/>
                <a:cs typeface="Montserrat"/>
                <a:sym typeface="Montserrat"/>
              </a:defRPr>
            </a:lvl9pPr>
          </a:lstStyle>
          <a:p>
            <a:pPr marL="0" indent="0"/>
            <a:r>
              <a:rPr lang="tr-TR" dirty="0" smtClean="0"/>
              <a:t>Cemal BALABAN – </a:t>
            </a:r>
            <a:r>
              <a:rPr lang="tr-TR" dirty="0" err="1" smtClean="0"/>
              <a:t>Havelsan</a:t>
            </a:r>
            <a:r>
              <a:rPr lang="tr-TR" dirty="0" smtClean="0"/>
              <a:t> </a:t>
            </a:r>
            <a:r>
              <a:rPr lang="tr-TR" dirty="0" err="1" smtClean="0"/>
              <a:t>Intern</a:t>
            </a:r>
            <a:r>
              <a:rPr lang="tr-TR" dirty="0" smtClean="0"/>
              <a:t/>
            </a:r>
            <a:br>
              <a:rPr lang="tr-TR" dirty="0" smtClean="0"/>
            </a:br>
            <a:endParaRPr lang="tr-TR" dirty="0" smtClean="0"/>
          </a:p>
          <a:p>
            <a:pPr marL="0" indent="0"/>
            <a:r>
              <a:rPr lang="tr-TR" dirty="0" smtClean="0"/>
              <a:t>Mehmet Emin ULUSOY – </a:t>
            </a:r>
            <a:r>
              <a:rPr lang="tr-TR" dirty="0" err="1" smtClean="0"/>
              <a:t>Havelsan</a:t>
            </a:r>
            <a:r>
              <a:rPr lang="tr-TR" dirty="0" smtClean="0"/>
              <a:t> </a:t>
            </a:r>
            <a:r>
              <a:rPr lang="tr-TR" dirty="0" err="1" smtClean="0"/>
              <a:t>Intern</a:t>
            </a:r>
            <a:r>
              <a:rPr lang="tr-TR" dirty="0" smtClean="0"/>
              <a:t> </a:t>
            </a:r>
            <a:endParaRPr lang="en-US" dirty="0"/>
          </a:p>
        </p:txBody>
      </p:sp>
      <p:pic>
        <p:nvPicPr>
          <p:cNvPr id="1026"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2390" y="327129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pic>
        <p:nvPicPr>
          <p:cNvPr id="5" name="Picture 2" descr="C:\Users\Cemal\Desktop\sunum görsel\hq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9" y="-236562"/>
            <a:ext cx="2496277" cy="1872208"/>
          </a:xfrm>
          <a:prstGeom prst="ellipse">
            <a:avLst/>
          </a:prstGeom>
          <a:ln w="34925">
            <a:solidFill>
              <a:srgbClr val="FFFFFF"/>
            </a:solidFill>
          </a:ln>
          <a:effectLst>
            <a:outerShdw blurRad="317500" dir="2700000" algn="ctr">
              <a:srgbClr val="000000">
                <a:alpha val="43000"/>
              </a:srgbClr>
            </a:outerShdw>
            <a:softEdge rad="1125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ana sayfa tasarımında site ekleme </a:t>
            </a:r>
            <a:r>
              <a:rPr lang="tr-TR" dirty="0" err="1" smtClean="0"/>
              <a:t>buttonları</a:t>
            </a:r>
            <a:r>
              <a:rPr lang="tr-TR" dirty="0" smtClean="0"/>
              <a:t> yer alırken gerçek proje ana sayfasında bunlar, sol üstte belirlenen menü aracılığıyla sağlanmaktadır.</a:t>
            </a:r>
          </a:p>
          <a:p>
            <a:pPr marL="171450" lvl="0" indent="-171450">
              <a:spcBef>
                <a:spcPts val="1600"/>
              </a:spcBef>
              <a:buFontTx/>
              <a:buChar char="-"/>
            </a:pPr>
            <a:endParaRPr lang="tr-TR" dirty="0" smtClean="0"/>
          </a:p>
          <a:p>
            <a:pPr marL="171450" lvl="0" indent="-171450">
              <a:spcBef>
                <a:spcPts val="1600"/>
              </a:spcBef>
              <a:buFontTx/>
              <a:buChar char="-"/>
            </a:pPr>
            <a:r>
              <a:rPr lang="tr-TR" dirty="0" smtClean="0"/>
              <a:t>Burada tasarımsal değişiklik, projenin ilerleyen süreçlerde versiyon yükseltilmesi durumunda getirilen ekstra özellikler için gerekli yeri sağlamış ve düzenli bir görünüm elde edilmesi amaçlanmıştır.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Kullanıcı profili kısmı yerine kullanıcıların menü üzerinde eklediği siteleri düzenlemesi ve silmesi gibi özelliklerin kazandırılması amaçlanmıştır, ilerleyen süreçlerde projemize kullanıcıların kendi verilerini düzenleyebileceği bir profilim kısmı eklenecektir.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90107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Gelin hep birlikte projemizde küçük bir tanıtım turu atalım</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4"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691680" y="1707654"/>
            <a:ext cx="5695309" cy="303546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637220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732240" y="1707654"/>
            <a:ext cx="360040"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4499992" y="3507854"/>
            <a:ext cx="648072"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5148064" y="3507854"/>
            <a:ext cx="86409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8414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1560" y="699542"/>
            <a:ext cx="5218938"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C:\Users\Cemal\Desktop\sunum görsel\Desktop\işaretsiz\login dol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8544" y="699541"/>
            <a:ext cx="2702134" cy="3346715"/>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C:\Users\Cemal\Desktop\sunum görsel\Desktop\işaretsiz\aktivasyon mail görsel.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672" y="4155926"/>
            <a:ext cx="5868987" cy="676275"/>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483768"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Oval 6"/>
          <p:cNvSpPr/>
          <p:nvPr/>
        </p:nvSpPr>
        <p:spPr>
          <a:xfrm>
            <a:off x="6588224" y="3579862"/>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1547664" y="4515966"/>
            <a:ext cx="3240360"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464549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678" y="2705481"/>
            <a:ext cx="3008003" cy="2242534"/>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descr="C:\Users\Cemal\Desktop\sunum görsel\Desktop\işaretsiz\12_aktivasyon başarılı.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78" y="627534"/>
            <a:ext cx="3008004" cy="1987136"/>
          </a:xfrm>
          <a:prstGeom prst="rect">
            <a:avLst/>
          </a:prstGeom>
          <a:noFill/>
          <a:extLst>
            <a:ext uri="{909E8E84-426E-40DD-AFC4-6F175D3DCCD1}">
              <a14:hiddenFill xmlns:a14="http://schemas.microsoft.com/office/drawing/2010/main">
                <a:solidFill>
                  <a:srgbClr val="FFFFFF"/>
                </a:solidFill>
              </a14:hiddenFill>
            </a:ext>
          </a:extLst>
        </p:spPr>
      </p:pic>
      <p:sp>
        <p:nvSpPr>
          <p:cNvPr id="11" name="Oval 10"/>
          <p:cNvSpPr/>
          <p:nvPr/>
        </p:nvSpPr>
        <p:spPr>
          <a:xfrm>
            <a:off x="1763688" y="415592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315" name="Picture 3" descr="C:\Users\Cemal\Desktop\sunum görsel\Desktop\işaretsiz\13_aktiavsyon süresi geçmiş.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76183"/>
            <a:ext cx="3190003" cy="204664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C:\Users\Cemal\Desktop\sunum görsel\Desktop\işaretsiz\4_şifremi unuttu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05481"/>
            <a:ext cx="3190004" cy="2242534"/>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p:cNvSpPr/>
          <p:nvPr/>
        </p:nvSpPr>
        <p:spPr>
          <a:xfrm>
            <a:off x="5580112" y="4227934"/>
            <a:ext cx="1296144"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Oval 14"/>
          <p:cNvSpPr/>
          <p:nvPr/>
        </p:nvSpPr>
        <p:spPr>
          <a:xfrm>
            <a:off x="5580112" y="2067694"/>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Oval 15"/>
          <p:cNvSpPr/>
          <p:nvPr/>
        </p:nvSpPr>
        <p:spPr>
          <a:xfrm>
            <a:off x="5076056" y="3651870"/>
            <a:ext cx="230425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7" name="Oval 16"/>
          <p:cNvSpPr/>
          <p:nvPr/>
        </p:nvSpPr>
        <p:spPr>
          <a:xfrm>
            <a:off x="5076056" y="1491630"/>
            <a:ext cx="230425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0883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7704" y="787255"/>
            <a:ext cx="5146022" cy="365670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2627784" y="787255"/>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Oval 7"/>
          <p:cNvSpPr/>
          <p:nvPr/>
        </p:nvSpPr>
        <p:spPr>
          <a:xfrm>
            <a:off x="2555776" y="2011391"/>
            <a:ext cx="432048" cy="1440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Oval 8"/>
          <p:cNvSpPr/>
          <p:nvPr/>
        </p:nvSpPr>
        <p:spPr>
          <a:xfrm>
            <a:off x="3059832" y="1651351"/>
            <a:ext cx="79208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Oval 9"/>
          <p:cNvSpPr/>
          <p:nvPr/>
        </p:nvSpPr>
        <p:spPr>
          <a:xfrm>
            <a:off x="3923928" y="2443438"/>
            <a:ext cx="360040" cy="17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015438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4338" name="Picture 2" descr="C:\Users\Cemal\Desktop\sunum görsel\Desktop\işaretsiz\7_menü_siteleri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336" y="3128166"/>
            <a:ext cx="6552728" cy="1850944"/>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C:\Users\Cemal\Desktop\sunum görsel\Desktop\işaretsiz\7_menü_sitelerim_düzenl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627535"/>
            <a:ext cx="2088232" cy="438202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C:\Users\Cemal\Desktop\sunum görsel\Desktop\işaretsiz\7_menü.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046954"/>
            <a:ext cx="281940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4341" name="Picture 5" descr="C:\Users\Cemal\Desktop\sunum görsel\Desktop\işaretsiz\7_menü_site ekle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68752" y="627535"/>
            <a:ext cx="2808312" cy="2389633"/>
          </a:xfrm>
          <a:prstGeom prst="rect">
            <a:avLst/>
          </a:prstGeom>
          <a:noFill/>
          <a:extLst>
            <a:ext uri="{909E8E84-426E-40DD-AFC4-6F175D3DCCD1}">
              <a14:hiddenFill xmlns:a14="http://schemas.microsoft.com/office/drawing/2010/main">
                <a:solidFill>
                  <a:srgbClr val="FFFFFF"/>
                </a:solidFill>
              </a14:hiddenFill>
            </a:ext>
          </a:extLst>
        </p:spPr>
      </p:pic>
      <p:cxnSp>
        <p:nvCxnSpPr>
          <p:cNvPr id="7" name="Düz Ok Bağlayıcısı 6"/>
          <p:cNvCxnSpPr>
            <a:stCxn id="14340" idx="2"/>
          </p:cNvCxnSpPr>
          <p:nvPr/>
        </p:nvCxnSpPr>
        <p:spPr>
          <a:xfrm>
            <a:off x="4181500" y="2161379"/>
            <a:ext cx="0" cy="966787"/>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 name="Dirsek Bağlayıcısı 8"/>
          <p:cNvCxnSpPr/>
          <p:nvPr/>
        </p:nvCxnSpPr>
        <p:spPr>
          <a:xfrm rot="16200000" flipV="1">
            <a:off x="588435" y="1277497"/>
            <a:ext cx="2500631" cy="1200708"/>
          </a:xfrm>
          <a:prstGeom prst="bentConnector3">
            <a:avLst>
              <a:gd name="adj1" fmla="val 107659"/>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Dirsek Bağlayıcısı 16"/>
          <p:cNvCxnSpPr>
            <a:stCxn id="14340" idx="3"/>
            <a:endCxn id="14341" idx="1"/>
          </p:cNvCxnSpPr>
          <p:nvPr/>
        </p:nvCxnSpPr>
        <p:spPr>
          <a:xfrm>
            <a:off x="5591200" y="1604167"/>
            <a:ext cx="577552" cy="218185"/>
          </a:xfrm>
          <a:prstGeom prst="bentConnector3">
            <a:avLst/>
          </a:prstGeom>
          <a:ln>
            <a:tailEnd type="arrow"/>
          </a:ln>
        </p:spPr>
        <p:style>
          <a:lnRef idx="2">
            <a:schemeClr val="accent3"/>
          </a:lnRef>
          <a:fillRef idx="0">
            <a:schemeClr val="accent3"/>
          </a:fillRef>
          <a:effectRef idx="1">
            <a:schemeClr val="accent3"/>
          </a:effectRef>
          <a:fontRef idx="minor">
            <a:schemeClr val="tx1"/>
          </a:fontRef>
        </p:style>
      </p:cxnSp>
      <p:sp>
        <p:nvSpPr>
          <p:cNvPr id="26" name="Oval 25"/>
          <p:cNvSpPr/>
          <p:nvPr/>
        </p:nvSpPr>
        <p:spPr>
          <a:xfrm>
            <a:off x="4139952" y="141962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Oval 26"/>
          <p:cNvSpPr/>
          <p:nvPr/>
        </p:nvSpPr>
        <p:spPr>
          <a:xfrm>
            <a:off x="4139952" y="1779662"/>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Oval 27"/>
          <p:cNvSpPr/>
          <p:nvPr/>
        </p:nvSpPr>
        <p:spPr>
          <a:xfrm>
            <a:off x="6948264" y="264375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Oval 28"/>
          <p:cNvSpPr/>
          <p:nvPr/>
        </p:nvSpPr>
        <p:spPr>
          <a:xfrm>
            <a:off x="3707904" y="3291830"/>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p:cNvSpPr/>
          <p:nvPr/>
        </p:nvSpPr>
        <p:spPr>
          <a:xfrm>
            <a:off x="3707904" y="4083918"/>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p:cNvSpPr/>
          <p:nvPr/>
        </p:nvSpPr>
        <p:spPr>
          <a:xfrm>
            <a:off x="7740352" y="4083918"/>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Oval 31"/>
          <p:cNvSpPr/>
          <p:nvPr/>
        </p:nvSpPr>
        <p:spPr>
          <a:xfrm>
            <a:off x="7740352" y="3219822"/>
            <a:ext cx="1224136" cy="360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Oval 32"/>
          <p:cNvSpPr/>
          <p:nvPr/>
        </p:nvSpPr>
        <p:spPr>
          <a:xfrm>
            <a:off x="611560" y="4515966"/>
            <a:ext cx="1224136"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Dikdörtgen 33"/>
          <p:cNvSpPr/>
          <p:nvPr/>
        </p:nvSpPr>
        <p:spPr>
          <a:xfrm>
            <a:off x="251520" y="1174280"/>
            <a:ext cx="1296144" cy="1685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5" name="Dikdörtgen 34"/>
          <p:cNvSpPr/>
          <p:nvPr/>
        </p:nvSpPr>
        <p:spPr>
          <a:xfrm>
            <a:off x="6372200" y="1131589"/>
            <a:ext cx="2376264" cy="14908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0075168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5362" name="Picture 2" descr="C:\Users\Cemal\Desktop\sunum görsel\Desktop\işaretsiz\8_Site profil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782407"/>
            <a:ext cx="3262970" cy="3883499"/>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C:\Users\Cemal\Desktop\sunum görsel\Desktop\işaretsiz\9_yoru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776482"/>
            <a:ext cx="4755500" cy="3883500"/>
          </a:xfrm>
          <a:prstGeom prst="rect">
            <a:avLst/>
          </a:prstGeom>
          <a:noFill/>
          <a:extLst>
            <a:ext uri="{909E8E84-426E-40DD-AFC4-6F175D3DCCD1}">
              <a14:hiddenFill xmlns:a14="http://schemas.microsoft.com/office/drawing/2010/main">
                <a:solidFill>
                  <a:srgbClr val="FFFFFF"/>
                </a:solidFill>
              </a14:hiddenFill>
            </a:ext>
          </a:extLst>
        </p:spPr>
      </p:pic>
      <p:sp>
        <p:nvSpPr>
          <p:cNvPr id="13" name="Dikdörtgen 12"/>
          <p:cNvSpPr/>
          <p:nvPr/>
        </p:nvSpPr>
        <p:spPr>
          <a:xfrm>
            <a:off x="611560" y="3291829"/>
            <a:ext cx="3168352" cy="13392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Oval 13"/>
          <p:cNvSpPr/>
          <p:nvPr/>
        </p:nvSpPr>
        <p:spPr>
          <a:xfrm>
            <a:off x="7668344" y="4227934"/>
            <a:ext cx="1224136" cy="4031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36473538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554201"/>
            <a:ext cx="5328592"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6389" name="Picture 5" descr="C:\Users\Cemal\Desktop\sunum görsel\Desktop\işaretsiz\9_sil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3361" y="3579862"/>
            <a:ext cx="3781214" cy="1374987"/>
          </a:xfrm>
          <a:prstGeom prst="rect">
            <a:avLst/>
          </a:prstGeom>
          <a:noFill/>
          <a:extLst>
            <a:ext uri="{909E8E84-426E-40DD-AFC4-6F175D3DCCD1}">
              <a14:hiddenFill xmlns:a14="http://schemas.microsoft.com/office/drawing/2010/main">
                <a:solidFill>
                  <a:srgbClr val="FFFFFF"/>
                </a:solidFill>
              </a14:hiddenFill>
            </a:ext>
          </a:extLst>
        </p:spPr>
      </p:pic>
      <p:cxnSp>
        <p:nvCxnSpPr>
          <p:cNvPr id="3" name="Dirsek Bağlayıcısı 2"/>
          <p:cNvCxnSpPr/>
          <p:nvPr/>
        </p:nvCxnSpPr>
        <p:spPr>
          <a:xfrm rot="5400000">
            <a:off x="5927888" y="3610525"/>
            <a:ext cx="960632" cy="467258"/>
          </a:xfrm>
          <a:prstGeom prst="bentConnector2">
            <a:avLst/>
          </a:prstGeom>
          <a:ln>
            <a:tailEnd type="arrow"/>
          </a:ln>
        </p:spPr>
        <p:style>
          <a:lnRef idx="2">
            <a:schemeClr val="accent3"/>
          </a:lnRef>
          <a:fillRef idx="0">
            <a:schemeClr val="accent3"/>
          </a:fillRef>
          <a:effectRef idx="1">
            <a:schemeClr val="accent3"/>
          </a:effectRef>
          <a:fontRef idx="minor">
            <a:schemeClr val="tx1"/>
          </a:fontRef>
        </p:style>
      </p:cxnSp>
      <p:sp>
        <p:nvSpPr>
          <p:cNvPr id="53" name="Oval 52"/>
          <p:cNvSpPr/>
          <p:nvPr/>
        </p:nvSpPr>
        <p:spPr>
          <a:xfrm>
            <a:off x="5940152" y="314781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4" name="Oval 53"/>
          <p:cNvSpPr/>
          <p:nvPr/>
        </p:nvSpPr>
        <p:spPr>
          <a:xfrm>
            <a:off x="5292080" y="4515966"/>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54935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6388" name="Picture 4" descr="C:\Users\Cemal\Desktop\sunum görsel\Desktop\işaretsiz\9_yorum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15566"/>
            <a:ext cx="4536504" cy="2955656"/>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C:\Users\Cemal\Desktop\sunum görsel\Desktop\işaretsiz\9_yorumdzüenlem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48" y="915567"/>
            <a:ext cx="4009630" cy="295565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Dirsek Bağlayıcısı 3"/>
          <p:cNvCxnSpPr>
            <a:endCxn id="17410" idx="2"/>
          </p:cNvCxnSpPr>
          <p:nvPr/>
        </p:nvCxnSpPr>
        <p:spPr>
          <a:xfrm>
            <a:off x="4427984" y="3723878"/>
            <a:ext cx="2580679" cy="147345"/>
          </a:xfrm>
          <a:prstGeom prst="bentConnector4">
            <a:avLst>
              <a:gd name="adj1" fmla="val -95"/>
              <a:gd name="adj2" fmla="val 255146"/>
            </a:avLst>
          </a:prstGeom>
          <a:ln>
            <a:tailEnd type="arrow"/>
          </a:ln>
        </p:spPr>
        <p:style>
          <a:lnRef idx="2">
            <a:schemeClr val="accent3"/>
          </a:lnRef>
          <a:fillRef idx="0">
            <a:schemeClr val="accent3"/>
          </a:fillRef>
          <a:effectRef idx="1">
            <a:schemeClr val="accent3"/>
          </a:effectRef>
          <a:fontRef idx="minor">
            <a:schemeClr val="tx1"/>
          </a:fontRef>
        </p:style>
      </p:cxnSp>
      <p:sp>
        <p:nvSpPr>
          <p:cNvPr id="10" name="Oval 9"/>
          <p:cNvSpPr/>
          <p:nvPr/>
        </p:nvSpPr>
        <p:spPr>
          <a:xfrm>
            <a:off x="3851920" y="3507854"/>
            <a:ext cx="1224136"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Oval 10"/>
          <p:cNvSpPr/>
          <p:nvPr/>
        </p:nvSpPr>
        <p:spPr>
          <a:xfrm>
            <a:off x="8028384" y="3075806"/>
            <a:ext cx="1224136" cy="3977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4910589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8435" name="Picture 3" descr="C:\Users\Cemal\Desktop\sunum görsel\Desktop\işaretsiz\10_yorum_sonrası pu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771550"/>
            <a:ext cx="2808312" cy="3838026"/>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p:cNvSpPr/>
          <p:nvPr/>
        </p:nvSpPr>
        <p:spPr>
          <a:xfrm>
            <a:off x="3347864" y="3867894"/>
            <a:ext cx="1080120" cy="648072"/>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773278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a:t>,</a:t>
            </a:r>
            <a:r>
              <a:rPr lang="tr-TR" dirty="0" smtClean="0"/>
              <a:t> kullanıcıların Türkiye’nin her yerinde var olan yaşam alanları hakkında bilgi almalarını sağlayan, var olan bir yaşam alanını uygulamaya kazandıran, bu yaşam alanı hakkında gerekli bilgilerini girebileceği ve diğer kullanıcıların yorum yapabileceği forum tadında bir web sitesidir.</a:t>
            </a:r>
          </a:p>
          <a:p>
            <a:pPr marL="171450" lvl="0" indent="-171450">
              <a:spcBef>
                <a:spcPts val="1600"/>
              </a:spcBef>
              <a:buFontTx/>
              <a:buChar char="-"/>
            </a:pPr>
            <a:r>
              <a:rPr lang="tr-TR" dirty="0" smtClean="0"/>
              <a:t>Son zamanlarda insanların güvenli yerlerde barınmaları, ciddi bir günümüz problemi olmuştur.  Bu problemi çözmek adına yola çıktığımız bu projede sizler, yani son kullanıcılarımızın ferah bir dijital ortamda, veri gizliliği dikkate alınarak uygun ortam yaratılması amaçlanmıştır.</a:t>
            </a:r>
          </a:p>
          <a:p>
            <a:pPr marL="171450" lvl="0" indent="-171450">
              <a:spcBef>
                <a:spcPts val="1600"/>
              </a:spcBef>
              <a:buFontTx/>
              <a:buChar char="-"/>
            </a:pPr>
            <a:r>
              <a:rPr lang="tr-TR" dirty="0" err="1" smtClean="0"/>
              <a:t>Pandemi</a:t>
            </a:r>
            <a:r>
              <a:rPr lang="tr-TR" dirty="0" smtClean="0"/>
              <a:t> etkisiyle dijitalleşen dünyamızda var olan entegre teknolojiler, emlak yorumları projesiyle birlikte yeni bir dijitalleşme adımı altında kullanıcılarımızın hizmetine sunulmaktadır.</a:t>
            </a:r>
          </a:p>
          <a:p>
            <a:pPr marL="171450" lvl="0" indent="-171450">
              <a:spcBef>
                <a:spcPts val="1600"/>
              </a:spcBef>
              <a:buFontTx/>
              <a:buChar char="-"/>
            </a:pPr>
            <a:r>
              <a:rPr lang="tr-TR" dirty="0" smtClean="0"/>
              <a:t>Projemiz, oluşturulmakta kalmayıp ilerleyen süreçlerde geliştirilmeye devam edeceğini de sizlerle paylaşmaktan onur duyarız.</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927470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2" name="Dikdörtgen 1"/>
          <p:cNvSpPr/>
          <p:nvPr/>
        </p:nvSpPr>
        <p:spPr>
          <a:xfrm>
            <a:off x="1403648" y="1563638"/>
            <a:ext cx="1296144" cy="12961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5504015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9458" name="Picture 2" descr="C:\Users\Cemal\Desktop\sunum görsel\Desktop\işaretsiz\6_aramaişlem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939" y="915566"/>
            <a:ext cx="6809177" cy="316835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08304" y="915566"/>
            <a:ext cx="468052" cy="2160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26582740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123478"/>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6"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9216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smtClean="0"/>
              <a:t>EMLAKYORUMLARI.COM</a:t>
            </a:r>
            <a:endParaRPr lang="tr-TR" dirty="0"/>
          </a:p>
        </p:txBody>
      </p:sp>
      <p:sp>
        <p:nvSpPr>
          <p:cNvPr id="364" name="Google Shape;364;p32"/>
          <p:cNvSpPr txBox="1">
            <a:spLocks noGrp="1"/>
          </p:cNvSpPr>
          <p:nvPr>
            <p:ph type="body" idx="1"/>
          </p:nvPr>
        </p:nvSpPr>
        <p:spPr>
          <a:xfrm>
            <a:off x="1475656" y="1546242"/>
            <a:ext cx="4824536" cy="2753700"/>
          </a:xfrm>
          <a:prstGeom prst="rect">
            <a:avLst/>
          </a:prstGeom>
        </p:spPr>
        <p:txBody>
          <a:bodyPr spcFirstLastPara="1" wrap="square" lIns="91425" tIns="91425" rIns="91425" bIns="91425" anchor="ctr" anchorCtr="0">
            <a:noAutofit/>
          </a:bodyPr>
          <a:lstStyle/>
          <a:p>
            <a:pPr fontAlgn="base"/>
            <a:r>
              <a:rPr lang="tr-TR" sz="1200" dirty="0" smtClean="0">
                <a:hlinkClick r:id="rId3"/>
              </a:rPr>
              <a:t>www.emlakyorumlari.com</a:t>
            </a:r>
            <a:r>
              <a:rPr lang="tr-TR" sz="1200" dirty="0" smtClean="0"/>
              <a:t> Bir </a:t>
            </a:r>
            <a:r>
              <a:rPr lang="tr-TR" sz="1200" dirty="0" err="1"/>
              <a:t>H</a:t>
            </a:r>
            <a:r>
              <a:rPr lang="tr-TR" sz="1200" dirty="0" err="1" smtClean="0"/>
              <a:t>avelsan</a:t>
            </a:r>
            <a:r>
              <a:rPr lang="tr-TR" sz="1200" dirty="0" smtClean="0"/>
              <a:t> staj projesidir. </a:t>
            </a:r>
            <a:r>
              <a:rPr lang="tr-TR" sz="1200" dirty="0" err="1" smtClean="0"/>
              <a:t>Havelsan</a:t>
            </a:r>
            <a:r>
              <a:rPr lang="tr-TR" sz="1200" dirty="0" smtClean="0"/>
              <a:t> veri gizliliği konusunda gerekli düzenlemeler yapılmış ve 3. kişilerle içerik paylaşımı yapılmasına izin verilmemiştir.</a:t>
            </a:r>
          </a:p>
          <a:p>
            <a:pPr fontAlgn="base"/>
            <a:endParaRPr lang="tr-TR" sz="1200" dirty="0"/>
          </a:p>
          <a:p>
            <a:pPr fontAlgn="base"/>
            <a:r>
              <a:rPr lang="tr-TR" sz="1200" dirty="0" smtClean="0"/>
              <a:t>Bu projede amaç, günümüzde kullanılan yeni teknolojilere hakim olmak, MVC gibi başarılı bir </a:t>
            </a:r>
            <a:r>
              <a:rPr lang="tr-TR" sz="1200" dirty="0"/>
              <a:t>software </a:t>
            </a:r>
            <a:r>
              <a:rPr lang="tr-TR" sz="1200" dirty="0" err="1" smtClean="0"/>
              <a:t>architecture</a:t>
            </a:r>
            <a:r>
              <a:rPr lang="tr-TR" sz="1200" dirty="0" smtClean="0"/>
              <a:t> ile çalışmak, gerçek iş dünyasında kullanılan bazı teknolojileri bu projeye entegre etmektir.</a:t>
            </a:r>
          </a:p>
          <a:p>
            <a:pPr fontAlgn="base"/>
            <a:endParaRPr lang="tr-TR" sz="1200" dirty="0" smtClean="0"/>
          </a:p>
          <a:p>
            <a:pPr fontAlgn="base"/>
            <a:r>
              <a:rPr lang="tr-TR" sz="1200" dirty="0" smtClean="0"/>
              <a:t>POSTGRE SQL, </a:t>
            </a:r>
            <a:r>
              <a:rPr lang="tr-TR" sz="1200" dirty="0" err="1" smtClean="0"/>
              <a:t>Redis</a:t>
            </a:r>
            <a:r>
              <a:rPr lang="tr-TR" sz="1200" dirty="0" smtClean="0"/>
              <a:t> </a:t>
            </a:r>
            <a:r>
              <a:rPr lang="tr-TR" sz="1200" dirty="0" err="1" smtClean="0"/>
              <a:t>Cache</a:t>
            </a:r>
            <a:r>
              <a:rPr lang="tr-TR" sz="1200" dirty="0" smtClean="0"/>
              <a:t>, </a:t>
            </a:r>
            <a:r>
              <a:rPr lang="tr-TR" sz="1200" dirty="0" err="1" smtClean="0"/>
              <a:t>Balsamiq</a:t>
            </a:r>
            <a:r>
              <a:rPr lang="tr-TR" sz="1200" dirty="0" smtClean="0"/>
              <a:t> </a:t>
            </a:r>
            <a:r>
              <a:rPr lang="tr-TR" sz="1200" dirty="0" err="1" smtClean="0"/>
              <a:t>mock-up</a:t>
            </a:r>
            <a:r>
              <a:rPr lang="tr-TR" sz="1200" dirty="0" smtClean="0"/>
              <a:t>, </a:t>
            </a:r>
            <a:r>
              <a:rPr lang="tr-TR" sz="1200" dirty="0" err="1" smtClean="0"/>
              <a:t>Github</a:t>
            </a:r>
            <a:r>
              <a:rPr lang="tr-TR" sz="1200" dirty="0" smtClean="0"/>
              <a:t> gibi teknolojiler kullanılarak, gerçek iş dünyasından modellenerek tıpkı bir çalışan deneyimi bizlere aktarılmıştır.</a:t>
            </a:r>
            <a:endParaRPr lang="tr-TR" sz="1200" dirty="0"/>
          </a:p>
        </p:txBody>
      </p:sp>
      <p:grpSp>
        <p:nvGrpSpPr>
          <p:cNvPr id="10" name="Google Shape;2942;p63"/>
          <p:cNvGrpSpPr/>
          <p:nvPr/>
        </p:nvGrpSpPr>
        <p:grpSpPr>
          <a:xfrm>
            <a:off x="7452320" y="3404968"/>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Users\Cemal\Desktop\sunum görsel\thumbs_b_c_3a48a51758e9be48e5b5df2c9676bfb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4730" y="1246648"/>
            <a:ext cx="2611766" cy="1469118"/>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123478"/>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1115616" y="1347614"/>
            <a:ext cx="6984776" cy="1962434"/>
          </a:xfrm>
          <a:prstGeom prst="rect">
            <a:avLst/>
          </a:prstGeom>
        </p:spPr>
        <p:txBody>
          <a:bodyPr spcFirstLastPara="1" wrap="square" lIns="91425" tIns="91425" rIns="91425" bIns="91425" anchor="ctr" anchorCtr="0">
            <a:noAutofit/>
          </a:bodyPr>
          <a:lstStyle/>
          <a:p>
            <a:r>
              <a:rPr lang="tr-TR" dirty="0" smtClean="0"/>
              <a:t>MVC – RAZOR SYNTAX</a:t>
            </a:r>
            <a:endParaRPr lang="tr-TR" dirty="0"/>
          </a:p>
        </p:txBody>
      </p:sp>
      <p:sp>
        <p:nvSpPr>
          <p:cNvPr id="427" name="Google Shape;427;p38"/>
          <p:cNvSpPr txBox="1">
            <a:spLocks noGrp="1"/>
          </p:cNvSpPr>
          <p:nvPr>
            <p:ph type="title" idx="2"/>
          </p:nvPr>
        </p:nvSpPr>
        <p:spPr>
          <a:xfrm>
            <a:off x="3082350" y="170603"/>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1</a:t>
            </a:r>
            <a:endParaRPr dirty="0"/>
          </a:p>
        </p:txBody>
      </p:sp>
      <p:pic>
        <p:nvPicPr>
          <p:cNvPr id="3074" name="Picture 2" descr="C:\Users\Cemal\Desktop\sunum görsel\Screenshot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18755"/>
            <a:ext cx="3553841" cy="189092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Cemal\Desktop\sunum görsel\u09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176" y="3284190"/>
            <a:ext cx="2809015"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973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873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fontAlgn="base"/>
            <a:r>
              <a:rPr lang="tr-TR" dirty="0" smtClean="0"/>
              <a:t> MVC, tarihte ilk başta bir tasarım deseni(</a:t>
            </a:r>
            <a:r>
              <a:rPr lang="tr-TR" dirty="0" err="1" smtClean="0"/>
              <a:t>desing</a:t>
            </a:r>
            <a:r>
              <a:rPr lang="tr-TR" dirty="0" smtClean="0"/>
              <a:t> </a:t>
            </a:r>
            <a:r>
              <a:rPr lang="tr-TR" dirty="0" err="1" smtClean="0"/>
              <a:t>pattern</a:t>
            </a:r>
            <a:r>
              <a:rPr lang="tr-TR" dirty="0" smtClean="0"/>
              <a:t>) olarak doğsa da sonrasında çok sevildiği için kendisi bir yazılım mimarisi olarak kullanılmaya başlanmıştır. MVC, adının baş harflerini aldığı model-görsel-kontrolcü(model-</a:t>
            </a:r>
            <a:r>
              <a:rPr lang="tr-TR" dirty="0" err="1" smtClean="0"/>
              <a:t>view</a:t>
            </a:r>
            <a:r>
              <a:rPr lang="tr-TR" dirty="0" smtClean="0"/>
              <a:t>-</a:t>
            </a:r>
            <a:r>
              <a:rPr lang="tr-TR" dirty="0" err="1" smtClean="0"/>
              <a:t>controller</a:t>
            </a:r>
            <a:r>
              <a:rPr lang="tr-TR" dirty="0" smtClean="0"/>
              <a:t>) olarak 3 parçadan oluşmaktadır.</a:t>
            </a:r>
          </a:p>
          <a:p>
            <a:pPr fontAlgn="base"/>
            <a:endParaRPr lang="tr-TR" dirty="0"/>
          </a:p>
          <a:p>
            <a:pPr fontAlgn="base"/>
            <a:r>
              <a:rPr lang="tr-TR" dirty="0" smtClean="0"/>
              <a:t>Model: Verilerimizi bir taslak üzerinden veri erişimine açtığı ve veri doğrulama(</a:t>
            </a:r>
            <a:r>
              <a:rPr lang="tr-TR" dirty="0" err="1" smtClean="0"/>
              <a:t>validations</a:t>
            </a:r>
            <a:r>
              <a:rPr lang="tr-TR" dirty="0" smtClean="0"/>
              <a:t>) kısmının bulunduğu bir katmandır.</a:t>
            </a:r>
          </a:p>
          <a:p>
            <a:pPr fontAlgn="base"/>
            <a:endParaRPr lang="tr-TR" dirty="0"/>
          </a:p>
          <a:p>
            <a:pPr fontAlgn="base"/>
            <a:r>
              <a:rPr lang="tr-TR" dirty="0" err="1" smtClean="0"/>
              <a:t>View</a:t>
            </a:r>
            <a:r>
              <a:rPr lang="tr-TR" dirty="0" smtClean="0"/>
              <a:t>(görsel): </a:t>
            </a:r>
            <a:r>
              <a:rPr lang="tr-TR" dirty="0" err="1" smtClean="0"/>
              <a:t>View</a:t>
            </a:r>
            <a:r>
              <a:rPr lang="tr-TR" dirty="0" smtClean="0"/>
              <a:t> katmanı, geliştirilen projenin ara yüzünün oluşturulduğu katmandır, adından da anlaşılabileceği gibi projenin kullanıcı tarafında kullanıldığı, görsel kısımların oluşturulduğu ve burada olduğu gibi eğer bir web projesi yapılıyorsa, html kodlarının yazıldığı katman olarak değerlendirebiliriz.</a:t>
            </a:r>
          </a:p>
          <a:p>
            <a:pPr fontAlgn="base"/>
            <a:endParaRPr lang="tr-TR" dirty="0"/>
          </a:p>
          <a:p>
            <a:pPr fontAlgn="base"/>
            <a:r>
              <a:rPr lang="tr-TR" dirty="0" smtClean="0"/>
              <a:t>Controller(kontrolcü): Projenin arka yüzünün yazıldığı ve iş akışını kontrol eden bölümdür, model ve </a:t>
            </a:r>
            <a:r>
              <a:rPr lang="tr-TR" dirty="0" err="1" smtClean="0"/>
              <a:t>view</a:t>
            </a:r>
            <a:r>
              <a:rPr lang="tr-TR" dirty="0" smtClean="0"/>
              <a:t> arasındaki bağlantıyı sağlar ve aynı zamanda son kullanıcıdan gelen isteklere göre istenilen verileri </a:t>
            </a:r>
            <a:r>
              <a:rPr lang="tr-TR" dirty="0" err="1" smtClean="0"/>
              <a:t>view</a:t>
            </a:r>
            <a:r>
              <a:rPr lang="tr-TR" dirty="0" smtClean="0"/>
              <a:t> katmanına iletir.</a:t>
            </a:r>
          </a:p>
          <a:p>
            <a:pPr fontAlgn="base"/>
            <a:endParaRPr lang="tr-TR" dirty="0"/>
          </a:p>
          <a:p>
            <a:pPr fontAlgn="base"/>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MVC – RAZOR SYNTAX</a:t>
            </a:r>
            <a:endParaRPr dirty="0"/>
          </a:p>
        </p:txBody>
      </p:sp>
    </p:spTree>
    <p:extLst>
      <p:ext uri="{BB962C8B-B14F-4D97-AF65-F5344CB8AC3E}">
        <p14:creationId xmlns:p14="http://schemas.microsoft.com/office/powerpoint/2010/main" val="1044627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395536" y="539500"/>
            <a:ext cx="7992888" cy="431400"/>
          </a:xfrm>
          <a:prstGeom prst="rect">
            <a:avLst/>
          </a:prstGeom>
        </p:spPr>
        <p:txBody>
          <a:bodyPr spcFirstLastPara="1" wrap="square" lIns="91425" tIns="91425" rIns="91425" bIns="91425" anchor="ctr" anchorCtr="0">
            <a:noAutofit/>
          </a:bodyPr>
          <a:lstStyle/>
          <a:p>
            <a:r>
              <a:rPr lang="tr-TR" dirty="0"/>
              <a:t>MVC – RAZOR SYNTAX</a:t>
            </a:r>
          </a:p>
        </p:txBody>
      </p:sp>
      <p:sp>
        <p:nvSpPr>
          <p:cNvPr id="364" name="Google Shape;364;p32"/>
          <p:cNvSpPr txBox="1">
            <a:spLocks noGrp="1"/>
          </p:cNvSpPr>
          <p:nvPr>
            <p:ph type="body" idx="1"/>
          </p:nvPr>
        </p:nvSpPr>
        <p:spPr>
          <a:xfrm>
            <a:off x="1475656" y="987574"/>
            <a:ext cx="4824536" cy="2753700"/>
          </a:xfrm>
          <a:prstGeom prst="rect">
            <a:avLst/>
          </a:prstGeom>
        </p:spPr>
        <p:txBody>
          <a:bodyPr spcFirstLastPara="1" wrap="square" lIns="91425" tIns="91425" rIns="91425" bIns="91425" anchor="ctr" anchorCtr="0">
            <a:noAutofit/>
          </a:bodyPr>
          <a:lstStyle/>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smtClean="0"/>
              <a:t>Syntax</a:t>
            </a:r>
            <a:r>
              <a:rPr lang="tr-TR" sz="1200" dirty="0" smtClean="0"/>
              <a:t>: MVC projelerinde </a:t>
            </a:r>
            <a:r>
              <a:rPr lang="tr-TR" sz="1200" dirty="0" err="1"/>
              <a:t>V</a:t>
            </a:r>
            <a:r>
              <a:rPr lang="tr-TR" sz="1200" dirty="0" err="1" smtClean="0"/>
              <a:t>iew</a:t>
            </a:r>
            <a:r>
              <a:rPr lang="tr-TR" sz="1200" dirty="0" smtClean="0"/>
              <a:t> katmanında C# kodlarının yazılmasını sağlayan bir araçtır. </a:t>
            </a:r>
          </a:p>
          <a:p>
            <a:pPr marL="171450" indent="-171450">
              <a:buFontTx/>
              <a:buChar char="-"/>
            </a:pPr>
            <a:endParaRPr lang="tr-TR" sz="1200" dirty="0"/>
          </a:p>
          <a:p>
            <a:pPr marL="171450" indent="-171450">
              <a:buFontTx/>
              <a:buChar char="-"/>
            </a:pPr>
            <a:r>
              <a:rPr lang="tr-TR" sz="1200" dirty="0" err="1" smtClean="0"/>
              <a:t>Razor</a:t>
            </a:r>
            <a:r>
              <a:rPr lang="tr-TR" sz="1200" dirty="0" smtClean="0"/>
              <a:t>, </a:t>
            </a:r>
            <a:r>
              <a:rPr lang="tr-TR" sz="1200" dirty="0" err="1"/>
              <a:t>V</a:t>
            </a:r>
            <a:r>
              <a:rPr lang="tr-TR" sz="1200" dirty="0" err="1" smtClean="0"/>
              <a:t>iew</a:t>
            </a:r>
            <a:r>
              <a:rPr lang="tr-TR" sz="1200" dirty="0" smtClean="0"/>
              <a:t> katmanında modelimizden gelen gerekli verileri görsel yüzde gerekli </a:t>
            </a:r>
            <a:r>
              <a:rPr lang="tr-TR" sz="1200" dirty="0" err="1" smtClean="0"/>
              <a:t>komponentler</a:t>
            </a:r>
            <a:r>
              <a:rPr lang="tr-TR" sz="1200" dirty="0" smtClean="0"/>
              <a:t> içinde kullanılarak bizlere, büyük yardımlar sağlamaktadır.</a:t>
            </a:r>
          </a:p>
          <a:p>
            <a:pPr marL="171450" indent="-171450">
              <a:buFontTx/>
              <a:buChar char="-"/>
            </a:pPr>
            <a:endParaRPr lang="tr-TR" sz="1200" dirty="0"/>
          </a:p>
          <a:p>
            <a:pPr marL="171450" indent="-171450">
              <a:buFontTx/>
              <a:buChar char="-"/>
            </a:pPr>
            <a:r>
              <a:rPr lang="tr-TR" sz="1200" dirty="0" smtClean="0"/>
              <a:t>Bu sayede veri tabanı ile iletişime geçip gerekli verilerimizi görsel ara yüz üzerinde gösterebiliriz.</a:t>
            </a:r>
            <a:endParaRPr lang="tr-TR" sz="1200" dirty="0"/>
          </a:p>
        </p:txBody>
      </p:sp>
      <p:grpSp>
        <p:nvGrpSpPr>
          <p:cNvPr id="10" name="Google Shape;2942;p63"/>
          <p:cNvGrpSpPr/>
          <p:nvPr/>
        </p:nvGrpSpPr>
        <p:grpSpPr>
          <a:xfrm>
            <a:off x="7452320" y="3926227"/>
            <a:ext cx="587865" cy="517731"/>
            <a:chOff x="6000718" y="3070557"/>
            <a:chExt cx="587865" cy="517731"/>
          </a:xfrm>
        </p:grpSpPr>
        <p:sp>
          <p:nvSpPr>
            <p:cNvPr id="11" name="Google Shape;2943;p63"/>
            <p:cNvSpPr/>
            <p:nvPr/>
          </p:nvSpPr>
          <p:spPr>
            <a:xfrm>
              <a:off x="6161116" y="3104229"/>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44;p63"/>
            <p:cNvSpPr/>
            <p:nvPr/>
          </p:nvSpPr>
          <p:spPr>
            <a:xfrm>
              <a:off x="6032245" y="3317811"/>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45;p63"/>
            <p:cNvSpPr/>
            <p:nvPr/>
          </p:nvSpPr>
          <p:spPr>
            <a:xfrm>
              <a:off x="6189159" y="3073176"/>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46;p63"/>
            <p:cNvSpPr/>
            <p:nvPr/>
          </p:nvSpPr>
          <p:spPr>
            <a:xfrm>
              <a:off x="6123036" y="3116815"/>
              <a:ext cx="22734" cy="17095"/>
            </a:xfrm>
            <a:custGeom>
              <a:avLst/>
              <a:gdLst/>
              <a:ahLst/>
              <a:cxnLst/>
              <a:rect l="l" t="t" r="r" b="b"/>
              <a:pathLst>
                <a:path w="3940" h="2964" extrusionOk="0">
                  <a:moveTo>
                    <a:pt x="3940" y="1"/>
                  </a:moveTo>
                  <a:lnTo>
                    <a:pt x="3940" y="1"/>
                  </a:lnTo>
                  <a:cubicBezTo>
                    <a:pt x="2573" y="923"/>
                    <a:pt x="1260" y="1899"/>
                    <a:pt x="1" y="2964"/>
                  </a:cubicBezTo>
                  <a:cubicBezTo>
                    <a:pt x="1651" y="2839"/>
                    <a:pt x="2964" y="2094"/>
                    <a:pt x="3656" y="568"/>
                  </a:cubicBezTo>
                  <a:cubicBezTo>
                    <a:pt x="3744" y="373"/>
                    <a:pt x="3833" y="196"/>
                    <a:pt x="3940"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47;p63"/>
            <p:cNvSpPr/>
            <p:nvPr/>
          </p:nvSpPr>
          <p:spPr>
            <a:xfrm>
              <a:off x="6099493" y="3152223"/>
              <a:ext cx="3999" cy="4205"/>
            </a:xfrm>
            <a:custGeom>
              <a:avLst/>
              <a:gdLst/>
              <a:ahLst/>
              <a:cxnLst/>
              <a:rect l="l" t="t" r="r" b="b"/>
              <a:pathLst>
                <a:path w="693" h="729" extrusionOk="0">
                  <a:moveTo>
                    <a:pt x="693" y="1"/>
                  </a:moveTo>
                  <a:cubicBezTo>
                    <a:pt x="462" y="231"/>
                    <a:pt x="231" y="480"/>
                    <a:pt x="1" y="728"/>
                  </a:cubicBezTo>
                  <a:cubicBezTo>
                    <a:pt x="284" y="533"/>
                    <a:pt x="533" y="285"/>
                    <a:pt x="693"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48;p63"/>
            <p:cNvSpPr/>
            <p:nvPr/>
          </p:nvSpPr>
          <p:spPr>
            <a:xfrm>
              <a:off x="6350890" y="3500386"/>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49;p63"/>
            <p:cNvSpPr/>
            <p:nvPr/>
          </p:nvSpPr>
          <p:spPr>
            <a:xfrm>
              <a:off x="6263064" y="3138409"/>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50;p63"/>
            <p:cNvSpPr/>
            <p:nvPr/>
          </p:nvSpPr>
          <p:spPr>
            <a:xfrm>
              <a:off x="6251907" y="3097504"/>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51;p63"/>
            <p:cNvSpPr/>
            <p:nvPr/>
          </p:nvSpPr>
          <p:spPr>
            <a:xfrm>
              <a:off x="6251498" y="3152108"/>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noFill/>
            <a:ln w="9525" cap="flat" cmpd="sng">
              <a:solidFill>
                <a:srgbClr val="5F81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52;p63"/>
            <p:cNvSpPr/>
            <p:nvPr/>
          </p:nvSpPr>
          <p:spPr>
            <a:xfrm>
              <a:off x="6000718" y="3070557"/>
              <a:ext cx="587865" cy="517731"/>
            </a:xfrm>
            <a:custGeom>
              <a:avLst/>
              <a:gdLst/>
              <a:ahLst/>
              <a:cxnLst/>
              <a:rect l="l" t="t" r="r" b="b"/>
              <a:pathLst>
                <a:path w="101883" h="89767" extrusionOk="0">
                  <a:moveTo>
                    <a:pt x="50267" y="444"/>
                  </a:moveTo>
                  <a:cubicBezTo>
                    <a:pt x="55590" y="462"/>
                    <a:pt x="60878" y="1384"/>
                    <a:pt x="65881" y="3177"/>
                  </a:cubicBezTo>
                  <a:cubicBezTo>
                    <a:pt x="89445" y="11622"/>
                    <a:pt x="101883" y="37138"/>
                    <a:pt x="93614" y="60186"/>
                  </a:cubicBezTo>
                  <a:cubicBezTo>
                    <a:pt x="87173" y="78160"/>
                    <a:pt x="70033" y="89321"/>
                    <a:pt x="51598" y="89321"/>
                  </a:cubicBezTo>
                  <a:cubicBezTo>
                    <a:pt x="46275" y="89321"/>
                    <a:pt x="41005" y="88381"/>
                    <a:pt x="36002" y="86588"/>
                  </a:cubicBezTo>
                  <a:cubicBezTo>
                    <a:pt x="12421" y="78143"/>
                    <a:pt x="0" y="52628"/>
                    <a:pt x="8251" y="29597"/>
                  </a:cubicBezTo>
                  <a:cubicBezTo>
                    <a:pt x="14692" y="11605"/>
                    <a:pt x="31850" y="444"/>
                    <a:pt x="50267" y="444"/>
                  </a:cubicBezTo>
                  <a:close/>
                  <a:moveTo>
                    <a:pt x="50267" y="0"/>
                  </a:moveTo>
                  <a:cubicBezTo>
                    <a:pt x="45672" y="0"/>
                    <a:pt x="41094" y="692"/>
                    <a:pt x="36711" y="2041"/>
                  </a:cubicBezTo>
                  <a:cubicBezTo>
                    <a:pt x="32364" y="3372"/>
                    <a:pt x="28265" y="5359"/>
                    <a:pt x="24504" y="7896"/>
                  </a:cubicBezTo>
                  <a:cubicBezTo>
                    <a:pt x="11640" y="16644"/>
                    <a:pt x="4347" y="31531"/>
                    <a:pt x="5341" y="47056"/>
                  </a:cubicBezTo>
                  <a:cubicBezTo>
                    <a:pt x="5714" y="52858"/>
                    <a:pt x="7222" y="58536"/>
                    <a:pt x="9777" y="63753"/>
                  </a:cubicBezTo>
                  <a:cubicBezTo>
                    <a:pt x="12350" y="69022"/>
                    <a:pt x="15898" y="73760"/>
                    <a:pt x="20245" y="77681"/>
                  </a:cubicBezTo>
                  <a:cubicBezTo>
                    <a:pt x="28930" y="85568"/>
                    <a:pt x="40125" y="89766"/>
                    <a:pt x="51538" y="89766"/>
                  </a:cubicBezTo>
                  <a:cubicBezTo>
                    <a:pt x="56096" y="89766"/>
                    <a:pt x="60690" y="89097"/>
                    <a:pt x="65172" y="87724"/>
                  </a:cubicBezTo>
                  <a:cubicBezTo>
                    <a:pt x="69501" y="86376"/>
                    <a:pt x="73618" y="84406"/>
                    <a:pt x="77361" y="81851"/>
                  </a:cubicBezTo>
                  <a:cubicBezTo>
                    <a:pt x="90225" y="73121"/>
                    <a:pt x="97518" y="58234"/>
                    <a:pt x="96524" y="42709"/>
                  </a:cubicBezTo>
                  <a:cubicBezTo>
                    <a:pt x="96152" y="36907"/>
                    <a:pt x="94643" y="31229"/>
                    <a:pt x="92088" y="26012"/>
                  </a:cubicBezTo>
                  <a:cubicBezTo>
                    <a:pt x="89533" y="20743"/>
                    <a:pt x="85985" y="16005"/>
                    <a:pt x="81620" y="12084"/>
                  </a:cubicBezTo>
                  <a:cubicBezTo>
                    <a:pt x="73032" y="4330"/>
                    <a:pt x="61854" y="36"/>
                    <a:pt x="50285"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98" name="Picture 2" descr="C:\Users\Cemal\Desktop\sunum görsel\image_756A228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955" y="1563638"/>
            <a:ext cx="2498533" cy="1916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20702442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1562620" y="699542"/>
            <a:ext cx="6105724"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 Projede kullanılan veri tabanı POSTGRESQL olarak belirlenmiştir.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EMLAKYORUMLARI.COM</a:t>
            </a:r>
            <a:endParaRPr dirty="0"/>
          </a:p>
        </p:txBody>
      </p:sp>
      <p:pic>
        <p:nvPicPr>
          <p:cNvPr id="5122" name="Picture 2" descr="C:\Users\Cemal\Desktop\sunum görsel\Screenshot_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458" y="1567036"/>
            <a:ext cx="5424830" cy="316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REDIS CACHE</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2</a:t>
            </a:r>
            <a:endParaRPr dirty="0"/>
          </a:p>
        </p:txBody>
      </p:sp>
    </p:spTree>
    <p:extLst>
      <p:ext uri="{BB962C8B-B14F-4D97-AF65-F5344CB8AC3E}">
        <p14:creationId xmlns:p14="http://schemas.microsoft.com/office/powerpoint/2010/main" val="9220078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6995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err="1" smtClean="0"/>
              <a:t>Redis</a:t>
            </a:r>
            <a:r>
              <a:rPr lang="tr-TR" dirty="0" smtClean="0"/>
              <a:t>(Remote Dictionary Service), C programlama dili ile </a:t>
            </a:r>
            <a:r>
              <a:rPr lang="tr-TR" dirty="0"/>
              <a:t>yazılmış, </a:t>
            </a:r>
            <a:r>
              <a:rPr lang="tr-TR" dirty="0" err="1"/>
              <a:t>key-value</a:t>
            </a:r>
            <a:r>
              <a:rPr lang="tr-TR" dirty="0"/>
              <a:t> şeklinde tasarlanmış bir </a:t>
            </a:r>
            <a:r>
              <a:rPr lang="tr-TR" dirty="0" err="1"/>
              <a:t>NoSQL</a:t>
            </a:r>
            <a:r>
              <a:rPr lang="tr-TR" dirty="0"/>
              <a:t> </a:t>
            </a:r>
            <a:r>
              <a:rPr lang="tr-TR" dirty="0" smtClean="0"/>
              <a:t>veri tabanıdır</a:t>
            </a:r>
            <a:r>
              <a:rPr lang="tr-TR" dirty="0"/>
              <a:t>. Veriyi bellekte tuttuğu için çok hızlı okuma ve yazma yapılır</a:t>
            </a:r>
            <a:r>
              <a:rPr lang="tr-TR" dirty="0" smtClean="0"/>
              <a:t>.</a:t>
            </a:r>
          </a:p>
          <a:p>
            <a:pPr marL="171450" lvl="0" indent="-171450">
              <a:spcBef>
                <a:spcPts val="1600"/>
              </a:spcBef>
              <a:buFontTx/>
              <a:buChar char="-"/>
            </a:pPr>
            <a:r>
              <a:rPr lang="tr-TR" dirty="0" smtClean="0"/>
              <a:t>Proje içerisinde </a:t>
            </a:r>
            <a:r>
              <a:rPr lang="tr-TR" dirty="0" err="1" smtClean="0"/>
              <a:t>Redis</a:t>
            </a:r>
            <a:r>
              <a:rPr lang="tr-TR" dirty="0" smtClean="0"/>
              <a:t>, ilişkisel olmadığı için bir veri tabanı olarak değil, ram üzerinde veri tuttuğu için sayısı ve tekrarı çok olan veri alışverişlerinde bir </a:t>
            </a:r>
            <a:r>
              <a:rPr lang="tr-TR" dirty="0" err="1" smtClean="0"/>
              <a:t>cacheleme</a:t>
            </a:r>
            <a:r>
              <a:rPr lang="tr-TR" dirty="0" smtClean="0"/>
              <a:t> yapısı olarak kullanılmıştır.</a:t>
            </a:r>
          </a:p>
          <a:p>
            <a:pPr marL="171450" lvl="0" indent="-171450">
              <a:spcBef>
                <a:spcPts val="1600"/>
              </a:spcBef>
              <a:buFontTx/>
              <a:buChar char="-"/>
            </a:pPr>
            <a:r>
              <a:rPr lang="tr-TR" dirty="0" err="1" smtClean="0"/>
              <a:t>Cachelemede</a:t>
            </a:r>
            <a:r>
              <a:rPr lang="tr-TR" dirty="0" smtClean="0"/>
              <a:t> anlatılmak istenen, çok fazla sayıda ve çok fazla tekrarda veri tabanı işlemlerinde veri, veri tabanı üzerinde sorgularla ve hard diske kayıtlı bir veri olarak değil, ram üzerinde sorgu ve ilişki kurulmaksızın sadece </a:t>
            </a:r>
            <a:r>
              <a:rPr lang="tr-TR" dirty="0" err="1" smtClean="0"/>
              <a:t>key-value</a:t>
            </a:r>
            <a:r>
              <a:rPr lang="tr-TR" dirty="0" smtClean="0"/>
              <a:t> ilişkisi üzerinden elde edilmiştir.</a:t>
            </a:r>
          </a:p>
          <a:p>
            <a:pPr marL="171450" lvl="0" indent="-171450">
              <a:spcBef>
                <a:spcPts val="1600"/>
              </a:spcBef>
              <a:buFontTx/>
              <a:buChar char="-"/>
            </a:pPr>
            <a:r>
              <a:rPr lang="tr-TR" dirty="0" err="1" smtClean="0"/>
              <a:t>Redisin</a:t>
            </a:r>
            <a:r>
              <a:rPr lang="tr-TR" dirty="0" smtClean="0"/>
              <a:t> bu avantajı sayesinde ciddi bir performans elde edilmiştir ve son kullanıcılarımız için en önemli kriterlerden biri performanstır.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REDIS CACHE</a:t>
            </a:r>
            <a:endParaRPr dirty="0"/>
          </a:p>
        </p:txBody>
      </p:sp>
      <p:pic>
        <p:nvPicPr>
          <p:cNvPr id="6146" name="Picture 2" descr="C:\Users\Cemal\Desktop\sunum görsel\banner-1544x5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947363"/>
            <a:ext cx="3312368" cy="107265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09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Projeye başlanırken gerekli </a:t>
            </a:r>
            <a:r>
              <a:rPr lang="tr-TR" dirty="0" err="1" smtClean="0"/>
              <a:t>mock-up</a:t>
            </a:r>
            <a:r>
              <a:rPr lang="tr-TR" dirty="0" smtClean="0"/>
              <a:t> tasarlanıp, bu </a:t>
            </a:r>
            <a:r>
              <a:rPr lang="tr-TR" dirty="0" err="1" smtClean="0"/>
              <a:t>mock-up</a:t>
            </a:r>
            <a:r>
              <a:rPr lang="tr-TR" dirty="0" smtClean="0"/>
              <a:t> örnek alınarak proje içerisinde gerekli kullanıcı ara yüzleri tasarımı sağlanmıştır.</a:t>
            </a:r>
          </a:p>
          <a:p>
            <a:pPr marL="171450" lvl="0" indent="-171450">
              <a:spcBef>
                <a:spcPts val="1600"/>
              </a:spcBef>
              <a:buFontTx/>
              <a:buChar char="-"/>
            </a:pPr>
            <a:endParaRPr lang="tr-TR" dirty="0"/>
          </a:p>
          <a:p>
            <a:pPr marL="171450" lvl="0" indent="-171450">
              <a:spcBef>
                <a:spcPts val="1600"/>
              </a:spcBef>
              <a:buFontTx/>
              <a:buChar char="-"/>
            </a:pPr>
            <a:r>
              <a:rPr lang="tr-TR" dirty="0" smtClean="0"/>
              <a:t>Proje içerisinde güncel teknolojilerden faydalanılıp, projeye entegre edilmiştir.</a:t>
            </a:r>
          </a:p>
          <a:p>
            <a:pPr marL="171450" lvl="0" indent="-171450">
              <a:spcBef>
                <a:spcPts val="1600"/>
              </a:spcBef>
              <a:buFontTx/>
              <a:buChar char="-"/>
            </a:pPr>
            <a:r>
              <a:rPr lang="tr-TR" dirty="0" smtClean="0"/>
              <a:t>Projede;</a:t>
            </a:r>
          </a:p>
          <a:p>
            <a:pPr marL="171450" lvl="0" indent="-171450">
              <a:spcBef>
                <a:spcPts val="1600"/>
              </a:spcBef>
              <a:buFontTx/>
              <a:buChar char="-"/>
            </a:pPr>
            <a:r>
              <a:rPr lang="tr-TR" dirty="0" smtClean="0"/>
              <a:t>- Yazılım mimarisi olarak MVC</a:t>
            </a:r>
          </a:p>
          <a:p>
            <a:pPr marL="171450" lvl="0" indent="-171450">
              <a:spcBef>
                <a:spcPts val="1600"/>
              </a:spcBef>
              <a:buFontTx/>
              <a:buChar char="-"/>
            </a:pPr>
            <a:r>
              <a:rPr lang="tr-TR" dirty="0" smtClean="0"/>
              <a:t>- Geliştirilen yazılım dili olarak C#</a:t>
            </a:r>
          </a:p>
          <a:p>
            <a:pPr marL="171450" lvl="0" indent="-171450">
              <a:spcBef>
                <a:spcPts val="1600"/>
              </a:spcBef>
              <a:buFontTx/>
              <a:buChar char="-"/>
            </a:pPr>
            <a:r>
              <a:rPr lang="tr-TR" dirty="0" smtClean="0"/>
              <a:t>- Kullanılan </a:t>
            </a:r>
            <a:r>
              <a:rPr lang="tr-TR" dirty="0" err="1" smtClean="0"/>
              <a:t>framework</a:t>
            </a:r>
            <a:r>
              <a:rPr lang="tr-TR" dirty="0" smtClean="0"/>
              <a:t>  ise ASP.NET  Olarak belirlenmiştir.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820825"/>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2337508"/>
            <a:ext cx="4265100" cy="1482300"/>
          </a:xfrm>
          <a:prstGeom prst="rect">
            <a:avLst/>
          </a:prstGeom>
        </p:spPr>
        <p:txBody>
          <a:bodyPr spcFirstLastPara="1" wrap="square" lIns="91425" tIns="91425" rIns="91425" bIns="91425" anchor="ctr" anchorCtr="0">
            <a:noAutofit/>
          </a:bodyPr>
          <a:lstStyle/>
          <a:p>
            <a:r>
              <a:rPr lang="tr-TR" dirty="0" smtClean="0"/>
              <a:t>MOCK-UP</a:t>
            </a:r>
            <a:endParaRPr lang="tr-TR" dirty="0"/>
          </a:p>
        </p:txBody>
      </p:sp>
      <p:sp>
        <p:nvSpPr>
          <p:cNvPr id="427" name="Google Shape;427;p38"/>
          <p:cNvSpPr txBox="1">
            <a:spLocks noGrp="1"/>
          </p:cNvSpPr>
          <p:nvPr>
            <p:ph type="title" idx="2"/>
          </p:nvPr>
        </p:nvSpPr>
        <p:spPr>
          <a:xfrm>
            <a:off x="3082350" y="867950"/>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3</a:t>
            </a:r>
            <a:endParaRPr dirty="0"/>
          </a:p>
        </p:txBody>
      </p:sp>
    </p:spTree>
    <p:extLst>
      <p:ext uri="{BB962C8B-B14F-4D97-AF65-F5344CB8AC3E}">
        <p14:creationId xmlns:p14="http://schemas.microsoft.com/office/powerpoint/2010/main" val="1769578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err="1" smtClean="0"/>
              <a:t>Mock-up</a:t>
            </a:r>
            <a:r>
              <a:rPr lang="tr-TR" dirty="0" smtClean="0"/>
              <a:t>, tasarlanmak istenen bir projenin </a:t>
            </a:r>
            <a:r>
              <a:rPr lang="tr-TR" dirty="0" err="1" smtClean="0"/>
              <a:t>visual</a:t>
            </a:r>
            <a:r>
              <a:rPr lang="tr-TR" dirty="0" smtClean="0"/>
              <a:t> </a:t>
            </a:r>
            <a:r>
              <a:rPr lang="tr-TR" dirty="0" err="1" smtClean="0"/>
              <a:t>blueprint</a:t>
            </a:r>
            <a:r>
              <a:rPr lang="tr-TR" dirty="0" smtClean="0"/>
              <a:t>(görsel taslak) tasarımının yapıldığı bir aşama olarak görülmektedir. </a:t>
            </a:r>
          </a:p>
          <a:p>
            <a:pPr marL="311150" indent="-171450">
              <a:buFontTx/>
              <a:buChar char="-"/>
            </a:pPr>
            <a:endParaRPr lang="tr-TR" dirty="0"/>
          </a:p>
          <a:p>
            <a:pPr marL="311150" indent="-171450">
              <a:buFontTx/>
              <a:buChar char="-"/>
            </a:pPr>
            <a:r>
              <a:rPr lang="tr-TR" dirty="0" smtClean="0"/>
              <a:t>Bir projenin </a:t>
            </a:r>
            <a:r>
              <a:rPr lang="tr-TR" dirty="0" err="1" smtClean="0"/>
              <a:t>mock-up</a:t>
            </a:r>
            <a:r>
              <a:rPr lang="tr-TR" dirty="0" smtClean="0"/>
              <a:t> tasarlanışı, projeye başlamadan önce nasıl bir tasarım dilini kullanılacağının da karar verildiği aşamadır. Genelde projeye başlanmadan önce bir taslak tasarımı belirlenir ve proje geliştirildiği aşamalarda, taslak tasarımına uyarak proje </a:t>
            </a:r>
            <a:r>
              <a:rPr lang="tr-TR" dirty="0" err="1" smtClean="0"/>
              <a:t>arayüzü</a:t>
            </a:r>
            <a:r>
              <a:rPr lang="tr-TR" dirty="0" smtClean="0"/>
              <a:t> hazırlanır.</a:t>
            </a:r>
          </a:p>
          <a:p>
            <a:pPr marL="311150" indent="-171450">
              <a:buFontTx/>
              <a:buChar char="-"/>
            </a:pPr>
            <a:endParaRPr lang="tr-TR" dirty="0"/>
          </a:p>
          <a:p>
            <a:pPr marL="311150" indent="-171450">
              <a:buFontTx/>
              <a:buChar char="-"/>
            </a:pPr>
            <a:r>
              <a:rPr lang="tr-TR" dirty="0" smtClean="0"/>
              <a:t>Bu </a:t>
            </a:r>
            <a:r>
              <a:rPr lang="tr-TR" dirty="0" err="1" smtClean="0"/>
              <a:t>mock</a:t>
            </a:r>
            <a:r>
              <a:rPr lang="tr-TR" dirty="0" err="1"/>
              <a:t>-</a:t>
            </a:r>
            <a:r>
              <a:rPr lang="tr-TR" dirty="0" err="1" smtClean="0"/>
              <a:t>up</a:t>
            </a:r>
            <a:r>
              <a:rPr lang="tr-TR" dirty="0" smtClean="0"/>
              <a:t> tasarımı, aslında bizlere de arka planda neler yapacağımızı, hangi fonksiyonların yazılıp çizileceği konusunda da </a:t>
            </a:r>
            <a:r>
              <a:rPr lang="tr-TR" smtClean="0"/>
              <a:t>bazı </a:t>
            </a:r>
            <a:r>
              <a:rPr lang="tr-TR" smtClean="0"/>
              <a:t>ipuçları </a:t>
            </a:r>
            <a:r>
              <a:rPr lang="tr-TR" dirty="0" smtClean="0"/>
              <a:t>vermektedir. </a:t>
            </a:r>
          </a:p>
          <a:p>
            <a:pPr marL="311150" indent="-171450">
              <a:buFontTx/>
              <a:buChar char="-"/>
            </a:pPr>
            <a:endParaRPr lang="tr-TR" dirty="0"/>
          </a:p>
          <a:p>
            <a:pPr marL="311150" indent="-171450">
              <a:buFontTx/>
              <a:buChar char="-"/>
            </a:pPr>
            <a:r>
              <a:rPr lang="tr-TR" dirty="0" smtClean="0"/>
              <a:t>Staj projesi kapsamında kullanılan program, </a:t>
            </a:r>
            <a:r>
              <a:rPr lang="tr-TR" dirty="0" err="1" smtClean="0"/>
              <a:t>Balsamiq</a:t>
            </a:r>
            <a:r>
              <a:rPr lang="tr-TR" dirty="0" smtClean="0"/>
              <a:t> </a:t>
            </a:r>
            <a:r>
              <a:rPr lang="tr-TR" dirty="0" err="1" smtClean="0"/>
              <a:t>Mock-Up</a:t>
            </a:r>
            <a:r>
              <a:rPr lang="tr-TR" dirty="0" smtClean="0"/>
              <a:t> olarak belirlenmiştir. </a:t>
            </a:r>
            <a:r>
              <a:rPr lang="tr-TR" dirty="0" err="1" smtClean="0"/>
              <a:t>Mentörlerimizin</a:t>
            </a:r>
            <a:r>
              <a:rPr lang="tr-TR" dirty="0" smtClean="0"/>
              <a:t> fikirleri ışığında bu karar verilmiş ve kullanım basitliği nedeniyle biz stajyer olarak oldukça uygun görülmüştür.</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MOCK-UP</a:t>
            </a:r>
            <a:endParaRPr dirty="0"/>
          </a:p>
        </p:txBody>
      </p:sp>
    </p:spTree>
    <p:extLst>
      <p:ext uri="{BB962C8B-B14F-4D97-AF65-F5344CB8AC3E}">
        <p14:creationId xmlns:p14="http://schemas.microsoft.com/office/powerpoint/2010/main" val="2520813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p:nvPr/>
        </p:nvSpPr>
        <p:spPr>
          <a:xfrm>
            <a:off x="3874600" y="267494"/>
            <a:ext cx="1394746" cy="1394746"/>
          </a:xfrm>
          <a:custGeom>
            <a:avLst/>
            <a:gdLst/>
            <a:ahLst/>
            <a:cxnLst/>
            <a:rect l="l" t="t" r="r" b="b"/>
            <a:pathLst>
              <a:path w="45090" h="45090" extrusionOk="0">
                <a:moveTo>
                  <a:pt x="45090" y="45089"/>
                </a:moveTo>
                <a:lnTo>
                  <a:pt x="1" y="45089"/>
                </a:lnTo>
                <a:lnTo>
                  <a:pt x="1" y="0"/>
                </a:lnTo>
                <a:lnTo>
                  <a:pt x="45090" y="0"/>
                </a:lnTo>
                <a:close/>
                <a:moveTo>
                  <a:pt x="441" y="44649"/>
                </a:moveTo>
                <a:lnTo>
                  <a:pt x="44649" y="44649"/>
                </a:lnTo>
                <a:lnTo>
                  <a:pt x="44649" y="441"/>
                </a:lnTo>
                <a:lnTo>
                  <a:pt x="441" y="441"/>
                </a:lnTo>
                <a:close/>
              </a:path>
            </a:pathLst>
          </a:custGeom>
          <a:gradFill>
            <a:gsLst>
              <a:gs pos="0">
                <a:schemeClr val="accent6"/>
              </a:gs>
              <a:gs pos="50000">
                <a:schemeClr val="accent4"/>
              </a:gs>
              <a:gs pos="100000">
                <a:schemeClr val="accent5"/>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txBox="1">
            <a:spLocks noGrp="1"/>
          </p:cNvSpPr>
          <p:nvPr>
            <p:ph type="title"/>
          </p:nvPr>
        </p:nvSpPr>
        <p:spPr>
          <a:xfrm>
            <a:off x="2439450" y="1563638"/>
            <a:ext cx="4265100" cy="1482300"/>
          </a:xfrm>
          <a:prstGeom prst="rect">
            <a:avLst/>
          </a:prstGeom>
        </p:spPr>
        <p:txBody>
          <a:bodyPr spcFirstLastPara="1" wrap="square" lIns="91425" tIns="91425" rIns="91425" bIns="91425" anchor="ctr" anchorCtr="0">
            <a:noAutofit/>
          </a:bodyPr>
          <a:lstStyle/>
          <a:p>
            <a:r>
              <a:rPr lang="tr-TR" dirty="0" smtClean="0"/>
              <a:t>GITHUB</a:t>
            </a:r>
            <a:endParaRPr lang="tr-TR" dirty="0"/>
          </a:p>
        </p:txBody>
      </p:sp>
      <p:sp>
        <p:nvSpPr>
          <p:cNvPr id="427" name="Google Shape;427;p38"/>
          <p:cNvSpPr txBox="1">
            <a:spLocks noGrp="1"/>
          </p:cNvSpPr>
          <p:nvPr>
            <p:ph type="title" idx="2"/>
          </p:nvPr>
        </p:nvSpPr>
        <p:spPr>
          <a:xfrm>
            <a:off x="3082350" y="314619"/>
            <a:ext cx="2979300" cy="130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4</a:t>
            </a:r>
            <a:endParaRPr dirty="0"/>
          </a:p>
        </p:txBody>
      </p:sp>
      <p:pic>
        <p:nvPicPr>
          <p:cNvPr id="7170" name="Picture 2" descr="C:\Users\Cemal\Desktop\sunum görsel\in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075806"/>
            <a:ext cx="2957472" cy="165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540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2"/>
          <p:cNvSpPr txBox="1">
            <a:spLocks noGrp="1"/>
          </p:cNvSpPr>
          <p:nvPr>
            <p:ph type="title"/>
          </p:nvPr>
        </p:nvSpPr>
        <p:spPr>
          <a:xfrm>
            <a:off x="1259632" y="539500"/>
            <a:ext cx="5150100" cy="431400"/>
          </a:xfrm>
          <a:prstGeom prst="rect">
            <a:avLst/>
          </a:prstGeom>
        </p:spPr>
        <p:txBody>
          <a:bodyPr spcFirstLastPara="1" wrap="square" lIns="91425" tIns="91425" rIns="91425" bIns="91425" anchor="ctr" anchorCtr="0">
            <a:noAutofit/>
          </a:bodyPr>
          <a:lstStyle/>
          <a:p>
            <a:r>
              <a:rPr lang="tr-TR" dirty="0"/>
              <a:t>GITHUB</a:t>
            </a:r>
          </a:p>
        </p:txBody>
      </p:sp>
      <p:sp>
        <p:nvSpPr>
          <p:cNvPr id="364" name="Google Shape;364;p32"/>
          <p:cNvSpPr txBox="1">
            <a:spLocks noGrp="1"/>
          </p:cNvSpPr>
          <p:nvPr>
            <p:ph type="body" idx="1"/>
          </p:nvPr>
        </p:nvSpPr>
        <p:spPr>
          <a:xfrm>
            <a:off x="899592" y="1546242"/>
            <a:ext cx="5832648" cy="2753700"/>
          </a:xfrm>
          <a:prstGeom prst="rect">
            <a:avLst/>
          </a:prstGeom>
        </p:spPr>
        <p:txBody>
          <a:bodyPr spcFirstLastPara="1" wrap="square" lIns="91425" tIns="91425" rIns="91425" bIns="91425" anchor="ctr" anchorCtr="0">
            <a:noAutofit/>
          </a:bodyPr>
          <a:lstStyle/>
          <a:p>
            <a:r>
              <a:rPr lang="tr-TR" sz="1200" dirty="0"/>
              <a:t>Kısacası </a:t>
            </a:r>
            <a:r>
              <a:rPr lang="tr-TR" sz="1200" dirty="0" err="1"/>
              <a:t>GitHub</a:t>
            </a:r>
            <a:r>
              <a:rPr lang="tr-TR" sz="1200" dirty="0"/>
              <a:t>, Git adlı bir sürüm kontrol sistemini (VCS) barındıran bulut tabanlı bir hizmettir. Geliştiricilerin, ilerlemelerini ayrıntılı olarak takip ederken ortak projelerde işbirliği yapmasına ve değişiklikler yapmasına olanak tanır</a:t>
            </a:r>
            <a:r>
              <a:rPr lang="tr-TR" sz="1200" dirty="0" smtClean="0"/>
              <a:t>.</a:t>
            </a:r>
          </a:p>
          <a:p>
            <a:endParaRPr lang="tr-TR" sz="1200" dirty="0"/>
          </a:p>
          <a:p>
            <a:r>
              <a:rPr lang="tr-TR" sz="1200" dirty="0"/>
              <a:t>Başka bir deyişle, sürüm kontrolü, geliştiricilerin aynı anda projeler üzerinde çalışmasına olanak tanır. Meslektaşlarının çalışmalarını ihlal etmeden veya geciktirmeden ihtiyaç duydukları kadar değişiklik yapmalarını sağlar</a:t>
            </a:r>
            <a:r>
              <a:rPr lang="tr-TR" sz="1200" dirty="0" smtClean="0"/>
              <a:t>.</a:t>
            </a:r>
          </a:p>
          <a:p>
            <a:endParaRPr lang="tr-TR" sz="1200" dirty="0"/>
          </a:p>
          <a:p>
            <a:r>
              <a:rPr lang="tr-TR" sz="1200" dirty="0"/>
              <a:t>Özetlemek gerekirse, sürüm kontrolü riskleri ve çok fazla hata yapma korkusunu ortadan kaldırır. Bunun yerine, çok fazla endişe duymadan işbirliği yapma ve geliştirme özgürlüğü sağlar</a:t>
            </a:r>
            <a:r>
              <a:rPr lang="tr-TR" sz="1200" dirty="0" smtClean="0"/>
              <a:t>.</a:t>
            </a:r>
          </a:p>
          <a:p>
            <a:endParaRPr lang="tr-TR" sz="1200" dirty="0"/>
          </a:p>
          <a:p>
            <a:r>
              <a:rPr lang="tr-TR" sz="1200" dirty="0" smtClean="0"/>
              <a:t>Proje kapsamında </a:t>
            </a:r>
            <a:r>
              <a:rPr lang="tr-TR" sz="1200" dirty="0" err="1" smtClean="0"/>
              <a:t>github</a:t>
            </a:r>
            <a:r>
              <a:rPr lang="tr-TR" sz="1200" dirty="0" smtClean="0"/>
              <a:t> kullanımı, </a:t>
            </a:r>
            <a:r>
              <a:rPr lang="tr-TR" sz="1200" dirty="0" err="1" smtClean="0"/>
              <a:t>mentörlerimiz</a:t>
            </a:r>
            <a:r>
              <a:rPr lang="tr-TR" sz="1200" dirty="0" smtClean="0"/>
              <a:t> bilgilendirmesi sonucunda uygun şartlarda kullanılmıştır. Uygun </a:t>
            </a:r>
            <a:r>
              <a:rPr lang="tr-TR" sz="1200" dirty="0" err="1" smtClean="0"/>
              <a:t>master</a:t>
            </a:r>
            <a:r>
              <a:rPr lang="tr-TR" sz="1200" dirty="0" smtClean="0"/>
              <a:t> </a:t>
            </a:r>
            <a:r>
              <a:rPr lang="tr-TR" sz="1200" dirty="0" err="1" smtClean="0"/>
              <a:t>branch</a:t>
            </a:r>
            <a:r>
              <a:rPr lang="tr-TR" sz="1200" dirty="0" smtClean="0"/>
              <a:t> üzerinde dallandırma yapılmış ve takım çalışması kuralları ihlal edilmemiştir.</a:t>
            </a:r>
            <a:endParaRPr lang="tr-TR" sz="1200" dirty="0"/>
          </a:p>
        </p:txBody>
      </p:sp>
      <p:grpSp>
        <p:nvGrpSpPr>
          <p:cNvPr id="21" name="Google Shape;1280;p63"/>
          <p:cNvGrpSpPr/>
          <p:nvPr/>
        </p:nvGrpSpPr>
        <p:grpSpPr>
          <a:xfrm>
            <a:off x="6598274" y="2861376"/>
            <a:ext cx="2078182" cy="1366558"/>
            <a:chOff x="235800" y="830650"/>
            <a:chExt cx="6978450" cy="4588844"/>
          </a:xfrm>
        </p:grpSpPr>
        <p:sp>
          <p:nvSpPr>
            <p:cNvPr id="22" name="Google Shape;1281;p63"/>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82;p63"/>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83;p63"/>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4;p63"/>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85;p63"/>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86;p63"/>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9525" cap="flat" cmpd="sng">
              <a:solidFill>
                <a:srgbClr val="E1E7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093" y="843558"/>
            <a:ext cx="1454473" cy="1454473"/>
          </a:xfrm>
          <a:prstGeom prst="ellipse">
            <a:avLst/>
          </a:prstGeom>
          <a:ln w="190500" cap="rnd">
            <a:solidFill>
              <a:srgbClr val="C8C6BD"/>
            </a:solidFill>
            <a:prstDash val="solid"/>
          </a:ln>
          <a:effectLst>
            <a:glow rad="228600">
              <a:schemeClr val="accent3">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457063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Proje kapsamında, MVC ile bir proje nasıl geliştirilir, bir projede planlama nasıl yapılır, proje tasarımı ve kodlanması nasıl yapılır, proje testleri nasıl yapılır gibi sorularımıza gerekli cevapları elde etmiş bulunmaktayız.</a:t>
            </a:r>
          </a:p>
          <a:p>
            <a:pPr marL="311150" indent="-171450">
              <a:buFontTx/>
              <a:buChar char="-"/>
            </a:pPr>
            <a:endParaRPr lang="tr-TR" dirty="0"/>
          </a:p>
          <a:p>
            <a:pPr marL="311150" indent="-171450">
              <a:buFontTx/>
              <a:buChar char="-"/>
            </a:pPr>
            <a:r>
              <a:rPr lang="tr-TR" dirty="0" smtClean="0"/>
              <a:t>MVC yazılım mimarisinin yanında, iş dünyasında kullanılan git, </a:t>
            </a:r>
            <a:r>
              <a:rPr lang="tr-TR" dirty="0" err="1" smtClean="0"/>
              <a:t>github</a:t>
            </a:r>
            <a:r>
              <a:rPr lang="tr-TR" dirty="0" smtClean="0"/>
              <a:t>, </a:t>
            </a:r>
            <a:r>
              <a:rPr lang="tr-TR" dirty="0" err="1" smtClean="0"/>
              <a:t>mock-up</a:t>
            </a:r>
            <a:r>
              <a:rPr lang="tr-TR" dirty="0" smtClean="0"/>
              <a:t>, </a:t>
            </a:r>
            <a:r>
              <a:rPr lang="tr-TR" dirty="0" err="1" smtClean="0"/>
              <a:t>cache</a:t>
            </a:r>
            <a:r>
              <a:rPr lang="tr-TR" dirty="0" smtClean="0"/>
              <a:t> gibi konular üzerinde de gerekli kazanımlar elde edilmiştir.</a:t>
            </a:r>
          </a:p>
          <a:p>
            <a:pPr marL="311150" indent="-171450">
              <a:buFontTx/>
              <a:buChar char="-"/>
            </a:pPr>
            <a:endParaRPr lang="tr-TR" dirty="0"/>
          </a:p>
          <a:p>
            <a:pPr marL="311150" indent="-171450">
              <a:buFontTx/>
              <a:buChar char="-"/>
            </a:pPr>
            <a:r>
              <a:rPr lang="tr-TR" dirty="0" err="1" smtClean="0"/>
              <a:t>Redis</a:t>
            </a:r>
            <a:r>
              <a:rPr lang="tr-TR" dirty="0" smtClean="0"/>
              <a:t> ile </a:t>
            </a:r>
            <a:r>
              <a:rPr lang="tr-TR" dirty="0" err="1" smtClean="0"/>
              <a:t>cacheleme</a:t>
            </a:r>
            <a:r>
              <a:rPr lang="tr-TR" dirty="0" smtClean="0"/>
              <a:t> kısmında edinilen kazanımlar, hem gerçek hayatta iş dünyasında </a:t>
            </a:r>
            <a:r>
              <a:rPr lang="tr-TR" dirty="0" err="1" smtClean="0"/>
              <a:t>cacheleme</a:t>
            </a:r>
            <a:r>
              <a:rPr lang="tr-TR" dirty="0" smtClean="0"/>
              <a:t> yapısının nasıl kullanılabileceğini öğretmiş, hem de aynı zamanda proje arka planı kodlanırken yaratılan objeleri, saklanabilir hale getirmek için gerekli veri kast işlemlerinde de tecrübe kazandırmıştır.</a:t>
            </a:r>
          </a:p>
          <a:p>
            <a:pPr marL="311150" indent="-171450">
              <a:buFontTx/>
              <a:buChar char="-"/>
            </a:pPr>
            <a:endParaRPr lang="tr-TR" dirty="0"/>
          </a:p>
          <a:p>
            <a:pPr marL="311150" indent="-171450">
              <a:buFontTx/>
              <a:buChar char="-"/>
            </a:pPr>
            <a:r>
              <a:rPr lang="tr-TR" dirty="0" smtClean="0"/>
              <a:t>Proje kapsamında aynı zamanda, her çalışanın kendisine alışkanlık haline getirmesi gereken ‘kendi kendine öğrenme’ ve ‘kendini geliştirme’ konusunda ciddi tecrübe kazanılmıştır. </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24488852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915566"/>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r>
              <a:rPr lang="tr-TR" dirty="0" smtClean="0"/>
              <a:t>MVC projesi geliştirirken veri tabanı üzerinde </a:t>
            </a:r>
            <a:r>
              <a:rPr lang="tr-TR" dirty="0" err="1" smtClean="0"/>
              <a:t>database-first</a:t>
            </a:r>
            <a:r>
              <a:rPr lang="tr-TR" dirty="0" smtClean="0"/>
              <a:t> değil, </a:t>
            </a:r>
            <a:r>
              <a:rPr lang="tr-TR" dirty="0" err="1" smtClean="0"/>
              <a:t>code-first</a:t>
            </a:r>
            <a:r>
              <a:rPr lang="tr-TR" dirty="0" smtClean="0"/>
              <a:t> yaklaşımını öğrenmiş bulunmaktayız, bunun sonucunda iş dünyasında tercih edilen </a:t>
            </a:r>
            <a:r>
              <a:rPr lang="tr-TR" dirty="0" err="1" smtClean="0"/>
              <a:t>code-first</a:t>
            </a:r>
            <a:r>
              <a:rPr lang="tr-TR" dirty="0" smtClean="0"/>
              <a:t> yaklaşımı, gerekli sorguların hazırlanışında bize ciddi bir kazanım sağlamıştır. Karmaşık sorgularda </a:t>
            </a:r>
            <a:r>
              <a:rPr lang="tr-TR" dirty="0" err="1" smtClean="0"/>
              <a:t>sql</a:t>
            </a:r>
            <a:r>
              <a:rPr lang="tr-TR" dirty="0" smtClean="0"/>
              <a:t> dilini kullanmak yerine C# </a:t>
            </a:r>
            <a:r>
              <a:rPr lang="tr-TR" dirty="0" err="1" smtClean="0"/>
              <a:t>linq</a:t>
            </a:r>
            <a:r>
              <a:rPr lang="tr-TR" dirty="0" smtClean="0"/>
              <a:t> veya </a:t>
            </a:r>
            <a:r>
              <a:rPr lang="tr-TR" dirty="0" err="1" smtClean="0"/>
              <a:t>lambda</a:t>
            </a:r>
            <a:r>
              <a:rPr lang="tr-TR" dirty="0" smtClean="0"/>
              <a:t> operatörleri yardımıyla sorgulardan veriler elde edilmiştir.  </a:t>
            </a:r>
            <a:endParaRPr lang="tr-T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a:t>PROJE KAZANIMLARI</a:t>
            </a:r>
            <a:endParaRPr dirty="0"/>
          </a:p>
        </p:txBody>
      </p:sp>
      <p:pic>
        <p:nvPicPr>
          <p:cNvPr id="9218" name="Picture 2" descr="C:\Users\Cemal\Desktop\sunum görsel\Screenshot_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216620"/>
            <a:ext cx="7056784" cy="2299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7560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1059374"/>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311150" indent="-171450">
              <a:buFontTx/>
              <a:buChar char="-"/>
            </a:pPr>
            <a:endParaRPr lang="tr-TR" sz="1800" dirty="0" smtClean="0"/>
          </a:p>
          <a:p>
            <a:pPr marL="311150" indent="-171450">
              <a:buFontTx/>
              <a:buChar char="-"/>
            </a:pPr>
            <a:endParaRPr lang="tr-TR" sz="1800" dirty="0"/>
          </a:p>
          <a:p>
            <a:pPr marL="311150" indent="-171450">
              <a:buFontTx/>
              <a:buChar char="-"/>
            </a:pPr>
            <a:endParaRPr lang="tr-TR" sz="1800" dirty="0" smtClean="0"/>
          </a:p>
          <a:p>
            <a:pPr marL="311150" indent="-171450">
              <a:buFontTx/>
              <a:buChar char="-"/>
            </a:pPr>
            <a:r>
              <a:rPr lang="tr-TR" sz="1800" dirty="0" smtClean="0"/>
              <a:t>Gerçek bir proje geliştirme ortamı sağlayan HAVELSAN’ a sonsuz teşekkürlerimizi sunuyoruz.</a:t>
            </a:r>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PROJE KAZANIMLARI</a:t>
            </a:r>
            <a:endParaRPr dirty="0"/>
          </a:p>
        </p:txBody>
      </p:sp>
    </p:spTree>
    <p:extLst>
      <p:ext uri="{BB962C8B-B14F-4D97-AF65-F5344CB8AC3E}">
        <p14:creationId xmlns:p14="http://schemas.microsoft.com/office/powerpoint/2010/main" val="788487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1331640" y="-236562"/>
            <a:ext cx="6696744" cy="15121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6600" dirty="0" smtClean="0"/>
              <a:t>TESEKKURLER!</a:t>
            </a:r>
            <a:endParaRPr sz="6600" dirty="0"/>
          </a:p>
        </p:txBody>
      </p:sp>
      <p:grpSp>
        <p:nvGrpSpPr>
          <p:cNvPr id="869" name="Google Shape;869;p56"/>
          <p:cNvGrpSpPr/>
          <p:nvPr/>
        </p:nvGrpSpPr>
        <p:grpSpPr>
          <a:xfrm>
            <a:off x="857835" y="1541870"/>
            <a:ext cx="2354595" cy="2276706"/>
            <a:chOff x="1130829" y="1642482"/>
            <a:chExt cx="2180584" cy="2108452"/>
          </a:xfrm>
        </p:grpSpPr>
        <p:sp>
          <p:nvSpPr>
            <p:cNvPr id="870" name="Google Shape;870;p56"/>
            <p:cNvSpPr/>
            <p:nvPr/>
          </p:nvSpPr>
          <p:spPr>
            <a:xfrm rot="9285462" flipH="1">
              <a:off x="1372344" y="1856952"/>
              <a:ext cx="1325950" cy="1429586"/>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6"/>
            <p:cNvSpPr/>
            <p:nvPr/>
          </p:nvSpPr>
          <p:spPr>
            <a:xfrm rot="9285462" flipH="1">
              <a:off x="1744813" y="1896298"/>
              <a:ext cx="1292958" cy="1567709"/>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6"/>
            <p:cNvSpPr/>
            <p:nvPr/>
          </p:nvSpPr>
          <p:spPr>
            <a:xfrm rot="9285462" flipH="1">
              <a:off x="1553610" y="1938143"/>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56"/>
          <p:cNvGrpSpPr/>
          <p:nvPr/>
        </p:nvGrpSpPr>
        <p:grpSpPr>
          <a:xfrm>
            <a:off x="3432302" y="1422441"/>
            <a:ext cx="2282642" cy="2515563"/>
            <a:chOff x="3515036" y="1515319"/>
            <a:chExt cx="2113949" cy="2329657"/>
          </a:xfrm>
        </p:grpSpPr>
        <p:sp>
          <p:nvSpPr>
            <p:cNvPr id="874" name="Google Shape;874;p56"/>
            <p:cNvSpPr/>
            <p:nvPr/>
          </p:nvSpPr>
          <p:spPr>
            <a:xfrm rot="9285462" flipH="1">
              <a:off x="3778229" y="2032185"/>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6"/>
            <p:cNvSpPr/>
            <p:nvPr/>
          </p:nvSpPr>
          <p:spPr>
            <a:xfrm rot="9369805" flipH="1">
              <a:off x="3925503" y="1955866"/>
              <a:ext cx="1313712" cy="1416392"/>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6"/>
            <p:cNvSpPr/>
            <p:nvPr/>
          </p:nvSpPr>
          <p:spPr>
            <a:xfrm rot="9369805" flipH="1">
              <a:off x="4088740" y="1707924"/>
              <a:ext cx="1281025" cy="1553240"/>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6"/>
          <p:cNvGrpSpPr/>
          <p:nvPr/>
        </p:nvGrpSpPr>
        <p:grpSpPr>
          <a:xfrm>
            <a:off x="6067399" y="1569881"/>
            <a:ext cx="2182271" cy="2220680"/>
            <a:chOff x="5955393" y="1570942"/>
            <a:chExt cx="2020995" cy="2056566"/>
          </a:xfrm>
        </p:grpSpPr>
        <p:sp>
          <p:nvSpPr>
            <p:cNvPr id="878" name="Google Shape;878;p56"/>
            <p:cNvSpPr/>
            <p:nvPr/>
          </p:nvSpPr>
          <p:spPr>
            <a:xfrm rot="-10630682" flipH="1">
              <a:off x="6230360" y="1951797"/>
              <a:ext cx="1326040" cy="1429683"/>
            </a:xfrm>
            <a:custGeom>
              <a:avLst/>
              <a:gdLst/>
              <a:ahLst/>
              <a:cxnLst/>
              <a:rect l="l" t="t" r="r" b="b"/>
              <a:pathLst>
                <a:path w="84238" h="90822" extrusionOk="0">
                  <a:moveTo>
                    <a:pt x="15348" y="90821"/>
                  </a:moveTo>
                  <a:lnTo>
                    <a:pt x="15312" y="90726"/>
                  </a:lnTo>
                  <a:lnTo>
                    <a:pt x="1" y="51566"/>
                  </a:lnTo>
                  <a:lnTo>
                    <a:pt x="45197" y="8501"/>
                  </a:lnTo>
                  <a:lnTo>
                    <a:pt x="45221" y="8501"/>
                  </a:lnTo>
                  <a:lnTo>
                    <a:pt x="76868" y="0"/>
                  </a:lnTo>
                  <a:lnTo>
                    <a:pt x="84238" y="19110"/>
                  </a:lnTo>
                  <a:lnTo>
                    <a:pt x="84238" y="19146"/>
                  </a:lnTo>
                  <a:lnTo>
                    <a:pt x="74486" y="79701"/>
                  </a:lnTo>
                  <a:lnTo>
                    <a:pt x="74403" y="79713"/>
                  </a:lnTo>
                  <a:close/>
                  <a:moveTo>
                    <a:pt x="275" y="51626"/>
                  </a:moveTo>
                  <a:lnTo>
                    <a:pt x="15491" y="90559"/>
                  </a:lnTo>
                  <a:lnTo>
                    <a:pt x="74284" y="79510"/>
                  </a:lnTo>
                  <a:lnTo>
                    <a:pt x="84011" y="19134"/>
                  </a:lnTo>
                  <a:lnTo>
                    <a:pt x="76737" y="262"/>
                  </a:lnTo>
                  <a:lnTo>
                    <a:pt x="45304" y="8704"/>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6"/>
            <p:cNvSpPr/>
            <p:nvPr/>
          </p:nvSpPr>
          <p:spPr>
            <a:xfrm flipH="1">
              <a:off x="6518691" y="1939396"/>
              <a:ext cx="1292915" cy="1567657"/>
            </a:xfrm>
            <a:custGeom>
              <a:avLst/>
              <a:gdLst/>
              <a:ahLst/>
              <a:cxnLst/>
              <a:rect l="l" t="t" r="r" b="b"/>
              <a:pathLst>
                <a:path w="82142" h="99597" extrusionOk="0">
                  <a:moveTo>
                    <a:pt x="26433" y="99596"/>
                  </a:moveTo>
                  <a:lnTo>
                    <a:pt x="26361" y="99549"/>
                  </a:lnTo>
                  <a:lnTo>
                    <a:pt x="1" y="83523"/>
                  </a:lnTo>
                  <a:lnTo>
                    <a:pt x="36" y="83439"/>
                  </a:lnTo>
                  <a:lnTo>
                    <a:pt x="29897" y="1286"/>
                  </a:lnTo>
                  <a:lnTo>
                    <a:pt x="29969" y="1286"/>
                  </a:lnTo>
                  <a:lnTo>
                    <a:pt x="82142" y="1"/>
                  </a:lnTo>
                  <a:lnTo>
                    <a:pt x="82094" y="144"/>
                  </a:lnTo>
                  <a:lnTo>
                    <a:pt x="59199" y="72462"/>
                  </a:lnTo>
                  <a:lnTo>
                    <a:pt x="59175" y="72474"/>
                  </a:lnTo>
                  <a:close/>
                  <a:moveTo>
                    <a:pt x="274" y="83428"/>
                  </a:moveTo>
                  <a:lnTo>
                    <a:pt x="26421" y="99322"/>
                  </a:lnTo>
                  <a:lnTo>
                    <a:pt x="59008" y="72331"/>
                  </a:lnTo>
                  <a:lnTo>
                    <a:pt x="81832" y="227"/>
                  </a:lnTo>
                  <a:lnTo>
                    <a:pt x="30040" y="1501"/>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6"/>
            <p:cNvSpPr/>
            <p:nvPr/>
          </p:nvSpPr>
          <p:spPr>
            <a:xfrm rot="9285462" flipH="1">
              <a:off x="6218585" y="1814718"/>
              <a:ext cx="1494610" cy="1569015"/>
            </a:xfrm>
            <a:custGeom>
              <a:avLst/>
              <a:gdLst/>
              <a:ahLst/>
              <a:cxnLst/>
              <a:rect l="l" t="t" r="r" b="b"/>
              <a:pathLst>
                <a:path w="94953" h="99680" extrusionOk="0">
                  <a:moveTo>
                    <a:pt x="39160" y="99680"/>
                  </a:moveTo>
                  <a:lnTo>
                    <a:pt x="39088" y="99549"/>
                  </a:lnTo>
                  <a:lnTo>
                    <a:pt x="0" y="29707"/>
                  </a:lnTo>
                  <a:lnTo>
                    <a:pt x="131" y="29671"/>
                  </a:lnTo>
                  <a:lnTo>
                    <a:pt x="94857" y="1"/>
                  </a:lnTo>
                  <a:lnTo>
                    <a:pt x="94952" y="41887"/>
                  </a:lnTo>
                  <a:lnTo>
                    <a:pt x="94929" y="41923"/>
                  </a:lnTo>
                  <a:close/>
                  <a:moveTo>
                    <a:pt x="322" y="29838"/>
                  </a:moveTo>
                  <a:lnTo>
                    <a:pt x="39207" y="99311"/>
                  </a:lnTo>
                  <a:lnTo>
                    <a:pt x="94738" y="41792"/>
                  </a:lnTo>
                  <a:lnTo>
                    <a:pt x="94631" y="299"/>
                  </a:lnTo>
                  <a:close/>
                </a:path>
              </a:pathLst>
            </a:custGeom>
            <a:gradFill>
              <a:gsLst>
                <a:gs pos="0">
                  <a:schemeClr val="accent6"/>
                </a:gs>
                <a:gs pos="50000">
                  <a:schemeClr val="accent4"/>
                </a:gs>
                <a:gs pos="100000">
                  <a:schemeClr val="accent5"/>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4" name="Picture 2" descr="C:\Users\Cemal\Desktop\sunum görsel\havelsa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987574"/>
            <a:ext cx="7344816" cy="3904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subTitle" idx="1"/>
          </p:nvPr>
        </p:nvSpPr>
        <p:spPr>
          <a:xfrm>
            <a:off x="625650" y="1614458"/>
            <a:ext cx="6322614" cy="1893396"/>
          </a:xfrm>
          <a:prstGeom prst="rect">
            <a:avLst/>
          </a:prstGeom>
        </p:spPr>
        <p:txBody>
          <a:bodyPr spcFirstLastPara="1" wrap="square" lIns="91425" tIns="91425" rIns="91425" bIns="91425" anchor="t" anchorCtr="0">
            <a:noAutofit/>
          </a:bodyPr>
          <a:lstStyle/>
          <a:p>
            <a:pPr marR="50800" lvl="0" indent="-298450">
              <a:buClr>
                <a:schemeClr val="accent5"/>
              </a:buClr>
              <a:buSzPts val="1100"/>
              <a:buChar char="●"/>
            </a:pPr>
            <a:r>
              <a:rPr lang="tr-TR" sz="1100" dirty="0">
                <a:hlinkClick r:id="rId3"/>
              </a:rPr>
              <a:t>https://www.hostinger.web.tr/rehberler/github-nedir</a:t>
            </a:r>
            <a:r>
              <a:rPr lang="tr-TR" sz="1100" dirty="0" smtClean="0">
                <a:hlinkClick r:id="rId3"/>
              </a:rPr>
              <a:t>/</a:t>
            </a:r>
            <a:endParaRPr lang="tr-TR" sz="1100" dirty="0"/>
          </a:p>
          <a:p>
            <a:pPr marR="50800" lvl="0" indent="-298450">
              <a:buClr>
                <a:schemeClr val="accent5"/>
              </a:buClr>
              <a:buSzPts val="1100"/>
              <a:buChar char="●"/>
            </a:pPr>
            <a:endParaRPr lang="tr-TR" sz="1100" dirty="0" smtClean="0"/>
          </a:p>
          <a:p>
            <a:pPr marR="50800" lvl="0" indent="-298450">
              <a:buClr>
                <a:schemeClr val="accent5"/>
              </a:buClr>
              <a:buSzPts val="1100"/>
              <a:buChar char="●"/>
            </a:pPr>
            <a:r>
              <a:rPr lang="tr-TR" sz="1100" dirty="0">
                <a:hlinkClick r:id="rId4"/>
              </a:rPr>
              <a:t>https://medium.com/devopsturkiye/redis-nedir-ne-i̇</a:t>
            </a:r>
            <a:r>
              <a:rPr lang="tr-TR" sz="1100" dirty="0" smtClean="0">
                <a:hlinkClick r:id="rId4"/>
              </a:rPr>
              <a:t>şe-yarar-1a19ebbdb2b4</a:t>
            </a:r>
            <a:endParaRPr lang="tr-TR" sz="1100" dirty="0" smtClean="0"/>
          </a:p>
          <a:p>
            <a:pPr marL="158750" marR="50800" lvl="0" indent="0">
              <a:buClr>
                <a:schemeClr val="accent5"/>
              </a:buClr>
              <a:buSzPts val="1100"/>
              <a:buNone/>
            </a:pPr>
            <a:endParaRPr lang="tr-TR" sz="1100" dirty="0" smtClean="0"/>
          </a:p>
          <a:p>
            <a:pPr marR="50800" lvl="0" indent="-298450">
              <a:buClr>
                <a:schemeClr val="accent5"/>
              </a:buClr>
              <a:buSzPts val="1100"/>
              <a:buChar char="●"/>
            </a:pPr>
            <a:r>
              <a:rPr lang="tr-TR" sz="1100" dirty="0">
                <a:hlinkClick r:id="rId5"/>
              </a:rPr>
              <a:t>https://medium.com/@</a:t>
            </a:r>
            <a:r>
              <a:rPr lang="tr-TR" sz="1100" dirty="0" smtClean="0">
                <a:hlinkClick r:id="rId5"/>
              </a:rPr>
              <a:t>kdrcandogan/mvc-nedir-mvc-yaşam-döngüsü-life-cycle-8e124f24650c</a:t>
            </a: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r>
              <a:rPr lang="tr-TR" sz="1100" dirty="0">
                <a:hlinkClick r:id="rId6"/>
              </a:rPr>
              <a:t>https://</a:t>
            </a:r>
            <a:r>
              <a:rPr lang="tr-TR" sz="1100" dirty="0" smtClean="0">
                <a:hlinkClick r:id="rId6"/>
              </a:rPr>
              <a:t>ceaksan.com/tr/mockup-nedir</a:t>
            </a:r>
            <a:endParaRPr lang="tr-TR" sz="1100" dirty="0" smtClean="0"/>
          </a:p>
          <a:p>
            <a:pPr marR="50800" lvl="0" indent="-298450">
              <a:buClr>
                <a:schemeClr val="accent5"/>
              </a:buClr>
              <a:buSzPts val="1100"/>
              <a:buChar char="●"/>
            </a:pPr>
            <a:endParaRPr lang="tr-TR" sz="1100" dirty="0" smtClean="0"/>
          </a:p>
          <a:p>
            <a:pPr marR="50800" lvl="0" indent="-298450">
              <a:buClr>
                <a:schemeClr val="accent5"/>
              </a:buClr>
              <a:buSzPts val="1100"/>
              <a:buChar char="●"/>
            </a:pPr>
            <a:endParaRPr lang="tr-TR" sz="1100" dirty="0"/>
          </a:p>
          <a:p>
            <a:pPr marR="50800" lvl="0" indent="-298450">
              <a:buClr>
                <a:schemeClr val="accent5"/>
              </a:buClr>
              <a:buSzPts val="1100"/>
              <a:buChar char="●"/>
            </a:pPr>
            <a:endParaRPr lang="tr-TR" sz="1100" dirty="0" smtClean="0"/>
          </a:p>
        </p:txBody>
      </p:sp>
      <p:sp>
        <p:nvSpPr>
          <p:cNvPr id="893" name="Google Shape;893;p58"/>
          <p:cNvSpPr txBox="1">
            <a:spLocks noGrp="1"/>
          </p:cNvSpPr>
          <p:nvPr>
            <p:ph type="title"/>
          </p:nvPr>
        </p:nvSpPr>
        <p:spPr>
          <a:xfrm>
            <a:off x="1619672" y="539500"/>
            <a:ext cx="5150100" cy="4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smtClean="0"/>
              <a:t>KAYNAKCA</a:t>
            </a:r>
            <a:endParaRPr dirty="0"/>
          </a:p>
        </p:txBody>
      </p:sp>
    </p:spTree>
    <p:extLst>
      <p:ext uri="{BB962C8B-B14F-4D97-AF65-F5344CB8AC3E}">
        <p14:creationId xmlns:p14="http://schemas.microsoft.com/office/powerpoint/2010/main" val="858035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hlinkClick r:id="rId3"/>
              </a:rPr>
              <a:t>www.emlakyorumlari.com</a:t>
            </a:r>
            <a:r>
              <a:rPr lang="tr-TR" dirty="0" smtClean="0"/>
              <a:t> projesinin özelliklerinden bahsedecek olursak üye olan kullanıcılar site içinde Türkiye’de dilediği adrese emlak bölgesi ekleyebilir, var olan emlak bölgelerine yorum yapabilir ve bu emlak bölgelerini puanlayabilirler.</a:t>
            </a:r>
          </a:p>
          <a:p>
            <a:pPr marL="171450" lvl="0" indent="-171450">
              <a:spcBef>
                <a:spcPts val="1600"/>
              </a:spcBef>
              <a:buFontTx/>
              <a:buChar char="-"/>
            </a:pPr>
            <a:r>
              <a:rPr lang="tr-TR" dirty="0" smtClean="0"/>
              <a:t>Var olan yorumları düzenleyebilir veya silebilirler, bir bölgede hizmet eskisi gibi değilse anket düzenlenip puanların düşürülmesi veya bir bölgede puanlar yüksek ise anket düzenlenip puanlar yükseltilmektedir.</a:t>
            </a:r>
          </a:p>
          <a:p>
            <a:pPr marL="171450" lvl="0" indent="-171450">
              <a:spcBef>
                <a:spcPts val="1600"/>
              </a:spcBef>
              <a:buFontTx/>
              <a:buChar char="-"/>
            </a:pPr>
            <a:r>
              <a:rPr lang="tr-TR" dirty="0" smtClean="0"/>
              <a:t>Kullanıcılar, site içinde il, ilce ve mahalle bazlı filtrelemeler yaparak diledikleri siteyi arayabilirler</a:t>
            </a:r>
          </a:p>
          <a:p>
            <a:pPr marL="171450" lvl="0" indent="-171450">
              <a:spcBef>
                <a:spcPts val="1600"/>
              </a:spcBef>
              <a:buFontTx/>
              <a:buChar char="-"/>
            </a:pPr>
            <a:r>
              <a:rPr lang="tr-TR" dirty="0" smtClean="0"/>
              <a:t>Bu özelliklerden </a:t>
            </a:r>
            <a:r>
              <a:rPr lang="tr-TR" dirty="0" smtClean="0"/>
              <a:t>faydalanabilmeleri </a:t>
            </a:r>
            <a:r>
              <a:rPr lang="tr-TR" dirty="0" smtClean="0"/>
              <a:t>için kullanıcıların üye olmaları zorunludur.</a:t>
            </a:r>
          </a:p>
          <a:p>
            <a:pPr marL="171450" lvl="0" indent="-171450">
              <a:spcBef>
                <a:spcPts val="1600"/>
              </a:spcBef>
              <a:buFontTx/>
              <a:buChar char="-"/>
            </a:pPr>
            <a:r>
              <a:rPr lang="tr-TR" dirty="0" smtClean="0"/>
              <a:t>İki adımlı doğrulama üzerinden üyelik, mail aktivasyonu gerektirir. Mail aktivasyonu istismar edilmesin diye 20 dakika içinde aktive edilmelidir.</a:t>
            </a: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336894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descr="C:\Users\Cemal\Desktop\sunum görsel\mock-up inde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31590"/>
            <a:ext cx="6584876"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63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0243" name="Picture 3" descr="C:\Users\Cemal\Desktop\sunum görsel\Desktop\işaretsiz\1_index sayfası.png"/>
          <p:cNvPicPr>
            <a:picLocks noChangeAspect="1" noChangeArrowheads="1"/>
          </p:cNvPicPr>
          <p:nvPr/>
        </p:nvPicPr>
        <p:blipFill rotWithShape="1">
          <a:blip r:embed="rId3">
            <a:extLst>
              <a:ext uri="{28A0092B-C50C-407E-A947-70E740481C1C}">
                <a14:useLocalDpi xmlns:a14="http://schemas.microsoft.com/office/drawing/2010/main" val="0"/>
              </a:ext>
            </a:extLst>
          </a:blip>
          <a:srcRect r="4522"/>
          <a:stretch/>
        </p:blipFill>
        <p:spPr bwMode="auto">
          <a:xfrm>
            <a:off x="1757011" y="1203598"/>
            <a:ext cx="5695309" cy="3035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15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txBox="1">
            <a:spLocks noGrp="1"/>
          </p:cNvSpPr>
          <p:nvPr>
            <p:ph type="subTitle" idx="1"/>
          </p:nvPr>
        </p:nvSpPr>
        <p:spPr>
          <a:xfrm>
            <a:off x="625650" y="771342"/>
            <a:ext cx="7689900" cy="3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171450" lvl="0" indent="-171450">
              <a:spcBef>
                <a:spcPts val="1600"/>
              </a:spcBef>
              <a:buFontTx/>
              <a:buChar char="-"/>
            </a:pPr>
            <a:r>
              <a:rPr lang="tr-TR" dirty="0" smtClean="0"/>
              <a:t>Proje </a:t>
            </a:r>
            <a:r>
              <a:rPr lang="tr-TR" dirty="0" err="1" smtClean="0"/>
              <a:t>mock-up</a:t>
            </a:r>
            <a:r>
              <a:rPr lang="tr-TR" dirty="0" smtClean="0"/>
              <a:t> tasarımında belirlenen bazı özelliklerin kullanımı, üye olan kullanıcılara özel olduğundan dolayı bazı tasarımlar değişiklikler ve </a:t>
            </a:r>
            <a:r>
              <a:rPr lang="tr-TR" dirty="0" err="1" smtClean="0"/>
              <a:t>fonksiyonalite</a:t>
            </a:r>
            <a:r>
              <a:rPr lang="tr-TR" dirty="0" smtClean="0"/>
              <a:t> değişiklikleri yapılmıştır.</a:t>
            </a:r>
          </a:p>
          <a:p>
            <a:pPr marL="171450" lvl="0" indent="-171450">
              <a:spcBef>
                <a:spcPts val="1600"/>
              </a:spcBef>
              <a:buFontTx/>
              <a:buChar char="-"/>
            </a:pPr>
            <a:r>
              <a:rPr lang="tr-TR" dirty="0" smtClean="0"/>
              <a:t>Örnek vermek gerekirse ilk karşılama sayfasında keşfet kısmı </a:t>
            </a:r>
            <a:r>
              <a:rPr lang="tr-TR" dirty="0" err="1" smtClean="0"/>
              <a:t>mock-up</a:t>
            </a:r>
            <a:r>
              <a:rPr lang="tr-TR" dirty="0" smtClean="0"/>
              <a:t> üzerinde bulunurken asıl sitenin ilk karşılama sayfasında, üye olmayan kullanıcıların bu özelliklerden faydalanması sakıncalı görülmüş ve kullanımına engel olunmuştur.</a:t>
            </a:r>
          </a:p>
          <a:p>
            <a:pPr marL="171450" lvl="0" indent="-171450">
              <a:spcBef>
                <a:spcPts val="1600"/>
              </a:spcBef>
              <a:buFontTx/>
              <a:buChar char="-"/>
            </a:pPr>
            <a:r>
              <a:rPr lang="tr-TR" dirty="0" smtClean="0"/>
              <a:t>Bu durumda ürün sahibi, özelliklerin kullanılması için üyelik şartı sayesinde web sitesinde kullanıcılarında artış yaşanması amaçlanmıştır.</a:t>
            </a:r>
          </a:p>
          <a:p>
            <a:pPr marL="171450" lvl="0" indent="-171450">
              <a:spcBef>
                <a:spcPts val="1600"/>
              </a:spcBef>
              <a:buFontTx/>
              <a:buChar char="-"/>
            </a:pPr>
            <a:r>
              <a:rPr lang="tr-TR" dirty="0" smtClean="0"/>
              <a:t>Bu platformun sağlıklı işlemesi için, oluşturulan projede ciddi sayıda kullanıcıya ihtiyaç duyulmaktadır.</a:t>
            </a:r>
          </a:p>
          <a:p>
            <a:pPr marL="171450" lvl="0" indent="-171450">
              <a:spcBef>
                <a:spcPts val="1600"/>
              </a:spcBef>
              <a:buFontTx/>
              <a:buChar char="-"/>
            </a:pPr>
            <a:endParaRPr dirty="0"/>
          </a:p>
        </p:txBody>
      </p:sp>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spTree>
    <p:extLst>
      <p:ext uri="{BB962C8B-B14F-4D97-AF65-F5344CB8AC3E}">
        <p14:creationId xmlns:p14="http://schemas.microsoft.com/office/powerpoint/2010/main" val="3013350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0094" y="1131590"/>
            <a:ext cx="5423952"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7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5" name="Google Shape;335;p30"/>
          <p:cNvSpPr txBox="1">
            <a:spLocks noGrp="1"/>
          </p:cNvSpPr>
          <p:nvPr>
            <p:ph type="title"/>
          </p:nvPr>
        </p:nvSpPr>
        <p:spPr>
          <a:xfrm>
            <a:off x="1996975" y="539500"/>
            <a:ext cx="5150100" cy="431400"/>
          </a:xfrm>
          <a:prstGeom prst="rect">
            <a:avLst/>
          </a:prstGeom>
        </p:spPr>
        <p:txBody>
          <a:bodyPr spcFirstLastPara="1" wrap="square" lIns="91425" tIns="91425" rIns="91425" bIns="91425" anchor="ctr" anchorCtr="0">
            <a:noAutofit/>
          </a:bodyPr>
          <a:lstStyle/>
          <a:p>
            <a:pPr lvl="0"/>
            <a:r>
              <a:rPr lang="tr-TR" dirty="0" smtClean="0"/>
              <a:t>EMLAKYORUMLARI.COM</a:t>
            </a:r>
            <a:endParaRPr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2601" y="1131590"/>
            <a:ext cx="5218938" cy="3708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425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al Project Proposal by Slidesgo">
  <a:themeElements>
    <a:clrScheme name="Simple Light">
      <a:dk1>
        <a:srgbClr val="000000"/>
      </a:dk1>
      <a:lt1>
        <a:srgbClr val="FFFFFF"/>
      </a:lt1>
      <a:dk2>
        <a:srgbClr val="595959"/>
      </a:dk2>
      <a:lt2>
        <a:srgbClr val="EEEEEE"/>
      </a:lt2>
      <a:accent1>
        <a:srgbClr val="292C35"/>
      </a:accent1>
      <a:accent2>
        <a:srgbClr val="475972"/>
      </a:accent2>
      <a:accent3>
        <a:srgbClr val="E9E2C9"/>
      </a:accent3>
      <a:accent4>
        <a:srgbClr val="FFDD6B"/>
      </a:accent4>
      <a:accent5>
        <a:srgbClr val="DCAE52"/>
      </a:accent5>
      <a:accent6>
        <a:srgbClr val="AF7132"/>
      </a:accent6>
      <a:hlink>
        <a:srgbClr val="DCAE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1325</Words>
  <Application>Microsoft Office PowerPoint</Application>
  <PresentationFormat>Ekran Gösterisi (16:9)</PresentationFormat>
  <Paragraphs>140</Paragraphs>
  <Slides>38</Slides>
  <Notes>38</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38</vt:i4>
      </vt:variant>
    </vt:vector>
  </HeadingPairs>
  <TitlesOfParts>
    <vt:vector size="45" baseType="lpstr">
      <vt:lpstr>Arial</vt:lpstr>
      <vt:lpstr>Rubik Light</vt:lpstr>
      <vt:lpstr>Abel</vt:lpstr>
      <vt:lpstr>Montserrat</vt:lpstr>
      <vt:lpstr>Livvic</vt:lpstr>
      <vt:lpstr>Roboto Condensed Light</vt:lpstr>
      <vt:lpstr>Custal Project Proposal by Slidesgo</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EMLAKYORUMLARI.COM</vt:lpstr>
      <vt:lpstr>MVC – RAZOR SYNTAX</vt:lpstr>
      <vt:lpstr>MVC – RAZOR SYNTAX</vt:lpstr>
      <vt:lpstr>MVC – RAZOR SYNTAX</vt:lpstr>
      <vt:lpstr>EMLAKYORUMLARI.COM</vt:lpstr>
      <vt:lpstr>REDIS CACHE</vt:lpstr>
      <vt:lpstr>REDIS CACHE</vt:lpstr>
      <vt:lpstr>MOCK-UP</vt:lpstr>
      <vt:lpstr>MOCK-UP</vt:lpstr>
      <vt:lpstr>GITHUB</vt:lpstr>
      <vt:lpstr>GITHUB</vt:lpstr>
      <vt:lpstr>PROJE KAZANIMLARI</vt:lpstr>
      <vt:lpstr>PROJE KAZANIMLARI</vt:lpstr>
      <vt:lpstr>PROJE KAZANIMLARI</vt:lpstr>
      <vt:lpstr>TESEKKURLER!</vt:lpstr>
      <vt:lpstr>KAYNAKCA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Siyasi Kültür ve Demokrasi   Israil</dc:title>
  <cp:lastModifiedBy>Cemal</cp:lastModifiedBy>
  <cp:revision>44</cp:revision>
  <dcterms:modified xsi:type="dcterms:W3CDTF">2021-07-06T13:26:44Z</dcterms:modified>
</cp:coreProperties>
</file>