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58" r:id="rId3"/>
    <p:sldId id="257" r:id="rId4"/>
    <p:sldId id="265" r:id="rId5"/>
    <p:sldId id="260" r:id="rId6"/>
    <p:sldId id="259" r:id="rId7"/>
    <p:sldId id="261" r:id="rId8"/>
    <p:sldId id="295" r:id="rId9"/>
    <p:sldId id="296" r:id="rId10"/>
    <p:sldId id="297" r:id="rId11"/>
    <p:sldId id="262" r:id="rId12"/>
    <p:sldId id="263" r:id="rId13"/>
    <p:sldId id="298" r:id="rId14"/>
    <p:sldId id="266" r:id="rId15"/>
    <p:sldId id="304" r:id="rId16"/>
    <p:sldId id="300" r:id="rId17"/>
    <p:sldId id="271" r:id="rId18"/>
    <p:sldId id="299" r:id="rId19"/>
    <p:sldId id="302" r:id="rId20"/>
    <p:sldId id="303" r:id="rId21"/>
    <p:sldId id="305" r:id="rId22"/>
    <p:sldId id="306" r:id="rId23"/>
    <p:sldId id="301" r:id="rId24"/>
    <p:sldId id="270" r:id="rId25"/>
    <p:sldId id="307" r:id="rId26"/>
  </p:sldIdLst>
  <p:sldSz cx="9144000" cy="5143500" type="screen16x9"/>
  <p:notesSz cx="6858000" cy="9144000"/>
  <p:embeddedFontLst>
    <p:embeddedFont>
      <p:font typeface="Playfair Display" panose="020B0604020202020204" charset="-94"/>
      <p:regular r:id="rId28"/>
      <p:bold r:id="rId29"/>
      <p:italic r:id="rId30"/>
      <p:boldItalic r:id="rId31"/>
    </p:embeddedFont>
    <p:embeddedFont>
      <p:font typeface="Tinos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EC77CE9-B276-4AB6-A952-685470D25459}">
  <a:tblStyle styleId="{FEC77CE9-B276-4AB6-A952-685470D25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328446-1801-40F4-9D5D-7B887D8A4E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4660"/>
  </p:normalViewPr>
  <p:slideViewPr>
    <p:cSldViewPr>
      <p:cViewPr>
        <p:scale>
          <a:sx n="150" d="100"/>
          <a:sy n="150" d="100"/>
        </p:scale>
        <p:origin x="-504" y="-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6825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s">
  <p:cSld name="BLANK_1_1_1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organic-02.png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361075" y="2840050"/>
            <a:ext cx="433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4D4A56"/>
                </a:solidFill>
              </a:defRPr>
            </a:lvl1pPr>
            <a:lvl2pPr lvl="1" algn="ctr">
              <a:buNone/>
              <a:defRPr>
                <a:solidFill>
                  <a:srgbClr val="4D4A56"/>
                </a:solidFill>
              </a:defRPr>
            </a:lvl2pPr>
            <a:lvl3pPr lvl="2" algn="ctr">
              <a:buNone/>
              <a:defRPr>
                <a:solidFill>
                  <a:srgbClr val="4D4A56"/>
                </a:solidFill>
              </a:defRPr>
            </a:lvl3pPr>
            <a:lvl4pPr lvl="3" algn="ctr">
              <a:buNone/>
              <a:defRPr>
                <a:solidFill>
                  <a:srgbClr val="4D4A56"/>
                </a:solidFill>
              </a:defRPr>
            </a:lvl4pPr>
            <a:lvl5pPr lvl="4" algn="ctr">
              <a:buNone/>
              <a:defRPr>
                <a:solidFill>
                  <a:srgbClr val="4D4A56"/>
                </a:solidFill>
              </a:defRPr>
            </a:lvl5pPr>
            <a:lvl6pPr lvl="5" algn="ctr">
              <a:buNone/>
              <a:defRPr>
                <a:solidFill>
                  <a:srgbClr val="4D4A56"/>
                </a:solidFill>
              </a:defRPr>
            </a:lvl6pPr>
            <a:lvl7pPr lvl="6" algn="ctr">
              <a:buNone/>
              <a:defRPr>
                <a:solidFill>
                  <a:srgbClr val="4D4A56"/>
                </a:solidFill>
              </a:defRPr>
            </a:lvl7pPr>
            <a:lvl8pPr lvl="7" algn="ctr">
              <a:buNone/>
              <a:defRPr>
                <a:solidFill>
                  <a:srgbClr val="4D4A56"/>
                </a:solidFill>
              </a:defRPr>
            </a:lvl8pPr>
            <a:lvl9pPr lvl="8" algn="ctr">
              <a:buNone/>
              <a:defRPr>
                <a:solidFill>
                  <a:srgbClr val="4D4A5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880525" y="1098363"/>
            <a:ext cx="7383000" cy="313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162050" y="8330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493850" y="1933200"/>
            <a:ext cx="6156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▹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▸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◦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593400" y="8249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6000" b="1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_AND_BODY_1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052400" y="1577225"/>
            <a:ext cx="2686200" cy="26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052325" y="757150"/>
            <a:ext cx="2686200" cy="8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" type="blank">
  <p:cSld name="BLANK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ves">
  <p:cSld name="BLANK_1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_1_1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▹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▸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◦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59" r:id="rId8"/>
    <p:sldLayoutId id="2147483660" r:id="rId9"/>
    <p:sldLayoutId id="2147483661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2518074" y="2283718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EMLAK YORUMLARI 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SÜRÜM V2</a:t>
            </a:r>
            <a:endParaRPr dirty="0"/>
          </a:p>
        </p:txBody>
      </p:sp>
      <p:grpSp>
        <p:nvGrpSpPr>
          <p:cNvPr id="91" name="Google Shape;91;p16"/>
          <p:cNvGrpSpPr/>
          <p:nvPr/>
        </p:nvGrpSpPr>
        <p:grpSpPr>
          <a:xfrm>
            <a:off x="4388765" y="980127"/>
            <a:ext cx="366458" cy="366437"/>
            <a:chOff x="1923675" y="1633650"/>
            <a:chExt cx="436000" cy="435975"/>
          </a:xfrm>
        </p:grpSpPr>
        <p:sp>
          <p:nvSpPr>
            <p:cNvPr id="92" name="Google Shape;92;p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Yeni Site Grafikleri</a:t>
            </a:r>
            <a:endParaRPr dirty="0"/>
          </a:p>
        </p:txBody>
      </p:sp>
      <p:pic>
        <p:nvPicPr>
          <p:cNvPr id="2050" name="Picture 2" descr="C:\Users\Cemal\Desktop\Emlak_Yorumlari.com\Project_presentation\sunum görselleri_v2\site_profil_graf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9197"/>
            <a:ext cx="492829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emal\Desktop\Emlak_Yorumlari.com\Project_presentation\sunum görselleri_v2\site_kir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29736"/>
            <a:ext cx="4104456" cy="37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21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2541523" y="1089886"/>
            <a:ext cx="4009751" cy="270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074" name="Picture 2" descr="C:\Users\Cemal\Desktop\Emlak_Yorumlari.com\Project_presentation\sunum görselleri_v2\Screensho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01" y="1666911"/>
            <a:ext cx="4762500" cy="14287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2757724" y="1123950"/>
            <a:ext cx="5414675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b="1" dirty="0" smtClean="0"/>
              <a:t>Emlak Yorumları v2 sürümünde asıl önemli olan gelişme ise site yönetimi açısından oluşturulması gereken yönetim sistemi oluşturulmuştur.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tr-TR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b="1" dirty="0" smtClean="0"/>
              <a:t>Bu yönetim sisteminde, sistemde var olan Emlaklara müdahale edilebilir, sistemdeki tüm kullanıcıları görebilir ve onların istatistiklerine göre müdahale edebilirsiniz.</a:t>
            </a:r>
            <a:endParaRPr b="1"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Emlak Yorumları Yönetim Sistemi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099" name="Picture 3" descr="C:\Users\Cemal\Desktop\Emlak_Yorumlari.com\Project_presentation\sunum görselleri_v2\Screenshot_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28467"/>
            <a:ext cx="828092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2757724" y="1123950"/>
            <a:ext cx="5414675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b="1" dirty="0" smtClean="0"/>
              <a:t>Sistemde var olan sorulara müdahale edebilir ve onları değiştirebilirsiniz.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tr-TR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b="1" dirty="0" smtClean="0"/>
              <a:t>Site hakkında istatiksel bilgiler elde edebilirsiniz.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tr-T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b="1" dirty="0" smtClean="0"/>
              <a:t>Sistemde kötü kullanıcıların yaptığı zararlı yorumları otomatik bir şekilde görebilir ve müdahale edebilirsiniz.</a:t>
            </a:r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Emlak Yorumları Yönetim Sistemi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099" name="Picture 3" descr="C:\Users\Cemal\Desktop\Emlak_Yorumlari.com\Project_presentation\sunum görselleri_v2\Screenshot_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28467"/>
            <a:ext cx="828092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81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2726550" y="1983000"/>
            <a:ext cx="3690900" cy="1177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800" dirty="0" smtClean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Gelin hep birlikte yönetim sisteminde küçük bir tur atalım</a:t>
            </a:r>
            <a:endParaRPr sz="1800" b="1" i="1" dirty="0">
              <a:solidFill>
                <a:srgbClr val="4D4A5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Cemal\Desktop\Emlak_Yorumlari.com\Project_presentation\sunum görselleri_v2\admin_giriş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23888"/>
            <a:ext cx="56388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555776" y="3507854"/>
            <a:ext cx="4104456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733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emal\Desktop\Emlak_Yorumlari.com\Project_presentation\sunum görselleri_v2\admin_pa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16" y="0"/>
            <a:ext cx="653656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187624" y="339502"/>
            <a:ext cx="2016224" cy="1728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3080575" y="1491630"/>
            <a:ext cx="72008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3779912" y="1491630"/>
            <a:ext cx="72008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081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emal\Desktop\Emlak_Yorumlari.com\Project_presentation\sunum görselleri_v2\admin_pa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3656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emal\Desktop\Emlak_Yorumlari.com\Project_presentation\sunum görselleri_v2\admin_site_düzen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568" y="0"/>
            <a:ext cx="260743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Dirsek Bağlayıcısı 4"/>
          <p:cNvCxnSpPr/>
          <p:nvPr/>
        </p:nvCxnSpPr>
        <p:spPr>
          <a:xfrm flipV="1">
            <a:off x="3347864" y="1275606"/>
            <a:ext cx="3188704" cy="288032"/>
          </a:xfrm>
          <a:prstGeom prst="bentConnector3">
            <a:avLst>
              <a:gd name="adj1" fmla="val -23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emal\Desktop\Emlak_Yorumlari.com\Project_presentation\sunum görselleri_v2\admin_pa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3656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Dirsek Bağlayıcısı 4"/>
          <p:cNvCxnSpPr/>
          <p:nvPr/>
        </p:nvCxnSpPr>
        <p:spPr>
          <a:xfrm flipV="1">
            <a:off x="3687552" y="1275606"/>
            <a:ext cx="1532520" cy="288032"/>
          </a:xfrm>
          <a:prstGeom prst="bentConnector3">
            <a:avLst>
              <a:gd name="adj1" fmla="val 49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C:\Users\Cemal\Desktop\Emlak_Yorumlari.com\Project_presentation\sunum görselleri_v2\admin_site_s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29034"/>
            <a:ext cx="3744416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25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emal\Desktop\Emlak_Yorumlari.com\Project_presentation\sunum görselleri_v2\admin_kullanıcı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81"/>
            <a:ext cx="6485296" cy="513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Cemal\Desktop\Emlak_Yorumlari.com\Project_presentation\sunum görselleri_v2\Screenshot_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86" y="1635646"/>
            <a:ext cx="485341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Dirsek Bağlayıcısı 3"/>
          <p:cNvCxnSpPr>
            <a:endCxn id="7171" idx="0"/>
          </p:cNvCxnSpPr>
          <p:nvPr/>
        </p:nvCxnSpPr>
        <p:spPr>
          <a:xfrm>
            <a:off x="3851920" y="1491630"/>
            <a:ext cx="2865373" cy="1440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7504" y="3881"/>
            <a:ext cx="2016224" cy="1728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83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221301"/>
            <a:ext cx="7772400" cy="9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 smtClean="0">
                <a:solidFill>
                  <a:srgbClr val="FFFFFF"/>
                </a:solidFill>
              </a:rPr>
              <a:t>Merhaba</a:t>
            </a:r>
            <a:r>
              <a:rPr lang="en" sz="2400" dirty="0" smtClean="0">
                <a:solidFill>
                  <a:srgbClr val="FFFFFF"/>
                </a:solidFill>
              </a:rPr>
              <a:t>!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321500"/>
            <a:ext cx="7772400" cy="22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3600" b="1" dirty="0" smtClean="0">
                <a:solidFill>
                  <a:schemeClr val="accent1"/>
                </a:solidFill>
              </a:rPr>
              <a:t>Cemal Balaban</a:t>
            </a:r>
            <a:endParaRPr sz="3600" b="1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 err="1" smtClean="0">
                <a:solidFill>
                  <a:srgbClr val="FFFFFF"/>
                </a:solidFill>
              </a:rPr>
              <a:t>Havelsan</a:t>
            </a:r>
            <a:r>
              <a:rPr lang="tr-TR" sz="1800" dirty="0" smtClean="0">
                <a:solidFill>
                  <a:srgbClr val="FFFFFF"/>
                </a:solidFill>
              </a:rPr>
              <a:t> - </a:t>
            </a:r>
            <a:r>
              <a:rPr lang="tr-TR" sz="1800" dirty="0" err="1" smtClean="0">
                <a:solidFill>
                  <a:srgbClr val="FFFFFF"/>
                </a:solidFill>
              </a:rPr>
              <a:t>Intern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 smtClean="0">
                <a:solidFill>
                  <a:srgbClr val="FFFFFF"/>
                </a:solidFill>
              </a:rPr>
              <a:t>On </a:t>
            </a:r>
            <a:r>
              <a:rPr lang="tr-TR" sz="1800" dirty="0" err="1" smtClean="0">
                <a:solidFill>
                  <a:srgbClr val="FFFFFF"/>
                </a:solidFill>
              </a:rPr>
              <a:t>github</a:t>
            </a:r>
            <a:r>
              <a:rPr lang="tr-TR" sz="1800" dirty="0" smtClean="0">
                <a:solidFill>
                  <a:srgbClr val="FFFFFF"/>
                </a:solidFill>
              </a:rPr>
              <a:t> </a:t>
            </a:r>
            <a:r>
              <a:rPr lang="en" sz="1800" dirty="0" smtClean="0">
                <a:solidFill>
                  <a:srgbClr val="FFFFFF"/>
                </a:solidFill>
              </a:rPr>
              <a:t>@</a:t>
            </a:r>
            <a:r>
              <a:rPr lang="tr-TR" sz="1800" dirty="0" err="1" smtClean="0">
                <a:solidFill>
                  <a:srgbClr val="FFFFFF"/>
                </a:solidFill>
              </a:rPr>
              <a:t>cmlblbn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11" y="624072"/>
            <a:ext cx="721180" cy="901476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</p:pic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emal\Desktop\Emlak_Yorumlari.com\Project_presentation\sunum görselleri_v2\admin_soruyöeti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35"/>
            <a:ext cx="4680520" cy="513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Cemal\Desktop\Emlak_Yorumlari.com\Project_presentation\sunum görselleri_v2\soruyu_düzen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9083"/>
            <a:ext cx="457735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Dirsek Bağlayıcısı 3"/>
          <p:cNvCxnSpPr>
            <a:endCxn id="8195" idx="1"/>
          </p:cNvCxnSpPr>
          <p:nvPr/>
        </p:nvCxnSpPr>
        <p:spPr>
          <a:xfrm rot="5400000" flipH="1" flipV="1">
            <a:off x="3433660" y="1865458"/>
            <a:ext cx="1124555" cy="10081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1520" y="339502"/>
            <a:ext cx="1656184" cy="1728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2483768" y="2751771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982927" y="2751771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674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emal\Desktop\Emlak_Yorumlari.com\Project_presentation\sunum görselleri_v2\admin_istatist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8" y="10910"/>
            <a:ext cx="5096705" cy="513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Dirsek Bağlayıcısı 4"/>
          <p:cNvCxnSpPr/>
          <p:nvPr/>
        </p:nvCxnSpPr>
        <p:spPr>
          <a:xfrm>
            <a:off x="2693978" y="566167"/>
            <a:ext cx="3312368" cy="12700"/>
          </a:xfrm>
          <a:prstGeom prst="bentConnector3">
            <a:avLst>
              <a:gd name="adj1" fmla="val -317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6006346" y="209535"/>
            <a:ext cx="256766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Tüm site istatistiklerini gösterir, grafikler burada yer almaktadır.</a:t>
            </a:r>
            <a:endParaRPr lang="tr-TR" dirty="0"/>
          </a:p>
        </p:txBody>
      </p:sp>
      <p:cxnSp>
        <p:nvCxnSpPr>
          <p:cNvPr id="12" name="Dirsek Bağlayıcısı 11"/>
          <p:cNvCxnSpPr/>
          <p:nvPr/>
        </p:nvCxnSpPr>
        <p:spPr>
          <a:xfrm>
            <a:off x="1979712" y="771550"/>
            <a:ext cx="3960440" cy="1728897"/>
          </a:xfrm>
          <a:prstGeom prst="bentConnector3">
            <a:avLst>
              <a:gd name="adj1" fmla="val 3035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1520" y="48793"/>
            <a:ext cx="2016224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/>
          <p:cNvSpPr txBox="1"/>
          <p:nvPr/>
        </p:nvSpPr>
        <p:spPr>
          <a:xfrm>
            <a:off x="5940152" y="2131115"/>
            <a:ext cx="2567664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Günlük, Haftalık ve 1 aylık site istatistiklerini gösterir, burada sadece total kullanıcı, aktif kullanıcı, kullanıcı/site oranı gibi istatistikler görebilirsiniz.</a:t>
            </a:r>
          </a:p>
          <a:p>
            <a:endParaRPr lang="tr-TR" dirty="0"/>
          </a:p>
          <a:p>
            <a:r>
              <a:rPr lang="tr-TR" dirty="0" smtClean="0"/>
              <a:t>Böylelikle sistemdeki kullanıcı oranları hakkında bilgi sahibi olabilirsiniz.</a:t>
            </a:r>
          </a:p>
        </p:txBody>
      </p:sp>
    </p:spTree>
    <p:extLst>
      <p:ext uri="{BB962C8B-B14F-4D97-AF65-F5344CB8AC3E}">
        <p14:creationId xmlns:p14="http://schemas.microsoft.com/office/powerpoint/2010/main" val="218455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Cemal\Desktop\Emlak_Yorumlari.com\Project_presentation\sunum görselleri_v2\admin_zararlıYor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45" y="339502"/>
            <a:ext cx="7412037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Dirsek Bağlayıcısı 2"/>
          <p:cNvCxnSpPr>
            <a:endCxn id="7" idx="1"/>
          </p:cNvCxnSpPr>
          <p:nvPr/>
        </p:nvCxnSpPr>
        <p:spPr>
          <a:xfrm>
            <a:off x="2199739" y="2211710"/>
            <a:ext cx="1374432" cy="621650"/>
          </a:xfrm>
          <a:prstGeom prst="bentConnector3">
            <a:avLst>
              <a:gd name="adj1" fmla="val -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3574171" y="2571750"/>
            <a:ext cx="256766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Yorum Sisteme eklenir. Puanları da sisteme eklenir.</a:t>
            </a:r>
            <a:endParaRPr lang="tr-TR" dirty="0"/>
          </a:p>
        </p:txBody>
      </p:sp>
      <p:cxnSp>
        <p:nvCxnSpPr>
          <p:cNvPr id="13" name="Dirsek Bağlayıcısı 12"/>
          <p:cNvCxnSpPr/>
          <p:nvPr/>
        </p:nvCxnSpPr>
        <p:spPr>
          <a:xfrm>
            <a:off x="1403647" y="2211710"/>
            <a:ext cx="2170526" cy="1728192"/>
          </a:xfrm>
          <a:prstGeom prst="bentConnector3">
            <a:avLst>
              <a:gd name="adj1" fmla="val 4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3574171" y="3678292"/>
            <a:ext cx="256766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Yorum Sisteme Eklenmez ve Silinir.</a:t>
            </a:r>
            <a:endParaRPr lang="tr-TR" dirty="0"/>
          </a:p>
        </p:txBody>
      </p:sp>
      <p:sp>
        <p:nvSpPr>
          <p:cNvPr id="19" name="Oval 18"/>
          <p:cNvSpPr/>
          <p:nvPr/>
        </p:nvSpPr>
        <p:spPr>
          <a:xfrm>
            <a:off x="2627784" y="1851670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Metin kutusu 19"/>
          <p:cNvSpPr txBox="1"/>
          <p:nvPr/>
        </p:nvSpPr>
        <p:spPr>
          <a:xfrm>
            <a:off x="6282403" y="2583052"/>
            <a:ext cx="2567664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Burada var olan yorum denetimleri otomatikleştirilmiş bir sistemden gelmektedir. Yorumların buraya düşme sebebi sistem bu yorumu zararlı olarak algılamış ve yönetici onayına sunmuştur.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8768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Cemal\Desktop\Emlak_Yorumlari.com\Project_presentation\sunum görselleri_v2\Screenshot_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339502"/>
            <a:ext cx="8913813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379943" y="3138604"/>
            <a:ext cx="838252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Burada ARGO İÇERİKLİ YORUMLARI GÖSTER sekmesinde var olan bir yorumu görüyoruz. Küfür ve argo içerikli saldırgan yorum yapan bir kullanıcımız, bu yorum siteye yansımadan </a:t>
            </a:r>
            <a:r>
              <a:rPr lang="tr-TR" dirty="0" err="1" smtClean="0"/>
              <a:t>loglanıyor</a:t>
            </a:r>
            <a:r>
              <a:rPr lang="tr-TR" dirty="0" smtClean="0"/>
              <a:t> ve hiçbir şekilde siteye yansıtılamıyor. Arzu edilirse kullanıcı bu noktadan direkt siteden aktifliği düşürülebiliyor. Buraya düşen bu yorum yine otomatik bir şekilde filtrelemeden buraya gelmektedir.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776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1711350" y="1218750"/>
            <a:ext cx="5721300" cy="270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400" dirty="0" smtClean="0">
                <a:solidFill>
                  <a:srgbClr val="4D4A56"/>
                </a:solidFill>
              </a:rPr>
              <a:t>TEŞEKKÜRLER</a:t>
            </a:r>
            <a:endParaRPr sz="5400" dirty="0">
              <a:solidFill>
                <a:srgbClr val="4D4A56"/>
              </a:solidFill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4162050" y="9092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Dikdörtgen 1"/>
          <p:cNvSpPr/>
          <p:nvPr/>
        </p:nvSpPr>
        <p:spPr>
          <a:xfrm>
            <a:off x="4274482" y="102679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💃</a:t>
            </a:r>
            <a:endParaRPr lang="tr-TR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0" y="11336"/>
            <a:ext cx="9144000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Emlak Yorumları v2 Proje Geliştiricisi: Cemal Balaban – </a:t>
            </a:r>
            <a:r>
              <a:rPr lang="tr-TR" dirty="0" err="1" smtClean="0"/>
              <a:t>Havelsan</a:t>
            </a:r>
            <a:r>
              <a:rPr lang="tr-TR" dirty="0" smtClean="0"/>
              <a:t> </a:t>
            </a:r>
            <a:r>
              <a:rPr lang="tr-TR" dirty="0" err="1" smtClean="0"/>
              <a:t>Intern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Bu proje bir </a:t>
            </a:r>
            <a:r>
              <a:rPr lang="tr-TR" dirty="0" err="1" smtClean="0"/>
              <a:t>havelsan</a:t>
            </a:r>
            <a:r>
              <a:rPr lang="tr-TR" dirty="0" smtClean="0"/>
              <a:t> staj projesidir. Proje kopyalanması, çoğaltılması ve ilgisiz bir işte kullanılması uygun görülmez.</a:t>
            </a:r>
            <a:endParaRPr lang="tr-TR" dirty="0"/>
          </a:p>
        </p:txBody>
      </p:sp>
      <p:pic>
        <p:nvPicPr>
          <p:cNvPr id="1026" name="Picture 2" descr="C:\Users\Cemal\Desktop\Emlak_Yorumlari.com\Project_presentation\sunum görselleri_v2\havels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65443"/>
            <a:ext cx="9217024" cy="417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1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SÜRÜM V2</a:t>
            </a:r>
            <a:endParaRPr dirty="0"/>
          </a:p>
        </p:txBody>
      </p:sp>
      <p:sp>
        <p:nvSpPr>
          <p:cNvPr id="103" name="Google Shape;103;p17"/>
          <p:cNvSpPr txBox="1"/>
          <p:nvPr/>
        </p:nvSpPr>
        <p:spPr>
          <a:xfrm>
            <a:off x="2555776" y="1419622"/>
            <a:ext cx="5904655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r-TR" sz="1200" dirty="0" smtClean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emlakyorumlari.com v2 sürümüne hoş geldiniz.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tr-TR" sz="1200" dirty="0" smtClean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r-TR" sz="1200" dirty="0" smtClean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Bir ay önce çıkarttığımız emlakyorumlari.com projemizin v2 sürümünde siz kullanıcıları yeni özellikler bekliyor. Bu noktadan itibaren sunum, ilk projenin üzerine neler eklediğimiz hakkında ve geliştirdiğimiz sistemler hakkında bilgilendirme amaçlı ilerleyecektir.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tr-TR" sz="120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r-TR" sz="1200" dirty="0" smtClean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Öncesinde kısaca bir özet geçelim…</a:t>
            </a:r>
            <a:endParaRPr sz="120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1052400" y="843558"/>
            <a:ext cx="2686200" cy="3355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 smtClean="0"/>
              <a:t>www.emlakyorumlari.com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 smtClean="0"/>
              <a:t>Kullanıcıların sisteme giriş yaparak sistem üzerinden emlak siteleri eklediği ve bu siteleri puanlayarak günümüzde yerleşim yeri konusunda kafasında soru işaretleri olan insanlara fikir sağladığı bir dijitalleşme projesidir.</a:t>
            </a:r>
            <a:endParaRPr dirty="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98" y="1001185"/>
            <a:ext cx="4350700" cy="309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493850" y="1933200"/>
            <a:ext cx="6156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 smtClean="0"/>
              <a:t>Peki V2 sürümünde bizleri neler bekliyor?</a:t>
            </a:r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2411760" y="2067694"/>
            <a:ext cx="4291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TIKLANABİLİR PUAN BARLARI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ctrTitle"/>
          </p:nvPr>
        </p:nvSpPr>
        <p:spPr>
          <a:xfrm>
            <a:off x="2404575" y="893524"/>
            <a:ext cx="4335000" cy="6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0">
                <a:solidFill>
                  <a:schemeClr val="accent1"/>
                </a:solidFill>
              </a:rPr>
              <a:t>1</a:t>
            </a:r>
            <a:endParaRPr sz="4800" i="0">
              <a:solidFill>
                <a:schemeClr val="accent1"/>
              </a:solidFill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Tıklanabilir puan barları</a:t>
            </a: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5220072" y="1197635"/>
            <a:ext cx="3312368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r-TR" sz="1600" dirty="0" smtClean="0"/>
              <a:t>Artık puan kısımları tıklanabilir bir bar şeklinde yer almakta.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tr-TR" sz="1600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r-TR" sz="1600" dirty="0" smtClean="0"/>
              <a:t>Bu barlara tıklayan site kullanıcıları, bahsedilen site hakkında kısa bir puanlama bilgisi alabilirler.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tr-TR" sz="1600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r-TR" sz="1600" dirty="0"/>
              <a:t>B</a:t>
            </a:r>
            <a:r>
              <a:rPr lang="tr-TR" sz="1600" dirty="0" smtClean="0"/>
              <a:t>öylelikle aradığı kriter aralığını biraz da olsa ana sayfa üzerinden daraltabilirler.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C:\Users\Cemal\Desktop\Emlak_Yorumlari.com\Project_presentation\sunum görselleri_v2\modal_pu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45315"/>
            <a:ext cx="4680520" cy="348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755576" y="4083918"/>
            <a:ext cx="86409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2411760" y="2067694"/>
            <a:ext cx="4291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SİTE PROFİLİNDE YENİ SORULAR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SİTELER ÜZERİNDE İSTATİKSEL GRAFİKLER</a:t>
            </a:r>
            <a:endParaRPr lang="tr-TR"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ctrTitle"/>
          </p:nvPr>
        </p:nvSpPr>
        <p:spPr>
          <a:xfrm>
            <a:off x="2404575" y="893524"/>
            <a:ext cx="4335000" cy="6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 i="0" dirty="0">
                <a:solidFill>
                  <a:schemeClr val="accent1"/>
                </a:solidFill>
              </a:rPr>
              <a:t>2</a:t>
            </a:r>
            <a:endParaRPr sz="4800" i="0" dirty="0">
              <a:solidFill>
                <a:schemeClr val="accent1"/>
              </a:solidFill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263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Yeni sorular!</a:t>
            </a: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5220072" y="1197635"/>
            <a:ext cx="3312368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r-TR" sz="1600" dirty="0" smtClean="0"/>
              <a:t>Artık yapılan anket daha detaylı ve istatiksel bir şekilde yapılmaktadır.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tr-TR" sz="16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r-TR" sz="1600" dirty="0" smtClean="0"/>
              <a:t>Böylelikle siz kullanıcılarımız oturduğunuz emlak sitesini tanıtırken, diğer kullanıcılarımıza daha tutarlı veriler verip, doğru seçim yapmalarını sağlıyorsunuz.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145315"/>
            <a:ext cx="4456299" cy="348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0" y="2499742"/>
            <a:ext cx="3059832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6987949"/>
      </p:ext>
    </p:extLst>
  </p:cSld>
  <p:clrMapOvr>
    <a:masterClrMapping/>
  </p:clrMapOvr>
</p:sld>
</file>

<file path=ppt/theme/theme1.xml><?xml version="1.0" encoding="utf-8"?>
<a:theme xmlns:a="http://schemas.openxmlformats.org/drawingml/2006/main" name="Ophelia template">
  <a:themeElements>
    <a:clrScheme name="Custom 347">
      <a:dk1>
        <a:srgbClr val="4D4A56"/>
      </a:dk1>
      <a:lt1>
        <a:srgbClr val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454</Words>
  <Application>Microsoft Office PowerPoint</Application>
  <PresentationFormat>Ekran Gösterisi (16:9)</PresentationFormat>
  <Paragraphs>66</Paragraphs>
  <Slides>25</Slides>
  <Notes>25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9" baseType="lpstr">
      <vt:lpstr>Arial</vt:lpstr>
      <vt:lpstr>Playfair Display</vt:lpstr>
      <vt:lpstr>Tinos</vt:lpstr>
      <vt:lpstr>Ophelia template</vt:lpstr>
      <vt:lpstr>EMLAK YORUMLARI   SÜRÜM V2</vt:lpstr>
      <vt:lpstr>Merhaba!</vt:lpstr>
      <vt:lpstr>SÜRÜM V2</vt:lpstr>
      <vt:lpstr>PowerPoint Sunusu</vt:lpstr>
      <vt:lpstr>PowerPoint Sunusu</vt:lpstr>
      <vt:lpstr>1</vt:lpstr>
      <vt:lpstr>Tıklanabilir puan barları</vt:lpstr>
      <vt:lpstr>2</vt:lpstr>
      <vt:lpstr>Yeni sorular!</vt:lpstr>
      <vt:lpstr>Yeni Site Grafikleri</vt:lpstr>
      <vt:lpstr>PowerPoint Sunusu</vt:lpstr>
      <vt:lpstr>Emlak Yorumları Yönetim Sistemi</vt:lpstr>
      <vt:lpstr>Emlak Yorumları Yönetim Sistemi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TEŞEKKÜRLER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EMLAK YORUMLARI   SÜRÜM V2</dc:title>
  <cp:lastModifiedBy>Cemal</cp:lastModifiedBy>
  <cp:revision>13</cp:revision>
  <dcterms:modified xsi:type="dcterms:W3CDTF">2021-08-10T13:47:02Z</dcterms:modified>
</cp:coreProperties>
</file>