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  <p:sldId id="258" r:id="rId3"/>
    <p:sldId id="259" r:id="rId4"/>
    <p:sldId id="263" r:id="rId5"/>
    <p:sldId id="260" r:id="rId6"/>
    <p:sldId id="265" r:id="rId7"/>
    <p:sldId id="266" r:id="rId8"/>
    <p:sldId id="262" r:id="rId9"/>
    <p:sldId id="261" r:id="rId10"/>
    <p:sldId id="264" r:id="rId11"/>
    <p:sldId id="269" r:id="rId12"/>
    <p:sldId id="267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73064E-E390-409B-9633-C2CA0227AE6F}" v="10" dt="2022-01-26T20:48:51.214"/>
    <p1510:client id="{F2B7B27C-9B3F-4F7C-AB5E-54827CBA6763}" v="3866" dt="2022-01-26T20:44:15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9D53B4-70EB-4D6C-9C35-D0346A66DF3D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33BF36A-2CD7-412E-910B-7A503959E651}">
      <dgm:prSet phldr="0"/>
      <dgm:spPr/>
      <dgm:t>
        <a:bodyPr/>
        <a:lstStyle/>
        <a:p>
          <a:pPr rtl="0"/>
          <a:r>
            <a:rPr lang="tr-TR" dirty="0">
              <a:latin typeface="Georgia"/>
            </a:rPr>
            <a:t>Projenin Amacı ve İçeriğin Tanıtılması</a:t>
          </a:r>
          <a:endParaRPr lang="en-US" dirty="0">
            <a:latin typeface="Georgia"/>
          </a:endParaRPr>
        </a:p>
      </dgm:t>
    </dgm:pt>
    <dgm:pt modelId="{7964A9E5-66A9-4B1A-BFCC-7E6DAD16BD6E}" type="parTrans" cxnId="{EACEE6B3-8AC6-448F-A12A-3B4FA559BE95}">
      <dgm:prSet/>
      <dgm:spPr/>
    </dgm:pt>
    <dgm:pt modelId="{84FA1510-55C5-43A6-BF01-5CFF1678EAF1}" type="sibTrans" cxnId="{EACEE6B3-8AC6-448F-A12A-3B4FA559BE95}">
      <dgm:prSet/>
      <dgm:spPr/>
    </dgm:pt>
    <dgm:pt modelId="{C16DEFD2-41CC-47A0-979D-79ABAEBCF351}">
      <dgm:prSet phldr="0"/>
      <dgm:spPr/>
      <dgm:t>
        <a:bodyPr/>
        <a:lstStyle/>
        <a:p>
          <a:pPr rtl="0"/>
          <a:r>
            <a:rPr lang="tr-TR" dirty="0">
              <a:latin typeface="Georgia"/>
            </a:rPr>
            <a:t>Kullanılan Kütüphaneler ve Proje Dosyaları</a:t>
          </a:r>
          <a:endParaRPr lang="en-US" dirty="0" err="1">
            <a:latin typeface="Georgia"/>
          </a:endParaRPr>
        </a:p>
      </dgm:t>
    </dgm:pt>
    <dgm:pt modelId="{617D44FF-86E4-4BE4-ACDC-24F62C485237}" type="parTrans" cxnId="{F337B267-10F7-4820-97F5-AD08551E7818}">
      <dgm:prSet/>
      <dgm:spPr/>
    </dgm:pt>
    <dgm:pt modelId="{030C417E-5DE0-43B1-B33B-5CF611D96F10}" type="sibTrans" cxnId="{F337B267-10F7-4820-97F5-AD08551E7818}">
      <dgm:prSet/>
      <dgm:spPr/>
    </dgm:pt>
    <dgm:pt modelId="{DE2C1176-1BF0-4A3B-BD75-C8F4842EFDA2}">
      <dgm:prSet phldr="0"/>
      <dgm:spPr/>
      <dgm:t>
        <a:bodyPr/>
        <a:lstStyle/>
        <a:p>
          <a:pPr rtl="0"/>
          <a:r>
            <a:rPr lang="tr-TR" dirty="0">
              <a:latin typeface="Georgia"/>
            </a:rPr>
            <a:t>Proje Planı</a:t>
          </a:r>
          <a:endParaRPr lang="en-US" dirty="0">
            <a:latin typeface="Georgia"/>
          </a:endParaRPr>
        </a:p>
      </dgm:t>
    </dgm:pt>
    <dgm:pt modelId="{0A6E3962-06B6-4159-BDE2-A08C08427733}" type="parTrans" cxnId="{9B4F2B87-BFC0-4F5E-8DAE-4A5845AD4636}">
      <dgm:prSet/>
      <dgm:spPr/>
    </dgm:pt>
    <dgm:pt modelId="{394CA7C8-75AF-4F23-B52B-69B84C65B19A}" type="sibTrans" cxnId="{9B4F2B87-BFC0-4F5E-8DAE-4A5845AD4636}">
      <dgm:prSet/>
      <dgm:spPr/>
    </dgm:pt>
    <dgm:pt modelId="{958A90D7-5FCA-4236-9383-18BA9678BA93}">
      <dgm:prSet phldr="0"/>
      <dgm:spPr/>
      <dgm:t>
        <a:bodyPr/>
        <a:lstStyle/>
        <a:p>
          <a:pPr rtl="0"/>
          <a:r>
            <a:rPr lang="tr-TR" dirty="0">
              <a:latin typeface="Georgia"/>
            </a:rPr>
            <a:t>Projenin Görsel Tanıtımı </a:t>
          </a:r>
          <a:endParaRPr lang="en-US" dirty="0">
            <a:latin typeface="Georgia"/>
          </a:endParaRPr>
        </a:p>
      </dgm:t>
    </dgm:pt>
    <dgm:pt modelId="{4AA6BAA4-E92A-461C-99BD-610016E83E8D}" type="parTrans" cxnId="{3C9D1DC0-F17D-4A01-8175-E72FACB65467}">
      <dgm:prSet/>
      <dgm:spPr/>
    </dgm:pt>
    <dgm:pt modelId="{535D19F9-6668-46B2-8008-ACE62059A3E1}" type="sibTrans" cxnId="{3C9D1DC0-F17D-4A01-8175-E72FACB65467}">
      <dgm:prSet/>
      <dgm:spPr/>
    </dgm:pt>
    <dgm:pt modelId="{50465443-6128-4604-9CD7-C5B703AD7B54}">
      <dgm:prSet phldr="0"/>
      <dgm:spPr/>
      <dgm:t>
        <a:bodyPr/>
        <a:lstStyle/>
        <a:p>
          <a:pPr rtl="0"/>
          <a:r>
            <a:rPr lang="tr-TR" dirty="0"/>
            <a:t>Proje boyunca kullandığımız teknolojiler</a:t>
          </a:r>
        </a:p>
      </dgm:t>
    </dgm:pt>
    <dgm:pt modelId="{7BBC2E7B-2214-48FF-8CDF-47BEF89A542B}" type="parTrans" cxnId="{AD61EFD3-A80B-4E62-A0DC-E601F9744BF8}">
      <dgm:prSet/>
      <dgm:spPr/>
    </dgm:pt>
    <dgm:pt modelId="{A954C7EF-DC25-49C7-A079-BD7ADCEBC71A}" type="sibTrans" cxnId="{AD61EFD3-A80B-4E62-A0DC-E601F9744BF8}">
      <dgm:prSet/>
      <dgm:spPr/>
    </dgm:pt>
    <dgm:pt modelId="{D965D022-70C5-4336-A438-770A076F41D1}">
      <dgm:prSet phldr="0"/>
      <dgm:spPr/>
      <dgm:t>
        <a:bodyPr/>
        <a:lstStyle/>
        <a:p>
          <a:r>
            <a:rPr lang="tr-TR" dirty="0">
              <a:latin typeface="Georgia"/>
            </a:rPr>
            <a:t>Arayüz</a:t>
          </a:r>
        </a:p>
      </dgm:t>
    </dgm:pt>
    <dgm:pt modelId="{13032210-F7E2-4978-B867-711D48F8AE1D}" type="parTrans" cxnId="{006CF248-CEAB-45BE-B378-A1A060DC75B3}">
      <dgm:prSet/>
      <dgm:spPr/>
    </dgm:pt>
    <dgm:pt modelId="{0548BC0B-2E3A-4FFF-8B18-8FFBEA90BA23}" type="sibTrans" cxnId="{006CF248-CEAB-45BE-B378-A1A060DC75B3}">
      <dgm:prSet/>
      <dgm:spPr/>
    </dgm:pt>
    <dgm:pt modelId="{6A96DF83-5588-4FD7-85AA-F2F4D2F4B341}" type="pres">
      <dgm:prSet presAssocID="{3D9D53B4-70EB-4D6C-9C35-D0346A66DF3D}" presName="diagram" presStyleCnt="0">
        <dgm:presLayoutVars>
          <dgm:dir/>
          <dgm:resizeHandles val="exact"/>
        </dgm:presLayoutVars>
      </dgm:prSet>
      <dgm:spPr/>
    </dgm:pt>
    <dgm:pt modelId="{E16C8C0C-CFEB-425A-9BEB-7580C7EC1B13}" type="pres">
      <dgm:prSet presAssocID="{233BF36A-2CD7-412E-910B-7A503959E651}" presName="node" presStyleLbl="node1" presStyleIdx="0" presStyleCnt="6">
        <dgm:presLayoutVars>
          <dgm:bulletEnabled val="1"/>
        </dgm:presLayoutVars>
      </dgm:prSet>
      <dgm:spPr/>
    </dgm:pt>
    <dgm:pt modelId="{1AD7F335-85EA-4824-96CB-EA9FD66419E0}" type="pres">
      <dgm:prSet presAssocID="{84FA1510-55C5-43A6-BF01-5CFF1678EAF1}" presName="sibTrans" presStyleCnt="0"/>
      <dgm:spPr/>
    </dgm:pt>
    <dgm:pt modelId="{E4E9C967-89FA-475C-B0A0-31F7B0DF2906}" type="pres">
      <dgm:prSet presAssocID="{50465443-6128-4604-9CD7-C5B703AD7B54}" presName="node" presStyleLbl="node1" presStyleIdx="1" presStyleCnt="6">
        <dgm:presLayoutVars>
          <dgm:bulletEnabled val="1"/>
        </dgm:presLayoutVars>
      </dgm:prSet>
      <dgm:spPr/>
    </dgm:pt>
    <dgm:pt modelId="{6C87E44E-AAD9-4D7D-8F73-4F323F51A05B}" type="pres">
      <dgm:prSet presAssocID="{A954C7EF-DC25-49C7-A079-BD7ADCEBC71A}" presName="sibTrans" presStyleCnt="0"/>
      <dgm:spPr/>
    </dgm:pt>
    <dgm:pt modelId="{EF8C9E84-EA01-4172-AA52-F6855411B498}" type="pres">
      <dgm:prSet presAssocID="{C16DEFD2-41CC-47A0-979D-79ABAEBCF351}" presName="node" presStyleLbl="node1" presStyleIdx="2" presStyleCnt="6">
        <dgm:presLayoutVars>
          <dgm:bulletEnabled val="1"/>
        </dgm:presLayoutVars>
      </dgm:prSet>
      <dgm:spPr/>
    </dgm:pt>
    <dgm:pt modelId="{B0299003-B477-435B-9996-56DF2DFFE6B7}" type="pres">
      <dgm:prSet presAssocID="{030C417E-5DE0-43B1-B33B-5CF611D96F10}" presName="sibTrans" presStyleCnt="0"/>
      <dgm:spPr/>
    </dgm:pt>
    <dgm:pt modelId="{4FE0B2C3-084D-4B2C-B07A-C2A67F163CA6}" type="pres">
      <dgm:prSet presAssocID="{DE2C1176-1BF0-4A3B-BD75-C8F4842EFDA2}" presName="node" presStyleLbl="node1" presStyleIdx="3" presStyleCnt="6">
        <dgm:presLayoutVars>
          <dgm:bulletEnabled val="1"/>
        </dgm:presLayoutVars>
      </dgm:prSet>
      <dgm:spPr/>
    </dgm:pt>
    <dgm:pt modelId="{19253300-EECF-443F-A020-1FC7A5C789C4}" type="pres">
      <dgm:prSet presAssocID="{394CA7C8-75AF-4F23-B52B-69B84C65B19A}" presName="sibTrans" presStyleCnt="0"/>
      <dgm:spPr/>
    </dgm:pt>
    <dgm:pt modelId="{AB8E5BAB-72F7-4DC5-A4C5-F63599C605F0}" type="pres">
      <dgm:prSet presAssocID="{958A90D7-5FCA-4236-9383-18BA9678BA93}" presName="node" presStyleLbl="node1" presStyleIdx="4" presStyleCnt="6">
        <dgm:presLayoutVars>
          <dgm:bulletEnabled val="1"/>
        </dgm:presLayoutVars>
      </dgm:prSet>
      <dgm:spPr/>
    </dgm:pt>
    <dgm:pt modelId="{07B4C472-6D1E-42ED-A8E3-690274F9D4C8}" type="pres">
      <dgm:prSet presAssocID="{535D19F9-6668-46B2-8008-ACE62059A3E1}" presName="sibTrans" presStyleCnt="0"/>
      <dgm:spPr/>
    </dgm:pt>
    <dgm:pt modelId="{A8C4EEA6-B02D-4730-B1E7-895B6E06F45B}" type="pres">
      <dgm:prSet presAssocID="{D965D022-70C5-4336-A438-770A076F41D1}" presName="node" presStyleLbl="node1" presStyleIdx="5" presStyleCnt="6">
        <dgm:presLayoutVars>
          <dgm:bulletEnabled val="1"/>
        </dgm:presLayoutVars>
      </dgm:prSet>
      <dgm:spPr/>
    </dgm:pt>
  </dgm:ptLst>
  <dgm:cxnLst>
    <dgm:cxn modelId="{3F296A11-37BD-41A0-9AD6-E3C63F130C4D}" type="presOf" srcId="{958A90D7-5FCA-4236-9383-18BA9678BA93}" destId="{AB8E5BAB-72F7-4DC5-A4C5-F63599C605F0}" srcOrd="0" destOrd="0" presId="urn:microsoft.com/office/officeart/2005/8/layout/default"/>
    <dgm:cxn modelId="{C863C53D-2252-406F-A9E8-F32F327C7522}" type="presOf" srcId="{50465443-6128-4604-9CD7-C5B703AD7B54}" destId="{E4E9C967-89FA-475C-B0A0-31F7B0DF2906}" srcOrd="0" destOrd="0" presId="urn:microsoft.com/office/officeart/2005/8/layout/default"/>
    <dgm:cxn modelId="{F337B267-10F7-4820-97F5-AD08551E7818}" srcId="{3D9D53B4-70EB-4D6C-9C35-D0346A66DF3D}" destId="{C16DEFD2-41CC-47A0-979D-79ABAEBCF351}" srcOrd="2" destOrd="0" parTransId="{617D44FF-86E4-4BE4-ACDC-24F62C485237}" sibTransId="{030C417E-5DE0-43B1-B33B-5CF611D96F10}"/>
    <dgm:cxn modelId="{006CF248-CEAB-45BE-B378-A1A060DC75B3}" srcId="{3D9D53B4-70EB-4D6C-9C35-D0346A66DF3D}" destId="{D965D022-70C5-4336-A438-770A076F41D1}" srcOrd="5" destOrd="0" parTransId="{13032210-F7E2-4978-B867-711D48F8AE1D}" sibTransId="{0548BC0B-2E3A-4FFF-8B18-8FFBEA90BA23}"/>
    <dgm:cxn modelId="{79301F4B-3659-4066-87AC-A8A07EBAFF5E}" type="presOf" srcId="{3D9D53B4-70EB-4D6C-9C35-D0346A66DF3D}" destId="{6A96DF83-5588-4FD7-85AA-F2F4D2F4B341}" srcOrd="0" destOrd="0" presId="urn:microsoft.com/office/officeart/2005/8/layout/default"/>
    <dgm:cxn modelId="{9B4F2B87-BFC0-4F5E-8DAE-4A5845AD4636}" srcId="{3D9D53B4-70EB-4D6C-9C35-D0346A66DF3D}" destId="{DE2C1176-1BF0-4A3B-BD75-C8F4842EFDA2}" srcOrd="3" destOrd="0" parTransId="{0A6E3962-06B6-4159-BDE2-A08C08427733}" sibTransId="{394CA7C8-75AF-4F23-B52B-69B84C65B19A}"/>
    <dgm:cxn modelId="{26F86C87-DE38-4273-AF2A-30E784234951}" type="presOf" srcId="{D965D022-70C5-4336-A438-770A076F41D1}" destId="{A8C4EEA6-B02D-4730-B1E7-895B6E06F45B}" srcOrd="0" destOrd="0" presId="urn:microsoft.com/office/officeart/2005/8/layout/default"/>
    <dgm:cxn modelId="{DBED1594-EC87-45BE-81B0-CF1E1479B875}" type="presOf" srcId="{233BF36A-2CD7-412E-910B-7A503959E651}" destId="{E16C8C0C-CFEB-425A-9BEB-7580C7EC1B13}" srcOrd="0" destOrd="0" presId="urn:microsoft.com/office/officeart/2005/8/layout/default"/>
    <dgm:cxn modelId="{A228BCAA-3C61-4241-A274-878DBE77F787}" type="presOf" srcId="{C16DEFD2-41CC-47A0-979D-79ABAEBCF351}" destId="{EF8C9E84-EA01-4172-AA52-F6855411B498}" srcOrd="0" destOrd="0" presId="urn:microsoft.com/office/officeart/2005/8/layout/default"/>
    <dgm:cxn modelId="{EACEE6B3-8AC6-448F-A12A-3B4FA559BE95}" srcId="{3D9D53B4-70EB-4D6C-9C35-D0346A66DF3D}" destId="{233BF36A-2CD7-412E-910B-7A503959E651}" srcOrd="0" destOrd="0" parTransId="{7964A9E5-66A9-4B1A-BFCC-7E6DAD16BD6E}" sibTransId="{84FA1510-55C5-43A6-BF01-5CFF1678EAF1}"/>
    <dgm:cxn modelId="{A69019B4-6916-4D22-8CA2-1943B7939F1F}" type="presOf" srcId="{DE2C1176-1BF0-4A3B-BD75-C8F4842EFDA2}" destId="{4FE0B2C3-084D-4B2C-B07A-C2A67F163CA6}" srcOrd="0" destOrd="0" presId="urn:microsoft.com/office/officeart/2005/8/layout/default"/>
    <dgm:cxn modelId="{3C9D1DC0-F17D-4A01-8175-E72FACB65467}" srcId="{3D9D53B4-70EB-4D6C-9C35-D0346A66DF3D}" destId="{958A90D7-5FCA-4236-9383-18BA9678BA93}" srcOrd="4" destOrd="0" parTransId="{4AA6BAA4-E92A-461C-99BD-610016E83E8D}" sibTransId="{535D19F9-6668-46B2-8008-ACE62059A3E1}"/>
    <dgm:cxn modelId="{AD61EFD3-A80B-4E62-A0DC-E601F9744BF8}" srcId="{3D9D53B4-70EB-4D6C-9C35-D0346A66DF3D}" destId="{50465443-6128-4604-9CD7-C5B703AD7B54}" srcOrd="1" destOrd="0" parTransId="{7BBC2E7B-2214-48FF-8CDF-47BEF89A542B}" sibTransId="{A954C7EF-DC25-49C7-A079-BD7ADCEBC71A}"/>
    <dgm:cxn modelId="{C66B8124-CA97-464E-9D98-3EBFDA78D969}" type="presParOf" srcId="{6A96DF83-5588-4FD7-85AA-F2F4D2F4B341}" destId="{E16C8C0C-CFEB-425A-9BEB-7580C7EC1B13}" srcOrd="0" destOrd="0" presId="urn:microsoft.com/office/officeart/2005/8/layout/default"/>
    <dgm:cxn modelId="{15E6F3A6-5CB5-496D-BF6B-699D35176CBA}" type="presParOf" srcId="{6A96DF83-5588-4FD7-85AA-F2F4D2F4B341}" destId="{1AD7F335-85EA-4824-96CB-EA9FD66419E0}" srcOrd="1" destOrd="0" presId="urn:microsoft.com/office/officeart/2005/8/layout/default"/>
    <dgm:cxn modelId="{5213BDB8-BFC2-4E59-A2A1-08542EFB3E68}" type="presParOf" srcId="{6A96DF83-5588-4FD7-85AA-F2F4D2F4B341}" destId="{E4E9C967-89FA-475C-B0A0-31F7B0DF2906}" srcOrd="2" destOrd="0" presId="urn:microsoft.com/office/officeart/2005/8/layout/default"/>
    <dgm:cxn modelId="{3EF07933-4858-450A-9B17-A72AD68EABDD}" type="presParOf" srcId="{6A96DF83-5588-4FD7-85AA-F2F4D2F4B341}" destId="{6C87E44E-AAD9-4D7D-8F73-4F323F51A05B}" srcOrd="3" destOrd="0" presId="urn:microsoft.com/office/officeart/2005/8/layout/default"/>
    <dgm:cxn modelId="{2C78BE04-0D89-49A7-9B14-ECF391EA8A0F}" type="presParOf" srcId="{6A96DF83-5588-4FD7-85AA-F2F4D2F4B341}" destId="{EF8C9E84-EA01-4172-AA52-F6855411B498}" srcOrd="4" destOrd="0" presId="urn:microsoft.com/office/officeart/2005/8/layout/default"/>
    <dgm:cxn modelId="{D8ABE20B-DBAE-4587-8680-BF69486A3B55}" type="presParOf" srcId="{6A96DF83-5588-4FD7-85AA-F2F4D2F4B341}" destId="{B0299003-B477-435B-9996-56DF2DFFE6B7}" srcOrd="5" destOrd="0" presId="urn:microsoft.com/office/officeart/2005/8/layout/default"/>
    <dgm:cxn modelId="{6B42D91C-78C1-430B-BA70-00699CA83936}" type="presParOf" srcId="{6A96DF83-5588-4FD7-85AA-F2F4D2F4B341}" destId="{4FE0B2C3-084D-4B2C-B07A-C2A67F163CA6}" srcOrd="6" destOrd="0" presId="urn:microsoft.com/office/officeart/2005/8/layout/default"/>
    <dgm:cxn modelId="{72EDED3F-C943-4566-82ED-C7FEA0A44B23}" type="presParOf" srcId="{6A96DF83-5588-4FD7-85AA-F2F4D2F4B341}" destId="{19253300-EECF-443F-A020-1FC7A5C789C4}" srcOrd="7" destOrd="0" presId="urn:microsoft.com/office/officeart/2005/8/layout/default"/>
    <dgm:cxn modelId="{0C8E6112-D61F-4F6F-B23B-D3F666AAA805}" type="presParOf" srcId="{6A96DF83-5588-4FD7-85AA-F2F4D2F4B341}" destId="{AB8E5BAB-72F7-4DC5-A4C5-F63599C605F0}" srcOrd="8" destOrd="0" presId="urn:microsoft.com/office/officeart/2005/8/layout/default"/>
    <dgm:cxn modelId="{8A156709-314E-43A0-8C1C-6289E0D19BF5}" type="presParOf" srcId="{6A96DF83-5588-4FD7-85AA-F2F4D2F4B341}" destId="{07B4C472-6D1E-42ED-A8E3-690274F9D4C8}" srcOrd="9" destOrd="0" presId="urn:microsoft.com/office/officeart/2005/8/layout/default"/>
    <dgm:cxn modelId="{7FFAF921-61AF-455B-BA10-4F7D3D68C32C}" type="presParOf" srcId="{6A96DF83-5588-4FD7-85AA-F2F4D2F4B341}" destId="{A8C4EEA6-B02D-4730-B1E7-895B6E06F45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6C8C0C-CFEB-425A-9BEB-7580C7EC1B13}">
      <dsp:nvSpPr>
        <dsp:cNvPr id="0" name=""/>
        <dsp:cNvSpPr/>
      </dsp:nvSpPr>
      <dsp:spPr>
        <a:xfrm>
          <a:off x="11876" y="1573"/>
          <a:ext cx="2367874" cy="14207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>
              <a:latin typeface="Georgia"/>
            </a:rPr>
            <a:t>Projenin Amacı ve İçeriğin Tanıtılması</a:t>
          </a:r>
          <a:endParaRPr lang="en-US" sz="2300" kern="1200" dirty="0">
            <a:latin typeface="Georgia"/>
          </a:endParaRPr>
        </a:p>
      </dsp:txBody>
      <dsp:txXfrm>
        <a:off x="11876" y="1573"/>
        <a:ext cx="2367874" cy="1420724"/>
      </dsp:txXfrm>
    </dsp:sp>
    <dsp:sp modelId="{E4E9C967-89FA-475C-B0A0-31F7B0DF2906}">
      <dsp:nvSpPr>
        <dsp:cNvPr id="0" name=""/>
        <dsp:cNvSpPr/>
      </dsp:nvSpPr>
      <dsp:spPr>
        <a:xfrm>
          <a:off x="2616537" y="1573"/>
          <a:ext cx="2367874" cy="1420724"/>
        </a:xfrm>
        <a:prstGeom prst="rect">
          <a:avLst/>
        </a:prstGeom>
        <a:solidFill>
          <a:schemeClr val="accent5">
            <a:hueOff val="-171803"/>
            <a:satOff val="-744"/>
            <a:lumOff val="-2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/>
            <a:t>Proje boyunca kullandığımız teknolojiler</a:t>
          </a:r>
        </a:p>
      </dsp:txBody>
      <dsp:txXfrm>
        <a:off x="2616537" y="1573"/>
        <a:ext cx="2367874" cy="1420724"/>
      </dsp:txXfrm>
    </dsp:sp>
    <dsp:sp modelId="{EF8C9E84-EA01-4172-AA52-F6855411B498}">
      <dsp:nvSpPr>
        <dsp:cNvPr id="0" name=""/>
        <dsp:cNvSpPr/>
      </dsp:nvSpPr>
      <dsp:spPr>
        <a:xfrm>
          <a:off x="5221199" y="1573"/>
          <a:ext cx="2367874" cy="1420724"/>
        </a:xfrm>
        <a:prstGeom prst="rect">
          <a:avLst/>
        </a:prstGeom>
        <a:solidFill>
          <a:schemeClr val="accent5">
            <a:hueOff val="-343606"/>
            <a:satOff val="-1489"/>
            <a:lumOff val="-4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>
              <a:latin typeface="Georgia"/>
            </a:rPr>
            <a:t>Kullanılan Kütüphaneler ve Proje Dosyaları</a:t>
          </a:r>
          <a:endParaRPr lang="en-US" sz="2300" kern="1200" dirty="0" err="1">
            <a:latin typeface="Georgia"/>
          </a:endParaRPr>
        </a:p>
      </dsp:txBody>
      <dsp:txXfrm>
        <a:off x="5221199" y="1573"/>
        <a:ext cx="2367874" cy="1420724"/>
      </dsp:txXfrm>
    </dsp:sp>
    <dsp:sp modelId="{4FE0B2C3-084D-4B2C-B07A-C2A67F163CA6}">
      <dsp:nvSpPr>
        <dsp:cNvPr id="0" name=""/>
        <dsp:cNvSpPr/>
      </dsp:nvSpPr>
      <dsp:spPr>
        <a:xfrm>
          <a:off x="11876" y="1659085"/>
          <a:ext cx="2367874" cy="1420724"/>
        </a:xfrm>
        <a:prstGeom prst="rect">
          <a:avLst/>
        </a:prstGeom>
        <a:solidFill>
          <a:schemeClr val="accent5">
            <a:hueOff val="-515409"/>
            <a:satOff val="-2233"/>
            <a:lumOff val="-6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>
              <a:latin typeface="Georgia"/>
            </a:rPr>
            <a:t>Proje Planı</a:t>
          </a:r>
          <a:endParaRPr lang="en-US" sz="2300" kern="1200" dirty="0">
            <a:latin typeface="Georgia"/>
          </a:endParaRPr>
        </a:p>
      </dsp:txBody>
      <dsp:txXfrm>
        <a:off x="11876" y="1659085"/>
        <a:ext cx="2367874" cy="1420724"/>
      </dsp:txXfrm>
    </dsp:sp>
    <dsp:sp modelId="{AB8E5BAB-72F7-4DC5-A4C5-F63599C605F0}">
      <dsp:nvSpPr>
        <dsp:cNvPr id="0" name=""/>
        <dsp:cNvSpPr/>
      </dsp:nvSpPr>
      <dsp:spPr>
        <a:xfrm>
          <a:off x="2616537" y="1659085"/>
          <a:ext cx="2367874" cy="1420724"/>
        </a:xfrm>
        <a:prstGeom prst="rect">
          <a:avLst/>
        </a:prstGeom>
        <a:solidFill>
          <a:schemeClr val="accent5">
            <a:hueOff val="-687212"/>
            <a:satOff val="-2978"/>
            <a:lumOff val="-8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>
              <a:latin typeface="Georgia"/>
            </a:rPr>
            <a:t>Projenin Görsel Tanıtımı </a:t>
          </a:r>
          <a:endParaRPr lang="en-US" sz="2300" kern="1200" dirty="0">
            <a:latin typeface="Georgia"/>
          </a:endParaRPr>
        </a:p>
      </dsp:txBody>
      <dsp:txXfrm>
        <a:off x="2616537" y="1659085"/>
        <a:ext cx="2367874" cy="1420724"/>
      </dsp:txXfrm>
    </dsp:sp>
    <dsp:sp modelId="{A8C4EEA6-B02D-4730-B1E7-895B6E06F45B}">
      <dsp:nvSpPr>
        <dsp:cNvPr id="0" name=""/>
        <dsp:cNvSpPr/>
      </dsp:nvSpPr>
      <dsp:spPr>
        <a:xfrm>
          <a:off x="5221199" y="1659085"/>
          <a:ext cx="2367874" cy="1420724"/>
        </a:xfrm>
        <a:prstGeom prst="rect">
          <a:avLst/>
        </a:prstGeom>
        <a:solidFill>
          <a:schemeClr val="accent5">
            <a:hueOff val="-859015"/>
            <a:satOff val="-3722"/>
            <a:lumOff val="-10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>
              <a:latin typeface="Georgia"/>
            </a:rPr>
            <a:t>Arayüz</a:t>
          </a:r>
        </a:p>
      </dsp:txBody>
      <dsp:txXfrm>
        <a:off x="5221199" y="1659085"/>
        <a:ext cx="2367874" cy="1420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48542" y="157606"/>
            <a:ext cx="10957072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78582" y="1066801"/>
            <a:ext cx="7488341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585" cap="all" spc="36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8435" y="4876803"/>
            <a:ext cx="7219973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46"/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19968" y="6245353"/>
            <a:ext cx="37982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226700" y="4240547"/>
            <a:ext cx="80075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37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49569" y="2161904"/>
            <a:ext cx="9355015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4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88847" y="723900"/>
            <a:ext cx="2097091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68215" y="723900"/>
            <a:ext cx="7663878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3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0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8215" y="750338"/>
            <a:ext cx="4228285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81980" y="4714705"/>
            <a:ext cx="80075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730" y="1274476"/>
            <a:ext cx="3472460" cy="2823913"/>
          </a:xfrm>
        </p:spPr>
        <p:txBody>
          <a:bodyPr anchor="b">
            <a:normAutofit/>
          </a:bodyPr>
          <a:lstStyle>
            <a:lvl1pPr algn="ctr">
              <a:defRPr sz="2954" cap="all" spc="554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2390" y="2730304"/>
            <a:ext cx="4045874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46">
                <a:solidFill>
                  <a:schemeClr val="tx2"/>
                </a:solidFill>
              </a:defRPr>
            </a:lvl1pPr>
            <a:lvl2pPr marL="422041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895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7512" y="2155370"/>
            <a:ext cx="4572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7415" y="2155370"/>
            <a:ext cx="4572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5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569" y="555172"/>
            <a:ext cx="9355015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7513" y="1801621"/>
            <a:ext cx="4476033" cy="814387"/>
          </a:xfrm>
        </p:spPr>
        <p:txBody>
          <a:bodyPr anchor="b">
            <a:normAutofit/>
          </a:bodyPr>
          <a:lstStyle>
            <a:lvl1pPr marL="0" indent="0">
              <a:buNone/>
              <a:defRPr sz="1662" b="0" cap="all" spc="277" baseline="0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7513" y="2619104"/>
            <a:ext cx="4476033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9331" y="1801621"/>
            <a:ext cx="4527309" cy="814387"/>
          </a:xfrm>
        </p:spPr>
        <p:txBody>
          <a:bodyPr anchor="b">
            <a:normAutofit/>
          </a:bodyPr>
          <a:lstStyle>
            <a:lvl1pPr marL="0" indent="0">
              <a:buNone/>
              <a:defRPr sz="1662" b="0" cap="all" spc="277" baseline="0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9331" y="2619104"/>
            <a:ext cx="4527309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9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2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8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39" y="457200"/>
            <a:ext cx="3420208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481" y="1066801"/>
            <a:ext cx="5697415" cy="4838699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4739" y="2057400"/>
            <a:ext cx="3420208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7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39" y="457200"/>
            <a:ext cx="3420208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4481" y="1066800"/>
            <a:ext cx="5484934" cy="48387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4739" y="2057400"/>
            <a:ext cx="3420208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9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569" y="723901"/>
            <a:ext cx="9355015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569" y="2161903"/>
            <a:ext cx="9355015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245" y="6245033"/>
            <a:ext cx="4841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9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7546" y="6245033"/>
            <a:ext cx="2454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9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9967" y="6245034"/>
            <a:ext cx="37958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9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1254154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</p:spTree>
    <p:extLst>
      <p:ext uri="{BB962C8B-B14F-4D97-AF65-F5344CB8AC3E}">
        <p14:creationId xmlns:p14="http://schemas.microsoft.com/office/powerpoint/2010/main" val="255561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07271E9-21F4-400B-84B6-052EAFCF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63769"/>
            <a:ext cx="9143999" cy="633046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E3D78ED-34B7-4F8E-8377-994DCAD3C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3769"/>
            <a:ext cx="9144000" cy="6341214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pic>
        <p:nvPicPr>
          <p:cNvPr id="4" name="Resim 4" descr="metin, kumarhane, kişi, oda içeren bir resim&#10;&#10;Açıklama otomatik olarak oluşturuldu">
            <a:extLst>
              <a:ext uri="{FF2B5EF4-FFF2-40B4-BE49-F238E27FC236}">
                <a16:creationId xmlns:a16="http://schemas.microsoft.com/office/drawing/2014/main" id="{A1DD3CF7-B2F5-44D2-83D7-A4077E1E68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3747"/>
          <a:stretch/>
        </p:blipFill>
        <p:spPr>
          <a:xfrm>
            <a:off x="19" y="263778"/>
            <a:ext cx="9143982" cy="6330451"/>
          </a:xfrm>
          <a:prstGeom prst="rect">
            <a:avLst/>
          </a:prstGeom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0DAF6B67-E878-40F4-8313-1C1576596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98" y="2115060"/>
            <a:ext cx="5091056" cy="3153703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84406" tIns="42203" rIns="84406" bIns="42203" rtlCol="0" anchor="t">
            <a:normAutofit/>
          </a:bodyPr>
          <a:lstStyle/>
          <a:p>
            <a:pPr algn="ctr"/>
            <a:r>
              <a:rPr lang="en-US" sz="3323" dirty="0">
                <a:solidFill>
                  <a:schemeClr val="tx1"/>
                </a:solidFill>
              </a:rPr>
              <a:t>Black</a:t>
            </a:r>
            <a:r>
              <a:rPr lang="tr-TR" sz="3323" dirty="0">
                <a:solidFill>
                  <a:schemeClr val="tx1"/>
                </a:solidFill>
              </a:rPr>
              <a:t>J</a:t>
            </a:r>
            <a:r>
              <a:rPr lang="en-US" sz="3323" dirty="0">
                <a:solidFill>
                  <a:schemeClr val="tx1"/>
                </a:solidFill>
              </a:rPr>
              <a:t>ack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1527245-C5C2-4BD3-8317-C4D6D7A10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46675" y="5663707"/>
            <a:ext cx="650612" cy="106559"/>
            <a:chOff x="8910933" y="1861308"/>
            <a:chExt cx="867485" cy="11543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03BA463-C04F-4127-9100-1F376E51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1FD6DA6-F7BC-4426-8465-928C4EC4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9A28AE3-3C29-44E4-80A5-C2937F8E7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etin kutusu 4">
            <a:extLst>
              <a:ext uri="{FF2B5EF4-FFF2-40B4-BE49-F238E27FC236}">
                <a16:creationId xmlns:a16="http://schemas.microsoft.com/office/drawing/2014/main" id="{E6624F86-FDF2-47DD-A942-37DBDE371584}"/>
              </a:ext>
            </a:extLst>
          </p:cNvPr>
          <p:cNvSpPr txBox="1"/>
          <p:nvPr/>
        </p:nvSpPr>
        <p:spPr>
          <a:xfrm>
            <a:off x="6607373" y="5132516"/>
            <a:ext cx="2532184" cy="13636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4406" tIns="42203" rIns="84406" bIns="42203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662" dirty="0"/>
              <a:t>Cemal BALABAN</a:t>
            </a:r>
          </a:p>
          <a:p>
            <a:r>
              <a:rPr lang="tr-TR" sz="1662" dirty="0"/>
              <a:t>Enes Burak ÇOMRUK</a:t>
            </a:r>
          </a:p>
          <a:p>
            <a:r>
              <a:rPr lang="tr-TR" sz="1662" dirty="0"/>
              <a:t>Mehmet MISIR</a:t>
            </a:r>
          </a:p>
          <a:p>
            <a:r>
              <a:rPr lang="tr-TR" sz="1662" dirty="0"/>
              <a:t>Ali KIRLANGIÇ</a:t>
            </a:r>
          </a:p>
          <a:p>
            <a:r>
              <a:rPr lang="tr-TR" sz="1662" dirty="0"/>
              <a:t>Muhammed Faruk ÇELİK</a:t>
            </a:r>
          </a:p>
        </p:txBody>
      </p:sp>
    </p:spTree>
    <p:extLst>
      <p:ext uri="{BB962C8B-B14F-4D97-AF65-F5344CB8AC3E}">
        <p14:creationId xmlns:p14="http://schemas.microsoft.com/office/powerpoint/2010/main" val="2118770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C3BD76-4400-4337-BE9D-4912FDFC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413" y="82615"/>
            <a:ext cx="9355015" cy="1189374"/>
          </a:xfrm>
        </p:spPr>
        <p:txBody>
          <a:bodyPr/>
          <a:lstStyle/>
          <a:p>
            <a:r>
              <a:rPr lang="tr-TR" dirty="0"/>
              <a:t>Oyun içi Görseller: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24DAA2F-8469-48C9-8FC9-8B0967377052}"/>
              </a:ext>
            </a:extLst>
          </p:cNvPr>
          <p:cNvSpPr txBox="1"/>
          <p:nvPr/>
        </p:nvSpPr>
        <p:spPr>
          <a:xfrm>
            <a:off x="239410" y="5480254"/>
            <a:ext cx="2532185" cy="3409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4406" tIns="42203" rIns="84406" bIns="42203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662" dirty="0">
                <a:latin typeface="Georgia"/>
              </a:rPr>
              <a:t>Oyun Başlangıcımız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44FDFE8-8C5D-4984-B4FB-C2F2FC3C8F55}"/>
              </a:ext>
            </a:extLst>
          </p:cNvPr>
          <p:cNvSpPr txBox="1"/>
          <p:nvPr/>
        </p:nvSpPr>
        <p:spPr>
          <a:xfrm>
            <a:off x="4815282" y="5484908"/>
            <a:ext cx="4178918" cy="5966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4406" tIns="42203" rIns="84406" bIns="42203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662" dirty="0">
                <a:latin typeface="Georgia" panose="02040502050405020303" pitchFamily="18" charset="0"/>
              </a:rPr>
              <a:t>Herhangi bir </a:t>
            </a:r>
            <a:r>
              <a:rPr lang="tr-TR" sz="1662" dirty="0" err="1">
                <a:latin typeface="Georgia" panose="02040502050405020303" pitchFamily="18" charset="0"/>
              </a:rPr>
              <a:t>pod'a</a:t>
            </a:r>
            <a:r>
              <a:rPr lang="tr-TR" sz="1662" dirty="0">
                <a:latin typeface="Georgia" panose="02040502050405020303" pitchFamily="18" charset="0"/>
              </a:rPr>
              <a:t> + butonuna basarak kart ekleyebilirsiniz</a:t>
            </a:r>
          </a:p>
        </p:txBody>
      </p:sp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EBB8C58F-E65F-4354-A014-B620886EE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1513"/>
            <a:ext cx="4508604" cy="3508741"/>
          </a:xfr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D298CF6F-D298-42FE-AD04-C1ED6C9F1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604" y="1971513"/>
            <a:ext cx="4635396" cy="350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01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tin kutusu 8">
            <a:extLst>
              <a:ext uri="{FF2B5EF4-FFF2-40B4-BE49-F238E27FC236}">
                <a16:creationId xmlns:a16="http://schemas.microsoft.com/office/drawing/2014/main" id="{E5DEF855-5DF7-40F1-B160-CFE6D9328F2D}"/>
              </a:ext>
            </a:extLst>
          </p:cNvPr>
          <p:cNvSpPr txBox="1"/>
          <p:nvPr/>
        </p:nvSpPr>
        <p:spPr>
          <a:xfrm>
            <a:off x="505642" y="4213340"/>
            <a:ext cx="8424688" cy="341006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662" dirty="0">
                <a:latin typeface="Georgia"/>
              </a:rPr>
              <a:t>Pod3’deki kart destesinin toplamı 21 olmuştur ve pod3 sıfırlanıp +1 </a:t>
            </a:r>
            <a:r>
              <a:rPr lang="tr-TR" sz="1662" dirty="0" err="1">
                <a:latin typeface="Georgia"/>
              </a:rPr>
              <a:t>score</a:t>
            </a:r>
            <a:r>
              <a:rPr lang="tr-TR" sz="1662" dirty="0">
                <a:latin typeface="Georgia"/>
              </a:rPr>
              <a:t> eklenmiştir.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B572691E-D803-4525-8759-855F633C3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8333"/>
            <a:ext cx="4572000" cy="3968750"/>
          </a:xfr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154FB3D7-6F2E-41C0-9F3E-806D2F02D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68333"/>
            <a:ext cx="4572000" cy="3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3769"/>
            <a:ext cx="9144000" cy="633046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3769"/>
            <a:ext cx="9144000" cy="633046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90" y="409252"/>
            <a:ext cx="8902621" cy="6039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6A9D7146-ECA5-432A-8B9F-5CDE025A11B4}"/>
              </a:ext>
            </a:extLst>
          </p:cNvPr>
          <p:cNvSpPr txBox="1"/>
          <p:nvPr/>
        </p:nvSpPr>
        <p:spPr>
          <a:xfrm>
            <a:off x="2316480" y="3691108"/>
            <a:ext cx="4511040" cy="1656210"/>
          </a:xfrm>
          <a:prstGeom prst="rect">
            <a:avLst/>
          </a:prstGeom>
        </p:spPr>
        <p:txBody>
          <a:bodyPr rot="0" spcFirstLastPara="0" vertOverflow="overflow" horzOverflow="overflow" vert="horz" lIns="84406" tIns="42203" rIns="84406" bIns="42203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10000"/>
              </a:lnSpc>
              <a:spcAft>
                <a:spcPts val="554"/>
              </a:spcAft>
            </a:pPr>
            <a:r>
              <a:rPr lang="en-US" sz="1662" dirty="0">
                <a:solidFill>
                  <a:schemeClr val="tx2"/>
                </a:solidFill>
              </a:rPr>
              <a:t>Pod 1deki kart </a:t>
            </a:r>
            <a:r>
              <a:rPr lang="en-US" sz="1662" dirty="0" err="1">
                <a:solidFill>
                  <a:schemeClr val="tx2"/>
                </a:solidFill>
              </a:rPr>
              <a:t>destesi</a:t>
            </a:r>
            <a:r>
              <a:rPr lang="en-US" sz="1662" dirty="0">
                <a:solidFill>
                  <a:schemeClr val="tx2"/>
                </a:solidFill>
              </a:rPr>
              <a:t> </a:t>
            </a:r>
            <a:r>
              <a:rPr lang="en-US" sz="1662" dirty="0" err="1">
                <a:solidFill>
                  <a:schemeClr val="tx2"/>
                </a:solidFill>
              </a:rPr>
              <a:t>toplamı</a:t>
            </a:r>
            <a:r>
              <a:rPr lang="en-US" sz="1662" dirty="0">
                <a:solidFill>
                  <a:schemeClr val="tx2"/>
                </a:solidFill>
              </a:rPr>
              <a:t> 21'den </a:t>
            </a:r>
            <a:r>
              <a:rPr lang="en-US" sz="1662" dirty="0" err="1">
                <a:solidFill>
                  <a:schemeClr val="tx2"/>
                </a:solidFill>
              </a:rPr>
              <a:t>fazla</a:t>
            </a:r>
            <a:r>
              <a:rPr lang="en-US" sz="1662" dirty="0">
                <a:solidFill>
                  <a:schemeClr val="tx2"/>
                </a:solidFill>
              </a:rPr>
              <a:t> </a:t>
            </a:r>
            <a:r>
              <a:rPr lang="en-US" sz="1662" dirty="0" err="1">
                <a:solidFill>
                  <a:schemeClr val="tx2"/>
                </a:solidFill>
              </a:rPr>
              <a:t>olduğu</a:t>
            </a:r>
            <a:r>
              <a:rPr lang="en-US" sz="1662" dirty="0">
                <a:solidFill>
                  <a:schemeClr val="tx2"/>
                </a:solidFill>
              </a:rPr>
              <a:t> </a:t>
            </a:r>
            <a:r>
              <a:rPr lang="en-US" sz="1662" dirty="0" err="1">
                <a:solidFill>
                  <a:schemeClr val="tx2"/>
                </a:solidFill>
              </a:rPr>
              <a:t>için</a:t>
            </a:r>
            <a:r>
              <a:rPr lang="en-US" sz="1662" dirty="0">
                <a:solidFill>
                  <a:schemeClr val="tx2"/>
                </a:solidFill>
              </a:rPr>
              <a:t> o pod </a:t>
            </a:r>
            <a:r>
              <a:rPr lang="en-US" sz="1662" dirty="0" err="1">
                <a:solidFill>
                  <a:schemeClr val="tx2"/>
                </a:solidFill>
              </a:rPr>
              <a:t>sıfırlanmıştır</a:t>
            </a:r>
            <a:r>
              <a:rPr lang="en-US" sz="1662" dirty="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46675" y="5667579"/>
            <a:ext cx="650612" cy="106559"/>
            <a:chOff x="8910933" y="1861308"/>
            <a:chExt cx="867485" cy="11543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Metin kutusu 7">
            <a:extLst>
              <a:ext uri="{FF2B5EF4-FFF2-40B4-BE49-F238E27FC236}">
                <a16:creationId xmlns:a16="http://schemas.microsoft.com/office/drawing/2014/main" id="{B74D04E6-2E29-4FCF-8800-8C7A90DFA3DB}"/>
              </a:ext>
            </a:extLst>
          </p:cNvPr>
          <p:cNvSpPr txBox="1"/>
          <p:nvPr/>
        </p:nvSpPr>
        <p:spPr>
          <a:xfrm>
            <a:off x="280007" y="5851627"/>
            <a:ext cx="8583946" cy="5967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4406" tIns="42203" rIns="84406" bIns="42203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554"/>
              </a:spcAft>
            </a:pPr>
            <a:r>
              <a:rPr lang="tr-TR" sz="1662" dirty="0">
                <a:latin typeface="Georgia"/>
              </a:rPr>
              <a:t>UYARI: Bir </a:t>
            </a:r>
            <a:r>
              <a:rPr lang="tr-TR" sz="1662" dirty="0" err="1">
                <a:latin typeface="Georgia"/>
              </a:rPr>
              <a:t>podda</a:t>
            </a:r>
            <a:r>
              <a:rPr lang="tr-TR" sz="1662" dirty="0">
                <a:latin typeface="Georgia"/>
              </a:rPr>
              <a:t> maksimum 5 kart ile 21 sayısına ulaşmanız gerekmektedir aksi takdirde o </a:t>
            </a:r>
            <a:r>
              <a:rPr lang="tr-TR" sz="1662" dirty="0" err="1">
                <a:latin typeface="Georgia"/>
              </a:rPr>
              <a:t>pod</a:t>
            </a:r>
            <a:r>
              <a:rPr lang="tr-TR" sz="1662" dirty="0">
                <a:latin typeface="Georgia"/>
              </a:rPr>
              <a:t> yine sıfırlanır.</a:t>
            </a: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B37D7053-AC99-4A54-BB98-AF592EB4F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275"/>
            <a:ext cx="4519430" cy="3968750"/>
          </a:xfr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E2898313-E673-4401-9E0F-C3E9EDA58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30" y="168275"/>
            <a:ext cx="4624570" cy="3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19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326271DB-06AD-4CA2-A460-2A0B5B967CE3}"/>
              </a:ext>
            </a:extLst>
          </p:cNvPr>
          <p:cNvSpPr txBox="1"/>
          <p:nvPr/>
        </p:nvSpPr>
        <p:spPr>
          <a:xfrm>
            <a:off x="439283" y="4717655"/>
            <a:ext cx="8358332" cy="5966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4406" tIns="42203" rIns="84406" bIns="42203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662" dirty="0">
                <a:latin typeface="Georgia"/>
              </a:rPr>
              <a:t>Papaz, </a:t>
            </a:r>
            <a:r>
              <a:rPr lang="tr-TR" sz="1662" dirty="0" err="1">
                <a:latin typeface="Georgia"/>
              </a:rPr>
              <a:t>Queen</a:t>
            </a:r>
            <a:r>
              <a:rPr lang="tr-TR" sz="1662" dirty="0">
                <a:latin typeface="Georgia"/>
              </a:rPr>
              <a:t> ve </a:t>
            </a:r>
            <a:r>
              <a:rPr lang="tr-TR" sz="1662" dirty="0" err="1">
                <a:latin typeface="Georgia"/>
              </a:rPr>
              <a:t>King</a:t>
            </a:r>
            <a:r>
              <a:rPr lang="tr-TR" sz="1662" dirty="0">
                <a:latin typeface="Georgia"/>
              </a:rPr>
              <a:t> kartlarından sonra AS gelirse oyuncu </a:t>
            </a:r>
            <a:r>
              <a:rPr lang="tr-TR" sz="1662" dirty="0" err="1">
                <a:latin typeface="Georgia"/>
              </a:rPr>
              <a:t>Blackjack</a:t>
            </a:r>
            <a:r>
              <a:rPr lang="tr-TR" sz="1662" dirty="0">
                <a:latin typeface="Georgia"/>
              </a:rPr>
              <a:t> yapmış olur ve </a:t>
            </a:r>
            <a:r>
              <a:rPr lang="tr-TR" sz="1662" dirty="0" err="1">
                <a:latin typeface="Georgia"/>
              </a:rPr>
              <a:t>score’u</a:t>
            </a:r>
            <a:r>
              <a:rPr lang="tr-TR" sz="1662" dirty="0">
                <a:latin typeface="Georgia"/>
              </a:rPr>
              <a:t> 1 artar.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96C41B15-7459-473C-8950-1CA9109C8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322"/>
            <a:ext cx="4407172" cy="3704105"/>
          </a:xfr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A2EBC144-EBEA-4415-A3CA-4A3E9773A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172" y="132322"/>
            <a:ext cx="4736828" cy="370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60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B2827B-4C62-43F0-80F0-314F71D9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4938761D-C625-42B1-9353-43AAFCCA5874}"/>
              </a:ext>
            </a:extLst>
          </p:cNvPr>
          <p:cNvSpPr txBox="1"/>
          <p:nvPr/>
        </p:nvSpPr>
        <p:spPr>
          <a:xfrm>
            <a:off x="1240774" y="4128687"/>
            <a:ext cx="2572023" cy="3409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4406" tIns="42203" rIns="84406" bIns="42203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662" dirty="0">
                <a:latin typeface="Georgia"/>
              </a:rPr>
              <a:t>Oyun sonu ekranı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4CA6FD80-1D0D-4764-83D7-B83B2FBF3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5218"/>
            <a:ext cx="4572000" cy="3816191"/>
          </a:xfr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E00892E1-F073-4100-A14A-BFD51F83F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5218"/>
            <a:ext cx="4572000" cy="3816191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0D3F5E15-061F-436B-A709-D1640CC85C83}"/>
              </a:ext>
            </a:extLst>
          </p:cNvPr>
          <p:cNvSpPr txBox="1"/>
          <p:nvPr/>
        </p:nvSpPr>
        <p:spPr>
          <a:xfrm>
            <a:off x="6304327" y="4100277"/>
            <a:ext cx="18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Liderlik tablosu</a:t>
            </a:r>
          </a:p>
        </p:txBody>
      </p:sp>
    </p:spTree>
    <p:extLst>
      <p:ext uri="{BB962C8B-B14F-4D97-AF65-F5344CB8AC3E}">
        <p14:creationId xmlns:p14="http://schemas.microsoft.com/office/powerpoint/2010/main" val="3438155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3769"/>
            <a:ext cx="9144000" cy="633046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A79A636D-9CEC-4A76-A113-104B10543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3769"/>
            <a:ext cx="9144000" cy="633046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A53EEF0-2806-4C52-A779-F5B786040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90" y="409252"/>
            <a:ext cx="8902621" cy="6039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82CDF9-BE9F-4E0B-8CD5-DDCEEB2F9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808" y="2702170"/>
            <a:ext cx="4666384" cy="3223845"/>
          </a:xfrm>
        </p:spPr>
        <p:txBody>
          <a:bodyPr vert="horz" lIns="84406" tIns="42203" rIns="84406" bIns="42203" rtlCol="0" anchor="ctr">
            <a:normAutofit/>
          </a:bodyPr>
          <a:lstStyle/>
          <a:p>
            <a:pPr algn="ctr"/>
            <a:r>
              <a:rPr lang="tr-TR" dirty="0"/>
              <a:t>DİNLEDİĞİNİZ İÇİN TEŞEKKÜRLER.</a:t>
            </a:r>
            <a:endParaRPr lang="tr-TR"/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1148C992-36DE-4449-B92D-49AE04B5D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46675" y="1201695"/>
            <a:ext cx="650612" cy="10655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65B2C1-DF41-437F-9F2D-C33E46FA2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AA37ED-ED19-4857-9B2C-777E8F707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5F6E87-86FB-440C-9EB4-A48D11C72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76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22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3769"/>
            <a:ext cx="9144000" cy="633046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3769"/>
            <a:ext cx="9144000" cy="633046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90" y="409252"/>
            <a:ext cx="8902621" cy="6039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3D7128F-B196-4338-9237-0E994960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6" y="1153541"/>
            <a:ext cx="7600950" cy="957225"/>
          </a:xfrm>
        </p:spPr>
        <p:txBody>
          <a:bodyPr anchor="b">
            <a:normAutofit/>
          </a:bodyPr>
          <a:lstStyle/>
          <a:p>
            <a:pPr algn="ctr"/>
            <a:r>
              <a:rPr lang="tr-TR" dirty="0"/>
              <a:t>SUNUM İÇERİĞİ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46674" y="2266347"/>
            <a:ext cx="650612" cy="106559"/>
            <a:chOff x="8910933" y="1861308"/>
            <a:chExt cx="867485" cy="11543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İçerik Yer Tutucusu 2">
            <a:extLst>
              <a:ext uri="{FF2B5EF4-FFF2-40B4-BE49-F238E27FC236}">
                <a16:creationId xmlns:a16="http://schemas.microsoft.com/office/drawing/2014/main" id="{908688D6-57D7-4AB5-B891-DD0FD6252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700405"/>
              </p:ext>
            </p:extLst>
          </p:nvPr>
        </p:nvGraphicFramePr>
        <p:xfrm>
          <a:off x="771525" y="2801546"/>
          <a:ext cx="7600950" cy="3081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241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3769"/>
            <a:ext cx="9144000" cy="633046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pic>
        <p:nvPicPr>
          <p:cNvPr id="5" name="Resim 5" descr="metin, vezir, oda, kumarhane içeren bir resim&#10;&#10;Açıklama otomatik olarak oluşturuldu">
            <a:extLst>
              <a:ext uri="{FF2B5EF4-FFF2-40B4-BE49-F238E27FC236}">
                <a16:creationId xmlns:a16="http://schemas.microsoft.com/office/drawing/2014/main" id="{5B4A456E-5D00-4811-A455-2EF78A1C8C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92" r="4558"/>
          <a:stretch/>
        </p:blipFill>
        <p:spPr>
          <a:xfrm>
            <a:off x="18" y="263770"/>
            <a:ext cx="9143982" cy="6330461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24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65593" y="931985"/>
            <a:ext cx="3435482" cy="5072025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C30EE83-FA20-447A-A8C6-E83AB5BA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1830" y="1187185"/>
            <a:ext cx="2996548" cy="1144271"/>
          </a:xfrm>
        </p:spPr>
        <p:txBody>
          <a:bodyPr anchor="b">
            <a:normAutofit/>
          </a:bodyPr>
          <a:lstStyle/>
          <a:p>
            <a:pPr algn="ctr"/>
            <a:r>
              <a:rPr lang="tr-TR" dirty="0"/>
              <a:t>OYUN TANITIMI: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78BA06-194C-48BF-9D7B-FBB16A982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831" y="2926288"/>
            <a:ext cx="2963008" cy="2279206"/>
          </a:xfrm>
        </p:spPr>
        <p:txBody>
          <a:bodyPr vert="horz" lIns="84406" tIns="42203" rIns="84406" bIns="42203" rtlCol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tr-TR" sz="1569" dirty="0">
                <a:latin typeface="Georgia"/>
              </a:rPr>
              <a:t>Bilinen </a:t>
            </a:r>
            <a:r>
              <a:rPr lang="tr-TR" sz="1569" dirty="0" err="1">
                <a:latin typeface="Georgia"/>
              </a:rPr>
              <a:t>Blackjack</a:t>
            </a:r>
            <a:r>
              <a:rPr lang="tr-TR" sz="1569" dirty="0">
                <a:latin typeface="Georgia"/>
              </a:rPr>
              <a:t> oyunlarının aksine 3 adet </a:t>
            </a:r>
            <a:r>
              <a:rPr lang="tr-TR" sz="1569" dirty="0" err="1">
                <a:latin typeface="Georgia"/>
              </a:rPr>
              <a:t>pod</a:t>
            </a:r>
            <a:r>
              <a:rPr lang="tr-TR" sz="1569" dirty="0">
                <a:latin typeface="Georgia"/>
              </a:rPr>
              <a:t> ile oynuyoruz ve çektiğimiz kartları istediğimiz bir </a:t>
            </a:r>
            <a:r>
              <a:rPr lang="tr-TR" sz="1569" dirty="0" err="1">
                <a:latin typeface="Georgia"/>
              </a:rPr>
              <a:t>poda</a:t>
            </a:r>
            <a:r>
              <a:rPr lang="tr-TR" sz="1569" dirty="0">
                <a:latin typeface="Georgia"/>
              </a:rPr>
              <a:t> yerleştiriyoruz, en kısa sürede en çok </a:t>
            </a:r>
            <a:r>
              <a:rPr lang="tr-TR" sz="1569" dirty="0" err="1">
                <a:latin typeface="Georgia"/>
              </a:rPr>
              <a:t>blackjack</a:t>
            </a:r>
            <a:r>
              <a:rPr lang="tr-TR" sz="1569" dirty="0">
                <a:latin typeface="Georgia"/>
              </a:rPr>
              <a:t> yapan kişi adını listenin en tepesine yazdırıyor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58019" y="2611760"/>
            <a:ext cx="650612" cy="106559"/>
            <a:chOff x="8910933" y="1861308"/>
            <a:chExt cx="867485" cy="1154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590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4854C3-58CC-4A2C-B4CA-926819F0C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3769"/>
            <a:ext cx="9144000" cy="633046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A7B9933-15AE-4ACB-B091-21C9F385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1525" y="1213338"/>
            <a:ext cx="3028950" cy="446868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57BB50-0A5D-4AD7-87AB-5904B788B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0675" y="4463908"/>
            <a:ext cx="650612" cy="106559"/>
            <a:chOff x="8910933" y="1861308"/>
            <a:chExt cx="867485" cy="1154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D5E7CE-8430-4ED8-87F2-AF5C660CF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A1AC28-5B9C-4D41-95E9-675EDF3F4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E446F29-8D76-46EF-B0AF-41066F65A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811376BD-EE33-415C-A057-EA1D69BFE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518" y="1511242"/>
            <a:ext cx="2527024" cy="2650449"/>
          </a:xfrm>
        </p:spPr>
        <p:txBody>
          <a:bodyPr anchor="ctr">
            <a:normAutofit/>
          </a:bodyPr>
          <a:lstStyle/>
          <a:p>
            <a:pPr algn="ctr"/>
            <a:r>
              <a:rPr lang="tr-TR" sz="2800" dirty="0">
                <a:latin typeface="Georgia"/>
              </a:rPr>
              <a:t>Proje boyunca kullandığımız teknolojiler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F330E0-79A5-429F-A228-CC732404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0987" y="931985"/>
            <a:ext cx="3772913" cy="4994031"/>
          </a:xfrm>
        </p:spPr>
        <p:txBody>
          <a:bodyPr vert="horz" lIns="84406" tIns="42203" rIns="84406" bIns="42203" rtlCol="0" anchor="ctr">
            <a:normAutofit/>
          </a:bodyPr>
          <a:lstStyle/>
          <a:p>
            <a:pPr marL="316531" indent="-316531">
              <a:buFont typeface="Arial"/>
              <a:buChar char="•"/>
            </a:pPr>
            <a:r>
              <a:rPr lang="tr-TR" dirty="0">
                <a:latin typeface="Georgia"/>
                <a:ea typeface="+mn-lt"/>
                <a:cs typeface="+mn-lt"/>
              </a:rPr>
              <a:t>Projenin Yazıldığı Dil : </a:t>
            </a:r>
            <a:endParaRPr lang="tr-TR" dirty="0">
              <a:latin typeface="Bembo"/>
              <a:ea typeface="+mn-lt"/>
              <a:cs typeface="+mn-lt"/>
            </a:endParaRPr>
          </a:p>
          <a:p>
            <a:r>
              <a:rPr lang="tr-TR" dirty="0">
                <a:latin typeface="Georgia"/>
                <a:ea typeface="+mn-lt"/>
                <a:cs typeface="+mn-lt"/>
              </a:rPr>
              <a:t>C++</a:t>
            </a:r>
            <a:endParaRPr lang="tr-TR" dirty="0"/>
          </a:p>
          <a:p>
            <a:pPr marL="316531" indent="-316531">
              <a:buFont typeface="Arial"/>
              <a:buChar char="•"/>
            </a:pPr>
            <a:r>
              <a:rPr lang="tr-TR" dirty="0">
                <a:latin typeface="Georgia"/>
                <a:ea typeface="+mn-lt"/>
                <a:cs typeface="+mn-lt"/>
              </a:rPr>
              <a:t>Kullandığımız </a:t>
            </a:r>
            <a:r>
              <a:rPr lang="tr-TR" dirty="0" err="1">
                <a:latin typeface="Georgia"/>
                <a:ea typeface="+mn-lt"/>
                <a:cs typeface="+mn-lt"/>
              </a:rPr>
              <a:t>Arayüz</a:t>
            </a:r>
            <a:r>
              <a:rPr lang="tr-TR" dirty="0">
                <a:latin typeface="Georgia"/>
                <a:ea typeface="+mn-lt"/>
                <a:cs typeface="+mn-lt"/>
              </a:rPr>
              <a:t> : </a:t>
            </a:r>
            <a:endParaRPr lang="tr-TR" dirty="0">
              <a:latin typeface="Bembo"/>
              <a:ea typeface="+mn-lt"/>
              <a:cs typeface="+mn-lt"/>
            </a:endParaRPr>
          </a:p>
          <a:p>
            <a:r>
              <a:rPr lang="tr-TR" dirty="0">
                <a:latin typeface="Georgia"/>
                <a:ea typeface="+mn-lt"/>
                <a:cs typeface="+mn-lt"/>
              </a:rPr>
              <a:t>QT</a:t>
            </a:r>
            <a:endParaRPr lang="tr-TR" dirty="0">
              <a:ea typeface="+mn-lt"/>
              <a:cs typeface="+mn-lt"/>
            </a:endParaRPr>
          </a:p>
          <a:p>
            <a:pPr marL="316531" indent="-316531">
              <a:buFont typeface="Arial"/>
              <a:buChar char="•"/>
            </a:pPr>
            <a:r>
              <a:rPr lang="tr-TR" dirty="0">
                <a:latin typeface="Georgia"/>
                <a:ea typeface="+mn-lt"/>
                <a:cs typeface="+mn-lt"/>
              </a:rPr>
              <a:t>Kullandığımız </a:t>
            </a:r>
            <a:r>
              <a:rPr lang="tr-TR" dirty="0" err="1">
                <a:latin typeface="Georgia"/>
                <a:ea typeface="+mn-lt"/>
                <a:cs typeface="+mn-lt"/>
              </a:rPr>
              <a:t>Veritabanı</a:t>
            </a:r>
            <a:r>
              <a:rPr lang="tr-TR" dirty="0">
                <a:latin typeface="Georgia"/>
                <a:ea typeface="+mn-lt"/>
                <a:cs typeface="+mn-lt"/>
              </a:rPr>
              <a:t>:</a:t>
            </a:r>
            <a:endParaRPr lang="tr-TR" dirty="0">
              <a:latin typeface="Bembo"/>
              <a:ea typeface="+mn-lt"/>
              <a:cs typeface="+mn-lt"/>
            </a:endParaRPr>
          </a:p>
          <a:p>
            <a:r>
              <a:rPr lang="tr-TR" dirty="0" err="1">
                <a:latin typeface="Georgia"/>
                <a:ea typeface="+mn-lt"/>
                <a:cs typeface="+mn-lt"/>
              </a:rPr>
              <a:t>SQLite</a:t>
            </a:r>
            <a:endParaRPr lang="tr-TR" dirty="0">
              <a:latin typeface="Georgia"/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latin typeface="Georgia" panose="02040502050405020303" pitchFamily="18" charset="0"/>
              </a:rPr>
              <a:t>Repository</a:t>
            </a:r>
            <a:r>
              <a:rPr lang="tr-TR" dirty="0">
                <a:latin typeface="Georgia" panose="02040502050405020303" pitchFamily="18" charset="0"/>
              </a:rPr>
              <a:t>:</a:t>
            </a:r>
          </a:p>
          <a:p>
            <a:r>
              <a:rPr lang="tr-TR" dirty="0" err="1">
                <a:latin typeface="Georgia" panose="02040502050405020303" pitchFamily="18" charset="0"/>
              </a:rPr>
              <a:t>GitHub</a:t>
            </a:r>
            <a:endParaRPr lang="tr-TR" dirty="0">
              <a:latin typeface="Georgia" panose="02040502050405020303" pitchFamily="18" charset="0"/>
            </a:endParaRPr>
          </a:p>
          <a:p>
            <a:pPr marL="316531" indent="-316531">
              <a:buFont typeface="Arial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9240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3769"/>
            <a:ext cx="9144000" cy="633046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3769"/>
            <a:ext cx="9144000" cy="633046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90" y="409252"/>
            <a:ext cx="8902621" cy="6039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A05E1C4-1FBD-4ADF-A1B0-A1855F6C1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3" y="931986"/>
            <a:ext cx="6611815" cy="1187675"/>
          </a:xfrm>
        </p:spPr>
        <p:txBody>
          <a:bodyPr anchor="b">
            <a:normAutofit/>
          </a:bodyPr>
          <a:lstStyle/>
          <a:p>
            <a:pPr algn="ctr"/>
            <a:r>
              <a:rPr lang="tr-TR" b="1" dirty="0">
                <a:latin typeface="Georgia"/>
                <a:ea typeface="+mj-lt"/>
                <a:cs typeface="+mj-lt"/>
              </a:rPr>
              <a:t>Kullanılan Hazır Kütüphaneler </a:t>
            </a:r>
          </a:p>
          <a:p>
            <a:pPr algn="ctr"/>
            <a:endParaRPr lang="tr-TR" b="1" dirty="0">
              <a:latin typeface="Georgia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A5396E-4730-4707-8B59-830E2A1F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49" y="2618645"/>
            <a:ext cx="4666384" cy="3186505"/>
          </a:xfrm>
        </p:spPr>
        <p:txBody>
          <a:bodyPr anchor="ctr">
            <a:normAutofit/>
          </a:bodyPr>
          <a:lstStyle/>
          <a:p>
            <a:pPr marL="316531" indent="-316531">
              <a:buFont typeface="Arial"/>
              <a:buChar char="•"/>
            </a:pPr>
            <a:r>
              <a:rPr lang="tr-TR" dirty="0" err="1">
                <a:latin typeface="Georgia"/>
                <a:ea typeface="+mn-lt"/>
                <a:cs typeface="+mn-lt"/>
              </a:rPr>
              <a:t>QString</a:t>
            </a:r>
            <a:endParaRPr lang="tr-TR" dirty="0">
              <a:latin typeface="Georgia"/>
              <a:ea typeface="+mn-lt"/>
              <a:cs typeface="+mn-lt"/>
            </a:endParaRPr>
          </a:p>
          <a:p>
            <a:pPr marL="316531" indent="-316531">
              <a:buFont typeface="Arial"/>
              <a:buChar char="•"/>
            </a:pPr>
            <a:r>
              <a:rPr lang="tr-TR" dirty="0" err="1">
                <a:latin typeface="Georgia"/>
                <a:ea typeface="+mn-lt"/>
                <a:cs typeface="+mn-lt"/>
              </a:rPr>
              <a:t>QWidget</a:t>
            </a:r>
            <a:endParaRPr lang="tr-TR" dirty="0">
              <a:latin typeface="Georgia"/>
              <a:ea typeface="+mn-lt"/>
              <a:cs typeface="+mn-lt"/>
            </a:endParaRPr>
          </a:p>
          <a:p>
            <a:pPr marL="316531" indent="-316531">
              <a:buFont typeface="Arial"/>
              <a:buChar char="•"/>
            </a:pPr>
            <a:r>
              <a:rPr lang="tr-TR" dirty="0" err="1">
                <a:latin typeface="Georgia"/>
                <a:ea typeface="+mn-lt"/>
                <a:cs typeface="+mn-lt"/>
              </a:rPr>
              <a:t>QLabel</a:t>
            </a:r>
            <a:endParaRPr lang="tr-TR" dirty="0">
              <a:latin typeface="Georgia"/>
              <a:ea typeface="+mn-lt"/>
              <a:cs typeface="+mn-lt"/>
            </a:endParaRPr>
          </a:p>
          <a:p>
            <a:pPr marL="316531" indent="-316531">
              <a:buFont typeface="Arial"/>
              <a:buChar char="•"/>
            </a:pPr>
            <a:r>
              <a:rPr lang="tr-TR" dirty="0">
                <a:latin typeface="Georgia"/>
                <a:ea typeface="+mn-lt"/>
                <a:cs typeface="+mn-lt"/>
              </a:rPr>
              <a:t> </a:t>
            </a:r>
            <a:r>
              <a:rPr lang="tr-TR" dirty="0" err="1">
                <a:latin typeface="Georgia"/>
                <a:ea typeface="+mn-lt"/>
                <a:cs typeface="+mn-lt"/>
              </a:rPr>
              <a:t>QTimer</a:t>
            </a:r>
            <a:endParaRPr lang="tr-TR" dirty="0">
              <a:latin typeface="Georgia"/>
              <a:ea typeface="+mn-lt"/>
              <a:cs typeface="+mn-lt"/>
            </a:endParaRPr>
          </a:p>
          <a:p>
            <a:pPr marL="316531" indent="-316531">
              <a:buFont typeface="Arial"/>
              <a:buChar char="•"/>
            </a:pPr>
            <a:r>
              <a:rPr lang="tr-TR" dirty="0" err="1">
                <a:latin typeface="Georgia"/>
                <a:ea typeface="+mn-lt"/>
                <a:cs typeface="+mn-lt"/>
              </a:rPr>
              <a:t>QTime</a:t>
            </a:r>
            <a:endParaRPr lang="tr-TR" dirty="0">
              <a:latin typeface="Georgia"/>
              <a:ea typeface="+mn-lt"/>
              <a:cs typeface="+mn-lt"/>
            </a:endParaRPr>
          </a:p>
          <a:p>
            <a:pPr marL="316531" indent="-316531">
              <a:buFont typeface="Arial"/>
              <a:buChar char="•"/>
            </a:pPr>
            <a:r>
              <a:rPr lang="tr-TR" dirty="0" err="1">
                <a:latin typeface="Georgia"/>
                <a:ea typeface="+mn-lt"/>
                <a:cs typeface="+mn-lt"/>
              </a:rPr>
              <a:t>Stdlib.h</a:t>
            </a:r>
            <a:endParaRPr lang="tr-TR" dirty="0">
              <a:latin typeface="Georgia"/>
              <a:ea typeface="+mn-lt"/>
              <a:cs typeface="+mn-lt"/>
            </a:endParaRPr>
          </a:p>
          <a:p>
            <a:pPr marL="316531" indent="-316531">
              <a:buFont typeface="Arial"/>
              <a:buChar char="•"/>
            </a:pPr>
            <a:r>
              <a:rPr lang="tr-TR" dirty="0" err="1">
                <a:latin typeface="Georgia"/>
                <a:ea typeface="+mn-lt"/>
                <a:cs typeface="+mn-lt"/>
              </a:rPr>
              <a:t>QDebug</a:t>
            </a:r>
            <a:endParaRPr lang="tr-TR" dirty="0">
              <a:latin typeface="Georgia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48C992-36DE-4449-B92D-49AE04B5D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46675" y="2428560"/>
            <a:ext cx="650612" cy="106559"/>
            <a:chOff x="8910933" y="1861308"/>
            <a:chExt cx="867485" cy="11543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765B2C1-DF41-437F-9F2D-C33E46FA2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6AA37ED-ED19-4857-9B2C-777E8F707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45F6E87-86FB-440C-9EB4-A48D11C72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525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AC6C41-06D4-43E6-93EF-3A7CFAA1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27" y="109158"/>
            <a:ext cx="9355015" cy="1189374"/>
          </a:xfrm>
        </p:spPr>
        <p:txBody>
          <a:bodyPr/>
          <a:lstStyle/>
          <a:p>
            <a:r>
              <a:rPr lang="tr-TR" dirty="0">
                <a:latin typeface="Georgia"/>
              </a:rPr>
              <a:t>Proje Dosyaları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05E70A-7B6C-4CA3-B5BE-078ED0C51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713" y="1887773"/>
            <a:ext cx="9355015" cy="3664008"/>
          </a:xfrm>
        </p:spPr>
        <p:txBody>
          <a:bodyPr vert="horz" lIns="84406" tIns="42203" rIns="84406" bIns="42203" rtlCol="0" anchor="t">
            <a:normAutofit/>
          </a:bodyPr>
          <a:lstStyle/>
          <a:p>
            <a:pPr marL="316531" indent="-316531">
              <a:buFont typeface="Arial"/>
              <a:buChar char="•"/>
            </a:pPr>
            <a:r>
              <a:rPr lang="tr-TR" sz="1662" b="1" dirty="0" err="1">
                <a:latin typeface="Georgia"/>
              </a:rPr>
              <a:t>Deck.h</a:t>
            </a:r>
            <a:r>
              <a:rPr lang="tr-TR" sz="1662" b="1" dirty="0">
                <a:latin typeface="Georgia"/>
              </a:rPr>
              <a:t> ve Deck.cpp</a:t>
            </a:r>
            <a:endParaRPr lang="tr-TR"/>
          </a:p>
          <a:p>
            <a:pPr marL="316531" indent="-316531">
              <a:buFont typeface="Arial"/>
              <a:buChar char="•"/>
            </a:pPr>
            <a:endParaRPr lang="tr-TR" sz="1662" b="1" dirty="0">
              <a:latin typeface="Georgia"/>
            </a:endParaRPr>
          </a:p>
          <a:p>
            <a:pPr marL="316531" indent="-316531">
              <a:buFont typeface="Arial"/>
              <a:buChar char="•"/>
            </a:pPr>
            <a:r>
              <a:rPr lang="tr-TR" sz="1662" b="1" dirty="0" err="1">
                <a:latin typeface="Georgia"/>
              </a:rPr>
              <a:t>Card.h</a:t>
            </a:r>
            <a:r>
              <a:rPr lang="tr-TR" sz="1662" b="1" dirty="0">
                <a:latin typeface="Georgia"/>
              </a:rPr>
              <a:t> ve Card.cpp </a:t>
            </a:r>
          </a:p>
          <a:p>
            <a:pPr marL="316531" indent="-316531">
              <a:buFont typeface="Arial"/>
              <a:buChar char="•"/>
            </a:pPr>
            <a:endParaRPr lang="tr-TR" sz="1662" b="1" dirty="0">
              <a:latin typeface="Georgia"/>
            </a:endParaRPr>
          </a:p>
          <a:p>
            <a:pPr marL="316531" indent="-316531">
              <a:buFont typeface="Arial"/>
              <a:buChar char="•"/>
            </a:pPr>
            <a:r>
              <a:rPr lang="tr-TR" sz="1662" b="1" dirty="0">
                <a:latin typeface="Georgia"/>
              </a:rPr>
              <a:t>Leaderboard.cpp ve </a:t>
            </a:r>
            <a:r>
              <a:rPr lang="tr-TR" sz="1662" b="1" dirty="0" err="1">
                <a:latin typeface="Georgia"/>
              </a:rPr>
              <a:t>leaderboard.h</a:t>
            </a:r>
            <a:endParaRPr lang="tr-TR" sz="1662" b="1" dirty="0">
              <a:latin typeface="Georgia"/>
            </a:endParaRPr>
          </a:p>
          <a:p>
            <a:pPr marL="316531" indent="-316531">
              <a:buFont typeface="Arial"/>
              <a:buChar char="•"/>
            </a:pPr>
            <a:endParaRPr lang="tr-TR" sz="1662" b="1" dirty="0">
              <a:latin typeface="Georgia"/>
            </a:endParaRPr>
          </a:p>
          <a:p>
            <a:pPr marL="316531" indent="-316531">
              <a:buFont typeface="Arial"/>
              <a:buChar char="•"/>
            </a:pPr>
            <a:r>
              <a:rPr lang="tr-TR" sz="1662" b="1" dirty="0" err="1">
                <a:latin typeface="Georgia"/>
              </a:rPr>
              <a:t>Leaderboard.ui</a:t>
            </a:r>
            <a:endParaRPr lang="tr-TR" sz="1662" b="1" dirty="0">
              <a:latin typeface="Georgia"/>
            </a:endParaRPr>
          </a:p>
          <a:p>
            <a:pPr marL="316531" indent="-316531">
              <a:buFont typeface="Arial"/>
              <a:buChar char="•"/>
            </a:pPr>
            <a:endParaRPr lang="tr-TR" sz="1662" b="1" dirty="0">
              <a:latin typeface="Georgia"/>
            </a:endParaRPr>
          </a:p>
          <a:p>
            <a:pPr marL="316531" indent="-316531">
              <a:buFont typeface="Arial"/>
              <a:buChar char="•"/>
            </a:pPr>
            <a:r>
              <a:rPr lang="tr-TR" sz="1662" b="1" dirty="0">
                <a:latin typeface="Georgia"/>
              </a:rPr>
              <a:t>main.cpp</a:t>
            </a:r>
          </a:p>
          <a:p>
            <a:pPr marL="316531" indent="-316531">
              <a:buFont typeface="Arial"/>
              <a:buChar char="•"/>
            </a:pPr>
            <a:endParaRPr lang="tr-TR" sz="1662" b="1" dirty="0">
              <a:latin typeface="Georgia"/>
            </a:endParaRPr>
          </a:p>
          <a:p>
            <a:pPr marL="316531" indent="-316531">
              <a:buFont typeface="Arial"/>
              <a:buChar char="•"/>
            </a:pPr>
            <a:endParaRPr lang="tr-TR" sz="1662" b="1" dirty="0"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34677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E15AD4-F4C9-4B42-809B-59415D0F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977" y="1016741"/>
            <a:ext cx="9355015" cy="3664008"/>
          </a:xfrm>
        </p:spPr>
        <p:txBody>
          <a:bodyPr vert="horz" lIns="84406" tIns="42203" rIns="84406" bIns="42203" rtlCol="0" anchor="t">
            <a:normAutofit/>
          </a:bodyPr>
          <a:lstStyle/>
          <a:p>
            <a:pPr marL="263776" indent="-263776">
              <a:buFont typeface="Arial"/>
              <a:buChar char="•"/>
            </a:pPr>
            <a:r>
              <a:rPr lang="tr-TR" sz="1662" b="1" dirty="0" err="1">
                <a:latin typeface="Georgia"/>
              </a:rPr>
              <a:t>Mainwindow.h</a:t>
            </a:r>
            <a:r>
              <a:rPr lang="tr-TR" sz="1662" b="1" dirty="0">
                <a:latin typeface="Georgia"/>
              </a:rPr>
              <a:t> ve </a:t>
            </a:r>
            <a:r>
              <a:rPr lang="tr-TR" sz="1662" b="1" dirty="0" err="1">
                <a:latin typeface="Georgia"/>
              </a:rPr>
              <a:t>mainwindow.ui</a:t>
            </a:r>
            <a:endParaRPr lang="tr-TR" sz="1662" b="1" dirty="0">
              <a:latin typeface="Georgia"/>
            </a:endParaRPr>
          </a:p>
          <a:p>
            <a:pPr marL="263776" indent="-263776">
              <a:buFont typeface="Arial"/>
              <a:buChar char="•"/>
            </a:pPr>
            <a:endParaRPr lang="tr-TR" sz="1662" b="1" dirty="0">
              <a:latin typeface="Georgia"/>
            </a:endParaRPr>
          </a:p>
          <a:p>
            <a:pPr marL="263776" indent="-263776">
              <a:buFont typeface="Arial"/>
              <a:buChar char="•"/>
            </a:pPr>
            <a:r>
              <a:rPr lang="tr-TR" sz="1662" b="1" dirty="0" err="1">
                <a:latin typeface="Georgia"/>
              </a:rPr>
              <a:t>Playedform.ui</a:t>
            </a:r>
            <a:r>
              <a:rPr lang="tr-TR" sz="1662" b="1" dirty="0">
                <a:latin typeface="Georgia"/>
              </a:rPr>
              <a:t> </a:t>
            </a:r>
          </a:p>
          <a:p>
            <a:pPr marL="263776" indent="-263776">
              <a:buFont typeface="Arial"/>
              <a:buChar char="•"/>
            </a:pPr>
            <a:endParaRPr lang="tr-TR" sz="1662" b="1" dirty="0">
              <a:latin typeface="Georgia"/>
            </a:endParaRPr>
          </a:p>
          <a:p>
            <a:pPr marL="263776" indent="-263776">
              <a:buFont typeface="Arial"/>
              <a:buChar char="•"/>
            </a:pPr>
            <a:r>
              <a:rPr lang="tr-TR" sz="1662" b="1" dirty="0" err="1">
                <a:latin typeface="Georgia"/>
              </a:rPr>
              <a:t>Playedgame.h</a:t>
            </a:r>
            <a:r>
              <a:rPr lang="tr-TR" sz="1662" b="1" dirty="0">
                <a:latin typeface="Georgia"/>
              </a:rPr>
              <a:t> ve playedgame.cpp</a:t>
            </a:r>
          </a:p>
          <a:p>
            <a:pPr marL="263776" indent="-263776">
              <a:buFont typeface="Arial"/>
              <a:buChar char="•"/>
            </a:pPr>
            <a:endParaRPr lang="tr-TR" sz="1662" b="1" dirty="0">
              <a:latin typeface="Georgia"/>
            </a:endParaRPr>
          </a:p>
          <a:p>
            <a:pPr marL="263776" indent="-263776">
              <a:buFont typeface="Arial"/>
              <a:buChar char="•"/>
            </a:pPr>
            <a:r>
              <a:rPr lang="tr-TR" sz="1662" b="1" dirty="0" err="1">
                <a:latin typeface="Georgia"/>
              </a:rPr>
              <a:t>Playedgame.ui</a:t>
            </a:r>
            <a:endParaRPr lang="tr-TR" sz="1662" b="1" dirty="0">
              <a:latin typeface="Georgia"/>
            </a:endParaRPr>
          </a:p>
          <a:p>
            <a:pPr marL="263776" indent="-263776">
              <a:buFont typeface="Arial"/>
              <a:buChar char="•"/>
            </a:pPr>
            <a:endParaRPr lang="tr-TR" sz="1662" b="1" dirty="0">
              <a:latin typeface="Georgia"/>
            </a:endParaRPr>
          </a:p>
          <a:p>
            <a:pPr marL="263776" indent="-263776">
              <a:buFont typeface="Arial"/>
              <a:buChar char="•"/>
            </a:pPr>
            <a:r>
              <a:rPr lang="tr-TR" sz="1662" b="1" dirty="0" err="1">
                <a:latin typeface="Georgia" panose="02040502050405020303" pitchFamily="18" charset="0"/>
                <a:ea typeface="+mn-lt"/>
                <a:cs typeface="+mn-lt"/>
              </a:rPr>
              <a:t>Pod.h</a:t>
            </a:r>
            <a:r>
              <a:rPr lang="tr-TR" sz="1662" b="1" dirty="0">
                <a:latin typeface="Georgia" panose="02040502050405020303" pitchFamily="18" charset="0"/>
                <a:ea typeface="+mn-lt"/>
                <a:cs typeface="+mn-lt"/>
              </a:rPr>
              <a:t> ve pod.cpp</a:t>
            </a:r>
          </a:p>
        </p:txBody>
      </p:sp>
    </p:spTree>
    <p:extLst>
      <p:ext uri="{BB962C8B-B14F-4D97-AF65-F5344CB8AC3E}">
        <p14:creationId xmlns:p14="http://schemas.microsoft.com/office/powerpoint/2010/main" val="400778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3769"/>
            <a:ext cx="9144000" cy="633046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3769"/>
            <a:ext cx="9144000" cy="633046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90" y="409252"/>
            <a:ext cx="8902621" cy="6039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71336A4-51C6-44CE-8397-94F5CF44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56" y="1595818"/>
            <a:ext cx="8150006" cy="1400381"/>
          </a:xfrm>
        </p:spPr>
        <p:txBody>
          <a:bodyPr vert="horz" lIns="84406" tIns="42203" rIns="84406" bIns="42203" rtlCol="0" anchor="b">
            <a:noAutofit/>
          </a:bodyPr>
          <a:lstStyle/>
          <a:p>
            <a:pPr algn="ctr"/>
            <a:endParaRPr lang="tr-TR" sz="1662" dirty="0">
              <a:latin typeface="Georgia"/>
            </a:endParaRPr>
          </a:p>
          <a:p>
            <a:r>
              <a:rPr lang="tr-TR" sz="1662" dirty="0">
                <a:latin typeface="Georgia"/>
                <a:ea typeface="+mj-lt"/>
                <a:cs typeface="+mj-lt"/>
              </a:rPr>
              <a:t>Planlamayı yaparken bütün grup üyelerinin kod yazmasını hedefledik ve buna göre görev dağılımını şu şekilde yaptık: </a:t>
            </a:r>
          </a:p>
          <a:p>
            <a:endParaRPr lang="tr-TR" sz="1662" dirty="0">
              <a:latin typeface="Georgia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6996A92-4C38-41D1-AD08-0008BD7F8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46675" y="5663707"/>
            <a:ext cx="650612" cy="10655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AD7C091-483D-4EDB-A080-485373410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FDA491D-22E6-4239-BC5F-3CB07CB55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2B1C725-5027-440D-9130-AE6A287B9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Metin kutusu 3">
            <a:extLst>
              <a:ext uri="{FF2B5EF4-FFF2-40B4-BE49-F238E27FC236}">
                <a16:creationId xmlns:a16="http://schemas.microsoft.com/office/drawing/2014/main" id="{9A518485-5DAB-4E67-B519-DC429778703C}"/>
              </a:ext>
            </a:extLst>
          </p:cNvPr>
          <p:cNvSpPr txBox="1"/>
          <p:nvPr/>
        </p:nvSpPr>
        <p:spPr>
          <a:xfrm>
            <a:off x="370203" y="697346"/>
            <a:ext cx="4322482" cy="5966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4406" tIns="42203" rIns="84406" bIns="42203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sz="3323" b="1" dirty="0">
                <a:latin typeface="Georgia"/>
              </a:rPr>
              <a:t>Planlama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22B9069-2FE4-4E52-835D-60AA0B752931}"/>
              </a:ext>
            </a:extLst>
          </p:cNvPr>
          <p:cNvSpPr txBox="1"/>
          <p:nvPr/>
        </p:nvSpPr>
        <p:spPr>
          <a:xfrm>
            <a:off x="540588" y="3580767"/>
            <a:ext cx="7421815" cy="13636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4406" tIns="42203" rIns="84406" bIns="42203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16531" indent="-316531">
              <a:buFont typeface="Arial"/>
              <a:buChar char="•"/>
            </a:pPr>
            <a:r>
              <a:rPr lang="tr-TR" sz="1662" dirty="0">
                <a:latin typeface="Georgia"/>
              </a:rPr>
              <a:t>Cemal: </a:t>
            </a:r>
            <a:r>
              <a:rPr lang="tr-TR" sz="1662" dirty="0" err="1">
                <a:latin typeface="Georgia"/>
              </a:rPr>
              <a:t>Back-End</a:t>
            </a:r>
            <a:r>
              <a:rPr lang="tr-TR" sz="1662" dirty="0">
                <a:latin typeface="Georgia"/>
              </a:rPr>
              <a:t> kodlarını yazdı. </a:t>
            </a:r>
            <a:endParaRPr lang="tr-TR" sz="1662" dirty="0"/>
          </a:p>
          <a:p>
            <a:pPr marL="316531" indent="-316531">
              <a:buFont typeface="Arial"/>
              <a:buChar char="•"/>
            </a:pPr>
            <a:endParaRPr lang="tr-TR" sz="1662" dirty="0">
              <a:latin typeface="Georgia"/>
            </a:endParaRPr>
          </a:p>
          <a:p>
            <a:pPr marL="316531" indent="-316531">
              <a:buFont typeface="Arial"/>
              <a:buChar char="•"/>
            </a:pPr>
            <a:r>
              <a:rPr lang="tr-TR" sz="1662" dirty="0" err="1">
                <a:latin typeface="Georgia"/>
              </a:rPr>
              <a:t>Enes&amp;Ali&amp;Mehmet</a:t>
            </a:r>
            <a:r>
              <a:rPr lang="tr-TR" sz="1662" dirty="0">
                <a:latin typeface="Georgia"/>
              </a:rPr>
              <a:t>: Front-</a:t>
            </a:r>
            <a:r>
              <a:rPr lang="tr-TR" sz="1662" dirty="0" err="1">
                <a:latin typeface="Georgia"/>
              </a:rPr>
              <a:t>End</a:t>
            </a:r>
            <a:r>
              <a:rPr lang="tr-TR" sz="1662" dirty="0">
                <a:latin typeface="Georgia"/>
              </a:rPr>
              <a:t> kodlarını yazdı</a:t>
            </a:r>
          </a:p>
          <a:p>
            <a:pPr marL="316531" indent="-316531">
              <a:buFont typeface="Arial"/>
              <a:buChar char="•"/>
            </a:pPr>
            <a:endParaRPr lang="tr-TR" sz="1662" dirty="0">
              <a:latin typeface="Georgia"/>
            </a:endParaRPr>
          </a:p>
          <a:p>
            <a:pPr marL="316531" indent="-316531">
              <a:buFont typeface="Arial"/>
              <a:buChar char="•"/>
            </a:pPr>
            <a:r>
              <a:rPr lang="tr-TR" sz="1662" dirty="0">
                <a:latin typeface="Georgia"/>
              </a:rPr>
              <a:t>Faruk: Veri tabanını oluşturdu ve bağlantılarını yaptı.</a:t>
            </a:r>
          </a:p>
        </p:txBody>
      </p:sp>
    </p:spTree>
    <p:extLst>
      <p:ext uri="{BB962C8B-B14F-4D97-AF65-F5344CB8AC3E}">
        <p14:creationId xmlns:p14="http://schemas.microsoft.com/office/powerpoint/2010/main" val="1160676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3769"/>
            <a:ext cx="9144000" cy="633046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3769"/>
            <a:ext cx="9144000" cy="633046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90" y="409252"/>
            <a:ext cx="8902621" cy="6039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F59EAB5-F2BD-4CA8-A574-F34F12C9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93840" y="999259"/>
            <a:ext cx="6407834" cy="1188724"/>
          </a:xfrm>
        </p:spPr>
        <p:txBody>
          <a:bodyPr anchor="b">
            <a:normAutofit/>
          </a:bodyPr>
          <a:lstStyle/>
          <a:p>
            <a:pPr algn="ctr"/>
            <a:r>
              <a:rPr lang="tr-TR" dirty="0">
                <a:latin typeface="Georgia"/>
              </a:rPr>
              <a:t>ARAYÜZ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E1DED0-32A3-4158-9B44-F1311FB36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9996" y="576738"/>
            <a:ext cx="4935891" cy="284569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16230" indent="-316230" algn="just">
              <a:buFont typeface="Arial"/>
              <a:buChar char="•"/>
            </a:pPr>
            <a:r>
              <a:rPr lang="tr-TR" sz="1400" dirty="0">
                <a:latin typeface="Georgia"/>
              </a:rPr>
              <a:t>Oyunumuz 3 ekrandan; Giriş ekranı, Oyun ekranı ve Puan Tablosu ekranı oluşmaktadır.</a:t>
            </a:r>
            <a:endParaRPr lang="tr-TR" sz="1400" dirty="0"/>
          </a:p>
          <a:p>
            <a:pPr marL="316230" indent="-316230" algn="just">
              <a:buFont typeface="Arial"/>
              <a:buChar char="•"/>
            </a:pPr>
            <a:r>
              <a:rPr lang="tr-TR" sz="1400" dirty="0">
                <a:latin typeface="Georgia"/>
              </a:rPr>
              <a:t>Oyun Ekranımız 2 parçadan oluşur. Gösterge Yapısı ve İşlem Butonları.</a:t>
            </a:r>
          </a:p>
          <a:p>
            <a:pPr marL="316230" indent="-316230" algn="just">
              <a:buFont typeface="Arial"/>
              <a:buChar char="•"/>
            </a:pPr>
            <a:r>
              <a:rPr lang="tr-TR" sz="1400" dirty="0">
                <a:latin typeface="Georgia"/>
              </a:rPr>
              <a:t>İşlem Butonları ile </a:t>
            </a:r>
            <a:r>
              <a:rPr lang="tr-TR" sz="1400" dirty="0" err="1">
                <a:latin typeface="Georgia"/>
              </a:rPr>
              <a:t>podlarımıza</a:t>
            </a:r>
            <a:r>
              <a:rPr lang="tr-TR" sz="1400" dirty="0">
                <a:latin typeface="Georgia"/>
              </a:rPr>
              <a:t> kart ekleyebilir, oyunu başlatabilir veya durdurabilirsiniz.</a:t>
            </a:r>
          </a:p>
          <a:p>
            <a:pPr marL="316230" indent="-316230" algn="just">
              <a:buFont typeface="Arial"/>
              <a:buChar char="•"/>
            </a:pPr>
            <a:r>
              <a:rPr lang="tr-TR" sz="1400" dirty="0">
                <a:latin typeface="Georgia"/>
              </a:rPr>
              <a:t>Gösterge Yapısında ise </a:t>
            </a:r>
            <a:r>
              <a:rPr lang="tr-TR" sz="1400" dirty="0" err="1">
                <a:latin typeface="Georgia"/>
              </a:rPr>
              <a:t>Blackjack</a:t>
            </a:r>
            <a:r>
              <a:rPr lang="tr-TR" sz="1400" dirty="0">
                <a:latin typeface="Georgia"/>
              </a:rPr>
              <a:t> yaptıkça artan </a:t>
            </a:r>
            <a:r>
              <a:rPr lang="tr-TR" sz="1400" dirty="0" err="1">
                <a:latin typeface="Georgia"/>
              </a:rPr>
              <a:t>score</a:t>
            </a:r>
            <a:r>
              <a:rPr lang="tr-TR" sz="1400" dirty="0">
                <a:latin typeface="Georgia"/>
              </a:rPr>
              <a:t> sayacımız, Oyun başlangıcından oyun sonuna kadar geçen süre, </a:t>
            </a:r>
            <a:r>
              <a:rPr lang="tr-TR" sz="1400" dirty="0" err="1">
                <a:latin typeface="Georgia"/>
              </a:rPr>
              <a:t>podlara</a:t>
            </a:r>
            <a:r>
              <a:rPr lang="tr-TR" sz="1400" dirty="0">
                <a:latin typeface="Georgia"/>
              </a:rPr>
              <a:t> eklediğimiz kartların toplamı ve elimizdeki kart sayısı.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6996A92-4C38-41D1-AD08-0008BD7F8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46675" y="5663707"/>
            <a:ext cx="650612" cy="106559"/>
            <a:chOff x="8910933" y="1861308"/>
            <a:chExt cx="867485" cy="1154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AD7C091-483D-4EDB-A080-485373410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FDA491D-22E6-4239-BC5F-3CB07CB55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2B1C725-5027-440D-9130-AE6A287B9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32B95547-8402-4A0B-A6D6-1158B6280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0" y="3386412"/>
            <a:ext cx="4126024" cy="318282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534DB7D-085A-4F6A-A236-EB9173C43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714" y="3386412"/>
            <a:ext cx="4216596" cy="318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92547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355</Words>
  <Application>Microsoft Office PowerPoint</Application>
  <PresentationFormat>Ekran Gösterisi (4:3)</PresentationFormat>
  <Paragraphs>74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9" baseType="lpstr">
      <vt:lpstr>Arial</vt:lpstr>
      <vt:lpstr>Bembo</vt:lpstr>
      <vt:lpstr>Georgia</vt:lpstr>
      <vt:lpstr>AdornVTI</vt:lpstr>
      <vt:lpstr>PowerPoint Sunusu</vt:lpstr>
      <vt:lpstr>SUNUM İÇERİĞİ</vt:lpstr>
      <vt:lpstr>OYUN TANITIMI:</vt:lpstr>
      <vt:lpstr>Proje boyunca kullandığımız teknolojiler</vt:lpstr>
      <vt:lpstr>Kullanılan Hazır Kütüphaneler  </vt:lpstr>
      <vt:lpstr>Proje Dosyaları</vt:lpstr>
      <vt:lpstr>PowerPoint Sunusu</vt:lpstr>
      <vt:lpstr> Planlamayı yaparken bütün grup üyelerinin kod yazmasını hedefledik ve buna göre görev dağılımını şu şekilde yaptık:  </vt:lpstr>
      <vt:lpstr>ARAYÜZ</vt:lpstr>
      <vt:lpstr>Oyun içi Görseller: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Faruk Çelik</dc:creator>
  <cp:lastModifiedBy>180701023</cp:lastModifiedBy>
  <cp:revision>556</cp:revision>
  <dcterms:created xsi:type="dcterms:W3CDTF">2022-01-26T18:48:27Z</dcterms:created>
  <dcterms:modified xsi:type="dcterms:W3CDTF">2022-01-27T14:10:20Z</dcterms:modified>
</cp:coreProperties>
</file>