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9" r:id="rId1"/>
  </p:sldMasterIdLst>
  <p:notesMasterIdLst>
    <p:notesMasterId r:id="rId21"/>
  </p:notesMasterIdLst>
  <p:sldIdLst>
    <p:sldId id="256" r:id="rId2"/>
    <p:sldId id="276" r:id="rId3"/>
    <p:sldId id="264" r:id="rId4"/>
    <p:sldId id="265" r:id="rId5"/>
    <p:sldId id="258" r:id="rId6"/>
    <p:sldId id="266" r:id="rId7"/>
    <p:sldId id="259" r:id="rId8"/>
    <p:sldId id="261" r:id="rId9"/>
    <p:sldId id="262" r:id="rId10"/>
    <p:sldId id="272" r:id="rId11"/>
    <p:sldId id="273" r:id="rId12"/>
    <p:sldId id="274" r:id="rId13"/>
    <p:sldId id="275" r:id="rId14"/>
    <p:sldId id="267" r:id="rId15"/>
    <p:sldId id="270" r:id="rId16"/>
    <p:sldId id="271" r:id="rId17"/>
    <p:sldId id="269" r:id="rId18"/>
    <p:sldId id="268"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401C8-1029-41C1-9F10-E556F3DE9078}" type="datetimeFigureOut">
              <a:rPr lang="en-US" smtClean="0"/>
              <a:t>11/26/2020</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F8756-BDC0-4304-A526-10558237F7D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ACE651A-0F9A-4192-9647-AB98BD345001}"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7B7FE-F556-433F-B107-9496AEBB90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878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ACE651A-0F9A-4192-9647-AB98BD345001}"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7B7FE-F556-433F-B107-9496AEBB906F}" type="slidenum">
              <a:rPr lang="en-US" smtClean="0"/>
              <a:t>‹#›</a:t>
            </a:fld>
            <a:endParaRPr lang="en-US"/>
          </a:p>
        </p:txBody>
      </p:sp>
    </p:spTree>
    <p:extLst>
      <p:ext uri="{BB962C8B-B14F-4D97-AF65-F5344CB8AC3E}">
        <p14:creationId xmlns:p14="http://schemas.microsoft.com/office/powerpoint/2010/main" val="315310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ACE651A-0F9A-4192-9647-AB98BD345001}"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7B7FE-F556-433F-B107-9496AEBB906F}" type="slidenum">
              <a:rPr lang="en-US" smtClean="0"/>
              <a:t>‹#›</a:t>
            </a:fld>
            <a:endParaRPr lang="en-US"/>
          </a:p>
        </p:txBody>
      </p:sp>
    </p:spTree>
    <p:extLst>
      <p:ext uri="{BB962C8B-B14F-4D97-AF65-F5344CB8AC3E}">
        <p14:creationId xmlns:p14="http://schemas.microsoft.com/office/powerpoint/2010/main" val="433717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ACE651A-0F9A-4192-9647-AB98BD345001}"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7B7FE-F556-433F-B107-9496AEBB906F}" type="slidenum">
              <a:rPr lang="en-US" smtClean="0"/>
              <a:t>‹#›</a:t>
            </a:fld>
            <a:endParaRPr lang="en-US"/>
          </a:p>
        </p:txBody>
      </p:sp>
    </p:spTree>
    <p:extLst>
      <p:ext uri="{BB962C8B-B14F-4D97-AF65-F5344CB8AC3E}">
        <p14:creationId xmlns:p14="http://schemas.microsoft.com/office/powerpoint/2010/main" val="636831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ACE651A-0F9A-4192-9647-AB98BD345001}"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7B7FE-F556-433F-B107-9496AEBB90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69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ACE651A-0F9A-4192-9647-AB98BD345001}"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7B7FE-F556-433F-B107-9496AEBB906F}" type="slidenum">
              <a:rPr lang="en-US" smtClean="0"/>
              <a:t>‹#›</a:t>
            </a:fld>
            <a:endParaRPr lang="en-US"/>
          </a:p>
        </p:txBody>
      </p:sp>
    </p:spTree>
    <p:extLst>
      <p:ext uri="{BB962C8B-B14F-4D97-AF65-F5344CB8AC3E}">
        <p14:creationId xmlns:p14="http://schemas.microsoft.com/office/powerpoint/2010/main" val="34196840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ACE651A-0F9A-4192-9647-AB98BD345001}" type="datetimeFigureOut">
              <a:rPr lang="en-US" smtClean="0"/>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37B7FE-F556-433F-B107-9496AEBB906F}" type="slidenum">
              <a:rPr lang="en-US" smtClean="0"/>
              <a:t>‹#›</a:t>
            </a:fld>
            <a:endParaRPr lang="en-US"/>
          </a:p>
        </p:txBody>
      </p:sp>
    </p:spTree>
    <p:extLst>
      <p:ext uri="{BB962C8B-B14F-4D97-AF65-F5344CB8AC3E}">
        <p14:creationId xmlns:p14="http://schemas.microsoft.com/office/powerpoint/2010/main" val="22190838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ACE651A-0F9A-4192-9647-AB98BD345001}" type="datetimeFigureOut">
              <a:rPr lang="en-US" smtClean="0"/>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37B7FE-F556-433F-B107-9496AEBB906F}" type="slidenum">
              <a:rPr lang="en-US" smtClean="0"/>
              <a:t>‹#›</a:t>
            </a:fld>
            <a:endParaRPr lang="en-US"/>
          </a:p>
        </p:txBody>
      </p:sp>
    </p:spTree>
    <p:extLst>
      <p:ext uri="{BB962C8B-B14F-4D97-AF65-F5344CB8AC3E}">
        <p14:creationId xmlns:p14="http://schemas.microsoft.com/office/powerpoint/2010/main" val="15864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ACE651A-0F9A-4192-9647-AB98BD345001}" type="datetimeFigureOut">
              <a:rPr lang="en-US" smtClean="0"/>
              <a:t>11/26/2020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F37B7FE-F556-433F-B107-9496AEBB906F}" type="slidenum">
              <a:rPr lang="en-US" smtClean="0"/>
              <a:t>‹#›</a:t>
            </a:fld>
            <a:endParaRPr lang="en-US"/>
          </a:p>
        </p:txBody>
      </p:sp>
    </p:spTree>
    <p:extLst>
      <p:ext uri="{BB962C8B-B14F-4D97-AF65-F5344CB8AC3E}">
        <p14:creationId xmlns:p14="http://schemas.microsoft.com/office/powerpoint/2010/main" val="3882795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ACE651A-0F9A-4192-9647-AB98BD345001}" type="datetimeFigureOut">
              <a:rPr lang="en-US" smtClean="0"/>
              <a:t>11/26/2020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37B7FE-F556-433F-B107-9496AEBB906F}" type="slidenum">
              <a:rPr lang="en-US" smtClean="0"/>
              <a:t>‹#›</a:t>
            </a:fld>
            <a:endParaRPr lang="en-US"/>
          </a:p>
        </p:txBody>
      </p:sp>
    </p:spTree>
    <p:extLst>
      <p:ext uri="{BB962C8B-B14F-4D97-AF65-F5344CB8AC3E}">
        <p14:creationId xmlns:p14="http://schemas.microsoft.com/office/powerpoint/2010/main" val="6249243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ACE651A-0F9A-4192-9647-AB98BD345001}"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7B7FE-F556-433F-B107-9496AEBB906F}" type="slidenum">
              <a:rPr lang="en-US" smtClean="0"/>
              <a:t>‹#›</a:t>
            </a:fld>
            <a:endParaRPr lang="en-US"/>
          </a:p>
        </p:txBody>
      </p:sp>
    </p:spTree>
    <p:extLst>
      <p:ext uri="{BB962C8B-B14F-4D97-AF65-F5344CB8AC3E}">
        <p14:creationId xmlns:p14="http://schemas.microsoft.com/office/powerpoint/2010/main" val="364651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ACE651A-0F9A-4192-9647-AB98BD345001}" type="datetimeFigureOut">
              <a:rPr lang="en-US" smtClean="0"/>
              <a:t>11/26/2020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37B7FE-F556-433F-B107-9496AEBB906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890835"/>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eDb6iugi6Uk"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5" Type="http://schemas.openxmlformats.org/officeDocument/2006/relationships/hyperlink" Target="https://www.youtube.com/watch?v=01CFumW2FBY" TargetMode="External"/><Relationship Id="rId4" Type="http://schemas.openxmlformats.org/officeDocument/2006/relationships/hyperlink" Target="https://docs.microsoft.com/tr-tr/dotnet/cshar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3404534" y="2116667"/>
            <a:ext cx="5150951" cy="1312333"/>
          </a:xfrm>
        </p:spPr>
        <p:txBody>
          <a:bodyPr>
            <a:normAutofit/>
          </a:bodyPr>
          <a:lstStyle/>
          <a:p>
            <a:r>
              <a:rPr lang="tr-TR" b="1" dirty="0"/>
              <a:t>THE MATRIX</a:t>
            </a:r>
            <a:endParaRPr lang="en-US" dirty="0"/>
          </a:p>
        </p:txBody>
      </p:sp>
      <p:sp>
        <p:nvSpPr>
          <p:cNvPr id="3" name="Alt Başlık 2"/>
          <p:cNvSpPr>
            <a:spLocks noGrp="1"/>
          </p:cNvSpPr>
          <p:nvPr>
            <p:ph type="subTitle" idx="1"/>
          </p:nvPr>
        </p:nvSpPr>
        <p:spPr>
          <a:xfrm>
            <a:off x="1524000" y="4498856"/>
            <a:ext cx="9144000" cy="1655762"/>
          </a:xfrm>
        </p:spPr>
        <p:txBody>
          <a:bodyPr>
            <a:normAutofit fontScale="92500" lnSpcReduction="20000"/>
          </a:bodyPr>
          <a:lstStyle/>
          <a:p>
            <a:r>
              <a:rPr lang="en-US" b="1" dirty="0"/>
              <a:t>by</a:t>
            </a:r>
          </a:p>
          <a:p>
            <a:r>
              <a:rPr lang="en-US" b="1" dirty="0"/>
              <a:t>201</a:t>
            </a:r>
            <a:r>
              <a:rPr lang="tr-TR" b="1" dirty="0"/>
              <a:t>9510025</a:t>
            </a:r>
            <a:r>
              <a:rPr lang="en-US" b="1" dirty="0"/>
              <a:t>  </a:t>
            </a:r>
            <a:r>
              <a:rPr lang="tr-TR" b="1" dirty="0"/>
              <a:t>Cemil dalar</a:t>
            </a:r>
            <a:endParaRPr lang="en-US" dirty="0"/>
          </a:p>
          <a:p>
            <a:r>
              <a:rPr lang="en-US" b="1" dirty="0"/>
              <a:t>201</a:t>
            </a:r>
            <a:r>
              <a:rPr lang="tr-TR" b="1" dirty="0"/>
              <a:t>9510108</a:t>
            </a:r>
            <a:r>
              <a:rPr lang="en-US" b="1" dirty="0"/>
              <a:t> </a:t>
            </a:r>
            <a:r>
              <a:rPr lang="tr-TR" b="1" dirty="0"/>
              <a:t> oğuz </a:t>
            </a:r>
            <a:r>
              <a:rPr lang="tr-TR" b="1" dirty="0" err="1"/>
              <a:t>kaan</a:t>
            </a:r>
            <a:r>
              <a:rPr lang="tr-TR" b="1" dirty="0"/>
              <a:t> şanlı</a:t>
            </a:r>
            <a:endParaRPr lang="en-US" dirty="0"/>
          </a:p>
          <a:p>
            <a:r>
              <a:rPr lang="en-US" b="1" dirty="0"/>
              <a:t>20</a:t>
            </a:r>
            <a:r>
              <a:rPr lang="tr-TR" b="1" dirty="0"/>
              <a:t>20510026</a:t>
            </a:r>
            <a:r>
              <a:rPr lang="en-US" b="1" dirty="0"/>
              <a:t> </a:t>
            </a:r>
            <a:r>
              <a:rPr lang="tr-TR" b="1" dirty="0"/>
              <a:t> Mustafa efe demir</a:t>
            </a:r>
            <a:endParaRPr lang="en-US" dirty="0"/>
          </a:p>
          <a:p>
            <a:endParaRPr lang="en-US" dirty="0"/>
          </a:p>
        </p:txBody>
      </p:sp>
      <p:sp>
        <p:nvSpPr>
          <p:cNvPr id="8" name="Veri Yer Tutucusu 7"/>
          <p:cNvSpPr>
            <a:spLocks noGrp="1"/>
          </p:cNvSpPr>
          <p:nvPr>
            <p:ph type="dt" sz="half" idx="10"/>
          </p:nvPr>
        </p:nvSpPr>
        <p:spPr>
          <a:xfrm>
            <a:off x="11220045" y="6391519"/>
            <a:ext cx="867508" cy="365125"/>
          </a:xfrm>
        </p:spPr>
        <p:txBody>
          <a:bodyPr/>
          <a:lstStyle/>
          <a:p>
            <a:r>
              <a:rPr lang="tr-TR" dirty="0"/>
              <a:t>27/11/2020</a:t>
            </a:r>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182" y="302976"/>
            <a:ext cx="3178151" cy="1069568"/>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2589" y="96715"/>
            <a:ext cx="1567911" cy="1466536"/>
          </a:xfrm>
          <a:prstGeom prst="rect">
            <a:avLst/>
          </a:prstGeom>
        </p:spPr>
      </p:pic>
      <p:sp>
        <p:nvSpPr>
          <p:cNvPr id="9" name="Veri Yer Tutucusu 7"/>
          <p:cNvSpPr txBox="1"/>
          <p:nvPr/>
        </p:nvSpPr>
        <p:spPr>
          <a:xfrm>
            <a:off x="6096000" y="6437658"/>
            <a:ext cx="867508"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tr-TR" dirty="0"/>
              <a:t>IZMIR</a:t>
            </a:r>
            <a:endParaRPr lang="en-US" dirty="0"/>
          </a:p>
        </p:txBody>
      </p:sp>
      <p:sp>
        <p:nvSpPr>
          <p:cNvPr id="7" name="Dikdörtgen 6"/>
          <p:cNvSpPr/>
          <p:nvPr/>
        </p:nvSpPr>
        <p:spPr>
          <a:xfrm>
            <a:off x="3404534" y="3895671"/>
            <a:ext cx="4769708" cy="461665"/>
          </a:xfrm>
          <a:prstGeom prst="rect">
            <a:avLst/>
          </a:prstGeom>
        </p:spPr>
        <p:txBody>
          <a:bodyPr wrap="square">
            <a:spAutoFit/>
          </a:bodyPr>
          <a:lstStyle/>
          <a:p>
            <a:pPr algn="r"/>
            <a:r>
              <a:rPr lang="en-US" sz="2400" dirty="0">
                <a:latin typeface="Calibri Light (Başlıklar)"/>
              </a:rPr>
              <a:t>CME1251 Project Based Learning - I</a:t>
            </a:r>
          </a:p>
        </p:txBody>
      </p:sp>
      <p:pic>
        <p:nvPicPr>
          <p:cNvPr id="16" name="Resim 15">
            <a:extLst>
              <a:ext uri="{FF2B5EF4-FFF2-40B4-BE49-F238E27FC236}">
                <a16:creationId xmlns:a16="http://schemas.microsoft.com/office/drawing/2014/main" id="{164EB0AE-053F-45DC-99EB-3E13E86639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500" y="0"/>
            <a:ext cx="1655763" cy="16557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2"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6196979-D5A3-4A1E-BF82-7F493F58EE8B}"/>
              </a:ext>
            </a:extLst>
          </p:cNvPr>
          <p:cNvSpPr>
            <a:spLocks noGrp="1"/>
          </p:cNvSpPr>
          <p:nvPr>
            <p:ph type="title"/>
          </p:nvPr>
        </p:nvSpPr>
        <p:spPr>
          <a:xfrm>
            <a:off x="7749230" y="2724923"/>
            <a:ext cx="3808771" cy="1618477"/>
          </a:xfrm>
        </p:spPr>
        <p:txBody>
          <a:bodyPr vert="horz" lIns="91440" tIns="45720" rIns="91440" bIns="45720" rtlCol="0" anchor="b">
            <a:normAutofit/>
          </a:bodyPr>
          <a:lstStyle/>
          <a:p>
            <a:r>
              <a:rPr lang="en-US" b="1" dirty="0">
                <a:solidFill>
                  <a:srgbClr val="00B0F0"/>
                </a:solidFill>
              </a:rPr>
              <a:t>OPERATION A’S FLOWCHART</a:t>
            </a:r>
          </a:p>
        </p:txBody>
      </p:sp>
      <p:pic>
        <p:nvPicPr>
          <p:cNvPr id="5" name="Resim 4">
            <a:extLst>
              <a:ext uri="{FF2B5EF4-FFF2-40B4-BE49-F238E27FC236}">
                <a16:creationId xmlns:a16="http://schemas.microsoft.com/office/drawing/2014/main" id="{1F1D920D-D052-4575-AD78-D8B973131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661480"/>
            <a:ext cx="6912217" cy="5011357"/>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834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28">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30">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4" name="Rectangle 32">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AD4DE63-D111-4F47-B35E-314E56F31A2B}"/>
              </a:ext>
            </a:extLst>
          </p:cNvPr>
          <p:cNvSpPr>
            <a:spLocks noGrp="1"/>
          </p:cNvSpPr>
          <p:nvPr>
            <p:ph type="title"/>
          </p:nvPr>
        </p:nvSpPr>
        <p:spPr>
          <a:xfrm>
            <a:off x="8023847" y="624143"/>
            <a:ext cx="3898490" cy="3686015"/>
          </a:xfrm>
        </p:spPr>
        <p:txBody>
          <a:bodyPr vert="horz" lIns="91440" tIns="45720" rIns="91440" bIns="45720" rtlCol="0" anchor="b">
            <a:normAutofit/>
          </a:bodyPr>
          <a:lstStyle/>
          <a:p>
            <a:r>
              <a:rPr lang="en-US" b="1" dirty="0">
                <a:solidFill>
                  <a:srgbClr val="00B0F0"/>
                </a:solidFill>
              </a:rPr>
              <a:t>OPERATION B’S FLOWCHART</a:t>
            </a:r>
          </a:p>
        </p:txBody>
      </p:sp>
      <p:pic>
        <p:nvPicPr>
          <p:cNvPr id="5" name="Resim 4">
            <a:extLst>
              <a:ext uri="{FF2B5EF4-FFF2-40B4-BE49-F238E27FC236}">
                <a16:creationId xmlns:a16="http://schemas.microsoft.com/office/drawing/2014/main" id="{0674699A-1D18-42C8-97AB-8A66F9813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04" y="407993"/>
            <a:ext cx="7248779" cy="5273486"/>
          </a:xfrm>
          <a:prstGeom prst="rect">
            <a:avLst/>
          </a:prstGeom>
        </p:spPr>
      </p:pic>
      <p:cxnSp>
        <p:nvCxnSpPr>
          <p:cNvPr id="45" name="Straight Connector 34">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6" name="Rectangle 36">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38">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779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8C7FC6-06B2-4C11-B580-93358DA3876E}"/>
              </a:ext>
            </a:extLst>
          </p:cNvPr>
          <p:cNvSpPr>
            <a:spLocks noGrp="1"/>
          </p:cNvSpPr>
          <p:nvPr>
            <p:ph type="title"/>
          </p:nvPr>
        </p:nvSpPr>
        <p:spPr>
          <a:xfrm>
            <a:off x="7689219" y="624143"/>
            <a:ext cx="4240571" cy="3686015"/>
          </a:xfrm>
        </p:spPr>
        <p:txBody>
          <a:bodyPr vert="horz" lIns="91440" tIns="45720" rIns="91440" bIns="45720" rtlCol="0" anchor="b">
            <a:normAutofit/>
          </a:bodyPr>
          <a:lstStyle/>
          <a:p>
            <a:r>
              <a:rPr lang="en-US" b="1" dirty="0">
                <a:solidFill>
                  <a:srgbClr val="00B0F0"/>
                </a:solidFill>
              </a:rPr>
              <a:t>OPERATION C’S FLOWCHART</a:t>
            </a:r>
          </a:p>
        </p:txBody>
      </p:sp>
      <p:pic>
        <p:nvPicPr>
          <p:cNvPr id="5" name="Resim 4">
            <a:extLst>
              <a:ext uri="{FF2B5EF4-FFF2-40B4-BE49-F238E27FC236}">
                <a16:creationId xmlns:a16="http://schemas.microsoft.com/office/drawing/2014/main" id="{9FE9B6D9-25E0-43C1-A502-820C62C72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822" y="206079"/>
            <a:ext cx="6170078" cy="5684246"/>
          </a:xfrm>
          <a:prstGeom prst="rect">
            <a:avLst/>
          </a:prstGeom>
        </p:spPr>
      </p:pic>
      <p:cxnSp>
        <p:nvCxnSpPr>
          <p:cNvPr id="2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575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72E0D96-8140-43BD-83F0-D456E210A5C7}"/>
              </a:ext>
            </a:extLst>
          </p:cNvPr>
          <p:cNvSpPr>
            <a:spLocks noGrp="1"/>
          </p:cNvSpPr>
          <p:nvPr>
            <p:ph type="title"/>
          </p:nvPr>
        </p:nvSpPr>
        <p:spPr>
          <a:xfrm>
            <a:off x="7809869" y="1936120"/>
            <a:ext cx="3999271" cy="2340796"/>
          </a:xfrm>
        </p:spPr>
        <p:txBody>
          <a:bodyPr vert="horz" lIns="91440" tIns="45720" rIns="91440" bIns="45720" rtlCol="0" anchor="b">
            <a:normAutofit/>
          </a:bodyPr>
          <a:lstStyle/>
          <a:p>
            <a:r>
              <a:rPr lang="en-US" b="1" dirty="0">
                <a:solidFill>
                  <a:srgbClr val="00B0F0"/>
                </a:solidFill>
              </a:rPr>
              <a:t>OPERATION D’S FLOWCHART</a:t>
            </a:r>
          </a:p>
        </p:txBody>
      </p:sp>
      <p:pic>
        <p:nvPicPr>
          <p:cNvPr id="5" name="İçerik Yer Tutucusu 4">
            <a:extLst>
              <a:ext uri="{FF2B5EF4-FFF2-40B4-BE49-F238E27FC236}">
                <a16:creationId xmlns:a16="http://schemas.microsoft.com/office/drawing/2014/main" id="{EDB11B17-E8CA-466D-9DA2-1D61161C78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7658" y="295095"/>
            <a:ext cx="6031342" cy="5736478"/>
          </a:xfrm>
          <a:prstGeom prst="rect">
            <a:avLst/>
          </a:prstGeom>
        </p:spPr>
      </p:pic>
      <p:cxnSp>
        <p:nvCxnSpPr>
          <p:cNvPr id="25"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944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EF2473-0359-4489-87A2-39ECD5895082}"/>
              </a:ext>
            </a:extLst>
          </p:cNvPr>
          <p:cNvSpPr>
            <a:spLocks noGrp="1"/>
          </p:cNvSpPr>
          <p:nvPr>
            <p:ph type="title"/>
          </p:nvPr>
        </p:nvSpPr>
        <p:spPr>
          <a:xfrm>
            <a:off x="4229100" y="403860"/>
            <a:ext cx="3733800" cy="822960"/>
          </a:xfrm>
        </p:spPr>
        <p:txBody>
          <a:bodyPr/>
          <a:lstStyle/>
          <a:p>
            <a:r>
              <a:rPr lang="tr-TR" b="1" dirty="0">
                <a:solidFill>
                  <a:srgbClr val="00B0F0"/>
                </a:solidFill>
              </a:rPr>
              <a:t>SCREENSHOTS</a:t>
            </a:r>
            <a:endParaRPr lang="tr-TR" dirty="0">
              <a:solidFill>
                <a:srgbClr val="00B0F0"/>
              </a:solidFill>
            </a:endParaRPr>
          </a:p>
        </p:txBody>
      </p:sp>
      <p:sp>
        <p:nvSpPr>
          <p:cNvPr id="4" name="Metin kutusu 3">
            <a:extLst>
              <a:ext uri="{FF2B5EF4-FFF2-40B4-BE49-F238E27FC236}">
                <a16:creationId xmlns:a16="http://schemas.microsoft.com/office/drawing/2014/main" id="{0F196D30-4834-4E24-B79C-4FAB55EFB36B}"/>
              </a:ext>
            </a:extLst>
          </p:cNvPr>
          <p:cNvSpPr txBox="1"/>
          <p:nvPr/>
        </p:nvSpPr>
        <p:spPr>
          <a:xfrm>
            <a:off x="5000626" y="1102995"/>
            <a:ext cx="1943100" cy="461665"/>
          </a:xfrm>
          <a:prstGeom prst="rect">
            <a:avLst/>
          </a:prstGeom>
          <a:noFill/>
        </p:spPr>
        <p:txBody>
          <a:bodyPr wrap="square" rtlCol="0">
            <a:spAutoFit/>
          </a:bodyPr>
          <a:lstStyle/>
          <a:p>
            <a:r>
              <a:rPr lang="tr-TR" sz="2400" b="1" dirty="0">
                <a:solidFill>
                  <a:srgbClr val="00B0F0"/>
                </a:solidFill>
              </a:rPr>
              <a:t>OPERATION A</a:t>
            </a:r>
          </a:p>
        </p:txBody>
      </p:sp>
      <p:pic>
        <p:nvPicPr>
          <p:cNvPr id="6" name="Resim 5" descr="metin içeren bir resim&#10;&#10;Açıklama otomatik olarak oluşturuldu">
            <a:extLst>
              <a:ext uri="{FF2B5EF4-FFF2-40B4-BE49-F238E27FC236}">
                <a16:creationId xmlns:a16="http://schemas.microsoft.com/office/drawing/2014/main" id="{BB54A246-63F3-4DE0-823C-CC6C2B908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648" y="1914295"/>
            <a:ext cx="2896004" cy="3296110"/>
          </a:xfrm>
          <a:prstGeom prst="rect">
            <a:avLst/>
          </a:prstGeom>
        </p:spPr>
      </p:pic>
      <p:pic>
        <p:nvPicPr>
          <p:cNvPr id="8" name="Resim 7" descr="metin içeren bir resim&#10;&#10;Açıklama otomatik olarak oluşturuldu">
            <a:extLst>
              <a:ext uri="{FF2B5EF4-FFF2-40B4-BE49-F238E27FC236}">
                <a16:creationId xmlns:a16="http://schemas.microsoft.com/office/drawing/2014/main" id="{E17E5BD0-9F67-476F-8F8D-56EE937F8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100" y="1925955"/>
            <a:ext cx="6563641" cy="3296110"/>
          </a:xfrm>
          <a:prstGeom prst="rect">
            <a:avLst/>
          </a:prstGeom>
        </p:spPr>
      </p:pic>
    </p:spTree>
    <p:extLst>
      <p:ext uri="{BB962C8B-B14F-4D97-AF65-F5344CB8AC3E}">
        <p14:creationId xmlns:p14="http://schemas.microsoft.com/office/powerpoint/2010/main" val="1638717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E70959-603E-4DEE-A40A-38F954F9F23F}"/>
              </a:ext>
            </a:extLst>
          </p:cNvPr>
          <p:cNvSpPr>
            <a:spLocks noGrp="1"/>
          </p:cNvSpPr>
          <p:nvPr>
            <p:ph type="title"/>
          </p:nvPr>
        </p:nvSpPr>
        <p:spPr>
          <a:xfrm>
            <a:off x="4466590" y="228600"/>
            <a:ext cx="3589020" cy="911860"/>
          </a:xfrm>
        </p:spPr>
        <p:txBody>
          <a:bodyPr/>
          <a:lstStyle/>
          <a:p>
            <a:r>
              <a:rPr lang="tr-TR" b="1" dirty="0">
                <a:solidFill>
                  <a:srgbClr val="00B0F0"/>
                </a:solidFill>
              </a:rPr>
              <a:t>SCREENSHOT</a:t>
            </a:r>
          </a:p>
        </p:txBody>
      </p:sp>
      <p:sp>
        <p:nvSpPr>
          <p:cNvPr id="4" name="Metin kutusu 3">
            <a:extLst>
              <a:ext uri="{FF2B5EF4-FFF2-40B4-BE49-F238E27FC236}">
                <a16:creationId xmlns:a16="http://schemas.microsoft.com/office/drawing/2014/main" id="{D9DD715B-B015-4103-84F7-DA10CC9D9FEA}"/>
              </a:ext>
            </a:extLst>
          </p:cNvPr>
          <p:cNvSpPr txBox="1"/>
          <p:nvPr/>
        </p:nvSpPr>
        <p:spPr>
          <a:xfrm>
            <a:off x="5092700" y="1140460"/>
            <a:ext cx="2667000" cy="461665"/>
          </a:xfrm>
          <a:prstGeom prst="rect">
            <a:avLst/>
          </a:prstGeom>
          <a:noFill/>
        </p:spPr>
        <p:txBody>
          <a:bodyPr wrap="square" rtlCol="0">
            <a:spAutoFit/>
          </a:bodyPr>
          <a:lstStyle/>
          <a:p>
            <a:r>
              <a:rPr lang="tr-TR" sz="2400" b="1" dirty="0">
                <a:solidFill>
                  <a:srgbClr val="00B0F0"/>
                </a:solidFill>
              </a:rPr>
              <a:t>OPERATION B / C</a:t>
            </a:r>
          </a:p>
        </p:txBody>
      </p:sp>
      <p:pic>
        <p:nvPicPr>
          <p:cNvPr id="6" name="Resim 5" descr="metin içeren bir resim&#10;&#10;Açıklama otomatik olarak oluşturuldu">
            <a:extLst>
              <a:ext uri="{FF2B5EF4-FFF2-40B4-BE49-F238E27FC236}">
                <a16:creationId xmlns:a16="http://schemas.microsoft.com/office/drawing/2014/main" id="{D832CB25-2D7E-4487-BD2B-A028A80B0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679" y="2052320"/>
            <a:ext cx="7248641" cy="3550731"/>
          </a:xfrm>
          <a:prstGeom prst="rect">
            <a:avLst/>
          </a:prstGeom>
        </p:spPr>
      </p:pic>
    </p:spTree>
    <p:extLst>
      <p:ext uri="{BB962C8B-B14F-4D97-AF65-F5344CB8AC3E}">
        <p14:creationId xmlns:p14="http://schemas.microsoft.com/office/powerpoint/2010/main" val="583218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FCB56F-7F89-4D65-9F86-EE4E785662EA}"/>
              </a:ext>
            </a:extLst>
          </p:cNvPr>
          <p:cNvSpPr>
            <a:spLocks noGrp="1"/>
          </p:cNvSpPr>
          <p:nvPr>
            <p:ph type="title"/>
          </p:nvPr>
        </p:nvSpPr>
        <p:spPr>
          <a:xfrm>
            <a:off x="4225290" y="215900"/>
            <a:ext cx="3741420" cy="886460"/>
          </a:xfrm>
        </p:spPr>
        <p:txBody>
          <a:bodyPr/>
          <a:lstStyle/>
          <a:p>
            <a:r>
              <a:rPr lang="tr-TR" b="1" dirty="0">
                <a:solidFill>
                  <a:srgbClr val="00B0F0"/>
                </a:solidFill>
              </a:rPr>
              <a:t>SCREENSHOTS</a:t>
            </a:r>
          </a:p>
        </p:txBody>
      </p:sp>
      <p:sp>
        <p:nvSpPr>
          <p:cNvPr id="4" name="Metin kutusu 3">
            <a:extLst>
              <a:ext uri="{FF2B5EF4-FFF2-40B4-BE49-F238E27FC236}">
                <a16:creationId xmlns:a16="http://schemas.microsoft.com/office/drawing/2014/main" id="{7290C421-2999-417E-BE97-A450F9304631}"/>
              </a:ext>
            </a:extLst>
          </p:cNvPr>
          <p:cNvSpPr txBox="1"/>
          <p:nvPr/>
        </p:nvSpPr>
        <p:spPr>
          <a:xfrm>
            <a:off x="4926330" y="1102360"/>
            <a:ext cx="2400300" cy="461665"/>
          </a:xfrm>
          <a:prstGeom prst="rect">
            <a:avLst/>
          </a:prstGeom>
          <a:noFill/>
        </p:spPr>
        <p:txBody>
          <a:bodyPr wrap="square" rtlCol="0">
            <a:spAutoFit/>
          </a:bodyPr>
          <a:lstStyle/>
          <a:p>
            <a:r>
              <a:rPr lang="tr-TR" sz="2400" b="1" dirty="0">
                <a:solidFill>
                  <a:srgbClr val="00B0F0"/>
                </a:solidFill>
              </a:rPr>
              <a:t>OPERATION D</a:t>
            </a:r>
          </a:p>
        </p:txBody>
      </p:sp>
      <p:pic>
        <p:nvPicPr>
          <p:cNvPr id="6" name="Resim 5" descr="metin içeren bir resim&#10;&#10;Açıklama otomatik olarak oluşturuldu">
            <a:extLst>
              <a:ext uri="{FF2B5EF4-FFF2-40B4-BE49-F238E27FC236}">
                <a16:creationId xmlns:a16="http://schemas.microsoft.com/office/drawing/2014/main" id="{669F5193-94B8-45FD-8928-56E0EAEF6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37" y="2060313"/>
            <a:ext cx="3781953" cy="3753374"/>
          </a:xfrm>
          <a:prstGeom prst="rect">
            <a:avLst/>
          </a:prstGeom>
        </p:spPr>
      </p:pic>
      <p:pic>
        <p:nvPicPr>
          <p:cNvPr id="8" name="Resim 7">
            <a:extLst>
              <a:ext uri="{FF2B5EF4-FFF2-40B4-BE49-F238E27FC236}">
                <a16:creationId xmlns:a16="http://schemas.microsoft.com/office/drawing/2014/main" id="{78265F3E-0849-461C-856B-166718D927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6550" y="2022208"/>
            <a:ext cx="3038899" cy="3791479"/>
          </a:xfrm>
          <a:prstGeom prst="rect">
            <a:avLst/>
          </a:prstGeom>
        </p:spPr>
      </p:pic>
      <p:pic>
        <p:nvPicPr>
          <p:cNvPr id="10" name="Resim 9">
            <a:extLst>
              <a:ext uri="{FF2B5EF4-FFF2-40B4-BE49-F238E27FC236}">
                <a16:creationId xmlns:a16="http://schemas.microsoft.com/office/drawing/2014/main" id="{E448533E-B1BC-4E6B-849C-D7F2F6CB1A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6709" y="2022207"/>
            <a:ext cx="3167688" cy="3791479"/>
          </a:xfrm>
          <a:prstGeom prst="rect">
            <a:avLst/>
          </a:prstGeom>
        </p:spPr>
      </p:pic>
    </p:spTree>
    <p:extLst>
      <p:ext uri="{BB962C8B-B14F-4D97-AF65-F5344CB8AC3E}">
        <p14:creationId xmlns:p14="http://schemas.microsoft.com/office/powerpoint/2010/main" val="2182242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951160-543D-4C17-B14D-53CF667B159D}"/>
              </a:ext>
            </a:extLst>
          </p:cNvPr>
          <p:cNvSpPr>
            <a:spLocks noGrp="1"/>
          </p:cNvSpPr>
          <p:nvPr>
            <p:ph type="title"/>
          </p:nvPr>
        </p:nvSpPr>
        <p:spPr>
          <a:xfrm>
            <a:off x="4450080" y="445981"/>
            <a:ext cx="3291840" cy="952500"/>
          </a:xfrm>
        </p:spPr>
        <p:txBody>
          <a:bodyPr/>
          <a:lstStyle/>
          <a:p>
            <a:r>
              <a:rPr lang="tr-TR" b="1" dirty="0">
                <a:solidFill>
                  <a:srgbClr val="00B0F0"/>
                </a:solidFill>
              </a:rPr>
              <a:t>REFERENCES</a:t>
            </a:r>
          </a:p>
        </p:txBody>
      </p:sp>
      <p:sp>
        <p:nvSpPr>
          <p:cNvPr id="3" name="İçerik Yer Tutucusu 2">
            <a:extLst>
              <a:ext uri="{FF2B5EF4-FFF2-40B4-BE49-F238E27FC236}">
                <a16:creationId xmlns:a16="http://schemas.microsoft.com/office/drawing/2014/main" id="{DB714B9B-9AEF-405B-90CC-29A95791905F}"/>
              </a:ext>
            </a:extLst>
          </p:cNvPr>
          <p:cNvSpPr>
            <a:spLocks noGrp="1"/>
          </p:cNvSpPr>
          <p:nvPr>
            <p:ph idx="1"/>
          </p:nvPr>
        </p:nvSpPr>
        <p:spPr/>
        <p:txBody>
          <a:bodyPr>
            <a:normAutofit/>
          </a:bodyPr>
          <a:lstStyle/>
          <a:p>
            <a:pPr>
              <a:buFont typeface="Arial" panose="020B0604020202020204" pitchFamily="34" charset="0"/>
              <a:buChar char="•"/>
            </a:pPr>
            <a:r>
              <a:rPr lang="tr-TR" sz="3200" b="1" dirty="0">
                <a:hlinkClick r:id="rId2"/>
              </a:rPr>
              <a:t>CME 1211 ALGORITHMS AND PROGRAMMING RESOURCES</a:t>
            </a:r>
          </a:p>
          <a:p>
            <a:pPr>
              <a:buFont typeface="Arial" panose="020B0604020202020204" pitchFamily="34" charset="0"/>
              <a:buChar char="•"/>
            </a:pPr>
            <a:r>
              <a:rPr lang="tr-TR" sz="3200" b="1" dirty="0">
                <a:hlinkClick r:id="rId2"/>
              </a:rPr>
              <a:t>https://stackoverflow.com</a:t>
            </a:r>
            <a:endParaRPr lang="tr-TR" sz="3200" b="1" dirty="0"/>
          </a:p>
          <a:p>
            <a:pPr>
              <a:buFont typeface="Arial" panose="020B0604020202020204" pitchFamily="34" charset="0"/>
              <a:buChar char="•"/>
            </a:pPr>
            <a:r>
              <a:rPr lang="tr-TR" sz="3200" b="1" dirty="0">
                <a:hlinkClick r:id="rId3"/>
              </a:rPr>
              <a:t>https://www.youtube.com/watch?v=eDb6iugi6Uk</a:t>
            </a:r>
            <a:endParaRPr lang="tr-TR" sz="3200" b="1" dirty="0"/>
          </a:p>
          <a:p>
            <a:pPr>
              <a:buFont typeface="Arial" panose="020B0604020202020204" pitchFamily="34" charset="0"/>
              <a:buChar char="•"/>
            </a:pPr>
            <a:r>
              <a:rPr lang="tr-TR" sz="3200" b="1" dirty="0">
                <a:hlinkClick r:id="rId4"/>
              </a:rPr>
              <a:t>https://docs.microsoft.com/tr-tr/dotnet/csharp/</a:t>
            </a:r>
            <a:endParaRPr lang="tr-TR" sz="3200" b="1" dirty="0"/>
          </a:p>
          <a:p>
            <a:pPr>
              <a:buFont typeface="Arial" panose="020B0604020202020204" pitchFamily="34" charset="0"/>
              <a:buChar char="•"/>
            </a:pPr>
            <a:r>
              <a:rPr lang="tr-TR" sz="3200" b="1" u="sng" dirty="0">
                <a:solidFill>
                  <a:srgbClr val="00B0F0"/>
                </a:solidFill>
                <a:hlinkClick r:id="rId5"/>
              </a:rPr>
              <a:t>https://www.youtube.com/watch?v=01CFumW2FBY</a:t>
            </a:r>
            <a:endParaRPr lang="tr-TR" sz="3200" b="1" u="sng" dirty="0">
              <a:solidFill>
                <a:srgbClr val="00B0F0"/>
              </a:solidFill>
            </a:endParaRPr>
          </a:p>
          <a:p>
            <a:pPr>
              <a:buFont typeface="Arial" panose="020B0604020202020204" pitchFamily="34" charset="0"/>
              <a:buChar char="•"/>
            </a:pPr>
            <a:endParaRPr lang="tr-TR" sz="3200" b="1" u="sng" dirty="0">
              <a:solidFill>
                <a:srgbClr val="00B0F0"/>
              </a:solidFill>
            </a:endParaRPr>
          </a:p>
        </p:txBody>
      </p:sp>
    </p:spTree>
    <p:extLst>
      <p:ext uri="{BB962C8B-B14F-4D97-AF65-F5344CB8AC3E}">
        <p14:creationId xmlns:p14="http://schemas.microsoft.com/office/powerpoint/2010/main" val="2021140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04E7AB-5414-44F2-94D8-CC098D24DF6E}"/>
              </a:ext>
            </a:extLst>
          </p:cNvPr>
          <p:cNvSpPr>
            <a:spLocks noGrp="1"/>
          </p:cNvSpPr>
          <p:nvPr>
            <p:ph type="title"/>
          </p:nvPr>
        </p:nvSpPr>
        <p:spPr>
          <a:xfrm>
            <a:off x="4408170" y="547793"/>
            <a:ext cx="3375660" cy="856828"/>
          </a:xfrm>
        </p:spPr>
        <p:txBody>
          <a:bodyPr/>
          <a:lstStyle/>
          <a:p>
            <a:r>
              <a:rPr lang="en-US" b="1" cap="all" dirty="0" err="1">
                <a:solidFill>
                  <a:srgbClr val="00B0F0"/>
                </a:solidFill>
              </a:rPr>
              <a:t>conclusıon</a:t>
            </a:r>
            <a:endParaRPr lang="tr-TR" dirty="0">
              <a:solidFill>
                <a:srgbClr val="00B0F0"/>
              </a:solidFill>
            </a:endParaRPr>
          </a:p>
        </p:txBody>
      </p:sp>
      <p:sp>
        <p:nvSpPr>
          <p:cNvPr id="4" name="Metin kutusu 3">
            <a:extLst>
              <a:ext uri="{FF2B5EF4-FFF2-40B4-BE49-F238E27FC236}">
                <a16:creationId xmlns:a16="http://schemas.microsoft.com/office/drawing/2014/main" id="{736FA457-31FA-4053-AEE8-E73EAE6DD342}"/>
              </a:ext>
            </a:extLst>
          </p:cNvPr>
          <p:cNvSpPr txBox="1"/>
          <p:nvPr/>
        </p:nvSpPr>
        <p:spPr>
          <a:xfrm>
            <a:off x="1185333" y="2274838"/>
            <a:ext cx="9440334" cy="2308324"/>
          </a:xfrm>
          <a:prstGeom prst="rect">
            <a:avLst/>
          </a:prstGeom>
          <a:noFill/>
        </p:spPr>
        <p:txBody>
          <a:bodyPr wrap="square" rtlCol="0">
            <a:spAutoFit/>
          </a:bodyPr>
          <a:lstStyle/>
          <a:p>
            <a:r>
              <a:rPr lang="en-US" sz="2400" dirty="0"/>
              <a:t>As a result, in this project, we learned about the task sharing, the responsibilities we should take, how to solve the problems that came up, how to solve the mistakes by discussing with our group friends, to search for the solution of the problems requested from us, to add new things, and how to present the problems to any person or people in any place with the solution.</a:t>
            </a:r>
            <a:endParaRPr lang="tr-TR" sz="2400" dirty="0"/>
          </a:p>
        </p:txBody>
      </p:sp>
    </p:spTree>
    <p:extLst>
      <p:ext uri="{BB962C8B-B14F-4D97-AF65-F5344CB8AC3E}">
        <p14:creationId xmlns:p14="http://schemas.microsoft.com/office/powerpoint/2010/main" val="3165234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E6C737-FF55-4064-94B7-0B21D2EB6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75CD3D0-C2F9-461F-9E4F-9BB70C0A9507}"/>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8000" b="1" dirty="0">
                <a:solidFill>
                  <a:srgbClr val="00B0F0"/>
                </a:solidFill>
              </a:rPr>
              <a:t>OUR</a:t>
            </a:r>
            <a:br>
              <a:rPr lang="en-US" sz="8000" b="1" dirty="0">
                <a:solidFill>
                  <a:srgbClr val="00B0F0"/>
                </a:solidFill>
              </a:rPr>
            </a:br>
            <a:r>
              <a:rPr lang="en-US" sz="8000" b="1" dirty="0">
                <a:solidFill>
                  <a:srgbClr val="00B0F0"/>
                </a:solidFill>
              </a:rPr>
              <a:t>POSTER</a:t>
            </a:r>
          </a:p>
        </p:txBody>
      </p:sp>
      <p:cxnSp>
        <p:nvCxnSpPr>
          <p:cNvPr id="18" name="Straight Connector 17">
            <a:extLst>
              <a:ext uri="{FF2B5EF4-FFF2-40B4-BE49-F238E27FC236}">
                <a16:creationId xmlns:a16="http://schemas.microsoft.com/office/drawing/2014/main" id="{6B5B1DD8-6224-4137-8621-32982B00F9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8218D9F-38B6-4AE0-9051-5434D19A5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2D3DCA99-84AF-487A-BF72-91C5FA6B0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Resim 4">
            <a:extLst>
              <a:ext uri="{FF2B5EF4-FFF2-40B4-BE49-F238E27FC236}">
                <a16:creationId xmlns:a16="http://schemas.microsoft.com/office/drawing/2014/main" id="{79FF302F-E797-43EC-BD13-091379F959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4244" y="198074"/>
            <a:ext cx="4201253" cy="5938169"/>
          </a:xfrm>
          <a:prstGeom prst="rect">
            <a:avLst/>
          </a:prstGeom>
        </p:spPr>
      </p:pic>
    </p:spTree>
    <p:extLst>
      <p:ext uri="{BB962C8B-B14F-4D97-AF65-F5344CB8AC3E}">
        <p14:creationId xmlns:p14="http://schemas.microsoft.com/office/powerpoint/2010/main" val="296461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2F742E-D7C6-4155-A453-2DFCCFB681C8}"/>
              </a:ext>
            </a:extLst>
          </p:cNvPr>
          <p:cNvSpPr>
            <a:spLocks noGrp="1"/>
          </p:cNvSpPr>
          <p:nvPr>
            <p:ph type="title"/>
          </p:nvPr>
        </p:nvSpPr>
        <p:spPr>
          <a:xfrm>
            <a:off x="3321473" y="247225"/>
            <a:ext cx="5549053" cy="1161627"/>
          </a:xfrm>
        </p:spPr>
        <p:txBody>
          <a:bodyPr>
            <a:normAutofit/>
          </a:bodyPr>
          <a:lstStyle/>
          <a:p>
            <a:r>
              <a:rPr lang="tr-TR" sz="6600" b="1" dirty="0">
                <a:solidFill>
                  <a:srgbClr val="00B0F0"/>
                </a:solidFill>
              </a:rPr>
              <a:t>INTRODUCTION</a:t>
            </a:r>
          </a:p>
        </p:txBody>
      </p:sp>
      <p:sp>
        <p:nvSpPr>
          <p:cNvPr id="3" name="İçerik Yer Tutucusu 2">
            <a:extLst>
              <a:ext uri="{FF2B5EF4-FFF2-40B4-BE49-F238E27FC236}">
                <a16:creationId xmlns:a16="http://schemas.microsoft.com/office/drawing/2014/main" id="{7893D21D-45EC-40F0-9A09-FDC68C0C561C}"/>
              </a:ext>
            </a:extLst>
          </p:cNvPr>
          <p:cNvSpPr>
            <a:spLocks noGrp="1"/>
          </p:cNvSpPr>
          <p:nvPr>
            <p:ph idx="1"/>
          </p:nvPr>
        </p:nvSpPr>
        <p:spPr>
          <a:xfrm>
            <a:off x="1139614" y="2535767"/>
            <a:ext cx="9638453" cy="1786466"/>
          </a:xfrm>
        </p:spPr>
        <p:txBody>
          <a:bodyPr>
            <a:normAutofit/>
          </a:bodyPr>
          <a:lstStyle/>
          <a:p>
            <a:r>
              <a:rPr lang="tr-TR" sz="2400" dirty="0"/>
              <a:t>F</a:t>
            </a:r>
            <a:r>
              <a:rPr lang="en-US" sz="2400" dirty="0" err="1"/>
              <a:t>irst</a:t>
            </a:r>
            <a:r>
              <a:rPr lang="en-US" sz="2400" dirty="0"/>
              <a:t> of all for this project the goal </a:t>
            </a:r>
            <a:r>
              <a:rPr lang="tr-TR" sz="2400" dirty="0"/>
              <a:t>is</a:t>
            </a:r>
            <a:r>
              <a:rPr lang="en-US" sz="2400" dirty="0"/>
              <a:t> taking matrix input from the user and calculating some terms, determining the entered matrix types and solving the equation with 3 unknowns with gauss elimination method.</a:t>
            </a:r>
          </a:p>
          <a:p>
            <a:r>
              <a:rPr lang="tr-TR" sz="2400" dirty="0"/>
              <a:t>W</a:t>
            </a:r>
            <a:r>
              <a:rPr lang="en-US" sz="2400" dirty="0"/>
              <a:t>e tried to understand what we need for this</a:t>
            </a:r>
            <a:r>
              <a:rPr lang="tr-TR" sz="2400" dirty="0"/>
              <a:t> </a:t>
            </a:r>
            <a:r>
              <a:rPr lang="tr-TR" sz="2400" dirty="0" err="1"/>
              <a:t>project</a:t>
            </a:r>
            <a:r>
              <a:rPr lang="en-US" sz="2400" dirty="0"/>
              <a:t>.</a:t>
            </a:r>
          </a:p>
          <a:p>
            <a:endParaRPr lang="en-US" sz="2400" dirty="0"/>
          </a:p>
          <a:p>
            <a:endParaRPr lang="tr-TR" sz="2400" dirty="0"/>
          </a:p>
        </p:txBody>
      </p:sp>
    </p:spTree>
    <p:extLst>
      <p:ext uri="{BB962C8B-B14F-4D97-AF65-F5344CB8AC3E}">
        <p14:creationId xmlns:p14="http://schemas.microsoft.com/office/powerpoint/2010/main" val="57861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1B6CA8-9353-437F-8EB1-5B112B4CDFAC}"/>
              </a:ext>
            </a:extLst>
          </p:cNvPr>
          <p:cNvSpPr>
            <a:spLocks noGrp="1"/>
          </p:cNvSpPr>
          <p:nvPr>
            <p:ph type="title"/>
          </p:nvPr>
        </p:nvSpPr>
        <p:spPr>
          <a:xfrm>
            <a:off x="2302510" y="1879600"/>
            <a:ext cx="7586980" cy="1135380"/>
          </a:xfrm>
        </p:spPr>
        <p:txBody>
          <a:bodyPr>
            <a:noAutofit/>
          </a:bodyPr>
          <a:lstStyle/>
          <a:p>
            <a:r>
              <a:rPr lang="tr-TR" sz="6600" b="1" dirty="0">
                <a:solidFill>
                  <a:srgbClr val="00B0F0"/>
                </a:solidFill>
              </a:rPr>
              <a:t>PROGRESS SUMMARY</a:t>
            </a:r>
          </a:p>
        </p:txBody>
      </p:sp>
    </p:spTree>
    <p:extLst>
      <p:ext uri="{BB962C8B-B14F-4D97-AF65-F5344CB8AC3E}">
        <p14:creationId xmlns:p14="http://schemas.microsoft.com/office/powerpoint/2010/main" val="267038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A71B7A-8AD3-4A89-9F71-BE92FC3D5AD2}"/>
              </a:ext>
            </a:extLst>
          </p:cNvPr>
          <p:cNvSpPr>
            <a:spLocks noGrp="1"/>
          </p:cNvSpPr>
          <p:nvPr>
            <p:ph type="title"/>
          </p:nvPr>
        </p:nvSpPr>
        <p:spPr>
          <a:xfrm>
            <a:off x="3966210" y="516466"/>
            <a:ext cx="4320540" cy="944880"/>
          </a:xfrm>
        </p:spPr>
        <p:txBody>
          <a:bodyPr/>
          <a:lstStyle/>
          <a:p>
            <a:r>
              <a:rPr lang="tr-TR" b="1" dirty="0" err="1"/>
              <a:t>Requirements</a:t>
            </a:r>
            <a:endParaRPr lang="tr-TR" b="1" dirty="0"/>
          </a:p>
        </p:txBody>
      </p:sp>
      <p:sp>
        <p:nvSpPr>
          <p:cNvPr id="3" name="İçerik Yer Tutucusu 2">
            <a:extLst>
              <a:ext uri="{FF2B5EF4-FFF2-40B4-BE49-F238E27FC236}">
                <a16:creationId xmlns:a16="http://schemas.microsoft.com/office/drawing/2014/main" id="{1DFCAE0F-4DAD-4349-BC64-A0C267387C12}"/>
              </a:ext>
            </a:extLst>
          </p:cNvPr>
          <p:cNvSpPr>
            <a:spLocks noGrp="1"/>
          </p:cNvSpPr>
          <p:nvPr>
            <p:ph idx="1"/>
          </p:nvPr>
        </p:nvSpPr>
        <p:spPr>
          <a:xfrm>
            <a:off x="1097280" y="1803400"/>
            <a:ext cx="7360920" cy="3670300"/>
          </a:xfrm>
        </p:spPr>
        <p:txBody>
          <a:bodyPr>
            <a:normAutofit/>
          </a:bodyPr>
          <a:lstStyle/>
          <a:p>
            <a:pPr>
              <a:buFont typeface="Arial" panose="020B0604020202020204" pitchFamily="34" charset="0"/>
              <a:buChar char="•"/>
            </a:pPr>
            <a:endParaRPr lang="tr-TR" sz="2800" dirty="0"/>
          </a:p>
          <a:p>
            <a:pPr>
              <a:buFont typeface="Arial" panose="020B0604020202020204" pitchFamily="34" charset="0"/>
              <a:buChar char="•"/>
            </a:pPr>
            <a:r>
              <a:rPr lang="tr-TR" sz="2800" dirty="0"/>
              <a:t>TEAM SPIRIT</a:t>
            </a:r>
          </a:p>
          <a:p>
            <a:pPr>
              <a:buFont typeface="Arial" panose="020B0604020202020204" pitchFamily="34" charset="0"/>
              <a:buChar char="•"/>
            </a:pPr>
            <a:r>
              <a:rPr lang="tr-TR" sz="2800" dirty="0"/>
              <a:t>KNOWLEDGE ABOUT MATRIX</a:t>
            </a:r>
          </a:p>
          <a:p>
            <a:pPr>
              <a:buFont typeface="Arial" panose="020B0604020202020204" pitchFamily="34" charset="0"/>
              <a:buChar char="•"/>
            </a:pPr>
            <a:r>
              <a:rPr lang="tr-TR" sz="2800" dirty="0"/>
              <a:t>NEED TO KNOW GAUSS ELIMINATION METHOD</a:t>
            </a:r>
          </a:p>
          <a:p>
            <a:pPr>
              <a:buFont typeface="Arial" panose="020B0604020202020204" pitchFamily="34" charset="0"/>
              <a:buChar char="•"/>
            </a:pPr>
            <a:r>
              <a:rPr lang="tr-TR" sz="2800" dirty="0"/>
              <a:t>BASIC PROGRAMMING KNOWLEDGE</a:t>
            </a:r>
          </a:p>
          <a:p>
            <a:pPr>
              <a:buFont typeface="Arial" panose="020B0604020202020204" pitchFamily="34" charset="0"/>
              <a:buChar char="•"/>
            </a:pPr>
            <a:endParaRPr lang="tr-TR" sz="2800" dirty="0"/>
          </a:p>
        </p:txBody>
      </p:sp>
    </p:spTree>
    <p:extLst>
      <p:ext uri="{BB962C8B-B14F-4D97-AF65-F5344CB8AC3E}">
        <p14:creationId xmlns:p14="http://schemas.microsoft.com/office/powerpoint/2010/main" val="2051120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6C32BB-A31E-4649-B1B3-E783BD227942}"/>
              </a:ext>
            </a:extLst>
          </p:cNvPr>
          <p:cNvSpPr>
            <a:spLocks noGrp="1"/>
          </p:cNvSpPr>
          <p:nvPr>
            <p:ph type="title"/>
          </p:nvPr>
        </p:nvSpPr>
        <p:spPr>
          <a:xfrm>
            <a:off x="1766144" y="461221"/>
            <a:ext cx="8659709" cy="748454"/>
          </a:xfrm>
        </p:spPr>
        <p:txBody>
          <a:bodyPr>
            <a:noAutofit/>
          </a:bodyPr>
          <a:lstStyle/>
          <a:p>
            <a:r>
              <a:rPr lang="tr-TR" b="1" dirty="0" err="1"/>
              <a:t>Task</a:t>
            </a:r>
            <a:r>
              <a:rPr lang="tr-TR" b="1" dirty="0"/>
              <a:t> </a:t>
            </a:r>
            <a:r>
              <a:rPr lang="tr-TR" b="1" dirty="0" err="1"/>
              <a:t>Sharing</a:t>
            </a:r>
            <a:r>
              <a:rPr lang="tr-TR" b="1" dirty="0"/>
              <a:t> / </a:t>
            </a:r>
            <a:r>
              <a:rPr lang="tr-TR" b="1" dirty="0" err="1"/>
              <a:t>Completed</a:t>
            </a:r>
            <a:r>
              <a:rPr lang="tr-TR" b="1" dirty="0"/>
              <a:t> </a:t>
            </a:r>
            <a:r>
              <a:rPr lang="tr-TR" b="1" dirty="0" err="1"/>
              <a:t>Tasks</a:t>
            </a:r>
            <a:endParaRPr lang="tr-TR" b="1" dirty="0"/>
          </a:p>
        </p:txBody>
      </p:sp>
      <p:sp>
        <p:nvSpPr>
          <p:cNvPr id="3" name="İçerik Yer Tutucusu 2">
            <a:extLst>
              <a:ext uri="{FF2B5EF4-FFF2-40B4-BE49-F238E27FC236}">
                <a16:creationId xmlns:a16="http://schemas.microsoft.com/office/drawing/2014/main" id="{9B61250A-AF98-4F04-BDDE-FCB44BDF8E23}"/>
              </a:ext>
            </a:extLst>
          </p:cNvPr>
          <p:cNvSpPr>
            <a:spLocks noGrp="1"/>
          </p:cNvSpPr>
          <p:nvPr>
            <p:ph idx="1"/>
          </p:nvPr>
        </p:nvSpPr>
        <p:spPr>
          <a:xfrm>
            <a:off x="1554479" y="1845734"/>
            <a:ext cx="9083040" cy="4023360"/>
          </a:xfrm>
        </p:spPr>
        <p:txBody>
          <a:bodyPr>
            <a:noAutofit/>
          </a:bodyPr>
          <a:lstStyle/>
          <a:p>
            <a:pPr marL="0" indent="0">
              <a:lnSpc>
                <a:spcPct val="100000"/>
              </a:lnSpc>
              <a:buNone/>
            </a:pPr>
            <a:r>
              <a:rPr lang="tr-TR" sz="1200" dirty="0">
                <a:solidFill>
                  <a:srgbClr val="C00000"/>
                </a:solidFill>
              </a:rPr>
              <a:t>MUSTAFA EFE DEMIR                                                               OĞUZ KAAN ŞANLI                                                                     CEMİL DALAR</a:t>
            </a:r>
          </a:p>
          <a:p>
            <a:pPr marL="0" indent="0">
              <a:lnSpc>
                <a:spcPct val="100000"/>
              </a:lnSpc>
              <a:spcBef>
                <a:spcPts val="0"/>
              </a:spcBef>
              <a:spcAft>
                <a:spcPts val="600"/>
              </a:spcAft>
              <a:buNone/>
            </a:pPr>
            <a:r>
              <a:rPr lang="tr-TR" sz="1000" b="1" dirty="0">
                <a:solidFill>
                  <a:srgbClr val="00B0F0"/>
                </a:solidFill>
              </a:rPr>
              <a:t>OPERATION A			                              OPERATION A			                        OPERATION A</a:t>
            </a:r>
          </a:p>
          <a:p>
            <a:pPr marL="0" indent="0">
              <a:lnSpc>
                <a:spcPct val="100000"/>
              </a:lnSpc>
              <a:spcBef>
                <a:spcPts val="0"/>
              </a:spcBef>
              <a:spcAft>
                <a:spcPts val="600"/>
              </a:spcAft>
              <a:buNone/>
            </a:pPr>
            <a:r>
              <a:rPr lang="tr-TR" sz="1000" dirty="0"/>
              <a:t>-ENTER A MATRIX(INPUT SYSTEM)		                -CALCULATE SUM OF COLUMNS		-CALCULATE TRANSPOSE OF MATRIX</a:t>
            </a:r>
          </a:p>
          <a:p>
            <a:pPr marL="0" indent="0">
              <a:lnSpc>
                <a:spcPct val="100000"/>
              </a:lnSpc>
              <a:spcBef>
                <a:spcPts val="0"/>
              </a:spcBef>
              <a:spcAft>
                <a:spcPts val="600"/>
              </a:spcAft>
              <a:buNone/>
            </a:pPr>
            <a:r>
              <a:rPr lang="tr-TR" sz="1000" dirty="0"/>
              <a:t>-CALCULATE SUM OF ROWS	      	                -CALCULATE SUM OF PRIMARY DIAGONAL		-CALCULATE DETERMINANT OF THE MATRIX</a:t>
            </a:r>
          </a:p>
          <a:p>
            <a:pPr marL="0" indent="0">
              <a:lnSpc>
                <a:spcPct val="100000"/>
              </a:lnSpc>
              <a:spcBef>
                <a:spcPts val="0"/>
              </a:spcBef>
              <a:spcAft>
                <a:spcPts val="600"/>
              </a:spcAft>
              <a:buNone/>
            </a:pPr>
            <a:endParaRPr lang="tr-TR" sz="1000" dirty="0"/>
          </a:p>
          <a:p>
            <a:pPr marL="0" indent="0">
              <a:lnSpc>
                <a:spcPct val="100000"/>
              </a:lnSpc>
              <a:spcBef>
                <a:spcPts val="0"/>
              </a:spcBef>
              <a:spcAft>
                <a:spcPts val="600"/>
              </a:spcAft>
              <a:buNone/>
            </a:pPr>
            <a:r>
              <a:rPr lang="tr-TR" sz="1000" b="1" dirty="0">
                <a:solidFill>
                  <a:srgbClr val="00B0F0"/>
                </a:solidFill>
              </a:rPr>
              <a:t>OPERATION B			                              OPERATION B			                         OPERATION B</a:t>
            </a:r>
          </a:p>
          <a:p>
            <a:pPr marL="0" indent="0">
              <a:lnSpc>
                <a:spcPct val="100000"/>
              </a:lnSpc>
              <a:spcBef>
                <a:spcPts val="0"/>
              </a:spcBef>
              <a:spcAft>
                <a:spcPts val="600"/>
              </a:spcAft>
              <a:buNone/>
            </a:pPr>
            <a:r>
              <a:rPr lang="tr-TR" sz="1000" dirty="0"/>
              <a:t>-DETERMINE MATRIX TYPE		                 -DETERMINE MATRIX TYPE		            -DETERMINE MATRIX TYPE</a:t>
            </a:r>
          </a:p>
          <a:p>
            <a:pPr marL="0" indent="0">
              <a:lnSpc>
                <a:spcPct val="107000"/>
              </a:lnSpc>
              <a:spcBef>
                <a:spcPts val="0"/>
              </a:spcBef>
              <a:spcAft>
                <a:spcPts val="600"/>
              </a:spcAft>
              <a:buNone/>
            </a:pPr>
            <a:r>
              <a:rPr lang="tr-TR" sz="1000" dirty="0">
                <a:effectLst/>
                <a:latin typeface="Calibri" panose="020F0502020204030204" pitchFamily="34" charset="0"/>
                <a:ea typeface="Calibri" panose="020F0502020204030204" pitchFamily="34" charset="0"/>
                <a:cs typeface="Times New Roman" panose="02020603050405020304" pitchFamily="18" charset="0"/>
              </a:rPr>
              <a:t>(IDENTITY MATRIX)		                       (DIAGONAL MATRIX)			                 (SYMMETRIC MATRIX)</a:t>
            </a:r>
          </a:p>
          <a:p>
            <a:pPr marL="0" indent="0">
              <a:lnSpc>
                <a:spcPct val="107000"/>
              </a:lnSpc>
              <a:spcBef>
                <a:spcPts val="0"/>
              </a:spcBef>
              <a:spcAft>
                <a:spcPts val="600"/>
              </a:spcAft>
              <a:buNone/>
            </a:pPr>
            <a:r>
              <a:rPr lang="tr-TR" sz="1000" dirty="0">
                <a:effectLst/>
                <a:latin typeface="Calibri" panose="020F0502020204030204" pitchFamily="34" charset="0"/>
                <a:ea typeface="Calibri" panose="020F0502020204030204" pitchFamily="34" charset="0"/>
                <a:cs typeface="Times New Roman" panose="02020603050405020304" pitchFamily="18" charset="0"/>
              </a:rPr>
              <a:t>(SCALAR MATRIX)		                                                       (ZERO-ONE MATRIX)			                 (PERMUTATION MATRIX)</a:t>
            </a:r>
          </a:p>
          <a:p>
            <a:pPr marL="0" indent="0">
              <a:lnSpc>
                <a:spcPct val="107000"/>
              </a:lnSpc>
              <a:spcBef>
                <a:spcPts val="0"/>
              </a:spcBef>
              <a:spcAft>
                <a:spcPts val="600"/>
              </a:spcAft>
              <a:buNone/>
            </a:pPr>
            <a:endParaRPr lang="tr-TR" sz="1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600"/>
              </a:spcAft>
              <a:buNone/>
            </a:pPr>
            <a:r>
              <a:rPr lang="tr-TR" sz="10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OPERATION C			                              OPERATION C			                        OPERATION D</a:t>
            </a:r>
          </a:p>
          <a:p>
            <a:pPr marL="0" indent="0">
              <a:lnSpc>
                <a:spcPct val="107000"/>
              </a:lnSpc>
              <a:spcBef>
                <a:spcPts val="0"/>
              </a:spcBef>
              <a:spcAft>
                <a:spcPts val="600"/>
              </a:spcAft>
              <a:buNone/>
            </a:pPr>
            <a:r>
              <a:rPr lang="tr-TR" sz="1000" dirty="0">
                <a:effectLst/>
                <a:latin typeface="Calibri" panose="020F0502020204030204" pitchFamily="34" charset="0"/>
                <a:ea typeface="Calibri" panose="020F0502020204030204" pitchFamily="34" charset="0"/>
                <a:cs typeface="Times New Roman" panose="02020603050405020304" pitchFamily="18" charset="0"/>
              </a:rPr>
              <a:t>-CALCULATE MIN VALUES OF EACH ROW	                 -CALCULATE MINIMUM OF MAXIMUM		             -GAUSS ELIMINATION METHOD</a:t>
            </a:r>
          </a:p>
          <a:p>
            <a:pPr marL="0" indent="0">
              <a:lnSpc>
                <a:spcPct val="107000"/>
              </a:lnSpc>
              <a:spcBef>
                <a:spcPts val="0"/>
              </a:spcBef>
              <a:spcAft>
                <a:spcPts val="600"/>
              </a:spcAft>
              <a:buNone/>
            </a:pPr>
            <a:r>
              <a:rPr lang="tr-TR" sz="1000" dirty="0">
                <a:effectLst/>
                <a:latin typeface="Calibri" panose="020F0502020204030204" pitchFamily="34" charset="0"/>
                <a:ea typeface="Calibri" panose="020F0502020204030204" pitchFamily="34" charset="0"/>
                <a:cs typeface="Times New Roman" panose="02020603050405020304" pitchFamily="18" charset="0"/>
              </a:rPr>
              <a:t>-CALCULATE MAX VALUES OF EACH COLUMN                                       VALUES OF EACH COLUMN	 	             -CONVERT TO MATRIX TO ROW ECHELON</a:t>
            </a:r>
          </a:p>
          <a:p>
            <a:pPr marL="0" indent="0">
              <a:lnSpc>
                <a:spcPct val="107000"/>
              </a:lnSpc>
              <a:spcBef>
                <a:spcPts val="0"/>
              </a:spcBef>
              <a:spcAft>
                <a:spcPts val="600"/>
              </a:spcAft>
              <a:buNone/>
            </a:pPr>
            <a:r>
              <a:rPr lang="tr-TR" sz="1000" dirty="0">
                <a:effectLst/>
                <a:latin typeface="Calibri" panose="020F0502020204030204" pitchFamily="34" charset="0"/>
                <a:ea typeface="Calibri" panose="020F0502020204030204" pitchFamily="34" charset="0"/>
                <a:cs typeface="Times New Roman" panose="02020603050405020304" pitchFamily="18" charset="0"/>
              </a:rPr>
              <a:t>-CALCULATE MAXIMUM OF MINIMUM 	                 -COMPARE TO MAX TO MIN	</a:t>
            </a:r>
            <a:r>
              <a:rPr lang="tr-TR" sz="1000" dirty="0">
                <a:latin typeface="Calibri" panose="020F0502020204030204" pitchFamily="34" charset="0"/>
                <a:ea typeface="Calibri" panose="020F0502020204030204" pitchFamily="34" charset="0"/>
                <a:cs typeface="Times New Roman" panose="02020603050405020304" pitchFamily="18" charset="0"/>
              </a:rPr>
              <a:t>                              </a:t>
            </a:r>
            <a:r>
              <a:rPr lang="tr-TR" sz="1000" dirty="0">
                <a:effectLst/>
                <a:latin typeface="Calibri" panose="020F0502020204030204" pitchFamily="34" charset="0"/>
                <a:ea typeface="Calibri" panose="020F0502020204030204" pitchFamily="34" charset="0"/>
                <a:cs typeface="Times New Roman" panose="02020603050405020304" pitchFamily="18" charset="0"/>
              </a:rPr>
              <a:t>               -CALCULATE THE VALUE OF UNKNOWNS</a:t>
            </a:r>
          </a:p>
          <a:p>
            <a:pPr marL="0" indent="0">
              <a:lnSpc>
                <a:spcPct val="107000"/>
              </a:lnSpc>
              <a:spcBef>
                <a:spcPts val="0"/>
              </a:spcBef>
              <a:spcAft>
                <a:spcPts val="600"/>
              </a:spcAft>
              <a:buNone/>
            </a:pPr>
            <a:r>
              <a:rPr lang="tr-TR" sz="1000" dirty="0">
                <a:effectLst/>
                <a:latin typeface="Calibri" panose="020F0502020204030204" pitchFamily="34" charset="0"/>
                <a:ea typeface="Calibri" panose="020F0502020204030204" pitchFamily="34" charset="0"/>
                <a:cs typeface="Times New Roman" panose="02020603050405020304" pitchFamily="18" charset="0"/>
              </a:rPr>
              <a:t>VALUES OF EACH ROW (MAXMIN</a:t>
            </a:r>
            <a:r>
              <a:rPr lang="tr-TR" sz="1000" dirty="0">
                <a:latin typeface="Calibri" panose="020F0502020204030204" pitchFamily="34" charset="0"/>
                <a:ea typeface="Calibri" panose="020F0502020204030204" pitchFamily="34" charset="0"/>
                <a:cs typeface="Times New Roman" panose="02020603050405020304" pitchFamily="18" charset="0"/>
              </a:rPr>
              <a:t>)</a:t>
            </a:r>
            <a:endParaRPr lang="tr-TR"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600"/>
              </a:spcAft>
              <a:buNone/>
            </a:pPr>
            <a:endParaRPr lang="tr-TR"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endParaRPr lang="tr-TR" sz="1000" dirty="0"/>
          </a:p>
          <a:p>
            <a:pPr marL="0" indent="0">
              <a:lnSpc>
                <a:spcPct val="100000"/>
              </a:lnSpc>
              <a:spcAft>
                <a:spcPts val="1100"/>
              </a:spcAft>
              <a:buNone/>
            </a:pPr>
            <a:endParaRPr lang="tr-TR" sz="1000" dirty="0"/>
          </a:p>
        </p:txBody>
      </p:sp>
    </p:spTree>
    <p:extLst>
      <p:ext uri="{BB962C8B-B14F-4D97-AF65-F5344CB8AC3E}">
        <p14:creationId xmlns:p14="http://schemas.microsoft.com/office/powerpoint/2010/main" val="100354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98C994-0277-4059-B6F0-FF521B9A3FD1}"/>
              </a:ext>
            </a:extLst>
          </p:cNvPr>
          <p:cNvSpPr>
            <a:spLocks noGrp="1"/>
          </p:cNvSpPr>
          <p:nvPr>
            <p:ph type="title"/>
          </p:nvPr>
        </p:nvSpPr>
        <p:spPr>
          <a:xfrm>
            <a:off x="1066800" y="568543"/>
            <a:ext cx="10058400" cy="1450757"/>
          </a:xfrm>
        </p:spPr>
        <p:txBody>
          <a:bodyPr/>
          <a:lstStyle/>
          <a:p>
            <a:r>
              <a:rPr lang="tr-TR" b="1" dirty="0" err="1"/>
              <a:t>Incomplete</a:t>
            </a:r>
            <a:r>
              <a:rPr lang="tr-TR" b="1" dirty="0"/>
              <a:t> </a:t>
            </a:r>
            <a:r>
              <a:rPr lang="tr-TR" b="1" dirty="0" err="1"/>
              <a:t>Tasks</a:t>
            </a:r>
            <a:r>
              <a:rPr lang="tr-TR" b="1" dirty="0"/>
              <a:t>: </a:t>
            </a:r>
            <a:r>
              <a:rPr lang="tr-TR" b="1" dirty="0" err="1"/>
              <a:t>Reasons</a:t>
            </a:r>
            <a:r>
              <a:rPr lang="tr-TR" b="1" dirty="0"/>
              <a:t>, </a:t>
            </a:r>
            <a:r>
              <a:rPr lang="tr-TR" b="1" dirty="0" err="1"/>
              <a:t>Explanations</a:t>
            </a:r>
            <a:br>
              <a:rPr lang="en-US" b="1" dirty="0"/>
            </a:br>
            <a:endParaRPr lang="tr-TR" b="1" dirty="0"/>
          </a:p>
        </p:txBody>
      </p:sp>
      <p:sp>
        <p:nvSpPr>
          <p:cNvPr id="3" name="İçerik Yer Tutucusu 2">
            <a:extLst>
              <a:ext uri="{FF2B5EF4-FFF2-40B4-BE49-F238E27FC236}">
                <a16:creationId xmlns:a16="http://schemas.microsoft.com/office/drawing/2014/main" id="{0F91BF9A-90CE-479B-B2B6-66695FEC6085}"/>
              </a:ext>
            </a:extLst>
          </p:cNvPr>
          <p:cNvSpPr>
            <a:spLocks noGrp="1"/>
          </p:cNvSpPr>
          <p:nvPr>
            <p:ph idx="1"/>
          </p:nvPr>
        </p:nvSpPr>
        <p:spPr>
          <a:xfrm>
            <a:off x="1066800" y="2927555"/>
            <a:ext cx="10343674" cy="2322871"/>
          </a:xfrm>
        </p:spPr>
        <p:txBody>
          <a:bodyPr>
            <a:noAutofit/>
          </a:bodyPr>
          <a:lstStyle/>
          <a:p>
            <a:r>
              <a:rPr lang="tr-TR" sz="17300" dirty="0"/>
              <a:t>ALL DONE!</a:t>
            </a:r>
          </a:p>
        </p:txBody>
      </p:sp>
    </p:spTree>
    <p:extLst>
      <p:ext uri="{BB962C8B-B14F-4D97-AF65-F5344CB8AC3E}">
        <p14:creationId xmlns:p14="http://schemas.microsoft.com/office/powerpoint/2010/main" val="344999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44E130-C62B-45FE-9D58-51790D756602}"/>
              </a:ext>
            </a:extLst>
          </p:cNvPr>
          <p:cNvSpPr>
            <a:spLocks noGrp="1"/>
          </p:cNvSpPr>
          <p:nvPr>
            <p:ph type="title"/>
          </p:nvPr>
        </p:nvSpPr>
        <p:spPr>
          <a:xfrm>
            <a:off x="2952750" y="394977"/>
            <a:ext cx="6286500" cy="1450757"/>
          </a:xfrm>
        </p:spPr>
        <p:txBody>
          <a:bodyPr/>
          <a:lstStyle/>
          <a:p>
            <a:r>
              <a:rPr lang="tr-TR" b="1" dirty="0" err="1"/>
              <a:t>Additional</a:t>
            </a:r>
            <a:r>
              <a:rPr lang="tr-TR" b="1" dirty="0"/>
              <a:t> </a:t>
            </a:r>
            <a:r>
              <a:rPr lang="tr-TR" b="1" dirty="0" err="1"/>
              <a:t>Improvements</a:t>
            </a:r>
            <a:br>
              <a:rPr lang="en-US" b="1" dirty="0"/>
            </a:br>
            <a:endParaRPr lang="tr-TR" dirty="0"/>
          </a:p>
        </p:txBody>
      </p:sp>
      <p:sp>
        <p:nvSpPr>
          <p:cNvPr id="3" name="İçerik Yer Tutucusu 2">
            <a:extLst>
              <a:ext uri="{FF2B5EF4-FFF2-40B4-BE49-F238E27FC236}">
                <a16:creationId xmlns:a16="http://schemas.microsoft.com/office/drawing/2014/main" id="{40D90F4E-B533-460B-BF99-F25D5FFB83A0}"/>
              </a:ext>
            </a:extLst>
          </p:cNvPr>
          <p:cNvSpPr>
            <a:spLocks noGrp="1"/>
          </p:cNvSpPr>
          <p:nvPr>
            <p:ph idx="1"/>
          </p:nvPr>
        </p:nvSpPr>
        <p:spPr>
          <a:xfrm>
            <a:off x="1120140" y="2179108"/>
            <a:ext cx="9951720" cy="4164541"/>
          </a:xfrm>
        </p:spPr>
        <p:txBody>
          <a:bodyPr>
            <a:normAutofit/>
          </a:bodyPr>
          <a:lstStyle/>
          <a:p>
            <a:pPr>
              <a:buFont typeface="Arial" panose="020B0604020202020204" pitchFamily="34" charset="0"/>
              <a:buChar char="•"/>
            </a:pPr>
            <a:r>
              <a:rPr lang="tr-TR" sz="4000" dirty="0" err="1"/>
              <a:t>We</a:t>
            </a:r>
            <a:r>
              <a:rPr lang="tr-TR" sz="4000" dirty="0"/>
              <a:t> </a:t>
            </a:r>
            <a:r>
              <a:rPr lang="tr-TR" sz="4000" dirty="0" err="1"/>
              <a:t>used</a:t>
            </a:r>
            <a:r>
              <a:rPr lang="tr-TR" sz="4000" dirty="0"/>
              <a:t> </a:t>
            </a:r>
            <a:r>
              <a:rPr lang="tr-TR" sz="4000" dirty="0" err="1"/>
              <a:t>colored</a:t>
            </a:r>
            <a:r>
              <a:rPr lang="tr-TR" sz="4000" dirty="0"/>
              <a:t> </a:t>
            </a:r>
            <a:r>
              <a:rPr lang="tr-TR" sz="4000" dirty="0" err="1"/>
              <a:t>codelines</a:t>
            </a:r>
            <a:r>
              <a:rPr lang="tr-TR" sz="4000" dirty="0"/>
              <a:t> </a:t>
            </a:r>
            <a:r>
              <a:rPr lang="tr-TR" sz="4000" dirty="0" err="1"/>
              <a:t>for</a:t>
            </a:r>
            <a:r>
              <a:rPr lang="tr-TR" sz="4000" dirty="0"/>
              <a:t> </a:t>
            </a:r>
            <a:r>
              <a:rPr lang="tr-TR" sz="4000" dirty="0" err="1"/>
              <a:t>good</a:t>
            </a:r>
            <a:r>
              <a:rPr lang="tr-TR" sz="4000" dirty="0"/>
              <a:t> </a:t>
            </a:r>
            <a:r>
              <a:rPr lang="tr-TR" sz="4000" dirty="0" err="1"/>
              <a:t>view</a:t>
            </a:r>
            <a:r>
              <a:rPr lang="tr-TR" sz="4000" dirty="0"/>
              <a:t>.</a:t>
            </a:r>
          </a:p>
          <a:p>
            <a:pPr>
              <a:buFont typeface="Arial" panose="020B0604020202020204" pitchFamily="34" charset="0"/>
              <a:buChar char="•"/>
            </a:pPr>
            <a:r>
              <a:rPr lang="tr-TR" sz="4000" dirty="0" err="1"/>
              <a:t>We</a:t>
            </a:r>
            <a:r>
              <a:rPr lang="tr-TR" sz="4000" dirty="0"/>
              <a:t> </a:t>
            </a:r>
            <a:r>
              <a:rPr lang="tr-TR" sz="4000" dirty="0" err="1"/>
              <a:t>used</a:t>
            </a:r>
            <a:r>
              <a:rPr lang="tr-TR" sz="4000" dirty="0"/>
              <a:t> </a:t>
            </a:r>
            <a:r>
              <a:rPr lang="tr-TR" sz="4000" dirty="0" err="1"/>
              <a:t>String.Format</a:t>
            </a:r>
            <a:r>
              <a:rPr lang="tr-TR" sz="4000" dirty="0"/>
              <a:t> </a:t>
            </a:r>
            <a:r>
              <a:rPr lang="tr-TR" sz="4000" dirty="0" err="1"/>
              <a:t>for</a:t>
            </a:r>
            <a:r>
              <a:rPr lang="tr-TR" sz="4000" dirty="0"/>
              <a:t> </a:t>
            </a:r>
            <a:r>
              <a:rPr lang="tr-TR" sz="4000" dirty="0" err="1"/>
              <a:t>looking</a:t>
            </a:r>
            <a:r>
              <a:rPr lang="tr-TR" sz="4000" dirty="0"/>
              <a:t> </a:t>
            </a:r>
            <a:r>
              <a:rPr lang="tr-TR" sz="4000" dirty="0" err="1"/>
              <a:t>organized</a:t>
            </a:r>
            <a:r>
              <a:rPr lang="tr-TR" sz="4000" dirty="0"/>
              <a:t>.</a:t>
            </a:r>
          </a:p>
          <a:p>
            <a:pPr>
              <a:buFont typeface="Arial" panose="020B0604020202020204" pitchFamily="34" charset="0"/>
              <a:buChar char="•"/>
            </a:pPr>
            <a:r>
              <a:rPr lang="tr-TR" sz="4000" dirty="0" err="1"/>
              <a:t>We</a:t>
            </a:r>
            <a:r>
              <a:rPr lang="tr-TR" sz="4000" dirty="0"/>
              <a:t> </a:t>
            </a:r>
            <a:r>
              <a:rPr lang="tr-TR" sz="4000" dirty="0" err="1"/>
              <a:t>used</a:t>
            </a:r>
            <a:r>
              <a:rPr lang="tr-TR" sz="4000" dirty="0"/>
              <a:t> </a:t>
            </a:r>
            <a:r>
              <a:rPr lang="tr-TR" sz="4000" dirty="0" err="1"/>
              <a:t>Math.Round</a:t>
            </a:r>
            <a:r>
              <a:rPr lang="tr-TR" sz="4000" dirty="0"/>
              <a:t> </a:t>
            </a:r>
            <a:r>
              <a:rPr lang="tr-TR" sz="4000" dirty="0" err="1"/>
              <a:t>for</a:t>
            </a:r>
            <a:r>
              <a:rPr lang="tr-TR" sz="4000" dirty="0"/>
              <a:t> </a:t>
            </a:r>
            <a:r>
              <a:rPr lang="tr-TR" sz="4000" dirty="0" err="1"/>
              <a:t>looking</a:t>
            </a:r>
            <a:r>
              <a:rPr lang="tr-TR" sz="4000" dirty="0"/>
              <a:t> </a:t>
            </a:r>
            <a:r>
              <a:rPr lang="tr-TR" sz="4000" dirty="0" err="1"/>
              <a:t>organized</a:t>
            </a:r>
            <a:r>
              <a:rPr lang="tr-TR" sz="4000" dirty="0"/>
              <a:t>.</a:t>
            </a:r>
          </a:p>
          <a:p>
            <a:pPr>
              <a:buFont typeface="Arial" panose="020B0604020202020204" pitchFamily="34" charset="0"/>
              <a:buChar char="•"/>
            </a:pPr>
            <a:r>
              <a:rPr lang="tr-TR" sz="4000" dirty="0" err="1"/>
              <a:t>We</a:t>
            </a:r>
            <a:r>
              <a:rPr lang="tr-TR" sz="4000" dirty="0"/>
              <a:t> </a:t>
            </a:r>
            <a:r>
              <a:rPr lang="tr-TR" sz="4000" dirty="0" err="1"/>
              <a:t>did</a:t>
            </a:r>
            <a:r>
              <a:rPr lang="tr-TR" sz="4000" dirty="0"/>
              <a:t> </a:t>
            </a:r>
            <a:r>
              <a:rPr lang="tr-TR" sz="4000" dirty="0" err="1"/>
              <a:t>flowcharts</a:t>
            </a:r>
            <a:r>
              <a:rPr lang="tr-TR" sz="4000" dirty="0"/>
              <a:t>.</a:t>
            </a:r>
          </a:p>
        </p:txBody>
      </p:sp>
    </p:spTree>
    <p:extLst>
      <p:ext uri="{BB962C8B-B14F-4D97-AF65-F5344CB8AC3E}">
        <p14:creationId xmlns:p14="http://schemas.microsoft.com/office/powerpoint/2010/main" val="169660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5B2196-4650-4B83-8DEC-C29E1823D761}"/>
              </a:ext>
            </a:extLst>
          </p:cNvPr>
          <p:cNvSpPr>
            <a:spLocks noGrp="1"/>
          </p:cNvSpPr>
          <p:nvPr>
            <p:ph type="title"/>
          </p:nvPr>
        </p:nvSpPr>
        <p:spPr>
          <a:xfrm>
            <a:off x="2766060" y="472440"/>
            <a:ext cx="6659880" cy="868680"/>
          </a:xfrm>
        </p:spPr>
        <p:txBody>
          <a:bodyPr/>
          <a:lstStyle/>
          <a:p>
            <a:r>
              <a:rPr lang="tr-TR" b="1" dirty="0">
                <a:solidFill>
                  <a:srgbClr val="00B0F0"/>
                </a:solidFill>
              </a:rPr>
              <a:t>PROBLEMS ENCOUNTERED</a:t>
            </a:r>
          </a:p>
        </p:txBody>
      </p:sp>
      <p:sp>
        <p:nvSpPr>
          <p:cNvPr id="3" name="İçerik Yer Tutucusu 2">
            <a:extLst>
              <a:ext uri="{FF2B5EF4-FFF2-40B4-BE49-F238E27FC236}">
                <a16:creationId xmlns:a16="http://schemas.microsoft.com/office/drawing/2014/main" id="{BDDF5F10-E93D-4D97-9487-FD0C7EB8E7D6}"/>
              </a:ext>
            </a:extLst>
          </p:cNvPr>
          <p:cNvSpPr>
            <a:spLocks noGrp="1"/>
          </p:cNvSpPr>
          <p:nvPr>
            <p:ph idx="1"/>
          </p:nvPr>
        </p:nvSpPr>
        <p:spPr>
          <a:xfrm>
            <a:off x="1097280" y="1845734"/>
            <a:ext cx="10058400" cy="3996266"/>
          </a:xfrm>
        </p:spPr>
        <p:txBody>
          <a:bodyPr/>
          <a:lstStyle/>
          <a:p>
            <a:pPr>
              <a:buFont typeface="Arial" panose="020B0604020202020204" pitchFamily="34" charset="0"/>
              <a:buChar char="•"/>
            </a:pPr>
            <a:r>
              <a:rPr lang="en-US" dirty="0"/>
              <a:t>Decimal numbers were looking  bad on the console.</a:t>
            </a:r>
            <a:r>
              <a:rPr lang="tr-TR" dirty="0"/>
              <a:t> </a:t>
            </a:r>
          </a:p>
          <a:p>
            <a:pPr>
              <a:buFont typeface="Arial" panose="020B0604020202020204" pitchFamily="34" charset="0"/>
              <a:buChar char="•"/>
            </a:pPr>
            <a:r>
              <a:rPr lang="en-US" dirty="0"/>
              <a:t>When a1 was zero, there w</a:t>
            </a:r>
            <a:r>
              <a:rPr lang="tr-TR" dirty="0"/>
              <a:t>ere a lot of </a:t>
            </a:r>
            <a:r>
              <a:rPr lang="en-US" dirty="0"/>
              <a:t>error</a:t>
            </a:r>
            <a:r>
              <a:rPr lang="tr-TR" dirty="0"/>
              <a:t>s</a:t>
            </a:r>
            <a:r>
              <a:rPr lang="en-US" dirty="0"/>
              <a:t> dividing by zero in the </a:t>
            </a:r>
            <a:r>
              <a:rPr lang="tr-TR" dirty="0" err="1"/>
              <a:t>console</a:t>
            </a:r>
            <a:r>
              <a:rPr lang="en-US" dirty="0"/>
              <a:t>.</a:t>
            </a:r>
            <a:r>
              <a:rPr lang="tr-TR" dirty="0"/>
              <a:t> </a:t>
            </a:r>
          </a:p>
          <a:p>
            <a:pPr>
              <a:buFont typeface="Arial" panose="020B0604020202020204" pitchFamily="34" charset="0"/>
              <a:buChar char="•"/>
            </a:pPr>
            <a:r>
              <a:rPr lang="en-US" dirty="0"/>
              <a:t>In some operations performed in if statements,</a:t>
            </a:r>
            <a:r>
              <a:rPr lang="tr-TR" dirty="0"/>
              <a:t> </a:t>
            </a:r>
            <a:r>
              <a:rPr lang="en-US" dirty="0"/>
              <a:t>the same results started to appeared, because  no other variable was assigned that was completely independent of the operations.</a:t>
            </a:r>
            <a:endParaRPr lang="tr-TR" dirty="0"/>
          </a:p>
          <a:p>
            <a:pPr>
              <a:buFont typeface="Arial" panose="020B0604020202020204" pitchFamily="34" charset="0"/>
              <a:buChar char="•"/>
            </a:pPr>
            <a:r>
              <a:rPr lang="en-US" dirty="0"/>
              <a:t>2 unknown 3 equations formed by entering a1,a2 and a3 zeros on the user side could not be solved with 3*4 matrices.</a:t>
            </a:r>
            <a:endParaRPr lang="tr-TR" dirty="0"/>
          </a:p>
          <a:p>
            <a:pPr>
              <a:buFont typeface="Arial" panose="020B0604020202020204" pitchFamily="34" charset="0"/>
              <a:buChar char="•"/>
            </a:pPr>
            <a:r>
              <a:rPr lang="tr-TR" dirty="0"/>
              <a:t> </a:t>
            </a:r>
            <a:r>
              <a:rPr lang="en-US" dirty="0"/>
              <a:t>Operation d operations, which we previously performed in 4 steps, were not enough to solve many equations.</a:t>
            </a:r>
            <a:endParaRPr lang="tr-TR" dirty="0"/>
          </a:p>
          <a:p>
            <a:pPr marL="0" indent="0">
              <a:buNone/>
            </a:pPr>
            <a:endParaRPr lang="tr-TR" dirty="0"/>
          </a:p>
        </p:txBody>
      </p:sp>
    </p:spTree>
    <p:extLst>
      <p:ext uri="{BB962C8B-B14F-4D97-AF65-F5344CB8AC3E}">
        <p14:creationId xmlns:p14="http://schemas.microsoft.com/office/powerpoint/2010/main" val="351165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5C66EF-10D5-4993-A293-F23545E623A3}"/>
              </a:ext>
            </a:extLst>
          </p:cNvPr>
          <p:cNvSpPr>
            <a:spLocks noGrp="1"/>
          </p:cNvSpPr>
          <p:nvPr>
            <p:ph type="title"/>
          </p:nvPr>
        </p:nvSpPr>
        <p:spPr>
          <a:xfrm>
            <a:off x="977900" y="505043"/>
            <a:ext cx="10464800" cy="1450757"/>
          </a:xfrm>
        </p:spPr>
        <p:txBody>
          <a:bodyPr>
            <a:normAutofit fontScale="90000"/>
          </a:bodyPr>
          <a:lstStyle/>
          <a:p>
            <a:r>
              <a:rPr lang="tr-TR" sz="5400" b="1" dirty="0">
                <a:solidFill>
                  <a:srgbClr val="00B0F0"/>
                </a:solidFill>
              </a:rPr>
              <a:t>ALGOR</a:t>
            </a:r>
            <a:r>
              <a:rPr lang="en-US" sz="5400" b="1" dirty="0">
                <a:solidFill>
                  <a:srgbClr val="00B0F0"/>
                </a:solidFill>
              </a:rPr>
              <a:t>I</a:t>
            </a:r>
            <a:r>
              <a:rPr lang="tr-TR" sz="5400" b="1" dirty="0">
                <a:solidFill>
                  <a:srgbClr val="00B0F0"/>
                </a:solidFill>
              </a:rPr>
              <a:t>THMS AND SOLUT</a:t>
            </a:r>
            <a:r>
              <a:rPr lang="en-US" sz="5400" b="1" dirty="0">
                <a:solidFill>
                  <a:srgbClr val="00B0F0"/>
                </a:solidFill>
              </a:rPr>
              <a:t>I</a:t>
            </a:r>
            <a:r>
              <a:rPr lang="tr-TR" sz="5400" b="1" dirty="0">
                <a:solidFill>
                  <a:srgbClr val="00B0F0"/>
                </a:solidFill>
              </a:rPr>
              <a:t>ON STRATEG</a:t>
            </a:r>
            <a:r>
              <a:rPr lang="en-US" sz="5400" b="1" dirty="0">
                <a:solidFill>
                  <a:srgbClr val="00B0F0"/>
                </a:solidFill>
              </a:rPr>
              <a:t>I</a:t>
            </a:r>
            <a:r>
              <a:rPr lang="tr-TR" sz="5400" b="1" dirty="0">
                <a:solidFill>
                  <a:srgbClr val="00B0F0"/>
                </a:solidFill>
              </a:rPr>
              <a:t>ES</a:t>
            </a:r>
            <a:br>
              <a:rPr lang="en-US" sz="5400" b="1" dirty="0">
                <a:solidFill>
                  <a:srgbClr val="00B0F0"/>
                </a:solidFill>
              </a:rPr>
            </a:br>
            <a:endParaRPr lang="tr-TR" sz="5400" dirty="0">
              <a:solidFill>
                <a:srgbClr val="00B0F0"/>
              </a:solidFill>
            </a:endParaRPr>
          </a:p>
        </p:txBody>
      </p:sp>
      <p:sp>
        <p:nvSpPr>
          <p:cNvPr id="3" name="Metin kutusu 2">
            <a:extLst>
              <a:ext uri="{FF2B5EF4-FFF2-40B4-BE49-F238E27FC236}">
                <a16:creationId xmlns:a16="http://schemas.microsoft.com/office/drawing/2014/main" id="{6D694AE5-1AD2-4B4F-8715-DDF495D41B23}"/>
              </a:ext>
            </a:extLst>
          </p:cNvPr>
          <p:cNvSpPr txBox="1"/>
          <p:nvPr/>
        </p:nvSpPr>
        <p:spPr>
          <a:xfrm>
            <a:off x="1079500" y="1955800"/>
            <a:ext cx="9436100" cy="3785652"/>
          </a:xfrm>
          <a:prstGeom prst="rect">
            <a:avLst/>
          </a:prstGeom>
          <a:noFill/>
        </p:spPr>
        <p:txBody>
          <a:bodyPr wrap="square" rtlCol="0">
            <a:spAutoFit/>
          </a:bodyPr>
          <a:lstStyle/>
          <a:p>
            <a:r>
              <a:rPr lang="en-US" sz="2000" dirty="0"/>
              <a:t>Think:</a:t>
            </a:r>
            <a:endParaRPr lang="tr-TR" sz="2000" dirty="0"/>
          </a:p>
          <a:p>
            <a:r>
              <a:rPr lang="en-US" sz="2000" dirty="0"/>
              <a:t>Analyze the problem</a:t>
            </a:r>
            <a:endParaRPr lang="tr-TR" sz="2000" dirty="0"/>
          </a:p>
          <a:p>
            <a:r>
              <a:rPr lang="en-US" sz="2000" dirty="0"/>
              <a:t>Restate the problem</a:t>
            </a:r>
            <a:endParaRPr lang="tr-TR" sz="2000" dirty="0"/>
          </a:p>
          <a:p>
            <a:r>
              <a:rPr lang="en-US" sz="2000" dirty="0"/>
              <a:t>Write out examples of input and output</a:t>
            </a:r>
            <a:endParaRPr lang="tr-TR" sz="2000" dirty="0"/>
          </a:p>
          <a:p>
            <a:r>
              <a:rPr lang="en-US" sz="2000" dirty="0"/>
              <a:t>Break the problem into its component parts</a:t>
            </a:r>
            <a:endParaRPr lang="tr-TR" sz="2000" dirty="0"/>
          </a:p>
          <a:p>
            <a:r>
              <a:rPr lang="en-US" sz="2000" dirty="0"/>
              <a:t>We discussed how to convert samples to code   </a:t>
            </a:r>
            <a:endParaRPr lang="tr-TR" sz="2000" dirty="0"/>
          </a:p>
          <a:p>
            <a:endParaRPr lang="tr-TR" sz="2000" dirty="0"/>
          </a:p>
          <a:p>
            <a:r>
              <a:rPr lang="en-US" sz="2000" dirty="0"/>
              <a:t>Execute</a:t>
            </a:r>
            <a:r>
              <a:rPr lang="tr-TR" sz="2000" dirty="0"/>
              <a:t>:</a:t>
            </a:r>
            <a:r>
              <a:rPr lang="en-US" sz="2000" dirty="0"/>
              <a:t>  </a:t>
            </a:r>
            <a:endParaRPr lang="tr-TR" sz="2000" dirty="0"/>
          </a:p>
          <a:p>
            <a:r>
              <a:rPr lang="en-US" sz="2000" dirty="0"/>
              <a:t>Code it up </a:t>
            </a:r>
            <a:endParaRPr lang="tr-TR" sz="2000" dirty="0"/>
          </a:p>
          <a:p>
            <a:r>
              <a:rPr lang="en-US" sz="2000" dirty="0"/>
              <a:t>Step through our example data with our code                                                                                                                         Test your solution against our examples </a:t>
            </a:r>
            <a:endParaRPr lang="tr-TR" sz="2000" dirty="0"/>
          </a:p>
          <a:p>
            <a:r>
              <a:rPr lang="en-US" sz="2000" dirty="0"/>
              <a:t>Find the errors</a:t>
            </a:r>
            <a:endParaRPr lang="tr-TR" sz="2000" dirty="0"/>
          </a:p>
        </p:txBody>
      </p:sp>
    </p:spTree>
    <p:extLst>
      <p:ext uri="{BB962C8B-B14F-4D97-AF65-F5344CB8AC3E}">
        <p14:creationId xmlns:p14="http://schemas.microsoft.com/office/powerpoint/2010/main" val="1753776611"/>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689</Words>
  <Application>Microsoft Office PowerPoint</Application>
  <PresentationFormat>Geniş ekran</PresentationFormat>
  <Paragraphs>79</Paragraphs>
  <Slides>19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19</vt:i4>
      </vt:variant>
    </vt:vector>
  </HeadingPairs>
  <TitlesOfParts>
    <vt:vector size="24" baseType="lpstr">
      <vt:lpstr>Arial</vt:lpstr>
      <vt:lpstr>Calibri</vt:lpstr>
      <vt:lpstr>Calibri Light</vt:lpstr>
      <vt:lpstr>Calibri Light (Başlıklar)</vt:lpstr>
      <vt:lpstr>Geçmişe bakış</vt:lpstr>
      <vt:lpstr>THE MATRIX</vt:lpstr>
      <vt:lpstr>INTRODUCTION</vt:lpstr>
      <vt:lpstr>PROGRESS SUMMARY</vt:lpstr>
      <vt:lpstr>Requirements</vt:lpstr>
      <vt:lpstr>Task Sharing / Completed Tasks</vt:lpstr>
      <vt:lpstr>Incomplete Tasks: Reasons, Explanations </vt:lpstr>
      <vt:lpstr>Additional Improvements </vt:lpstr>
      <vt:lpstr>PROBLEMS ENCOUNTERED</vt:lpstr>
      <vt:lpstr>ALGORITHMS AND SOLUTION STRATEGIES </vt:lpstr>
      <vt:lpstr>OPERATION A’S FLOWCHART</vt:lpstr>
      <vt:lpstr>OPERATION B’S FLOWCHART</vt:lpstr>
      <vt:lpstr>OPERATION C’S FLOWCHART</vt:lpstr>
      <vt:lpstr>OPERATION D’S FLOWCHART</vt:lpstr>
      <vt:lpstr>SCREENSHOTS</vt:lpstr>
      <vt:lpstr>SCREENSHOT</vt:lpstr>
      <vt:lpstr>SCREENSHOTS</vt:lpstr>
      <vt:lpstr>REFERENCES</vt:lpstr>
      <vt:lpstr>conclusıon</vt:lpstr>
      <vt:lpstr>OUR POSTER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MATRIX</dc:title>
  <dc:creator>Mustafa Efe Demir</dc:creator>
  <cp:lastModifiedBy>Mustafa Efe Demir</cp:lastModifiedBy>
  <cp:revision>3</cp:revision>
  <dcterms:created xsi:type="dcterms:W3CDTF">2020-11-26T20:52:16Z</dcterms:created>
  <dcterms:modified xsi:type="dcterms:W3CDTF">2020-11-26T20:57:15Z</dcterms:modified>
</cp:coreProperties>
</file>