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7.gif" ContentType="image/gif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B4C9F6-17FC-4AF0-A9C8-B5A5896ED6C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ABE184-671D-4E30-9863-5F7983CD0F3F}" type="slidenum">
              <a:rPr b="0" lang="en-US" sz="12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58146F-C54F-4FE0-9091-0D982CC8813A}" type="slidenum">
              <a:rPr b="0" lang="en-US" sz="12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4572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Entropy: a function of probability distribution (function of function = functional)</a:t>
            </a:r>
            <a:endParaRPr b="0" lang="en-US" sz="1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8211137F-B503-4D48-97A4-E2DC1A80E2E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661406-BC56-4E84-A77B-63F0FF294F2D}" type="slidenum">
              <a:rPr b="0" lang="en-US" sz="12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22100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13708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0492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22100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13708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04920" y="76320"/>
            <a:ext cx="1158192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2100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708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0492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22100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3708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04920" y="76320"/>
            <a:ext cx="1158192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22100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137080" y="83808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0492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22100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137080" y="3663720"/>
            <a:ext cx="37292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04920" y="76320"/>
            <a:ext cx="11581920" cy="28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54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9520" y="366372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49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9520" y="838080"/>
            <a:ext cx="565164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04920" y="3663720"/>
            <a:ext cx="11581920" cy="258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-28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마스터 제목 스타일 편집</a:t>
            </a:r>
            <a:endParaRPr b="0" lang="en-US" sz="4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30492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5F9CAC-9525-4882-AD98-2378CAC9FC42}" type="datetime1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10/06/2020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04248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FD854A-82AA-416A-9213-B2E02ACAC15F}" type="slidenum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6" name="그림 6" descr=""/>
          <p:cNvPicPr/>
          <p:nvPr/>
        </p:nvPicPr>
        <p:blipFill>
          <a:blip r:embed="rId2"/>
          <a:stretch/>
        </p:blipFill>
        <p:spPr>
          <a:xfrm>
            <a:off x="4353480" y="6221160"/>
            <a:ext cx="3484440" cy="36108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-28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마스터 제목 스타일 편집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04920" y="838080"/>
            <a:ext cx="11581920" cy="5409720"/>
          </a:xfrm>
          <a:prstGeom prst="rect">
            <a:avLst/>
          </a:prstGeom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마스터 텍스트 스타일 편집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둘째 수준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셋째 수준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3" marL="120024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4" marL="15429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다섯째 수준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30492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2CE2BF-D2C8-48E2-A988-3E135225560D}" type="datetime1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10/06/2020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904248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86BF33-CB17-46AD-A4E4-F66B2C4DE766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0" y="-3240"/>
            <a:ext cx="12191760" cy="71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-2880"/>
            <a:ext cx="12191760" cy="4536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30492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9B0D36-51F8-433D-9836-19B83937589D}" type="datetime1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10/06/2020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904248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4AEB29-BCA7-41FA-A13E-9A0CC95A7FA4}" type="slidenum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304920" y="76320"/>
            <a:ext cx="1158192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마스터 제목 스타일 편집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gi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Deep Neural Networks</a:t>
            </a:r>
            <a:endParaRPr b="0" lang="en-US" sz="4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828800" y="3886200"/>
            <a:ext cx="853416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Janghun Jo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Computer Graphics Lab.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jhjo432@postech.ac.kr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D1262C-DC54-4818-93AE-3CC8FE45CF07}" type="slidenum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Creating XOR Dataset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We can make XOR dataset using torch.randn function 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Generate random (x, y) using torch.randn function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if x * y &lt; 0 then label should be 0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else (x * y &gt;= 0) then label should be 1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8B632C-F0C0-4FEE-A70A-AC4FE3DCA388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94" name="그림 2" descr=""/>
          <p:cNvPicPr/>
          <p:nvPr/>
        </p:nvPicPr>
        <p:blipFill>
          <a:blip r:embed="rId1"/>
          <a:stretch/>
        </p:blipFill>
        <p:spPr>
          <a:xfrm>
            <a:off x="7447680" y="1980360"/>
            <a:ext cx="4439160" cy="426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Recap: How to make datasets?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All datasets are subclass of </a:t>
            </a:r>
            <a:r>
              <a:rPr b="1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torch.utils.data.Dataset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Make new class and inherit </a:t>
            </a:r>
            <a:r>
              <a:rPr b="1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torch.utils.Dataset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It should have </a:t>
            </a:r>
            <a:r>
              <a:rPr b="1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__len__(self)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method and </a:t>
            </a:r>
            <a:r>
              <a:rPr b="1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__getitem__(self, idx)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method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__len__(self):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returns size of dataset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__getitem__(self, idx)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: returns (</a:t>
            </a: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idx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)th data sample in Dataset 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torch.utils.data.DataLoader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reads datasets and make the batch 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343080"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343080"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dataset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– dataset from which to load the data. (</a:t>
            </a: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torch.utils.data.Dataset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batch_size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– how many samples per batch to load (default: 1)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shuffle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 – set to True to have the data reshuffled at every epoch (default: False).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Usage: for batch_idx, data, label in enumerate(trainloader)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5A2233-B8A3-4353-B788-AA421468AE74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98" name="그림 23" descr=""/>
          <p:cNvPicPr/>
          <p:nvPr/>
        </p:nvPicPr>
        <p:blipFill>
          <a:blip r:embed="rId1"/>
          <a:srcRect l="0" t="0" r="16750" b="59013"/>
          <a:stretch/>
        </p:blipFill>
        <p:spPr>
          <a:xfrm>
            <a:off x="939240" y="3629880"/>
            <a:ext cx="7104600" cy="4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Contents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Classification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XOR problem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Regression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Non-linear regression with DNN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Robust regression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285AB4-55D7-47B9-9893-144EAAA07BAB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Classification and Regression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Machine learning tasks have two types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Classification : predict class with categorical data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3430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Regression : predict continuous value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AA9C35-74AF-4E8B-B421-88596FC2C6F8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46" name="그림 4" descr=""/>
          <p:cNvPicPr/>
          <p:nvPr/>
        </p:nvPicPr>
        <p:blipFill>
          <a:blip r:embed="rId1"/>
          <a:stretch/>
        </p:blipFill>
        <p:spPr>
          <a:xfrm>
            <a:off x="7913160" y="1095120"/>
            <a:ext cx="2919960" cy="2782080"/>
          </a:xfrm>
          <a:prstGeom prst="rect">
            <a:avLst/>
          </a:prstGeom>
          <a:ln>
            <a:noFill/>
          </a:ln>
        </p:spPr>
      </p:pic>
      <p:pic>
        <p:nvPicPr>
          <p:cNvPr id="147" name="그림 5" descr=""/>
          <p:cNvPicPr/>
          <p:nvPr/>
        </p:nvPicPr>
        <p:blipFill>
          <a:blip r:embed="rId2"/>
          <a:stretch/>
        </p:blipFill>
        <p:spPr>
          <a:xfrm>
            <a:off x="7948800" y="3877560"/>
            <a:ext cx="2838600" cy="27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Classification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Classification: predict class with categorical data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Logistic regression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Single layer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Sigmoid activation function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Softmax regression (for multi class Classification)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Single layer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Softmax activation function 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DNN classifier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Note: Logistic regression and Softmax regression are not regression algorithms.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3883CE-397B-480B-9FC7-CAF52A3D8239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51" name="그림 70" descr=""/>
          <p:cNvPicPr/>
          <p:nvPr/>
        </p:nvPicPr>
        <p:blipFill>
          <a:blip r:embed="rId1"/>
          <a:stretch/>
        </p:blipFill>
        <p:spPr>
          <a:xfrm>
            <a:off x="8966880" y="1284840"/>
            <a:ext cx="2919960" cy="278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Loss function for Classification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05280" y="899640"/>
            <a:ext cx="11581920" cy="5409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Roboto Light"/>
                <a:ea typeface="나눔스퀘어 Light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292A0A2-655D-4A68-94E2-E61DB2174B17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339280" y="5120280"/>
            <a:ext cx="8111160" cy="954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214800" y="1702080"/>
            <a:ext cx="5776200" cy="680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022920" y="3202920"/>
            <a:ext cx="6145920" cy="6804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Multilayer Perceptron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Stacking layers of multiple perceptrons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Advantages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Nonlinear classification: </a:t>
            </a:r>
            <a:br/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나눔스퀘어 Light"/>
              </a:rPr>
              <a:t>More complex decision boundary can be defined using multiple layers.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Typically achieves better performance.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01C684-31FA-4271-8D17-1C2C3E57D5E3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1" name="Formula 4"/>
              <p:cNvSpPr txBox="1"/>
              <p:nvPr/>
            </p:nvSpPr>
            <p:spPr>
              <a:xfrm>
                <a:off x="3439800" y="3716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62" name="CustomShape 5"/>
          <p:cNvSpPr/>
          <p:nvPr/>
        </p:nvSpPr>
        <p:spPr>
          <a:xfrm>
            <a:off x="3439800" y="3716280"/>
            <a:ext cx="359640" cy="35964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3594240" y="50806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3594240" y="51922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3594240" y="529704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66" name="Formula 9"/>
              <p:cNvSpPr txBox="1"/>
              <p:nvPr/>
            </p:nvSpPr>
            <p:spPr>
              <a:xfrm>
                <a:off x="3439800" y="4364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67" name="CustomShape 10"/>
          <p:cNvSpPr/>
          <p:nvPr/>
        </p:nvSpPr>
        <p:spPr>
          <a:xfrm>
            <a:off x="3439800" y="4364280"/>
            <a:ext cx="359640" cy="35964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8" name="Formula 11"/>
              <p:cNvSpPr txBox="1"/>
              <p:nvPr/>
            </p:nvSpPr>
            <p:spPr>
              <a:xfrm>
                <a:off x="3439800" y="5588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𝑑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69" name="CustomShape 12"/>
          <p:cNvSpPr/>
          <p:nvPr/>
        </p:nvSpPr>
        <p:spPr>
          <a:xfrm>
            <a:off x="3439800" y="5588280"/>
            <a:ext cx="359640" cy="359640"/>
          </a:xfrm>
          <a:prstGeom prst="ellipse">
            <a:avLst/>
          </a:prstGeom>
          <a:blipFill rotWithShape="0">
            <a:blip r:embed="rId3"/>
            <a:stretch>
              <a:fillRect l="-3043" t="0" r="0" b="0"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 flipV="1">
            <a:off x="3799800" y="3607560"/>
            <a:ext cx="112068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e2245a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1" name="CustomShape 14"/>
          <p:cNvSpPr/>
          <p:nvPr/>
        </p:nvSpPr>
        <p:spPr>
          <a:xfrm flipV="1">
            <a:off x="3799800" y="4255560"/>
            <a:ext cx="112068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3799800" y="5768280"/>
            <a:ext cx="112068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73" name="Formula 16"/>
              <p:cNvSpPr txBox="1"/>
              <p:nvPr/>
            </p:nvSpPr>
            <p:spPr>
              <a:xfrm>
                <a:off x="4074480" y="3169800"/>
                <a:ext cx="5958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𝑾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74" name="CustomShape 17"/>
          <p:cNvSpPr/>
          <p:nvPr/>
        </p:nvSpPr>
        <p:spPr>
          <a:xfrm>
            <a:off x="4074480" y="3169800"/>
            <a:ext cx="595800" cy="369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5" name="Formula 18"/>
              <p:cNvSpPr txBox="1"/>
              <p:nvPr/>
            </p:nvSpPr>
            <p:spPr>
              <a:xfrm>
                <a:off x="4920840" y="3428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76" name="CustomShape 19"/>
          <p:cNvSpPr/>
          <p:nvPr/>
        </p:nvSpPr>
        <p:spPr>
          <a:xfrm>
            <a:off x="4920840" y="3428280"/>
            <a:ext cx="359640" cy="359640"/>
          </a:xfrm>
          <a:prstGeom prst="ellipse">
            <a:avLst/>
          </a:prstGeom>
          <a:blipFill rotWithShape="0">
            <a:blip r:embed="rId5"/>
            <a:stretch>
              <a:fillRect/>
            </a:stretch>
          </a:blipFill>
          <a:ln w="31680">
            <a:solidFill>
              <a:srgbClr val="e2245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0"/>
          <p:cNvSpPr/>
          <p:nvPr/>
        </p:nvSpPr>
        <p:spPr>
          <a:xfrm>
            <a:off x="5075640" y="54280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5075640" y="554004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9" name="CustomShape 22"/>
          <p:cNvSpPr/>
          <p:nvPr/>
        </p:nvSpPr>
        <p:spPr>
          <a:xfrm>
            <a:off x="5075640" y="56602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80" name="Formula 23"/>
              <p:cNvSpPr txBox="1"/>
              <p:nvPr/>
            </p:nvSpPr>
            <p:spPr>
              <a:xfrm>
                <a:off x="4920840" y="4076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81" name="CustomShape 24"/>
          <p:cNvSpPr/>
          <p:nvPr/>
        </p:nvSpPr>
        <p:spPr>
          <a:xfrm>
            <a:off x="4920840" y="4076280"/>
            <a:ext cx="359640" cy="359640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2" name="Formula 25"/>
              <p:cNvSpPr txBox="1"/>
              <p:nvPr/>
            </p:nvSpPr>
            <p:spPr>
              <a:xfrm>
                <a:off x="4920840" y="5948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83" name="CustomShape 26"/>
          <p:cNvSpPr/>
          <p:nvPr/>
        </p:nvSpPr>
        <p:spPr>
          <a:xfrm>
            <a:off x="4920840" y="5948280"/>
            <a:ext cx="359640" cy="359640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7"/>
          <p:cNvSpPr/>
          <p:nvPr/>
        </p:nvSpPr>
        <p:spPr>
          <a:xfrm>
            <a:off x="3799800" y="3896280"/>
            <a:ext cx="112068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28"/>
          <p:cNvSpPr/>
          <p:nvPr/>
        </p:nvSpPr>
        <p:spPr>
          <a:xfrm>
            <a:off x="3799800" y="3896280"/>
            <a:ext cx="112068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6" name="CustomShape 29"/>
          <p:cNvSpPr/>
          <p:nvPr/>
        </p:nvSpPr>
        <p:spPr>
          <a:xfrm flipV="1">
            <a:off x="3799800" y="3607560"/>
            <a:ext cx="112068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e2245a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7" name="CustomShape 30"/>
          <p:cNvSpPr/>
          <p:nvPr/>
        </p:nvSpPr>
        <p:spPr>
          <a:xfrm flipV="1">
            <a:off x="3799800" y="3608280"/>
            <a:ext cx="112068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e2245a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8" name="CustomShape 31"/>
          <p:cNvSpPr/>
          <p:nvPr/>
        </p:nvSpPr>
        <p:spPr>
          <a:xfrm>
            <a:off x="3799800" y="4544280"/>
            <a:ext cx="112068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9" name="CustomShape 32"/>
          <p:cNvSpPr/>
          <p:nvPr/>
        </p:nvSpPr>
        <p:spPr>
          <a:xfrm>
            <a:off x="5280840" y="3608280"/>
            <a:ext cx="10569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33"/>
          <p:cNvSpPr/>
          <p:nvPr/>
        </p:nvSpPr>
        <p:spPr>
          <a:xfrm>
            <a:off x="5280840" y="4256280"/>
            <a:ext cx="10569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34"/>
          <p:cNvSpPr/>
          <p:nvPr/>
        </p:nvSpPr>
        <p:spPr>
          <a:xfrm flipV="1">
            <a:off x="5280840" y="5767560"/>
            <a:ext cx="10569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2" name="Formula 35"/>
              <p:cNvSpPr txBox="1"/>
              <p:nvPr/>
            </p:nvSpPr>
            <p:spPr>
              <a:xfrm>
                <a:off x="6338160" y="3716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93" name="CustomShape 36"/>
          <p:cNvSpPr/>
          <p:nvPr/>
        </p:nvSpPr>
        <p:spPr>
          <a:xfrm>
            <a:off x="6338160" y="3716280"/>
            <a:ext cx="359640" cy="359640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7"/>
          <p:cNvSpPr/>
          <p:nvPr/>
        </p:nvSpPr>
        <p:spPr>
          <a:xfrm>
            <a:off x="6492600" y="50806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5" name="CustomShape 38"/>
          <p:cNvSpPr/>
          <p:nvPr/>
        </p:nvSpPr>
        <p:spPr>
          <a:xfrm>
            <a:off x="6492600" y="51922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CustomShape 39"/>
          <p:cNvSpPr/>
          <p:nvPr/>
        </p:nvSpPr>
        <p:spPr>
          <a:xfrm>
            <a:off x="6492600" y="529704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7" name="Formula 40"/>
              <p:cNvSpPr txBox="1"/>
              <p:nvPr/>
            </p:nvSpPr>
            <p:spPr>
              <a:xfrm>
                <a:off x="6338160" y="4364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98" name="CustomShape 41"/>
          <p:cNvSpPr/>
          <p:nvPr/>
        </p:nvSpPr>
        <p:spPr>
          <a:xfrm>
            <a:off x="6338160" y="4364280"/>
            <a:ext cx="359640" cy="359640"/>
          </a:xfrm>
          <a:prstGeom prst="ellipse">
            <a:avLst/>
          </a:prstGeom>
          <a:blipFill rotWithShape="0">
            <a:blip r:embed="rId9"/>
            <a:stretch>
              <a:fillRect/>
            </a:stretch>
          </a:blipFill>
          <a:ln w="3168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9" name="Formula 42"/>
              <p:cNvSpPr txBox="1"/>
              <p:nvPr/>
            </p:nvSpPr>
            <p:spPr>
              <a:xfrm>
                <a:off x="6338160" y="5588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00" name="CustomShape 43"/>
          <p:cNvSpPr/>
          <p:nvPr/>
        </p:nvSpPr>
        <p:spPr>
          <a:xfrm>
            <a:off x="6338160" y="5588280"/>
            <a:ext cx="359640" cy="359640"/>
          </a:xfrm>
          <a:prstGeom prst="ellipse">
            <a:avLst/>
          </a:prstGeom>
          <a:blipFill rotWithShape="0">
            <a:blip r:embed="rId10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4"/>
          <p:cNvSpPr/>
          <p:nvPr/>
        </p:nvSpPr>
        <p:spPr>
          <a:xfrm>
            <a:off x="5280840" y="3608280"/>
            <a:ext cx="105696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45"/>
          <p:cNvSpPr/>
          <p:nvPr/>
        </p:nvSpPr>
        <p:spPr>
          <a:xfrm>
            <a:off x="5280840" y="3608280"/>
            <a:ext cx="105696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46"/>
          <p:cNvSpPr/>
          <p:nvPr/>
        </p:nvSpPr>
        <p:spPr>
          <a:xfrm flipV="1">
            <a:off x="5280840" y="3895560"/>
            <a:ext cx="10569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47"/>
          <p:cNvSpPr/>
          <p:nvPr/>
        </p:nvSpPr>
        <p:spPr>
          <a:xfrm flipV="1">
            <a:off x="5280840" y="3896280"/>
            <a:ext cx="105696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5" name="CustomShape 48"/>
          <p:cNvSpPr/>
          <p:nvPr/>
        </p:nvSpPr>
        <p:spPr>
          <a:xfrm>
            <a:off x="5280840" y="4256280"/>
            <a:ext cx="1056960" cy="15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06" name="Formula 49"/>
              <p:cNvSpPr txBox="1"/>
              <p:nvPr/>
            </p:nvSpPr>
            <p:spPr>
              <a:xfrm>
                <a:off x="4920840" y="475164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07" name="CustomShape 50"/>
          <p:cNvSpPr/>
          <p:nvPr/>
        </p:nvSpPr>
        <p:spPr>
          <a:xfrm>
            <a:off x="4920840" y="4751640"/>
            <a:ext cx="359640" cy="359640"/>
          </a:xfrm>
          <a:prstGeom prst="ellipse">
            <a:avLst/>
          </a:prstGeom>
          <a:blipFill rotWithShape="0">
            <a:blip r:embed="rId11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1"/>
          <p:cNvSpPr/>
          <p:nvPr/>
        </p:nvSpPr>
        <p:spPr>
          <a:xfrm flipV="1">
            <a:off x="3799800" y="4930920"/>
            <a:ext cx="112068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9" name="CustomShape 52"/>
          <p:cNvSpPr/>
          <p:nvPr/>
        </p:nvSpPr>
        <p:spPr>
          <a:xfrm>
            <a:off x="3799800" y="3896280"/>
            <a:ext cx="1120680" cy="10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0" name="CustomShape 53"/>
          <p:cNvSpPr/>
          <p:nvPr/>
        </p:nvSpPr>
        <p:spPr>
          <a:xfrm>
            <a:off x="3799800" y="4544280"/>
            <a:ext cx="112068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CustomShape 54"/>
          <p:cNvSpPr/>
          <p:nvPr/>
        </p:nvSpPr>
        <p:spPr>
          <a:xfrm flipV="1">
            <a:off x="3799800" y="4256280"/>
            <a:ext cx="1120680" cy="15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CustomShape 55"/>
          <p:cNvSpPr/>
          <p:nvPr/>
        </p:nvSpPr>
        <p:spPr>
          <a:xfrm flipV="1">
            <a:off x="5280840" y="4544280"/>
            <a:ext cx="105696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3" name="CustomShape 56"/>
          <p:cNvSpPr/>
          <p:nvPr/>
        </p:nvSpPr>
        <p:spPr>
          <a:xfrm flipV="1">
            <a:off x="5280840" y="3896280"/>
            <a:ext cx="1056960" cy="10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CustomShape 57"/>
          <p:cNvSpPr/>
          <p:nvPr/>
        </p:nvSpPr>
        <p:spPr>
          <a:xfrm>
            <a:off x="5280840" y="4931640"/>
            <a:ext cx="10569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CustomShape 58"/>
          <p:cNvSpPr/>
          <p:nvPr/>
        </p:nvSpPr>
        <p:spPr>
          <a:xfrm flipV="1">
            <a:off x="5280840" y="4544280"/>
            <a:ext cx="105696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70c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16" name="Formula 59"/>
              <p:cNvSpPr txBox="1"/>
              <p:nvPr/>
            </p:nvSpPr>
            <p:spPr>
              <a:xfrm>
                <a:off x="7616160" y="4184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17" name="CustomShape 60"/>
          <p:cNvSpPr/>
          <p:nvPr/>
        </p:nvSpPr>
        <p:spPr>
          <a:xfrm>
            <a:off x="7616160" y="4184280"/>
            <a:ext cx="359640" cy="359640"/>
          </a:xfrm>
          <a:prstGeom prst="ellipse">
            <a:avLst/>
          </a:prstGeom>
          <a:blipFill rotWithShape="0">
            <a:blip r:embed="rId12"/>
            <a:stretch>
              <a:fillRect/>
            </a:stretch>
          </a:blipFill>
          <a:ln w="316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8" name="Formula 61"/>
              <p:cNvSpPr txBox="1"/>
              <p:nvPr/>
            </p:nvSpPr>
            <p:spPr>
              <a:xfrm>
                <a:off x="7616160" y="5156280"/>
                <a:ext cx="35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19" name="CustomShape 62"/>
          <p:cNvSpPr/>
          <p:nvPr/>
        </p:nvSpPr>
        <p:spPr>
          <a:xfrm>
            <a:off x="7616160" y="5156280"/>
            <a:ext cx="359640" cy="359640"/>
          </a:xfrm>
          <a:prstGeom prst="ellipse">
            <a:avLst/>
          </a:prstGeom>
          <a:blipFill rotWithShape="0">
            <a:blip r:embed="rId13"/>
            <a:stretch>
              <a:fillRect/>
            </a:stretch>
          </a:blipFill>
          <a:ln w="316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63"/>
          <p:cNvSpPr/>
          <p:nvPr/>
        </p:nvSpPr>
        <p:spPr>
          <a:xfrm>
            <a:off x="7771680" y="47242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1" name="CustomShape 64"/>
          <p:cNvSpPr/>
          <p:nvPr/>
        </p:nvSpPr>
        <p:spPr>
          <a:xfrm>
            <a:off x="7771680" y="483588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2" name="CustomShape 65"/>
          <p:cNvSpPr/>
          <p:nvPr/>
        </p:nvSpPr>
        <p:spPr>
          <a:xfrm>
            <a:off x="7771680" y="4940640"/>
            <a:ext cx="35640" cy="35640"/>
          </a:xfrm>
          <a:prstGeom prst="ellipse">
            <a:avLst/>
          </a:prstGeom>
          <a:solidFill>
            <a:schemeClr val="tx1"/>
          </a:solidFill>
          <a:ln w="3168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23" name="CustomShape 66"/>
          <p:cNvSpPr/>
          <p:nvPr/>
        </p:nvSpPr>
        <p:spPr>
          <a:xfrm>
            <a:off x="6698160" y="3896280"/>
            <a:ext cx="91764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b05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CustomShape 67"/>
          <p:cNvSpPr/>
          <p:nvPr/>
        </p:nvSpPr>
        <p:spPr>
          <a:xfrm flipV="1">
            <a:off x="6698160" y="4363560"/>
            <a:ext cx="917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b05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68"/>
          <p:cNvSpPr/>
          <p:nvPr/>
        </p:nvSpPr>
        <p:spPr>
          <a:xfrm flipV="1">
            <a:off x="6698160" y="4363560"/>
            <a:ext cx="917640" cy="14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b05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69"/>
          <p:cNvSpPr/>
          <p:nvPr/>
        </p:nvSpPr>
        <p:spPr>
          <a:xfrm flipV="1">
            <a:off x="6698160" y="5335560"/>
            <a:ext cx="917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70"/>
          <p:cNvSpPr/>
          <p:nvPr/>
        </p:nvSpPr>
        <p:spPr>
          <a:xfrm>
            <a:off x="6698160" y="4544280"/>
            <a:ext cx="917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8" name="CustomShape 71"/>
          <p:cNvSpPr/>
          <p:nvPr/>
        </p:nvSpPr>
        <p:spPr>
          <a:xfrm>
            <a:off x="6698160" y="3896280"/>
            <a:ext cx="917640" cy="14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29" name="Formula 72"/>
              <p:cNvSpPr txBox="1"/>
              <p:nvPr/>
            </p:nvSpPr>
            <p:spPr>
              <a:xfrm>
                <a:off x="5606640" y="3169800"/>
                <a:ext cx="6012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𝑾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30" name="CustomShape 73"/>
          <p:cNvSpPr/>
          <p:nvPr/>
        </p:nvSpPr>
        <p:spPr>
          <a:xfrm>
            <a:off x="5606640" y="3169800"/>
            <a:ext cx="601200" cy="3690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1" name="Formula 74"/>
              <p:cNvSpPr txBox="1"/>
              <p:nvPr/>
            </p:nvSpPr>
            <p:spPr>
              <a:xfrm>
                <a:off x="7013520" y="3169800"/>
                <a:ext cx="6012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𝑾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32" name="CustomShape 75"/>
          <p:cNvSpPr/>
          <p:nvPr/>
        </p:nvSpPr>
        <p:spPr>
          <a:xfrm>
            <a:off x="7013520" y="3169800"/>
            <a:ext cx="601200" cy="36900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Roboto Light"/>
                <a:ea typeface="나눔스퀘어 Light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76"/>
          <p:cNvSpPr/>
          <p:nvPr/>
        </p:nvSpPr>
        <p:spPr>
          <a:xfrm>
            <a:off x="7976160" y="4364280"/>
            <a:ext cx="68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77"/>
          <p:cNvSpPr/>
          <p:nvPr/>
        </p:nvSpPr>
        <p:spPr>
          <a:xfrm flipV="1">
            <a:off x="7976160" y="5329080"/>
            <a:ext cx="6908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0AB9183-71E1-4755-8C70-832AAE915B66}" type="slidenum">
              <a:rPr b="0" lang="en-US" sz="900" spc="-1" strike="noStrike">
                <a:solidFill>
                  <a:srgbClr val="8b8b8b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Multilayer Perceptron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256960" y="1198080"/>
            <a:ext cx="610200" cy="2261520"/>
          </a:xfrm>
          <a:prstGeom prst="roundRect">
            <a:avLst>
              <a:gd name="adj" fmla="val 16667"/>
            </a:avLst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4"/>
          <p:cNvGrpSpPr/>
          <p:nvPr/>
        </p:nvGrpSpPr>
        <p:grpSpPr>
          <a:xfrm>
            <a:off x="6900840" y="1256760"/>
            <a:ext cx="3205080" cy="2152440"/>
            <a:chOff x="6900840" y="1256760"/>
            <a:chExt cx="3205080" cy="2152440"/>
          </a:xfrm>
        </p:grpSpPr>
        <mc:AlternateContent>
          <mc:Choice xmlns:a14="http://schemas.microsoft.com/office/drawing/2010/main" Requires="a14">
            <p:sp>
              <p:nvSpPr>
                <p:cNvPr id="239" name="Formula 5"/>
                <p:cNvSpPr txBox="1"/>
                <p:nvPr/>
              </p:nvSpPr>
              <p:spPr>
                <a:xfrm>
                  <a:off x="6900840" y="17535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240" name="CustomShape 6"/>
            <p:cNvSpPr/>
            <p:nvPr/>
          </p:nvSpPr>
          <p:spPr>
            <a:xfrm>
              <a:off x="6900840" y="1753560"/>
              <a:ext cx="359640" cy="359640"/>
            </a:xfrm>
            <a:prstGeom prst="ellipse">
              <a:avLst/>
            </a:prstGeom>
            <a:blipFill rotWithShape="0">
              <a:blip r:embed="rId1"/>
              <a:stretch>
                <a:fillRect l="-3090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241" name="Formula 7"/>
                <p:cNvSpPr txBox="1"/>
                <p:nvPr/>
              </p:nvSpPr>
              <p:spPr>
                <a:xfrm>
                  <a:off x="6900840" y="24015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242" name="CustomShape 8"/>
            <p:cNvSpPr/>
            <p:nvPr/>
          </p:nvSpPr>
          <p:spPr>
            <a:xfrm>
              <a:off x="6900840" y="2401560"/>
              <a:ext cx="359640" cy="359640"/>
            </a:xfrm>
            <a:prstGeom prst="ellipse">
              <a:avLst/>
            </a:prstGeom>
            <a:blipFill rotWithShape="0">
              <a:blip r:embed="rId2"/>
              <a:stretch>
                <a:fillRect l="-4744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" name="CustomShape 9"/>
            <p:cNvSpPr/>
            <p:nvPr/>
          </p:nvSpPr>
          <p:spPr>
            <a:xfrm flipV="1">
              <a:off x="7260840" y="939600"/>
              <a:ext cx="1120680" cy="49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44" name="CustomShape 10"/>
            <p:cNvSpPr/>
            <p:nvPr/>
          </p:nvSpPr>
          <p:spPr>
            <a:xfrm flipV="1">
              <a:off x="7260840" y="1195920"/>
              <a:ext cx="1120680" cy="69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45" name="Formula 11"/>
                <p:cNvSpPr txBox="1"/>
                <p:nvPr/>
              </p:nvSpPr>
              <p:spPr>
                <a:xfrm>
                  <a:off x="8381880" y="12567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46" name="CustomShape 12"/>
            <p:cNvSpPr/>
            <p:nvPr/>
          </p:nvSpPr>
          <p:spPr>
            <a:xfrm>
              <a:off x="8381880" y="1256760"/>
              <a:ext cx="359640" cy="35964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7" name="CustomShape 13"/>
            <p:cNvSpPr/>
            <p:nvPr/>
          </p:nvSpPr>
          <p:spPr>
            <a:xfrm>
              <a:off x="8536680" y="2689560"/>
              <a:ext cx="35640" cy="35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8536680" y="2801160"/>
              <a:ext cx="35640" cy="35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49" name="CustomShape 15"/>
            <p:cNvSpPr/>
            <p:nvPr/>
          </p:nvSpPr>
          <p:spPr>
            <a:xfrm>
              <a:off x="8536680" y="2921760"/>
              <a:ext cx="35640" cy="35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50" name="Formula 16"/>
                <p:cNvSpPr txBox="1"/>
                <p:nvPr/>
              </p:nvSpPr>
              <p:spPr>
                <a:xfrm>
                  <a:off x="8381880" y="17085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51" name="CustomShape 17"/>
            <p:cNvSpPr/>
            <p:nvPr/>
          </p:nvSpPr>
          <p:spPr>
            <a:xfrm>
              <a:off x="8381880" y="1708560"/>
              <a:ext cx="359640" cy="35964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252" name="Formula 18"/>
                <p:cNvSpPr txBox="1"/>
                <p:nvPr/>
              </p:nvSpPr>
              <p:spPr>
                <a:xfrm>
                  <a:off x="8381880" y="30495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53" name="CustomShape 19"/>
            <p:cNvSpPr/>
            <p:nvPr/>
          </p:nvSpPr>
          <p:spPr>
            <a:xfrm>
              <a:off x="8381880" y="3049560"/>
              <a:ext cx="359640" cy="35964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" name="CustomShape 20"/>
            <p:cNvSpPr/>
            <p:nvPr/>
          </p:nvSpPr>
          <p:spPr>
            <a:xfrm flipV="1">
              <a:off x="7260840" y="1843560"/>
              <a:ext cx="1120680" cy="4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5" name="CustomShape 21"/>
            <p:cNvSpPr/>
            <p:nvPr/>
          </p:nvSpPr>
          <p:spPr>
            <a:xfrm>
              <a:off x="7260840" y="1933560"/>
              <a:ext cx="1120680" cy="12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6" name="CustomShape 22"/>
            <p:cNvSpPr/>
            <p:nvPr/>
          </p:nvSpPr>
          <p:spPr>
            <a:xfrm flipV="1">
              <a:off x="7260840" y="291600"/>
              <a:ext cx="1120680" cy="114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7" name="CustomShape 23"/>
            <p:cNvSpPr/>
            <p:nvPr/>
          </p:nvSpPr>
          <p:spPr>
            <a:xfrm>
              <a:off x="7260840" y="2581560"/>
              <a:ext cx="1120680" cy="64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8" name="CustomShape 24"/>
            <p:cNvSpPr/>
            <p:nvPr/>
          </p:nvSpPr>
          <p:spPr>
            <a:xfrm>
              <a:off x="8741880" y="1888560"/>
              <a:ext cx="1003680" cy="33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59" name="Formula 25"/>
                <p:cNvSpPr txBox="1"/>
                <p:nvPr/>
              </p:nvSpPr>
              <p:spPr>
                <a:xfrm>
                  <a:off x="9746280" y="204156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60" name="CustomShape 26"/>
            <p:cNvSpPr/>
            <p:nvPr/>
          </p:nvSpPr>
          <p:spPr>
            <a:xfrm>
              <a:off x="9746280" y="2041560"/>
              <a:ext cx="359640" cy="359640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1" name="CustomShape 27"/>
            <p:cNvSpPr/>
            <p:nvPr/>
          </p:nvSpPr>
          <p:spPr>
            <a:xfrm>
              <a:off x="8741880" y="1436760"/>
              <a:ext cx="1003680" cy="78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62" name="Formula 28"/>
                <p:cNvSpPr txBox="1"/>
                <p:nvPr/>
              </p:nvSpPr>
              <p:spPr>
                <a:xfrm>
                  <a:off x="8381880" y="218340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63" name="CustomShape 29"/>
            <p:cNvSpPr/>
            <p:nvPr/>
          </p:nvSpPr>
          <p:spPr>
            <a:xfrm>
              <a:off x="8381880" y="2183400"/>
              <a:ext cx="359640" cy="359640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4" name="CustomShape 30"/>
            <p:cNvSpPr/>
            <p:nvPr/>
          </p:nvSpPr>
          <p:spPr>
            <a:xfrm>
              <a:off x="7260840" y="1933560"/>
              <a:ext cx="1120680" cy="42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65" name="CustomShape 31"/>
            <p:cNvSpPr/>
            <p:nvPr/>
          </p:nvSpPr>
          <p:spPr>
            <a:xfrm flipV="1">
              <a:off x="7260840" y="2144880"/>
              <a:ext cx="1120680" cy="21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66" name="CustomShape 32"/>
            <p:cNvSpPr/>
            <p:nvPr/>
          </p:nvSpPr>
          <p:spPr>
            <a:xfrm flipV="1">
              <a:off x="8741880" y="2079360"/>
              <a:ext cx="1003680" cy="14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67" name="CustomShape 33"/>
            <p:cNvSpPr/>
            <p:nvPr/>
          </p:nvSpPr>
          <p:spPr>
            <a:xfrm flipV="1">
              <a:off x="8741880" y="1213200"/>
              <a:ext cx="1003680" cy="100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268" name="Picture 2" descr=""/>
          <p:cNvPicPr/>
          <p:nvPr/>
        </p:nvPicPr>
        <p:blipFill>
          <a:blip r:embed="rId8"/>
          <a:stretch/>
        </p:blipFill>
        <p:spPr>
          <a:xfrm>
            <a:off x="2139480" y="3507480"/>
            <a:ext cx="3028680" cy="2957760"/>
          </a:xfrm>
          <a:prstGeom prst="rect">
            <a:avLst/>
          </a:prstGeom>
          <a:ln>
            <a:noFill/>
          </a:ln>
        </p:spPr>
      </p:pic>
      <p:pic>
        <p:nvPicPr>
          <p:cNvPr id="269" name="Picture 4" descr=""/>
          <p:cNvPicPr/>
          <p:nvPr/>
        </p:nvPicPr>
        <p:blipFill>
          <a:blip r:embed="rId9"/>
          <a:stretch/>
        </p:blipFill>
        <p:spPr>
          <a:xfrm>
            <a:off x="6933240" y="3507480"/>
            <a:ext cx="3028680" cy="2957760"/>
          </a:xfrm>
          <a:prstGeom prst="rect">
            <a:avLst/>
          </a:prstGeom>
          <a:ln>
            <a:noFill/>
          </a:ln>
        </p:spPr>
      </p:pic>
      <p:grpSp>
        <p:nvGrpSpPr>
          <p:cNvPr id="270" name="Group 34"/>
          <p:cNvGrpSpPr/>
          <p:nvPr/>
        </p:nvGrpSpPr>
        <p:grpSpPr>
          <a:xfrm>
            <a:off x="2733480" y="1730880"/>
            <a:ext cx="1840680" cy="1008000"/>
            <a:chOff x="2733480" y="1730880"/>
            <a:chExt cx="1840680" cy="1008000"/>
          </a:xfrm>
        </p:grpSpPr>
        <mc:AlternateContent>
          <mc:Choice xmlns:a14="http://schemas.microsoft.com/office/drawing/2010/main" Requires="a14">
            <p:sp>
              <p:nvSpPr>
                <p:cNvPr id="271" name="Formula 35"/>
                <p:cNvSpPr txBox="1"/>
                <p:nvPr/>
              </p:nvSpPr>
              <p:spPr>
                <a:xfrm>
                  <a:off x="2733480" y="173088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272" name="CustomShape 36"/>
            <p:cNvSpPr/>
            <p:nvPr/>
          </p:nvSpPr>
          <p:spPr>
            <a:xfrm>
              <a:off x="2733480" y="1730880"/>
              <a:ext cx="359640" cy="359640"/>
            </a:xfrm>
            <a:prstGeom prst="ellipse">
              <a:avLst/>
            </a:prstGeom>
            <a:blipFill rotWithShape="0">
              <a:blip r:embed="rId10"/>
              <a:stretch>
                <a:fillRect l="-4744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273" name="Formula 37"/>
                <p:cNvSpPr txBox="1"/>
                <p:nvPr/>
              </p:nvSpPr>
              <p:spPr>
                <a:xfrm>
                  <a:off x="2733480" y="237924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274" name="CustomShape 38"/>
            <p:cNvSpPr/>
            <p:nvPr/>
          </p:nvSpPr>
          <p:spPr>
            <a:xfrm>
              <a:off x="2733480" y="2379240"/>
              <a:ext cx="359640" cy="359640"/>
            </a:xfrm>
            <a:prstGeom prst="ellipse">
              <a:avLst/>
            </a:prstGeom>
            <a:blipFill rotWithShape="0">
              <a:blip r:embed="rId11"/>
              <a:stretch>
                <a:fillRect l="-4744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5" name="CustomShape 39"/>
            <p:cNvSpPr/>
            <p:nvPr/>
          </p:nvSpPr>
          <p:spPr>
            <a:xfrm flipV="1">
              <a:off x="3093480" y="1982880"/>
              <a:ext cx="1120680" cy="28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276" name="Formula 40"/>
                <p:cNvSpPr txBox="1"/>
                <p:nvPr/>
              </p:nvSpPr>
              <p:spPr>
                <a:xfrm>
                  <a:off x="4214520" y="2091240"/>
                  <a:ext cx="359640" cy="35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  <p:sp>
          <p:nvSpPr>
            <p:cNvPr id="277" name="CustomShape 41"/>
            <p:cNvSpPr/>
            <p:nvPr/>
          </p:nvSpPr>
          <p:spPr>
            <a:xfrm>
              <a:off x="4214520" y="2091240"/>
              <a:ext cx="359640" cy="359640"/>
            </a:xfrm>
            <a:prstGeom prst="ellipse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Roboto Light"/>
                  <a:ea typeface="나눔스퀘어 Light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8" name="CustomShape 42"/>
            <p:cNvSpPr/>
            <p:nvPr/>
          </p:nvSpPr>
          <p:spPr>
            <a:xfrm>
              <a:off x="3093480" y="1910880"/>
              <a:ext cx="112068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279" name="CustomShape 43"/>
          <p:cNvSpPr/>
          <p:nvPr/>
        </p:nvSpPr>
        <p:spPr>
          <a:xfrm>
            <a:off x="2277000" y="792360"/>
            <a:ext cx="2753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나눔스퀘어 Light"/>
              </a:rPr>
              <a:t>Single Perceptron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44"/>
          <p:cNvSpPr/>
          <p:nvPr/>
        </p:nvSpPr>
        <p:spPr>
          <a:xfrm>
            <a:off x="6832800" y="776880"/>
            <a:ext cx="3407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나눔스퀘어 Light"/>
              </a:rPr>
              <a:t>Multi-layer perceptron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45"/>
          <p:cNvSpPr/>
          <p:nvPr/>
        </p:nvSpPr>
        <p:spPr>
          <a:xfrm>
            <a:off x="7011000" y="3472200"/>
            <a:ext cx="3111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Calibri"/>
                <a:ea typeface="나눔스퀘어 Light"/>
              </a:rPr>
              <a:t>Data transformation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46"/>
          <p:cNvSpPr/>
          <p:nvPr/>
        </p:nvSpPr>
        <p:spPr>
          <a:xfrm>
            <a:off x="6920640" y="3829320"/>
            <a:ext cx="328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Calibri"/>
                <a:ea typeface="나눔스퀘어 Light"/>
              </a:rPr>
              <a:t>A new </a:t>
            </a:r>
            <a:r>
              <a:rPr b="1" i="1" lang="en-US" sz="2000" spc="-1" strike="noStrike">
                <a:solidFill>
                  <a:srgbClr val="00b050"/>
                </a:solidFill>
                <a:latin typeface="Calibri"/>
                <a:ea typeface="나눔스퀘어 Light"/>
              </a:rPr>
              <a:t>representation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XOR Problem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What is the XOR operation?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Exclusive OR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XOR gives a True output when the number of True inputs is odd.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XOR problem: predict output of XOR operation using a neural network.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343080"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Single layer neural networks cannot solve the XOR problem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Data points are not linearly separable.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Deep Neural Networks can solve the XOR problem.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0011BAE-E1C4-4826-8F1A-BD638BC21AD2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86" name="Google Shape;182;p23" descr=""/>
          <p:cNvPicPr/>
          <p:nvPr/>
        </p:nvPicPr>
        <p:blipFill>
          <a:blip r:embed="rId1"/>
          <a:stretch/>
        </p:blipFill>
        <p:spPr>
          <a:xfrm>
            <a:off x="8929440" y="838080"/>
            <a:ext cx="1638360" cy="2104920"/>
          </a:xfrm>
          <a:prstGeom prst="rect">
            <a:avLst/>
          </a:prstGeom>
          <a:ln>
            <a:noFill/>
          </a:ln>
        </p:spPr>
      </p:pic>
      <p:pic>
        <p:nvPicPr>
          <p:cNvPr id="287" name="Picture 2" descr=""/>
          <p:cNvPicPr/>
          <p:nvPr/>
        </p:nvPicPr>
        <p:blipFill>
          <a:blip r:embed="rId2"/>
          <a:stretch/>
        </p:blipFill>
        <p:spPr>
          <a:xfrm>
            <a:off x="7343640" y="3795840"/>
            <a:ext cx="454320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04920" y="76320"/>
            <a:ext cx="1158192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 Black"/>
                <a:ea typeface="나눔스퀘어 ExtraBold"/>
              </a:rPr>
              <a:t>Quiz 1. Solving XOR problem</a:t>
            </a:r>
            <a:endParaRPr b="0" lang="en-US" sz="32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04920" y="838080"/>
            <a:ext cx="1158192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XOR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데이터 셋 구현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Network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구현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single layer network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구현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Fully connected layer - in_features: 2, out_features: 1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DNN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구현 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Fully connected layer - in_features: 2, out_features: 20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Fully connected layer - in_features: 20, out_features: 20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Fully connected layer - in_features: 84, out_features: 1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Note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Apply ReLU activation function for hidden layers.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lvl="2" marL="857160" indent="-171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Apply Sigmoid activation function for output layers.</a:t>
            </a: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Define a Loss function and optimizer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Cross-Entropy loss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1" marL="557280" indent="-213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SGD with learning rate 0.01 and momentum 0.5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Train the network on the training data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나눔스퀘어 Light"/>
              </a:rPr>
              <a:t>Test the network on the test data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9042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76AA46-F339-4A0B-9A65-8180B3228276}" type="slidenum">
              <a:rPr b="0" lang="en-US" sz="900" spc="-1" strike="noStrike">
                <a:solidFill>
                  <a:srgbClr val="b2b2b2"/>
                </a:solidFill>
                <a:latin typeface="Roboto Light"/>
                <a:ea typeface="나눔스퀘어 Light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Application>LibreOffice/6.0.7.3$Linux_X86_64 LibreOffice_project/00m0$Build-3</Application>
  <Words>760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2020-10-06T13:17:05Z</dcterms:modified>
  <cp:revision>378</cp:revision>
  <dc:subject/>
  <dc:title>Advanced Classification Network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