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6" r:id="rId3"/>
    <p:sldId id="325" r:id="rId4"/>
    <p:sldId id="381" r:id="rId5"/>
    <p:sldId id="380" r:id="rId6"/>
    <p:sldId id="379" r:id="rId7"/>
    <p:sldId id="378" r:id="rId8"/>
    <p:sldId id="377" r:id="rId9"/>
    <p:sldId id="33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237D56-8096-425B-A0BE-0A1BE237D793}">
          <p14:sldIdLst>
            <p14:sldId id="256"/>
          </p14:sldIdLst>
        </p14:section>
        <p14:section name="Make-up Quiz" id="{C034B5B2-6207-497A-BA04-819FCB62406F}">
          <p14:sldIdLst/>
        </p14:section>
        <p14:section name="Pretrained Model" id="{D19950F6-67EB-485F-9526-7583396BDA3A}">
          <p14:sldIdLst>
            <p14:sldId id="326"/>
            <p14:sldId id="325"/>
            <p14:sldId id="381"/>
            <p14:sldId id="380"/>
            <p14:sldId id="379"/>
            <p14:sldId id="378"/>
            <p14:sldId id="37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150"/>
    <a:srgbClr val="FF33CC"/>
    <a:srgbClr val="FF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80419" autoAdjust="0"/>
  </p:normalViewPr>
  <p:slideViewPr>
    <p:cSldViewPr snapToGrid="0">
      <p:cViewPr varScale="1">
        <p:scale>
          <a:sx n="134" d="100"/>
          <a:sy n="134" d="100"/>
        </p:scale>
        <p:origin x="2500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0F7A6-6944-4405-8C57-0C383BFBAB9F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9AE9-BD6F-438E-88F0-CA617CAA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3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9C7DE-916A-41DA-8281-9E4D1BF60A0C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354BB-6E26-45C0-AF15-48C4F688B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66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354BB-6E26-45C0-AF15-48C4F688B4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52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354BB-6E26-45C0-AF15-48C4F688B4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1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354BB-6E26-45C0-AF15-48C4F688B4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0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354BB-6E26-45C0-AF15-48C4F688B4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2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354BB-6E26-45C0-AF15-48C4F688B4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82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354BB-6E26-45C0-AF15-48C4F688B4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05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354BB-6E26-45C0-AF15-48C4F688B4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8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6666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882" indent="0" algn="ctr">
              <a:buNone/>
              <a:defRPr sz="1500"/>
            </a:lvl2pPr>
            <a:lvl3pPr marL="685766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2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18766" r="18825" b="18141"/>
          <a:stretch/>
        </p:blipFill>
        <p:spPr>
          <a:xfrm>
            <a:off x="8062797" y="5765804"/>
            <a:ext cx="1038874" cy="10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7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6666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9"/>
            <a:ext cx="7886700" cy="2852737"/>
          </a:xfrm>
        </p:spPr>
        <p:txBody>
          <a:bodyPr anchor="b"/>
          <a:lstStyle>
            <a:lvl1pPr>
              <a:defRPr sz="45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21E-7549-4308-BC34-11EFB956D49A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2430-A0C3-4088-B4E4-A5075D90131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18766" r="18825" b="18141"/>
          <a:stretch/>
        </p:blipFill>
        <p:spPr>
          <a:xfrm>
            <a:off x="8062797" y="5765804"/>
            <a:ext cx="1038874" cy="10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9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구역 머리글">
    <p:bg>
      <p:bgPr>
        <a:solidFill>
          <a:srgbClr val="FFB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9"/>
            <a:ext cx="7886700" cy="2852737"/>
          </a:xfrm>
        </p:spPr>
        <p:txBody>
          <a:bodyPr anchor="b"/>
          <a:lstStyle>
            <a:lvl1pPr>
              <a:defRPr sz="45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92D3-EE8E-4EA9-B6E8-854D11F3B575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2430-A0C3-4088-B4E4-A5075D90131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18766" r="18825" b="18141"/>
          <a:stretch/>
        </p:blipFill>
        <p:spPr>
          <a:xfrm>
            <a:off x="8062797" y="5765804"/>
            <a:ext cx="1038874" cy="10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18981"/>
            <a:ext cx="9144000" cy="117908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7" name="직사각형 6"/>
          <p:cNvSpPr/>
          <p:nvPr/>
        </p:nvSpPr>
        <p:spPr>
          <a:xfrm>
            <a:off x="0" y="6451250"/>
            <a:ext cx="9144000" cy="406752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06"/>
            <a:ext cx="7886700" cy="62687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C80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030"/>
            <a:ext cx="7886700" cy="51923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6767" y="6469871"/>
            <a:ext cx="2057400" cy="365125"/>
          </a:xfrm>
        </p:spPr>
        <p:txBody>
          <a:bodyPr/>
          <a:lstStyle/>
          <a:p>
            <a:fld id="{8CB5C39A-C413-444E-967E-08DFB002FC45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9872"/>
            <a:ext cx="3086100" cy="365125"/>
          </a:xfrm>
        </p:spPr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5497" y="6469871"/>
            <a:ext cx="2057400" cy="365125"/>
          </a:xfrm>
        </p:spPr>
        <p:txBody>
          <a:bodyPr/>
          <a:lstStyle/>
          <a:p>
            <a:fld id="{C8FC2430-A0C3-4088-B4E4-A5075D901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7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18981"/>
            <a:ext cx="9144000" cy="117908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7" name="직사각형 6"/>
          <p:cNvSpPr/>
          <p:nvPr/>
        </p:nvSpPr>
        <p:spPr>
          <a:xfrm>
            <a:off x="0" y="6451250"/>
            <a:ext cx="9144000" cy="406752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06"/>
            <a:ext cx="7886700" cy="62687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FFB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030"/>
            <a:ext cx="7886700" cy="51923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6767" y="646987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EAE6AE-77BD-4C14-84DF-AE6482FFDA9E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9872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5497" y="646987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FC2430-A0C3-4088-B4E4-A5075D901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84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18981"/>
            <a:ext cx="9144000" cy="117908"/>
          </a:xfrm>
          <a:prstGeom prst="rect">
            <a:avLst/>
          </a:prstGeom>
          <a:solidFill>
            <a:srgbClr val="666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7" name="직사각형 6"/>
          <p:cNvSpPr/>
          <p:nvPr/>
        </p:nvSpPr>
        <p:spPr>
          <a:xfrm>
            <a:off x="0" y="6451250"/>
            <a:ext cx="9144000" cy="406752"/>
          </a:xfrm>
          <a:prstGeom prst="rect">
            <a:avLst/>
          </a:prstGeom>
          <a:solidFill>
            <a:srgbClr val="666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5368"/>
            <a:ext cx="7886700" cy="62687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66665C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030"/>
            <a:ext cx="7886700" cy="51923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6767" y="6469871"/>
            <a:ext cx="2057400" cy="365125"/>
          </a:xfrm>
        </p:spPr>
        <p:txBody>
          <a:bodyPr/>
          <a:lstStyle/>
          <a:p>
            <a:fld id="{38BEE842-37EF-4ED8-AACC-11CA2910D30D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9872"/>
            <a:ext cx="3086100" cy="365125"/>
          </a:xfrm>
        </p:spPr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5497" y="6469871"/>
            <a:ext cx="2057400" cy="365125"/>
          </a:xfrm>
        </p:spPr>
        <p:txBody>
          <a:bodyPr/>
          <a:lstStyle/>
          <a:p>
            <a:fld id="{C8FC2430-A0C3-4088-B4E4-A5075D901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1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26873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7" name="직사각형 6"/>
          <p:cNvSpPr/>
          <p:nvPr/>
        </p:nvSpPr>
        <p:spPr>
          <a:xfrm>
            <a:off x="0" y="6451250"/>
            <a:ext cx="9144000" cy="406752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687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030"/>
            <a:ext cx="7886700" cy="51923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6767" y="6469871"/>
            <a:ext cx="2057400" cy="365125"/>
          </a:xfrm>
        </p:spPr>
        <p:txBody>
          <a:bodyPr/>
          <a:lstStyle/>
          <a:p>
            <a:fld id="{2766DFCD-9D81-461E-AE16-64976F2EE350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9872"/>
            <a:ext cx="3086100" cy="365125"/>
          </a:xfrm>
        </p:spPr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5497" y="6469871"/>
            <a:ext cx="2057400" cy="365125"/>
          </a:xfrm>
        </p:spPr>
        <p:txBody>
          <a:bodyPr/>
          <a:lstStyle/>
          <a:p>
            <a:fld id="{C8FC2430-A0C3-4088-B4E4-A5075D901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1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32179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7" name="직사각형 6"/>
          <p:cNvSpPr/>
          <p:nvPr/>
        </p:nvSpPr>
        <p:spPr>
          <a:xfrm>
            <a:off x="0" y="6451250"/>
            <a:ext cx="9144000" cy="406752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06"/>
            <a:ext cx="7886700" cy="62687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030"/>
            <a:ext cx="7886700" cy="51923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6767" y="6469871"/>
            <a:ext cx="2057400" cy="365125"/>
          </a:xfrm>
        </p:spPr>
        <p:txBody>
          <a:bodyPr/>
          <a:lstStyle/>
          <a:p>
            <a:fld id="{F5579E6D-8A1F-4AA9-B72E-E31BE20590A4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9872"/>
            <a:ext cx="3086100" cy="365125"/>
          </a:xfrm>
        </p:spPr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5497" y="6469871"/>
            <a:ext cx="2057400" cy="365125"/>
          </a:xfrm>
        </p:spPr>
        <p:txBody>
          <a:bodyPr/>
          <a:lstStyle/>
          <a:p>
            <a:fld id="{C8FC2430-A0C3-4088-B4E4-A5075D901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0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32179"/>
          </a:xfrm>
          <a:prstGeom prst="rect">
            <a:avLst/>
          </a:prstGeom>
          <a:solidFill>
            <a:srgbClr val="666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7" name="직사각형 6"/>
          <p:cNvSpPr/>
          <p:nvPr/>
        </p:nvSpPr>
        <p:spPr>
          <a:xfrm>
            <a:off x="0" y="6451250"/>
            <a:ext cx="9144000" cy="406752"/>
          </a:xfrm>
          <a:prstGeom prst="rect">
            <a:avLst/>
          </a:prstGeom>
          <a:solidFill>
            <a:srgbClr val="666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06"/>
            <a:ext cx="7886700" cy="62687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030"/>
            <a:ext cx="7886700" cy="51923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6767" y="6469871"/>
            <a:ext cx="2057400" cy="365125"/>
          </a:xfrm>
        </p:spPr>
        <p:txBody>
          <a:bodyPr/>
          <a:lstStyle/>
          <a:p>
            <a:fld id="{20BB52D1-09B7-4CFF-B1A4-49AD4466CE12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9872"/>
            <a:ext cx="3086100" cy="365125"/>
          </a:xfrm>
        </p:spPr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5497" y="6469871"/>
            <a:ext cx="2057400" cy="365125"/>
          </a:xfrm>
        </p:spPr>
        <p:txBody>
          <a:bodyPr/>
          <a:lstStyle/>
          <a:p>
            <a:fld id="{C8FC2430-A0C3-4088-B4E4-A5075D901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41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9566"/>
            <a:ext cx="9144000" cy="997751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41"/>
            <a:ext cx="7886700" cy="76193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13175"/>
            <a:ext cx="3086100" cy="365125"/>
          </a:xfrm>
        </p:spPr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059" y="6413175"/>
            <a:ext cx="2057400" cy="365125"/>
          </a:xfrm>
        </p:spPr>
        <p:txBody>
          <a:bodyPr/>
          <a:lstStyle/>
          <a:p>
            <a:fld id="{C8FC2430-A0C3-4088-B4E4-A5075D9013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283359"/>
            <a:ext cx="7886700" cy="45220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761"/>
            <a:ext cx="2102356" cy="3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7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rgbClr val="C80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9"/>
            <a:ext cx="7886700" cy="2852737"/>
          </a:xfrm>
        </p:spPr>
        <p:txBody>
          <a:bodyPr anchor="b"/>
          <a:lstStyle>
            <a:lvl1pPr>
              <a:defRPr sz="45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E6B8-89A5-4228-BD18-658CDC6D6256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2430-A0C3-4088-B4E4-A5075D90131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18766" r="18825" b="18141"/>
          <a:stretch/>
        </p:blipFill>
        <p:spPr>
          <a:xfrm>
            <a:off x="8062797" y="5765804"/>
            <a:ext cx="1038874" cy="10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5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0274D7-3C83-4685-AB1C-E3F31EC3E923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FC2430-A0C3-4088-B4E4-A5075D901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93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76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2" indent="-171442" algn="l" defTabSz="685766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26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08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091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2973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857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6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2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image-ne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torchvision/model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5611" y="1016631"/>
            <a:ext cx="7352778" cy="3359426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Practice of </a:t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en-US" altLang="ko-KR" b="1" dirty="0" smtClean="0">
                <a:solidFill>
                  <a:schemeClr val="bg1"/>
                </a:solidFill>
              </a:rPr>
              <a:t>Computer Vision</a:t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en-US" altLang="ko-KR" sz="3000" dirty="0" smtClean="0">
                <a:solidFill>
                  <a:schemeClr val="bg1"/>
                </a:solidFill>
              </a:rPr>
              <a:t>Lecture 3</a:t>
            </a:r>
            <a:r>
              <a:rPr lang="en-US" altLang="ko-KR" sz="4000" dirty="0" smtClean="0">
                <a:solidFill>
                  <a:schemeClr val="bg1"/>
                </a:solidFill>
              </a:rPr>
              <a:t/>
            </a:r>
            <a:br>
              <a:rPr lang="en-US" altLang="ko-KR" sz="4000" dirty="0" smtClean="0">
                <a:solidFill>
                  <a:schemeClr val="bg1"/>
                </a:solidFill>
              </a:rPr>
            </a:b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895611" y="5467611"/>
            <a:ext cx="7352778" cy="36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766" rtl="0" eaLnBrk="1" latinLnBrk="1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82" indent="0" algn="ctr" defTabSz="685766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766" indent="0" algn="ctr" defTabSz="685766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649" indent="0" algn="ctr" defTabSz="685766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532" indent="0" algn="ctr" defTabSz="685766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414" indent="0" algn="ctr" defTabSz="685766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98" indent="0" algn="ctr" defTabSz="685766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80" indent="0" algn="ctr" defTabSz="685766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062" indent="0" algn="ctr" defTabSz="685766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chemeClr val="bg1"/>
                </a:solidFill>
              </a:rPr>
              <a:t>TA: Wonjong Jang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Pretrained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resnet18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A16A-A1D6-4D94-BC87-19A729327ADF}" type="datetime1">
              <a:rPr lang="ko-KR" altLang="en-US" smtClean="0"/>
              <a:t>2020-10-07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ko-KR" dirty="0" smtClean="0"/>
              <a:t>POSTECH Computer Graphics Lab.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2430-A0C3-4088-B4E4-A5075D9013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Pretrained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8A3E-1731-4BB5-AD3C-D17DD1CF9F42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2430-A0C3-4088-B4E4-A5075D901313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076" name="Picture 4" descr="imagene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6" y="1258476"/>
            <a:ext cx="7131968" cy="411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183831" y="5631615"/>
            <a:ext cx="2776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http://www.image-net.org/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4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7"/>
          <p:cNvSpPr>
            <a:spLocks noGrp="1"/>
          </p:cNvSpPr>
          <p:nvPr>
            <p:ph idx="1"/>
          </p:nvPr>
        </p:nvSpPr>
        <p:spPr>
          <a:xfrm>
            <a:off x="628650" y="1050030"/>
            <a:ext cx="7886700" cy="51923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Why is it introduced?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Nowadays, many deep neural network (DNN) can solve vision tasks.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Normally, a deeper NN can perform better than less deep one. 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Moreover, many researches show we can use DNN for extracting visual feature.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Fortunately, </a:t>
            </a:r>
            <a:r>
              <a:rPr lang="en-US" altLang="ko-KR" dirty="0" err="1"/>
              <a:t>P</a:t>
            </a:r>
            <a:r>
              <a:rPr lang="en-US" altLang="ko-KR" dirty="0" err="1" smtClean="0"/>
              <a:t>ytorch</a:t>
            </a:r>
            <a:r>
              <a:rPr lang="en-US" altLang="ko-KR" dirty="0" smtClean="0"/>
              <a:t> provide many useful DNN for us </a:t>
            </a:r>
            <a:r>
              <a:rPr lang="en-US" altLang="ko-KR" dirty="0" smtClean="0">
                <a:sym typeface="Wingdings" panose="05000000000000000000" pitchFamily="2" charset="2"/>
              </a:rPr>
              <a:t> </a:t>
            </a:r>
            <a:endParaRPr lang="en-US" altLang="ko-KR" dirty="0" smtClean="0"/>
          </a:p>
          <a:p>
            <a:pPr lvl="1"/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Pretrained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7FD5-2CD7-47E6-A951-01C76AB96E48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2430-A0C3-4088-B4E4-A5075D90131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15707" y="4319868"/>
            <a:ext cx="811258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dirty="0">
                <a:hlinkClick r:id="rId3"/>
              </a:rPr>
              <a:t>https://pytorch.org/docs/stable/torchvision/models.html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560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Pretrained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2345-329C-4C35-BD4D-9E203F66D9D3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2430-A0C3-4088-B4E4-A5075D90131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내용 개체 틀 7"/>
          <p:cNvSpPr>
            <a:spLocks noGrp="1"/>
          </p:cNvSpPr>
          <p:nvPr>
            <p:ph idx="1"/>
          </p:nvPr>
        </p:nvSpPr>
        <p:spPr>
          <a:xfrm>
            <a:off x="628650" y="1050030"/>
            <a:ext cx="7886700" cy="51923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Resnet</a:t>
            </a:r>
            <a:r>
              <a:rPr lang="en-US" altLang="ko-KR" dirty="0" smtClean="0"/>
              <a:t> family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 lvl="1"/>
            <a:endParaRPr lang="en-US" altLang="ko-KR" b="1" dirty="0"/>
          </a:p>
          <a:p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2" y="1697773"/>
            <a:ext cx="6317676" cy="370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Pretrained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7EC-E2EF-4259-8171-E2FBB2C82DDD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2430-A0C3-4088-B4E4-A5075D90131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7"/>
          <p:cNvSpPr>
            <a:spLocks noGrp="1"/>
          </p:cNvSpPr>
          <p:nvPr>
            <p:ph idx="1"/>
          </p:nvPr>
        </p:nvSpPr>
        <p:spPr>
          <a:xfrm>
            <a:off x="628650" y="1050030"/>
            <a:ext cx="7886700" cy="51923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Resnet</a:t>
            </a:r>
            <a:r>
              <a:rPr lang="en-US" altLang="ko-KR" dirty="0" smtClean="0"/>
              <a:t> family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 lvl="1"/>
            <a:endParaRPr lang="en-US" altLang="ko-KR" b="1" dirty="0"/>
          </a:p>
          <a:p>
            <a:endParaRPr lang="en-US" altLang="ko-KR" dirty="0"/>
          </a:p>
        </p:txBody>
      </p:sp>
      <p:pic>
        <p:nvPicPr>
          <p:cNvPr id="4098" name="Picture 2" descr="resnet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" y="1779085"/>
            <a:ext cx="8578397" cy="373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Pretrained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EB98-6A54-445A-860E-6277C501CA41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2430-A0C3-4088-B4E4-A5075D90131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93" y="1418023"/>
            <a:ext cx="2504394" cy="18582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147" y="3999839"/>
            <a:ext cx="4861746" cy="23563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687" y="1418023"/>
            <a:ext cx="3297011" cy="1902753"/>
          </a:xfrm>
          <a:prstGeom prst="rect">
            <a:avLst/>
          </a:prstGeom>
        </p:spPr>
      </p:pic>
      <p:sp>
        <p:nvSpPr>
          <p:cNvPr id="10" name="내용 개체 틀 7"/>
          <p:cNvSpPr>
            <a:spLocks noGrp="1"/>
          </p:cNvSpPr>
          <p:nvPr>
            <p:ph idx="1"/>
          </p:nvPr>
        </p:nvSpPr>
        <p:spPr>
          <a:xfrm>
            <a:off x="628650" y="1050030"/>
            <a:ext cx="7886700" cy="51923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Residual module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Bottleneck module</a:t>
            </a:r>
          </a:p>
          <a:p>
            <a:pPr lvl="1"/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7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Pretrained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EB73-721A-4F84-81F4-A2E5BB7A17FC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2430-A0C3-4088-B4E4-A5075D901313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Picture 2" descr="https://cdn-images-1.medium.com/max/1600/1*aq0q7gCvuNUqnMHh4cpnI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8" y="1786966"/>
            <a:ext cx="8057744" cy="352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28650" y="1050030"/>
            <a:ext cx="7886700" cy="51923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ResNet</a:t>
            </a:r>
            <a:r>
              <a:rPr lang="en-US" altLang="ko-KR" dirty="0" smtClean="0"/>
              <a:t> family</a:t>
            </a:r>
          </a:p>
          <a:p>
            <a:pPr lvl="1"/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Thanks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56BE-22EE-4A1D-BC2E-0F04E46B1DF1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ko-KR" smtClean="0"/>
              <a:t>POSTECH Computer Graphics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2430-A0C3-4088-B4E4-A5075D9013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ch_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tech_theme" id="{B8939BA3-BEE1-49D3-867A-E0389C6A3D51}" vid="{33E04C0C-10E6-4B47-9DC3-F209EFE510E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postech_theme</Template>
  <TotalTime>6848</TotalTime>
  <Words>166</Words>
  <Application>Microsoft Office PowerPoint</Application>
  <PresentationFormat>화면 슬라이드 쇼(4:3)</PresentationFormat>
  <Paragraphs>71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postech_theme</vt:lpstr>
      <vt:lpstr>Practice of  Computer Vision  Lecture 3 </vt:lpstr>
      <vt:lpstr>Pretrained Model</vt:lpstr>
      <vt:lpstr>Pretrained Model</vt:lpstr>
      <vt:lpstr>Pretrained Model</vt:lpstr>
      <vt:lpstr>Pretrained Model</vt:lpstr>
      <vt:lpstr>Pretrained Model</vt:lpstr>
      <vt:lpstr>Pretrained Model</vt:lpstr>
      <vt:lpstr>Pretrained Model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Namyup Kim</dc:creator>
  <cp:lastModifiedBy>wonjong</cp:lastModifiedBy>
  <cp:revision>241</cp:revision>
  <dcterms:created xsi:type="dcterms:W3CDTF">2019-01-28T15:24:13Z</dcterms:created>
  <dcterms:modified xsi:type="dcterms:W3CDTF">2020-10-06T23:04:23Z</dcterms:modified>
</cp:coreProperties>
</file>