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"/>
  </p:notesMasterIdLst>
  <p:sldIdLst>
    <p:sldId id="315" r:id="rId2"/>
    <p:sldId id="324" r:id="rId3"/>
    <p:sldId id="327" r:id="rId4"/>
    <p:sldId id="326" r:id="rId5"/>
    <p:sldId id="328" r:id="rId6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8"/>
      <p: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Yoon 윤고딕 520_TT" panose="02090603020101020101" pitchFamily="18" charset="-127"/>
      <p:regular r:id="rId16"/>
    </p:embeddedFont>
    <p:embeddedFont>
      <p:font typeface="나눔스퀘어 Bold" panose="020B0600000101010101" pitchFamily="50" charset="-127"/>
      <p:bold r:id="rId17"/>
    </p:embeddedFont>
  </p:embeddedFontLst>
  <p:defaultTextStyle>
    <a:defPPr>
      <a:defRPr lang="ko-KR"/>
    </a:defPPr>
    <a:lvl1pPr marL="0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2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2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eonji kim" initials="hk" lastIdx="1" clrIdx="0">
    <p:extLst>
      <p:ext uri="{19B8F6BF-5375-455C-9EA6-DF929625EA0E}">
        <p15:presenceInfo xmlns:p15="http://schemas.microsoft.com/office/powerpoint/2012/main" userId="hyeonji kim" providerId="None"/>
      </p:ext>
    </p:extLst>
  </p:cmAuthor>
  <p:cmAuthor id="2" name="혜윤 정" initials="혜정" lastIdx="3" clrIdx="1">
    <p:extLst>
      <p:ext uri="{19B8F6BF-5375-455C-9EA6-DF929625EA0E}">
        <p15:presenceInfo xmlns:p15="http://schemas.microsoft.com/office/powerpoint/2012/main" userId="60bc7d639ad1447f" providerId="Windows Live"/>
      </p:ext>
    </p:extLst>
  </p:cmAuthor>
  <p:cmAuthor id="3" name="user" initials="u" lastIdx="1" clrIdx="2">
    <p:extLst>
      <p:ext uri="{19B8F6BF-5375-455C-9EA6-DF929625EA0E}">
        <p15:presenceInfo xmlns:p15="http://schemas.microsoft.com/office/powerpoint/2012/main" userId="ce1669ba887ce8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FFB"/>
    <a:srgbClr val="FF5050"/>
    <a:srgbClr val="DEEADC"/>
    <a:srgbClr val="DDEDD3"/>
    <a:srgbClr val="C6D8BC"/>
    <a:srgbClr val="9EB4A8"/>
    <a:srgbClr val="546C5E"/>
    <a:srgbClr val="6F8F7D"/>
    <a:srgbClr val="5C8E64"/>
    <a:srgbClr val="849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0266" autoAdjust="0"/>
  </p:normalViewPr>
  <p:slideViewPr>
    <p:cSldViewPr snapToGrid="0" showGuides="1">
      <p:cViewPr varScale="1">
        <p:scale>
          <a:sx n="92" d="100"/>
          <a:sy n="92" d="100"/>
        </p:scale>
        <p:origin x="2154" y="108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-69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952C5-6702-42CB-9A42-FAAE7E91F199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DA6E4-C313-4136-AB8E-C0CB108EFA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1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조는 교수님께서 </a:t>
            </a:r>
            <a:r>
              <a:rPr lang="ko-KR" altLang="en-US" dirty="0" err="1" smtClean="0"/>
              <a:t>지정해주신</a:t>
            </a:r>
            <a:r>
              <a:rPr lang="ko-KR" altLang="en-US" dirty="0" smtClean="0"/>
              <a:t> 인공지능 연구소 </a:t>
            </a:r>
            <a:r>
              <a:rPr lang="ko-KR" altLang="en-US" dirty="0" err="1" smtClean="0"/>
              <a:t>안내봇을</a:t>
            </a:r>
            <a:r>
              <a:rPr lang="ko-KR" altLang="en-US" dirty="0" smtClean="0"/>
              <a:t> 주제로 선정하게 되었습니다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인천공항 </a:t>
            </a:r>
            <a:r>
              <a:rPr lang="ko-KR" altLang="en-US" dirty="0" err="1" smtClean="0"/>
              <a:t>안내봇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스타필드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안내봇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삼성봇을</a:t>
            </a:r>
            <a:r>
              <a:rPr lang="ko-KR" altLang="en-US" dirty="0" smtClean="0"/>
              <a:t> 모티브로 프로젝트를 진행하려고 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이틀전에</a:t>
            </a:r>
            <a:r>
              <a:rPr lang="ko-KR" altLang="en-US" dirty="0" smtClean="0"/>
              <a:t> 선정한 주제이기 </a:t>
            </a:r>
            <a:r>
              <a:rPr lang="ko-KR" altLang="en-US" dirty="0" err="1" smtClean="0"/>
              <a:t>떄문에</a:t>
            </a:r>
            <a:r>
              <a:rPr lang="ko-KR" altLang="en-US" dirty="0" smtClean="0"/>
              <a:t> 아직 구체화가 되지는 않았지만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대략적으로 설정한 프로젝트의 방향성을 발표하겠습니다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가장 주력으로 구현해야 하는 기능은 </a:t>
            </a:r>
            <a:r>
              <a:rPr lang="en-US" altLang="ko-KR" dirty="0" err="1" smtClean="0"/>
              <a:t>nlp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로봇제어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실내자율주행입니다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자연어처리는 </a:t>
            </a:r>
            <a:r>
              <a:rPr lang="ko-KR" altLang="en-US" dirty="0" err="1" smtClean="0"/>
              <a:t>구글어시스턴스</a:t>
            </a:r>
            <a:r>
              <a:rPr lang="ko-KR" altLang="en-US" baseline="0" dirty="0" smtClean="0"/>
              <a:t> 또는 네이버 </a:t>
            </a:r>
            <a:r>
              <a:rPr lang="ko-KR" altLang="en-US" baseline="0" dirty="0" err="1" smtClean="0"/>
              <a:t>클로바를</a:t>
            </a:r>
            <a:r>
              <a:rPr lang="ko-KR" altLang="en-US" dirty="0" smtClean="0"/>
              <a:t> 가져와서 사용할 </a:t>
            </a:r>
            <a:r>
              <a:rPr lang="ko-KR" altLang="en-US" dirty="0" smtClean="0"/>
              <a:t>예정이고</a:t>
            </a:r>
            <a:r>
              <a:rPr lang="en-US" altLang="ko-KR" dirty="0" smtClean="0"/>
              <a:t>,</a:t>
            </a:r>
            <a:endParaRPr lang="en-US" altLang="ko-KR" dirty="0" smtClean="0"/>
          </a:p>
          <a:p>
            <a:r>
              <a:rPr lang="ko-KR" altLang="en-US" dirty="0" err="1" smtClean="0"/>
              <a:t>로봇제어와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실내자율</a:t>
            </a:r>
            <a:r>
              <a:rPr lang="ko-KR" altLang="en-US" dirty="0" smtClean="0"/>
              <a:t> 주행을 구현하기 위한 알고리즘은 앞으로 더 조사하여 구체화할 예정입니다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인공지능연구소를 소개하는</a:t>
            </a:r>
            <a:r>
              <a:rPr lang="ko-KR" altLang="en-US" baseline="0" dirty="0" smtClean="0"/>
              <a:t> 아이템이기 </a:t>
            </a:r>
            <a:r>
              <a:rPr lang="ko-KR" altLang="en-US" baseline="0" dirty="0" err="1" smtClean="0"/>
              <a:t>떄문에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다음의 </a:t>
            </a:r>
            <a:r>
              <a:rPr lang="ko-KR" altLang="en-US" baseline="0" dirty="0" err="1" smtClean="0"/>
              <a:t>삼성봇의</a:t>
            </a:r>
            <a:r>
              <a:rPr lang="ko-KR" altLang="en-US" baseline="0" dirty="0" smtClean="0"/>
              <a:t> 디자인을 참고해 </a:t>
            </a:r>
            <a:r>
              <a:rPr lang="ko-KR" altLang="en-US" baseline="0" dirty="0" smtClean="0"/>
              <a:t>시각적으로 매력적이게 보이게 만들고 싶다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그래서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현재의 계획은 </a:t>
            </a:r>
            <a:r>
              <a:rPr lang="en-US" altLang="ko-KR" baseline="0" dirty="0" smtClean="0"/>
              <a:t>3d </a:t>
            </a:r>
            <a:r>
              <a:rPr lang="ko-KR" altLang="en-US" baseline="0" dirty="0" smtClean="0"/>
              <a:t>프린터기를 활용하여 저희가 원하고자 하는 모습을 만들고 싶습니다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로봇이 움직이게 하기 위해서 </a:t>
            </a:r>
            <a:r>
              <a:rPr lang="ko-KR" altLang="en-US" baseline="0" dirty="0" err="1" smtClean="0"/>
              <a:t>옴니휠이나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메카넘휠을</a:t>
            </a:r>
            <a:r>
              <a:rPr lang="ko-KR" altLang="en-US" baseline="0" dirty="0" smtClean="0"/>
              <a:t> 사용하여 </a:t>
            </a:r>
            <a:r>
              <a:rPr lang="en-US" altLang="ko-KR" baseline="0" dirty="0" smtClean="0"/>
              <a:t>360</a:t>
            </a:r>
            <a:r>
              <a:rPr lang="ko-KR" altLang="en-US" baseline="0" dirty="0" smtClean="0"/>
              <a:t>의 자연스러운 회전이 가능하도록 만들고 싶습니다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가능하다면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터치가 되는 디스플레이를 삽입하고 싶고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음성정보를 송출할 수 있는 스피커 또한 삽입할 예정입니다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 구현하고자 하는 알고리즘은 다음과 같고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필요에 </a:t>
            </a:r>
            <a:r>
              <a:rPr lang="ko-KR" altLang="en-US" dirty="0" smtClean="0"/>
              <a:t>의해서 몇 부분들은 </a:t>
            </a:r>
            <a:r>
              <a:rPr lang="ko-KR" altLang="en-US" dirty="0" smtClean="0"/>
              <a:t>오픈소스 라이브러리들을 가지고 </a:t>
            </a:r>
            <a:r>
              <a:rPr lang="ko-KR" altLang="en-US" dirty="0" smtClean="0"/>
              <a:t>와서 사용할 예정입니다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A6E4-C313-4136-AB8E-C0CB108EFAB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0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A6E4-C313-4136-AB8E-C0CB108EFAB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181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A6E4-C313-4136-AB8E-C0CB108EFAB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900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A6E4-C313-4136-AB8E-C0CB108EFAB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90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질문사항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하드웨어를 디자인 해본 경험이 없어서 정보가 부족한데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우리가 </a:t>
            </a:r>
            <a:r>
              <a:rPr lang="ko-KR" altLang="en-US" dirty="0" err="1" smtClean="0"/>
              <a:t>사용가능한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프린터가 큰 몸체를 </a:t>
            </a:r>
            <a:r>
              <a:rPr lang="ko-KR" altLang="en-US" dirty="0" err="1" smtClean="0"/>
              <a:t>프린트할수있는지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몸체를 </a:t>
            </a:r>
            <a:r>
              <a:rPr lang="ko-KR" altLang="en-US" dirty="0" err="1" smtClean="0"/>
              <a:t>디자인할때</a:t>
            </a:r>
            <a:r>
              <a:rPr lang="ko-KR" altLang="en-US" dirty="0" smtClean="0"/>
              <a:t> 직접 하는지</a:t>
            </a:r>
            <a:r>
              <a:rPr lang="ko-KR" altLang="en-US" baseline="0" dirty="0" smtClean="0"/>
              <a:t> 외주 플랫폼을 이용하는지 </a:t>
            </a:r>
            <a:r>
              <a:rPr lang="en-US" altLang="ko-KR" baseline="0" dirty="0" smtClean="0"/>
              <a:t>.. ? </a:t>
            </a:r>
            <a:r>
              <a:rPr lang="ko-KR" altLang="en-US" baseline="0" dirty="0" smtClean="0"/>
              <a:t>다른 프로젝트팀들의 이전 데이터가 궁금하다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A6E4-C313-4136-AB8E-C0CB108EFAB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69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E361-6762-4972-99D9-18E197F8ABC5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09C7-7C17-4B6F-A300-1BEC67EDD3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59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E361-6762-4972-99D9-18E197F8ABC5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09C7-7C17-4B6F-A300-1BEC67EDD3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2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E361-6762-4972-99D9-18E197F8ABC5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09C7-7C17-4B6F-A300-1BEC67EDD3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1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E361-6762-4972-99D9-18E197F8ABC5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09C7-7C17-4B6F-A300-1BEC67EDD3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4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E361-6762-4972-99D9-18E197F8ABC5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09C7-7C17-4B6F-A300-1BEC67EDD3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3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E361-6762-4972-99D9-18E197F8ABC5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09C7-7C17-4B6F-A300-1BEC67EDD3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2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E361-6762-4972-99D9-18E197F8ABC5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09C7-7C17-4B6F-A300-1BEC67EDD3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12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E361-6762-4972-99D9-18E197F8ABC5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09C7-7C17-4B6F-A300-1BEC67EDD3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7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E361-6762-4972-99D9-18E197F8ABC5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09C7-7C17-4B6F-A300-1BEC67EDD3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55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E361-6762-4972-99D9-18E197F8ABC5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09C7-7C17-4B6F-A300-1BEC67EDD3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87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E361-6762-4972-99D9-18E197F8ABC5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09C7-7C17-4B6F-A300-1BEC67EDD3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09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FE361-6762-4972-99D9-18E197F8ABC5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809C7-7C17-4B6F-A300-1BEC67EDD3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70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B44E04-63F5-4691-96BF-B0916C098643}"/>
              </a:ext>
            </a:extLst>
          </p:cNvPr>
          <p:cNvSpPr/>
          <p:nvPr/>
        </p:nvSpPr>
        <p:spPr>
          <a:xfrm rot="5400000">
            <a:off x="4380726" y="570723"/>
            <a:ext cx="382555" cy="12192000"/>
          </a:xfrm>
          <a:prstGeom prst="rect">
            <a:avLst/>
          </a:prstGeom>
          <a:solidFill>
            <a:srgbClr val="84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335D26-D2D5-4D56-BB6D-42FDD4BC3978}"/>
              </a:ext>
            </a:extLst>
          </p:cNvPr>
          <p:cNvSpPr txBox="1"/>
          <p:nvPr/>
        </p:nvSpPr>
        <p:spPr>
          <a:xfrm>
            <a:off x="1379690" y="1404772"/>
            <a:ext cx="3275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ea typeface="나눔스퀘어 Bold" panose="020B0600000101010101"/>
            </a:endParaRPr>
          </a:p>
        </p:txBody>
      </p:sp>
      <p:pic>
        <p:nvPicPr>
          <p:cNvPr id="1026" name="Picture 2" descr="C:\Users\user\AppData\Local\Temp\msohtmlclip1\02\clip_image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2" y="1706470"/>
            <a:ext cx="2022523" cy="369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571" y="1731415"/>
            <a:ext cx="1831485" cy="36845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118" y="1731415"/>
            <a:ext cx="2665183" cy="36870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D9F5ED-23FB-45B1-ADE5-E7CF2DFAD378}"/>
              </a:ext>
            </a:extLst>
          </p:cNvPr>
          <p:cNvSpPr txBox="1"/>
          <p:nvPr/>
        </p:nvSpPr>
        <p:spPr>
          <a:xfrm>
            <a:off x="482522" y="5579332"/>
            <a:ext cx="243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 dirty="0" err="1"/>
              <a:t>스타필드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안내봇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9F5ED-23FB-45B1-ADE5-E7CF2DFAD378}"/>
              </a:ext>
            </a:extLst>
          </p:cNvPr>
          <p:cNvSpPr txBox="1"/>
          <p:nvPr/>
        </p:nvSpPr>
        <p:spPr>
          <a:xfrm>
            <a:off x="3017610" y="5606038"/>
            <a:ext cx="25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b="1" dirty="0"/>
              <a:t>광고 송출 모바일 로봇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9F5ED-23FB-45B1-ADE5-E7CF2DFAD378}"/>
              </a:ext>
            </a:extLst>
          </p:cNvPr>
          <p:cNvSpPr txBox="1"/>
          <p:nvPr/>
        </p:nvSpPr>
        <p:spPr>
          <a:xfrm>
            <a:off x="6598855" y="5567431"/>
            <a:ext cx="989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 dirty="0" err="1"/>
              <a:t>삼성봇</a:t>
            </a:r>
            <a:endParaRPr lang="ko-KR" altLang="en-US" sz="2000" b="1" dirty="0"/>
          </a:p>
        </p:txBody>
      </p:sp>
      <p:grpSp>
        <p:nvGrpSpPr>
          <p:cNvPr id="19" name="그룹 45">
            <a:extLst>
              <a:ext uri="{FF2B5EF4-FFF2-40B4-BE49-F238E27FC236}">
                <a16:creationId xmlns:a16="http://schemas.microsoft.com/office/drawing/2014/main" id="{056787BD-FECD-4B21-BCAB-26B36D4645B6}"/>
              </a:ext>
            </a:extLst>
          </p:cNvPr>
          <p:cNvGrpSpPr/>
          <p:nvPr/>
        </p:nvGrpSpPr>
        <p:grpSpPr>
          <a:xfrm>
            <a:off x="482522" y="133495"/>
            <a:ext cx="3275831" cy="1442313"/>
            <a:chOff x="1438213" y="238580"/>
            <a:chExt cx="3275830" cy="144231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1DB9ED-4828-40A8-A5DB-35A7A99CD93A}"/>
                </a:ext>
              </a:extLst>
            </p:cNvPr>
            <p:cNvSpPr txBox="1"/>
            <p:nvPr/>
          </p:nvSpPr>
          <p:spPr>
            <a:xfrm>
              <a:off x="1624261" y="238580"/>
              <a:ext cx="1204654" cy="104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200" dirty="0">
                  <a:solidFill>
                    <a:srgbClr val="193441"/>
                  </a:solidFill>
                  <a:latin typeface="+mj-ea"/>
                  <a:ea typeface="+mj-ea"/>
                </a:rPr>
                <a:t>01</a:t>
              </a:r>
              <a:endParaRPr lang="ko-KR" altLang="en-US" sz="6200" dirty="0">
                <a:solidFill>
                  <a:srgbClr val="19344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35D26-D2D5-4D56-BB6D-42FDD4BC3978}"/>
                </a:ext>
              </a:extLst>
            </p:cNvPr>
            <p:cNvSpPr txBox="1"/>
            <p:nvPr/>
          </p:nvSpPr>
          <p:spPr>
            <a:xfrm>
              <a:off x="1438213" y="1373117"/>
              <a:ext cx="32758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>
                <a:ea typeface="나눔스퀘어 Bold" panose="020B0600000101010101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AF715A-CE7A-4410-AF7D-7BD43F84BD44}"/>
              </a:ext>
            </a:extLst>
          </p:cNvPr>
          <p:cNvSpPr txBox="1"/>
          <p:nvPr/>
        </p:nvSpPr>
        <p:spPr>
          <a:xfrm>
            <a:off x="1873224" y="358332"/>
            <a:ext cx="5968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+mj-ea"/>
                <a:ea typeface="+mj-ea"/>
              </a:rPr>
              <a:t>인공지능연구소 </a:t>
            </a:r>
            <a:r>
              <a:rPr lang="ko-KR" altLang="en-US" sz="2400" b="1" dirty="0" err="1">
                <a:latin typeface="+mj-ea"/>
                <a:ea typeface="+mj-ea"/>
              </a:rPr>
              <a:t>안내봇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6807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B44E04-63F5-4691-96BF-B0916C098643}"/>
              </a:ext>
            </a:extLst>
          </p:cNvPr>
          <p:cNvSpPr/>
          <p:nvPr/>
        </p:nvSpPr>
        <p:spPr>
          <a:xfrm rot="5400000">
            <a:off x="4380726" y="570723"/>
            <a:ext cx="382555" cy="12192000"/>
          </a:xfrm>
          <a:prstGeom prst="rect">
            <a:avLst/>
          </a:prstGeom>
          <a:solidFill>
            <a:srgbClr val="84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grpSp>
        <p:nvGrpSpPr>
          <p:cNvPr id="2" name="그룹 45">
            <a:extLst>
              <a:ext uri="{FF2B5EF4-FFF2-40B4-BE49-F238E27FC236}">
                <a16:creationId xmlns:a16="http://schemas.microsoft.com/office/drawing/2014/main" id="{056787BD-FECD-4B21-BCAB-26B36D4645B6}"/>
              </a:ext>
            </a:extLst>
          </p:cNvPr>
          <p:cNvGrpSpPr/>
          <p:nvPr/>
        </p:nvGrpSpPr>
        <p:grpSpPr>
          <a:xfrm>
            <a:off x="-52657" y="287601"/>
            <a:ext cx="3275831" cy="1357435"/>
            <a:chOff x="1438213" y="323458"/>
            <a:chExt cx="3275830" cy="135743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1DB9ED-4828-40A8-A5DB-35A7A99CD93A}"/>
                </a:ext>
              </a:extLst>
            </p:cNvPr>
            <p:cNvSpPr txBox="1"/>
            <p:nvPr/>
          </p:nvSpPr>
          <p:spPr>
            <a:xfrm>
              <a:off x="1755206" y="323458"/>
              <a:ext cx="1204654" cy="104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200" dirty="0">
                  <a:solidFill>
                    <a:srgbClr val="193441"/>
                  </a:solidFill>
                  <a:latin typeface="+mj-ea"/>
                  <a:ea typeface="+mj-ea"/>
                </a:rPr>
                <a:t>02</a:t>
              </a:r>
              <a:endParaRPr lang="ko-KR" altLang="en-US" sz="6200" dirty="0">
                <a:solidFill>
                  <a:srgbClr val="193441"/>
                </a:solidFill>
                <a:latin typeface="+mj-ea"/>
                <a:ea typeface="+mj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335D26-D2D5-4D56-BB6D-42FDD4BC3978}"/>
                </a:ext>
              </a:extLst>
            </p:cNvPr>
            <p:cNvSpPr txBox="1"/>
            <p:nvPr/>
          </p:nvSpPr>
          <p:spPr>
            <a:xfrm>
              <a:off x="1438213" y="1373117"/>
              <a:ext cx="32758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>
                <a:ea typeface="나눔스퀘어 Bold" panose="020B0600000101010101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AF715A-CE7A-4410-AF7D-7BD43F84BD44}"/>
              </a:ext>
            </a:extLst>
          </p:cNvPr>
          <p:cNvSpPr txBox="1"/>
          <p:nvPr/>
        </p:nvSpPr>
        <p:spPr>
          <a:xfrm>
            <a:off x="1286984" y="458932"/>
            <a:ext cx="725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+mj-ea"/>
                <a:ea typeface="+mj-ea"/>
              </a:rPr>
              <a:t>주요 기능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0255" y="1737360"/>
            <a:ext cx="3670305" cy="2683420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847114" y="1739911"/>
            <a:ext cx="3748246" cy="2642595"/>
          </a:xfrm>
          <a:prstGeom prst="rect">
            <a:avLst/>
          </a:prstGeom>
          <a:solidFill>
            <a:srgbClr val="272123"/>
          </a:solidFill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-52657" y="2074181"/>
            <a:ext cx="4582778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	</a:t>
            </a:r>
            <a:r>
              <a:rPr lang="en-US" altLang="ko-KR" sz="1700" b="1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501</a:t>
            </a:r>
            <a:r>
              <a:rPr lang="ko-KR" altLang="en-US" sz="17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호 강의실로 </a:t>
            </a:r>
            <a:r>
              <a:rPr lang="ko-KR" altLang="en-US" sz="1700" b="1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안내해줘</a:t>
            </a:r>
            <a:endParaRPr lang="en-US" altLang="ko-KR" sz="1700" b="1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ko-KR" altLang="en-US" sz="1700" b="1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17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	</a:t>
            </a:r>
            <a:r>
              <a:rPr lang="ko-KR" altLang="en-US" sz="1700" b="1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윤은영교수님 </a:t>
            </a:r>
            <a:r>
              <a:rPr lang="ko-KR" altLang="en-US" sz="17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강의실로 </a:t>
            </a:r>
            <a:r>
              <a:rPr lang="ko-KR" altLang="en-US" sz="1700" b="1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안내해줘</a:t>
            </a:r>
            <a:endParaRPr lang="en-US" altLang="ko-KR" sz="1700" b="1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ko-KR" altLang="en-US" sz="1700" b="1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en-US" altLang="ko-KR" sz="1700" b="1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	3</a:t>
            </a:r>
            <a:r>
              <a:rPr lang="ko-KR" altLang="en-US" sz="17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시에 시작하는 인공지능 </a:t>
            </a:r>
            <a:r>
              <a:rPr lang="ko-KR" altLang="en-US" sz="1700" b="1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수업은</a:t>
            </a:r>
            <a:r>
              <a:rPr lang="en-US" altLang="ko-KR" sz="1700" b="1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  <a:p>
            <a:pPr algn="ctr"/>
            <a:endParaRPr lang="en-US" altLang="ko-KR" sz="1700" b="1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en-US" altLang="ko-KR" sz="1700" b="1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	</a:t>
            </a:r>
            <a:r>
              <a:rPr lang="ko-KR" altLang="en-US" sz="1700" b="1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이 </a:t>
            </a:r>
            <a:r>
              <a:rPr lang="ko-KR" altLang="en-US" sz="17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건물에는 어떤 </a:t>
            </a:r>
            <a:r>
              <a:rPr lang="ko-KR" altLang="en-US" sz="1700" b="1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연구실이 있나요  </a:t>
            </a:r>
            <a:r>
              <a:rPr lang="en-US" altLang="ko-KR" sz="17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  <a:p>
            <a:pPr algn="ctr"/>
            <a:endParaRPr lang="en-US" altLang="ko-KR" b="1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12583" y="2263462"/>
            <a:ext cx="27356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실내 지도 정보 등록 </a:t>
            </a:r>
            <a:r>
              <a:rPr lang="en-US" altLang="ko-KR" sz="2000" b="1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  <a:p>
            <a:pPr algn="ctr"/>
            <a:endParaRPr lang="en-US" altLang="ko-KR" sz="2000" b="1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en-US" altLang="ko-KR" sz="2000" b="1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SLAM ?</a:t>
            </a:r>
          </a:p>
          <a:p>
            <a:pPr algn="ctr"/>
            <a:endParaRPr lang="en-US" altLang="ko-KR" sz="2000" b="1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en-US" altLang="ko-KR" sz="2000" b="1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ROS</a:t>
            </a:r>
          </a:p>
          <a:p>
            <a:pPr algn="ctr"/>
            <a:endParaRPr lang="en-US" altLang="ko-KR" sz="2000" b="1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22389" y="4678986"/>
            <a:ext cx="2646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자연어처리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(NLP)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8943" y="4678986"/>
            <a:ext cx="322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로봇제어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+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실내 자율주행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78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B44E04-63F5-4691-96BF-B0916C098643}"/>
              </a:ext>
            </a:extLst>
          </p:cNvPr>
          <p:cNvSpPr/>
          <p:nvPr/>
        </p:nvSpPr>
        <p:spPr>
          <a:xfrm rot="5400000">
            <a:off x="4380726" y="570723"/>
            <a:ext cx="382555" cy="12192000"/>
          </a:xfrm>
          <a:prstGeom prst="rect">
            <a:avLst/>
          </a:prstGeom>
          <a:solidFill>
            <a:srgbClr val="84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grpSp>
        <p:nvGrpSpPr>
          <p:cNvPr id="2" name="그룹 45">
            <a:extLst>
              <a:ext uri="{FF2B5EF4-FFF2-40B4-BE49-F238E27FC236}">
                <a16:creationId xmlns:a16="http://schemas.microsoft.com/office/drawing/2014/main" id="{056787BD-FECD-4B21-BCAB-26B36D4645B6}"/>
              </a:ext>
            </a:extLst>
          </p:cNvPr>
          <p:cNvGrpSpPr/>
          <p:nvPr/>
        </p:nvGrpSpPr>
        <p:grpSpPr>
          <a:xfrm>
            <a:off x="556154" y="257824"/>
            <a:ext cx="4346191" cy="1370587"/>
            <a:chOff x="367853" y="310306"/>
            <a:chExt cx="4346190" cy="137058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1DB9ED-4828-40A8-A5DB-35A7A99CD93A}"/>
                </a:ext>
              </a:extLst>
            </p:cNvPr>
            <p:cNvSpPr txBox="1"/>
            <p:nvPr/>
          </p:nvSpPr>
          <p:spPr>
            <a:xfrm>
              <a:off x="367853" y="310306"/>
              <a:ext cx="1204654" cy="104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200" dirty="0">
                  <a:solidFill>
                    <a:srgbClr val="193441"/>
                  </a:solidFill>
                  <a:latin typeface="+mj-ea"/>
                  <a:ea typeface="+mj-ea"/>
                </a:rPr>
                <a:t>03</a:t>
              </a:r>
              <a:endParaRPr lang="ko-KR" altLang="en-US" sz="6200" dirty="0">
                <a:solidFill>
                  <a:srgbClr val="193441"/>
                </a:solidFill>
                <a:latin typeface="+mj-ea"/>
                <a:ea typeface="+mj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335D26-D2D5-4D56-BB6D-42FDD4BC3978}"/>
                </a:ext>
              </a:extLst>
            </p:cNvPr>
            <p:cNvSpPr txBox="1"/>
            <p:nvPr/>
          </p:nvSpPr>
          <p:spPr>
            <a:xfrm>
              <a:off x="1438213" y="1373117"/>
              <a:ext cx="32758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>
                <a:ea typeface="나눔스퀘어 Bold" panose="020B0600000101010101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AF715A-CE7A-4410-AF7D-7BD43F84BD44}"/>
              </a:ext>
            </a:extLst>
          </p:cNvPr>
          <p:cNvSpPr txBox="1"/>
          <p:nvPr/>
        </p:nvSpPr>
        <p:spPr>
          <a:xfrm>
            <a:off x="1694306" y="257953"/>
            <a:ext cx="5929755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atin typeface="+mj-ea"/>
                <a:ea typeface="+mj-ea"/>
              </a:rPr>
              <a:t>HW </a:t>
            </a:r>
            <a:r>
              <a:rPr lang="ko-KR" altLang="en-US" sz="4000" dirty="0" smtClean="0">
                <a:latin typeface="+mj-ea"/>
                <a:ea typeface="+mj-ea"/>
              </a:rPr>
              <a:t>디자인</a:t>
            </a:r>
            <a:endParaRPr lang="ko-KR" altLang="en-US" sz="40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76" y="1644781"/>
            <a:ext cx="2665183" cy="368701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791886" y="1618015"/>
            <a:ext cx="4371212" cy="1712415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63895" y="1388440"/>
            <a:ext cx="2300638" cy="35428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64091" y="1374232"/>
            <a:ext cx="21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로봇 외형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5593" y="1963123"/>
            <a:ext cx="38037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3D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디자인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3D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프린터를 이용하여 외형을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제작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360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회전가능한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wheel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사용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91886" y="4116647"/>
            <a:ext cx="4371212" cy="1371226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63895" y="3887072"/>
            <a:ext cx="2300638" cy="35428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23958" y="3879548"/>
            <a:ext cx="21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출력부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75592" y="4427408"/>
            <a:ext cx="3803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터치 디스플레이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삽입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오디오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송출가능한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스피커 삽입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79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B44E04-63F5-4691-96BF-B0916C098643}"/>
              </a:ext>
            </a:extLst>
          </p:cNvPr>
          <p:cNvSpPr/>
          <p:nvPr/>
        </p:nvSpPr>
        <p:spPr>
          <a:xfrm rot="5400000">
            <a:off x="4380726" y="570723"/>
            <a:ext cx="382555" cy="12192000"/>
          </a:xfrm>
          <a:prstGeom prst="rect">
            <a:avLst/>
          </a:prstGeom>
          <a:solidFill>
            <a:srgbClr val="84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grpSp>
        <p:nvGrpSpPr>
          <p:cNvPr id="2" name="그룹 45">
            <a:extLst>
              <a:ext uri="{FF2B5EF4-FFF2-40B4-BE49-F238E27FC236}">
                <a16:creationId xmlns:a16="http://schemas.microsoft.com/office/drawing/2014/main" id="{056787BD-FECD-4B21-BCAB-26B36D4645B6}"/>
              </a:ext>
            </a:extLst>
          </p:cNvPr>
          <p:cNvGrpSpPr/>
          <p:nvPr/>
        </p:nvGrpSpPr>
        <p:grpSpPr>
          <a:xfrm>
            <a:off x="556154" y="257824"/>
            <a:ext cx="4346191" cy="1370587"/>
            <a:chOff x="367853" y="310306"/>
            <a:chExt cx="4346190" cy="137058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1DB9ED-4828-40A8-A5DB-35A7A99CD93A}"/>
                </a:ext>
              </a:extLst>
            </p:cNvPr>
            <p:cNvSpPr txBox="1"/>
            <p:nvPr/>
          </p:nvSpPr>
          <p:spPr>
            <a:xfrm>
              <a:off x="367853" y="310306"/>
              <a:ext cx="1204654" cy="104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200" dirty="0" smtClean="0">
                  <a:solidFill>
                    <a:srgbClr val="193441"/>
                  </a:solidFill>
                  <a:latin typeface="+mj-ea"/>
                  <a:ea typeface="+mj-ea"/>
                </a:rPr>
                <a:t>04</a:t>
              </a:r>
              <a:endParaRPr lang="ko-KR" altLang="en-US" sz="6200" dirty="0">
                <a:solidFill>
                  <a:srgbClr val="193441"/>
                </a:solidFill>
                <a:latin typeface="+mj-ea"/>
                <a:ea typeface="+mj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335D26-D2D5-4D56-BB6D-42FDD4BC3978}"/>
                </a:ext>
              </a:extLst>
            </p:cNvPr>
            <p:cNvSpPr txBox="1"/>
            <p:nvPr/>
          </p:nvSpPr>
          <p:spPr>
            <a:xfrm>
              <a:off x="1438213" y="1373117"/>
              <a:ext cx="32758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>
                <a:ea typeface="나눔스퀘어 Bold" panose="020B0600000101010101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AF715A-CE7A-4410-AF7D-7BD43F84BD44}"/>
              </a:ext>
            </a:extLst>
          </p:cNvPr>
          <p:cNvSpPr txBox="1"/>
          <p:nvPr/>
        </p:nvSpPr>
        <p:spPr>
          <a:xfrm>
            <a:off x="1694306" y="257953"/>
            <a:ext cx="5929755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atin typeface="+mj-ea"/>
                <a:ea typeface="+mj-ea"/>
              </a:rPr>
              <a:t>SW </a:t>
            </a:r>
            <a:r>
              <a:rPr lang="ko-KR" altLang="en-US" sz="4000" dirty="0" smtClean="0">
                <a:latin typeface="+mj-ea"/>
                <a:ea typeface="+mj-ea"/>
              </a:rPr>
              <a:t>알고리즘 구현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066" y="1903010"/>
            <a:ext cx="3194696" cy="60518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82199" y="2070868"/>
            <a:ext cx="297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음성인식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1066" y="2770812"/>
            <a:ext cx="3194696" cy="60518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82199" y="2938670"/>
            <a:ext cx="297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자율주행</a:t>
            </a:r>
            <a:endParaRPr lang="en-US" altLang="ko-KR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71066" y="3615888"/>
            <a:ext cx="3194696" cy="60518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82199" y="3783746"/>
            <a:ext cx="297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로봇 제어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02148" y="2753178"/>
            <a:ext cx="3194696" cy="60518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13281" y="2921036"/>
            <a:ext cx="297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지도 생성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802148" y="1903010"/>
            <a:ext cx="3194696" cy="60518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913281" y="2070868"/>
            <a:ext cx="297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음성 정보 송출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802148" y="3605972"/>
            <a:ext cx="3194696" cy="60518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913281" y="3773830"/>
            <a:ext cx="297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장애물 인식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71066" y="4525368"/>
            <a:ext cx="3194696" cy="60518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82199" y="4693226"/>
            <a:ext cx="297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연구소 관련 데이터 저장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802148" y="4515452"/>
            <a:ext cx="3194696" cy="60518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13281" y="4683310"/>
            <a:ext cx="297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통신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77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B44E04-63F5-4691-96BF-B0916C098643}"/>
              </a:ext>
            </a:extLst>
          </p:cNvPr>
          <p:cNvSpPr/>
          <p:nvPr/>
        </p:nvSpPr>
        <p:spPr>
          <a:xfrm rot="5400000">
            <a:off x="4380726" y="570723"/>
            <a:ext cx="382555" cy="12192000"/>
          </a:xfrm>
          <a:prstGeom prst="rect">
            <a:avLst/>
          </a:prstGeom>
          <a:solidFill>
            <a:srgbClr val="84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grpSp>
        <p:nvGrpSpPr>
          <p:cNvPr id="2" name="그룹 45">
            <a:extLst>
              <a:ext uri="{FF2B5EF4-FFF2-40B4-BE49-F238E27FC236}">
                <a16:creationId xmlns:a16="http://schemas.microsoft.com/office/drawing/2014/main" id="{056787BD-FECD-4B21-BCAB-26B36D4645B6}"/>
              </a:ext>
            </a:extLst>
          </p:cNvPr>
          <p:cNvGrpSpPr/>
          <p:nvPr/>
        </p:nvGrpSpPr>
        <p:grpSpPr>
          <a:xfrm>
            <a:off x="584662" y="258684"/>
            <a:ext cx="4346191" cy="1370587"/>
            <a:chOff x="367853" y="310306"/>
            <a:chExt cx="4346190" cy="137058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1DB9ED-4828-40A8-A5DB-35A7A99CD93A}"/>
                </a:ext>
              </a:extLst>
            </p:cNvPr>
            <p:cNvSpPr txBox="1"/>
            <p:nvPr/>
          </p:nvSpPr>
          <p:spPr>
            <a:xfrm>
              <a:off x="367853" y="310306"/>
              <a:ext cx="1204654" cy="104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200" dirty="0" smtClean="0">
                  <a:solidFill>
                    <a:srgbClr val="193441"/>
                  </a:solidFill>
                  <a:latin typeface="+mn-ea"/>
                </a:rPr>
                <a:t>05</a:t>
              </a:r>
              <a:r>
                <a:rPr lang="en-US" altLang="ko-KR" sz="6200" dirty="0" smtClean="0">
                  <a:solidFill>
                    <a:srgbClr val="193441"/>
                  </a:solidFill>
                  <a:latin typeface="+mj-ea"/>
                  <a:ea typeface="+mj-ea"/>
                </a:rPr>
                <a:t> </a:t>
              </a:r>
              <a:endParaRPr lang="ko-KR" altLang="en-US" sz="6200" dirty="0">
                <a:solidFill>
                  <a:srgbClr val="193441"/>
                </a:solidFill>
                <a:latin typeface="+mj-ea"/>
                <a:ea typeface="+mj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335D26-D2D5-4D56-BB6D-42FDD4BC3978}"/>
                </a:ext>
              </a:extLst>
            </p:cNvPr>
            <p:cNvSpPr txBox="1"/>
            <p:nvPr/>
          </p:nvSpPr>
          <p:spPr>
            <a:xfrm>
              <a:off x="1438213" y="1373117"/>
              <a:ext cx="32758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>
                <a:ea typeface="나눔스퀘어 Bold" panose="020B0600000101010101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1AF715A-CE7A-4410-AF7D-7BD43F84BD44}"/>
              </a:ext>
            </a:extLst>
          </p:cNvPr>
          <p:cNvSpPr txBox="1"/>
          <p:nvPr/>
        </p:nvSpPr>
        <p:spPr>
          <a:xfrm>
            <a:off x="1789316" y="458738"/>
            <a:ext cx="596815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+mj-ea"/>
                <a:ea typeface="+mj-ea"/>
              </a:rPr>
              <a:t>질문사항</a:t>
            </a:r>
            <a:r>
              <a:rPr lang="en-US" altLang="ko-KR" sz="2400" b="1" dirty="0" smtClean="0">
                <a:latin typeface="+mj-ea"/>
                <a:ea typeface="+mj-ea"/>
              </a:rPr>
              <a:t>..</a:t>
            </a:r>
            <a:endParaRPr lang="ko-KR" altLang="en-US" sz="2400" b="1" dirty="0">
              <a:latin typeface="+mj-ea"/>
              <a:ea typeface="+mj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62" y="1508413"/>
            <a:ext cx="1408399" cy="194837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1AF715A-CE7A-4410-AF7D-7BD43F84BD44}"/>
              </a:ext>
            </a:extLst>
          </p:cNvPr>
          <p:cNvSpPr txBox="1"/>
          <p:nvPr/>
        </p:nvSpPr>
        <p:spPr>
          <a:xfrm>
            <a:off x="2390601" y="1358774"/>
            <a:ext cx="63876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+mj-ea"/>
                <a:ea typeface="+mj-ea"/>
              </a:rPr>
              <a:t>다음과 같은 사이즈</a:t>
            </a:r>
            <a:r>
              <a:rPr lang="en-US" altLang="ko-KR" sz="2400" b="1" dirty="0" smtClean="0">
                <a:latin typeface="+mj-ea"/>
                <a:ea typeface="+mj-ea"/>
              </a:rPr>
              <a:t>( </a:t>
            </a:r>
            <a:r>
              <a:rPr lang="ko-KR" altLang="en-US" sz="2400" b="1" dirty="0" smtClean="0">
                <a:latin typeface="+mj-ea"/>
                <a:ea typeface="+mj-ea"/>
              </a:rPr>
              <a:t>약</a:t>
            </a:r>
            <a:r>
              <a:rPr lang="en-US" altLang="ko-KR" sz="2400" b="1" dirty="0" smtClean="0">
                <a:latin typeface="+mj-ea"/>
                <a:ea typeface="+mj-ea"/>
              </a:rPr>
              <a:t> 1m ) </a:t>
            </a:r>
            <a:r>
              <a:rPr lang="ko-KR" altLang="en-US" sz="2400" b="1" dirty="0" err="1" smtClean="0">
                <a:latin typeface="+mj-ea"/>
                <a:ea typeface="+mj-ea"/>
              </a:rPr>
              <a:t>이상되는</a:t>
            </a:r>
            <a:r>
              <a:rPr lang="ko-KR" altLang="en-US" sz="2400" b="1" dirty="0" smtClean="0">
                <a:latin typeface="+mj-ea"/>
                <a:ea typeface="+mj-ea"/>
              </a:rPr>
              <a:t> 몸체를 </a:t>
            </a:r>
            <a:r>
              <a:rPr lang="ko-KR" altLang="en-US" sz="2400" b="1" dirty="0" smtClean="0">
                <a:latin typeface="+mn-ea"/>
              </a:rPr>
              <a:t>출력할 수 있는 </a:t>
            </a:r>
            <a:r>
              <a:rPr lang="en-US" altLang="ko-KR" sz="2400" b="1" dirty="0" smtClean="0">
                <a:latin typeface="+mn-ea"/>
              </a:rPr>
              <a:t>3D </a:t>
            </a:r>
            <a:r>
              <a:rPr lang="ko-KR" altLang="en-US" sz="2400" b="1" dirty="0" smtClean="0">
                <a:latin typeface="+mn-ea"/>
              </a:rPr>
              <a:t>프린터가 있나요</a:t>
            </a:r>
            <a:r>
              <a:rPr lang="en-US" altLang="ko-KR" sz="2400" b="1" dirty="0" smtClean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+mn-ea"/>
              </a:rPr>
              <a:t>만약 없다면 몸체의</a:t>
            </a:r>
            <a:r>
              <a:rPr lang="ko-KR" altLang="ko-KR" dirty="0">
                <a:latin typeface="+mn-ea"/>
              </a:rPr>
              <a:t> </a:t>
            </a:r>
            <a:r>
              <a:rPr lang="ko-KR" altLang="ko-KR" sz="2400" b="1" dirty="0">
                <a:latin typeface="+mn-ea"/>
              </a:rPr>
              <a:t>기본 </a:t>
            </a:r>
            <a:r>
              <a:rPr lang="ko-KR" altLang="ko-KR" sz="2400" b="1" dirty="0" smtClean="0">
                <a:latin typeface="+mn-ea"/>
              </a:rPr>
              <a:t>틀</a:t>
            </a:r>
            <a:r>
              <a:rPr lang="ko-KR" altLang="en-US" sz="2400" b="1" dirty="0" smtClean="0">
                <a:latin typeface="+mn-ea"/>
              </a:rPr>
              <a:t>을</a:t>
            </a:r>
            <a:r>
              <a:rPr lang="ko-KR" altLang="ko-KR" sz="2400" b="1" dirty="0">
                <a:latin typeface="+mn-ea"/>
              </a:rPr>
              <a:t> </a:t>
            </a:r>
            <a:r>
              <a:rPr lang="ko-KR" altLang="ko-KR" sz="2400" b="1" dirty="0" smtClean="0">
                <a:latin typeface="+mn-ea"/>
              </a:rPr>
              <a:t>제작</a:t>
            </a:r>
            <a:r>
              <a:rPr lang="ko-KR" altLang="en-US" sz="2400" b="1" dirty="0" smtClean="0">
                <a:latin typeface="+mn-ea"/>
              </a:rPr>
              <a:t>할 수 있는 로봇</a:t>
            </a:r>
            <a:r>
              <a:rPr lang="ko-KR" altLang="ko-KR" sz="2400" b="1" dirty="0">
                <a:latin typeface="+mn-ea"/>
              </a:rPr>
              <a:t> </a:t>
            </a:r>
            <a:r>
              <a:rPr lang="ko-KR" altLang="ko-KR" sz="2400" b="1" dirty="0" smtClean="0">
                <a:latin typeface="+mn-ea"/>
              </a:rPr>
              <a:t>플랫폼</a:t>
            </a:r>
            <a:r>
              <a:rPr lang="ko-KR" altLang="en-US" sz="2400" b="1" dirty="0" smtClean="0">
                <a:latin typeface="+mn-ea"/>
              </a:rPr>
              <a:t>이 있나요 </a:t>
            </a:r>
            <a:r>
              <a:rPr lang="en-US" altLang="ko-KR" sz="2400" b="1" dirty="0" smtClean="0">
                <a:latin typeface="+mn-ea"/>
              </a:rPr>
              <a:t>??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4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215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10303</TotalTime>
  <Words>287</Words>
  <Application>Microsoft Office PowerPoint</Application>
  <PresentationFormat>화면 슬라이드 쇼(4:3)</PresentationFormat>
  <Paragraphs>67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Calibri Light</vt:lpstr>
      <vt:lpstr>Calibri</vt:lpstr>
      <vt:lpstr>맑은 고딕</vt:lpstr>
      <vt:lpstr>Yoon 윤고딕 520_TT</vt:lpstr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hyeonji kim</dc:creator>
  <cp:lastModifiedBy>user</cp:lastModifiedBy>
  <cp:revision>542</cp:revision>
  <dcterms:created xsi:type="dcterms:W3CDTF">2019-05-03T09:31:21Z</dcterms:created>
  <dcterms:modified xsi:type="dcterms:W3CDTF">2020-08-27T07:37:09Z</dcterms:modified>
</cp:coreProperties>
</file>