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Montserrat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Oswald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E9492A-42C1-42F8-8EC9-24B9F7480475}">
  <a:tblStyle styleId="{90E9492A-42C1-42F8-8EC9-24B9F74804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Lato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57" Type="http://schemas.openxmlformats.org/officeDocument/2006/relationships/font" Target="fonts/Oswald-regular.fntdata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a147ae70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3a147ae70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3a147ae7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3a147ae7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a147ae70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3a147ae70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a147ae70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3a147ae70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3a147ae70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3a147ae70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454dfdd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454dfdd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3a147ae70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3a147ae70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3a147ae70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3a147ae70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454dfdd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454dfdd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454dfdd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454dfdd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54dfdda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54dfdda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3a147ae70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3a147ae70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454dfdda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454dfdda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454dfdda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454dfdda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454dfdda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454dfdda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454dfdda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454dfdda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454dfd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454dfd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454dfdda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454dfdda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3a147ae7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3a147ae7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3a147ae70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3a147ae70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3a147ae70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3a147ae70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54dfdda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54dfdda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3a147ae70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3a147ae70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3a147ae70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3a147ae70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454dfdda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454dfdda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454dfdd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454dfdd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3a147ae70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3a147ae70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454dfdda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454dfdda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454dfdd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454dfdd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454dfdd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454dfdd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454dfdda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454dfdda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454dfdd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454dfdd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3a147ae70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3a147ae70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454dfdda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454dfdda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454dfdda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454dfdda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3a147ae70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3a147ae70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a147ae70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a147ae7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3a147ae7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3a147ae7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54dfdd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454dfdd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3a147ae70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3a147ae70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3a147ae70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3a147ae70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496650" y="308772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-12" y="47105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Cristian M. Luna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113" y="1554200"/>
            <a:ext cx="4127985" cy="2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GroupLens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 MovieLens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2 Sets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‘Small’</a:t>
            </a:r>
            <a:endParaRPr sz="2600"/>
          </a:p>
        </p:txBody>
      </p:sp>
      <p:sp>
        <p:nvSpPr>
          <p:cNvPr id="192" name="Google Shape;192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100,000 Ratings 600 Users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GroupLens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 MovieLens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2 Sets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‘Small’</a:t>
            </a:r>
            <a:endParaRPr sz="2600"/>
          </a:p>
        </p:txBody>
      </p:sp>
      <p:sp>
        <p:nvSpPr>
          <p:cNvPr id="199" name="Google Shape;199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100,000 Ratings 600 Users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Movie, User ID, Tags, Ratings, etc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3078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per Year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175" y="1307850"/>
            <a:ext cx="5261525" cy="35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338" y="1138600"/>
            <a:ext cx="5463325" cy="36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026" y="981200"/>
            <a:ext cx="2935950" cy="39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378" y="1262175"/>
            <a:ext cx="327660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++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00" y="1046500"/>
            <a:ext cx="5645200" cy="37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++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1161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RMSE: 0.4991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++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1161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RMSE: 0.4991</a:t>
            </a:r>
            <a:endParaRPr sz="2000"/>
          </a:p>
        </p:txBody>
      </p:sp>
      <p:graphicFrame>
        <p:nvGraphicFramePr>
          <p:cNvPr id="248" name="Google Shape;248;p31"/>
          <p:cNvGraphicFramePr/>
          <p:nvPr/>
        </p:nvGraphicFramePr>
        <p:xfrm>
          <a:off x="1857375" y="22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{90E9492A-42C1-42F8-8EC9-24B9F7480475}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 ID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Movie ID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Rating</a:t>
                      </a:r>
                      <a:endParaRPr b="1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5.0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1337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3.5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501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2.0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2913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4.5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127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4.0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350" y="413700"/>
            <a:ext cx="4087300" cy="43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John Doe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John Doe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470025" y="1567550"/>
            <a:ext cx="406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5 Rated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John Doe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470025" y="1567550"/>
            <a:ext cx="406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5 Rated</a:t>
            </a:r>
            <a:endParaRPr sz="22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Seven; </a:t>
            </a:r>
            <a:r>
              <a:rPr lang="en" sz="2000">
                <a:solidFill>
                  <a:srgbClr val="00FF00"/>
                </a:solidFill>
              </a:rPr>
              <a:t>Hulu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Usual Suspects; </a:t>
            </a:r>
            <a:r>
              <a:rPr lang="en" sz="2000">
                <a:solidFill>
                  <a:srgbClr val="00FFFF"/>
                </a:solidFill>
              </a:rPr>
              <a:t>Amazon</a:t>
            </a:r>
            <a:endParaRPr sz="2000">
              <a:solidFill>
                <a:srgbClr val="00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Taxi Driver; </a:t>
            </a:r>
            <a:r>
              <a:rPr lang="en" sz="2000">
                <a:solidFill>
                  <a:srgbClr val="00FFFF"/>
                </a:solidFill>
              </a:rPr>
              <a:t>Amazon</a:t>
            </a:r>
            <a:endParaRPr sz="2000">
              <a:solidFill>
                <a:srgbClr val="00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Before Sunrise; </a:t>
            </a:r>
            <a:r>
              <a:rPr lang="en" sz="2000">
                <a:solidFill>
                  <a:srgbClr val="FF0000"/>
                </a:solidFill>
              </a:rPr>
              <a:t>Netflix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Natural Born Killer; </a:t>
            </a:r>
            <a:r>
              <a:rPr lang="en" sz="2000">
                <a:solidFill>
                  <a:srgbClr val="00FFFF"/>
                </a:solidFill>
              </a:rPr>
              <a:t>Amazon</a:t>
            </a:r>
            <a:endParaRPr sz="2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John Doe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470025" y="1567550"/>
            <a:ext cx="406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5 Rated</a:t>
            </a:r>
            <a:endParaRPr sz="22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Seven; </a:t>
            </a:r>
            <a:r>
              <a:rPr lang="en" sz="2000">
                <a:solidFill>
                  <a:srgbClr val="00FF00"/>
                </a:solidFill>
              </a:rPr>
              <a:t>Hulu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Usual Suspects; </a:t>
            </a:r>
            <a:r>
              <a:rPr lang="en" sz="2000">
                <a:solidFill>
                  <a:srgbClr val="00FFFF"/>
                </a:solidFill>
              </a:rPr>
              <a:t>Amazon</a:t>
            </a:r>
            <a:endParaRPr sz="2000">
              <a:solidFill>
                <a:srgbClr val="00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Taxi Driver; </a:t>
            </a:r>
            <a:r>
              <a:rPr lang="en" sz="2000">
                <a:solidFill>
                  <a:srgbClr val="00FFFF"/>
                </a:solidFill>
              </a:rPr>
              <a:t>Amazon</a:t>
            </a:r>
            <a:endParaRPr sz="2000">
              <a:solidFill>
                <a:srgbClr val="00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Before Sunrise; </a:t>
            </a:r>
            <a:r>
              <a:rPr lang="en" sz="2000">
                <a:solidFill>
                  <a:srgbClr val="FF0000"/>
                </a:solidFill>
              </a:rPr>
              <a:t>Netflix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Natural Born Killer; </a:t>
            </a:r>
            <a:r>
              <a:rPr lang="en" sz="2000">
                <a:solidFill>
                  <a:srgbClr val="00FFFF"/>
                </a:solidFill>
              </a:rPr>
              <a:t>Amazon</a:t>
            </a:r>
            <a:endParaRPr sz="2000">
              <a:solidFill>
                <a:srgbClr val="00FFFF"/>
              </a:solidFill>
            </a:endParaRPr>
          </a:p>
        </p:txBody>
      </p:sp>
      <p:sp>
        <p:nvSpPr>
          <p:cNvPr id="272" name="Google Shape;272;p35"/>
          <p:cNvSpPr txBox="1"/>
          <p:nvPr>
            <p:ph idx="2" type="body"/>
          </p:nvPr>
        </p:nvSpPr>
        <p:spPr>
          <a:xfrm>
            <a:off x="4572000" y="1567550"/>
            <a:ext cx="418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	Top 5 Recommended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John Doe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470025" y="1567550"/>
            <a:ext cx="406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5 Rated</a:t>
            </a:r>
            <a:endParaRPr sz="22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Seven; </a:t>
            </a:r>
            <a:r>
              <a:rPr lang="en" sz="2000">
                <a:solidFill>
                  <a:srgbClr val="00FF00"/>
                </a:solidFill>
              </a:rPr>
              <a:t>Hulu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Usual Suspects; </a:t>
            </a:r>
            <a:r>
              <a:rPr lang="en" sz="2000">
                <a:solidFill>
                  <a:srgbClr val="00FFFF"/>
                </a:solidFill>
              </a:rPr>
              <a:t>Amazon</a:t>
            </a:r>
            <a:endParaRPr sz="2000">
              <a:solidFill>
                <a:srgbClr val="00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Taxi Driver; </a:t>
            </a:r>
            <a:r>
              <a:rPr lang="en" sz="2000">
                <a:solidFill>
                  <a:srgbClr val="00FFFF"/>
                </a:solidFill>
              </a:rPr>
              <a:t>Amazon</a:t>
            </a:r>
            <a:endParaRPr sz="2000">
              <a:solidFill>
                <a:srgbClr val="00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Before Sunrise; </a:t>
            </a:r>
            <a:r>
              <a:rPr lang="en" sz="2000">
                <a:solidFill>
                  <a:srgbClr val="FF0000"/>
                </a:solidFill>
              </a:rPr>
              <a:t>Netflix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Natural Born Killer; </a:t>
            </a:r>
            <a:r>
              <a:rPr lang="en" sz="2000">
                <a:solidFill>
                  <a:srgbClr val="00FFFF"/>
                </a:solidFill>
              </a:rPr>
              <a:t>Amazon</a:t>
            </a:r>
            <a:endParaRPr sz="2000">
              <a:solidFill>
                <a:srgbClr val="00FFFF"/>
              </a:solidFill>
            </a:endParaRPr>
          </a:p>
        </p:txBody>
      </p:sp>
      <p:sp>
        <p:nvSpPr>
          <p:cNvPr id="279" name="Google Shape;279;p36"/>
          <p:cNvSpPr txBox="1"/>
          <p:nvPr>
            <p:ph idx="2" type="body"/>
          </p:nvPr>
        </p:nvSpPr>
        <p:spPr>
          <a:xfrm>
            <a:off x="4572000" y="1567550"/>
            <a:ext cx="418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Top 5 Recommended</a:t>
            </a:r>
            <a:endParaRPr sz="22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Wild Tales; </a:t>
            </a:r>
            <a:r>
              <a:rPr lang="en" sz="2000">
                <a:solidFill>
                  <a:srgbClr val="00FF00"/>
                </a:solidFill>
              </a:rPr>
              <a:t>Hulu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Singin’ in the Rain; </a:t>
            </a:r>
            <a:r>
              <a:rPr lang="en" sz="2000">
                <a:solidFill>
                  <a:srgbClr val="00FF00"/>
                </a:solidFill>
              </a:rPr>
              <a:t>Hulu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Lawrence of Arabia; </a:t>
            </a:r>
            <a:r>
              <a:rPr lang="en" sz="2000">
                <a:solidFill>
                  <a:srgbClr val="00FFFF"/>
                </a:solidFill>
              </a:rPr>
              <a:t>Amazon</a:t>
            </a:r>
            <a:endParaRPr sz="2000">
              <a:solidFill>
                <a:srgbClr val="00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Rosemary’s Baby; </a:t>
            </a:r>
            <a:r>
              <a:rPr lang="en" sz="2000">
                <a:solidFill>
                  <a:srgbClr val="FF0000"/>
                </a:solidFill>
              </a:rPr>
              <a:t>Netflix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Hustler; </a:t>
            </a:r>
            <a:r>
              <a:rPr lang="en" sz="2000">
                <a:solidFill>
                  <a:srgbClr val="FF0000"/>
                </a:solidFill>
              </a:rPr>
              <a:t>Netflix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Services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138" y="1200150"/>
            <a:ext cx="5425725" cy="36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Phone App.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Phone App.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Current Movies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Phone App.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Current Movies</a:t>
            </a:r>
            <a:endParaRPr sz="2200"/>
          </a:p>
        </p:txBody>
      </p:sp>
      <p:sp>
        <p:nvSpPr>
          <p:cNvPr id="309" name="Google Shape;309;p4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Run Ads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350" y="413700"/>
            <a:ext cx="4087300" cy="43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21960">
            <a:off x="1006475" y="3219960"/>
            <a:ext cx="3638100" cy="111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55924">
            <a:off x="5575024" y="1250626"/>
            <a:ext cx="3945104" cy="221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53676">
            <a:off x="5286114" y="3717571"/>
            <a:ext cx="2393418" cy="78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78421">
            <a:off x="2313125" y="609302"/>
            <a:ext cx="2658352" cy="144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Phone App.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Current Movies</a:t>
            </a:r>
            <a:endParaRPr sz="2200"/>
          </a:p>
        </p:txBody>
      </p:sp>
      <p:sp>
        <p:nvSpPr>
          <p:cNvPr id="316" name="Google Shape;316;p4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Run Ads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Incorporate User Data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150" y="1307850"/>
            <a:ext cx="4587780" cy="344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150" y="1307850"/>
            <a:ext cx="4587780" cy="344082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554650" y="1572663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User Dependent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pic>
        <p:nvPicPr>
          <p:cNvPr id="335" name="Google Shape;3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150" y="1307850"/>
            <a:ext cx="4587780" cy="344082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554650" y="1572663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User Dependent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Constant Updating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800" y="1307850"/>
            <a:ext cx="355817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800" y="1307850"/>
            <a:ext cx="355817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Encode Genres and Tags</a:t>
            </a:r>
            <a:endParaRPr sz="1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800" y="1307850"/>
            <a:ext cx="355817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Encode Genres and Tags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Streaming Service Tag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800" y="1307850"/>
            <a:ext cx="355817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Encode Genres and Tags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Streaming Service Tag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 Search Customization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800" y="1307850"/>
            <a:ext cx="355817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Encode Genres and Tags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Streaming Service Tag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 Search Customization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By Service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376" name="Google Shape;3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800" y="1307850"/>
            <a:ext cx="355817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Encode Genres and Tags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Streaming Service Tag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 Search Customization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By Service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By Genre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649" y="411675"/>
            <a:ext cx="6486700" cy="432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800" y="1307850"/>
            <a:ext cx="355817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Encode Genres and Tags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Streaming Service Tag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 Search Customization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By Service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By Genre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Year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Etc.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390" name="Google Shape;3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800" y="1307850"/>
            <a:ext cx="355817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Encode Genres and Tags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Streaming Service Tag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 Search Customization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By Service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By Genre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Year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‘Large’ Set</a:t>
            </a:r>
            <a:endParaRPr sz="1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Thank You!</a:t>
            </a:r>
            <a:endParaRPr sz="5200"/>
          </a:p>
        </p:txBody>
      </p:sp>
      <p:sp>
        <p:nvSpPr>
          <p:cNvPr id="397" name="Google Shape;397;p5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Email: cmluna2913@gmail.com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Github: github.com/cmluna2913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LinkedIn: linkedin.com/in/cmluna2913/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725" y="1071774"/>
            <a:ext cx="5730570" cy="38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91606">
            <a:off x="4010082" y="1801799"/>
            <a:ext cx="1413762" cy="273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App!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GroupLens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 MovieLens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GroupLens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 MovieLens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2 Sets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GroupLens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 MovieLens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2 Sets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‘Small’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