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0588AE-2AB9-053A-EA15-E62EB359C5F3}" name="Marchini, Charles M" initials="MCM" userId="S::cmm15@illinois.edu::0218949b-f527-4e2d-94b5-9a6493a06f2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BA"/>
    <a:srgbClr val="007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5" d="100"/>
          <a:sy n="35" d="100"/>
        </p:scale>
        <p:origin x="-135" y="-1176"/>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3D712C-6CDE-4D4B-AA41-614DF4D65E3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99587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6906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8549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86102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D712C-6CDE-4D4B-AA41-614DF4D65E3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74877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3D712C-6CDE-4D4B-AA41-614DF4D65E3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348695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3D712C-6CDE-4D4B-AA41-614DF4D65E36}"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190926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3D712C-6CDE-4D4B-AA41-614DF4D65E36}"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66270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D712C-6CDE-4D4B-AA41-614DF4D65E36}"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84070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D03D712C-6CDE-4D4B-AA41-614DF4D65E3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51029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D03D712C-6CDE-4D4B-AA41-614DF4D65E3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11979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D03D712C-6CDE-4D4B-AA41-614DF4D65E36}" type="datetimeFigureOut">
              <a:rPr lang="en-US" smtClean="0"/>
              <a:t>7/11/2023</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1C406E24-259F-40B5-85F0-7E918407AEA7}" type="slidenum">
              <a:rPr lang="en-US" smtClean="0"/>
              <a:t>‹#›</a:t>
            </a:fld>
            <a:endParaRPr lang="en-US"/>
          </a:p>
        </p:txBody>
      </p:sp>
    </p:spTree>
    <p:extLst>
      <p:ext uri="{BB962C8B-B14F-4D97-AF65-F5344CB8AC3E}">
        <p14:creationId xmlns:p14="http://schemas.microsoft.com/office/powerpoint/2010/main" val="283486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anose="020B0604020202020204"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anose="020B0604020202020204"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8.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7F4CE2A4-17FB-CF6D-3919-E37CC3624029}"/>
              </a:ext>
            </a:extLst>
          </p:cNvPr>
          <p:cNvPicPr>
            <a:picLocks noChangeAspect="1"/>
          </p:cNvPicPr>
          <p:nvPr/>
        </p:nvPicPr>
        <p:blipFill>
          <a:blip r:embed="rId2"/>
          <a:stretch>
            <a:fillRect/>
          </a:stretch>
        </p:blipFill>
        <p:spPr>
          <a:xfrm>
            <a:off x="13125921" y="8677489"/>
            <a:ext cx="11264350" cy="3041466"/>
          </a:xfrm>
          <a:prstGeom prst="rect">
            <a:avLst/>
          </a:prstGeom>
        </p:spPr>
      </p:pic>
      <p:pic>
        <p:nvPicPr>
          <p:cNvPr id="1028" name="Picture 4" descr="Image preview">
            <a:extLst>
              <a:ext uri="{FF2B5EF4-FFF2-40B4-BE49-F238E27FC236}">
                <a16:creationId xmlns:a16="http://schemas.microsoft.com/office/drawing/2014/main" id="{CA81E3F7-76AE-2C87-6C8A-9D6AA05E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5160" y="7454578"/>
            <a:ext cx="12192000" cy="9144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preview">
            <a:extLst>
              <a:ext uri="{FF2B5EF4-FFF2-40B4-BE49-F238E27FC236}">
                <a16:creationId xmlns:a16="http://schemas.microsoft.com/office/drawing/2014/main" id="{3FCBB2F0-9702-D4D8-267A-FD566E4FA1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7466" y="22536285"/>
            <a:ext cx="11777986" cy="914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review">
            <a:extLst>
              <a:ext uri="{FF2B5EF4-FFF2-40B4-BE49-F238E27FC236}">
                <a16:creationId xmlns:a16="http://schemas.microsoft.com/office/drawing/2014/main" id="{45980D7C-F6F7-BE3F-DBBA-2C774D76E9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4296" y="8700532"/>
            <a:ext cx="12192001" cy="914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picture containing diagram, line, text, screenshot&#10;&#10;Description automatically generated">
            <a:extLst>
              <a:ext uri="{FF2B5EF4-FFF2-40B4-BE49-F238E27FC236}">
                <a16:creationId xmlns:a16="http://schemas.microsoft.com/office/drawing/2014/main" id="{B4A8FA21-4C0C-C619-BE4A-FB1AC487DC71}"/>
              </a:ext>
            </a:extLst>
          </p:cNvPr>
          <p:cNvPicPr>
            <a:picLocks noChangeAspect="1"/>
          </p:cNvPicPr>
          <p:nvPr/>
        </p:nvPicPr>
        <p:blipFill>
          <a:blip r:embed="rId6"/>
          <a:stretch>
            <a:fillRect/>
          </a:stretch>
        </p:blipFill>
        <p:spPr>
          <a:xfrm>
            <a:off x="496426" y="25202650"/>
            <a:ext cx="11763258" cy="6329255"/>
          </a:xfrm>
          <a:prstGeom prst="rect">
            <a:avLst/>
          </a:prstGeom>
        </p:spPr>
      </p:pic>
      <p:sp>
        <p:nvSpPr>
          <p:cNvPr id="4" name="Rectangle 3"/>
          <p:cNvSpPr/>
          <p:nvPr/>
        </p:nvSpPr>
        <p:spPr>
          <a:xfrm>
            <a:off x="0" y="0"/>
            <a:ext cx="51206400" cy="61722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640080"/>
            <a:ext cx="39319200" cy="3046988"/>
          </a:xfrm>
          <a:prstGeom prst="rect">
            <a:avLst/>
          </a:prstGeom>
          <a:noFill/>
        </p:spPr>
        <p:txBody>
          <a:bodyPr wrap="square" lIns="0" tIns="0" rIns="0" bIns="0" rtlCol="0">
            <a:spAutoFit/>
          </a:bodyPr>
          <a:lstStyle/>
          <a:p>
            <a:r>
              <a:rPr lang="en-US" sz="9600" b="1" dirty="0">
                <a:solidFill>
                  <a:schemeClr val="bg1"/>
                </a:solidFill>
                <a:latin typeface="Arial" panose="020B0604020202020204" pitchFamily="34" charset="0"/>
                <a:cs typeface="Arial" panose="020B0604020202020204" pitchFamily="34" charset="0"/>
              </a:rPr>
              <a:t>Evaluating Transfer Function Methods and Exciter Probes Used for Evaluation of MR Safety for Active Implantable Medical Devices</a:t>
            </a:r>
          </a:p>
        </p:txBody>
      </p:sp>
      <p:sp>
        <p:nvSpPr>
          <p:cNvPr id="9" name="TextBox 8"/>
          <p:cNvSpPr txBox="1"/>
          <p:nvPr/>
        </p:nvSpPr>
        <p:spPr>
          <a:xfrm>
            <a:off x="914400" y="3745229"/>
            <a:ext cx="34248203" cy="2215991"/>
          </a:xfrm>
          <a:prstGeom prst="rect">
            <a:avLst/>
          </a:prstGeom>
          <a:noFill/>
        </p:spPr>
        <p:txBody>
          <a:bodyPr wrap="square" lIns="0" tIns="0" rIns="0" bIns="0" rtlCol="0">
            <a:spAutoFit/>
          </a:bodyPr>
          <a:lstStyle/>
          <a:p>
            <a:r>
              <a:rPr lang="en-US" sz="4800" b="1" dirty="0">
                <a:solidFill>
                  <a:schemeClr val="bg1"/>
                </a:solidFill>
                <a:latin typeface="Arial" panose="020B0604020202020204" pitchFamily="34" charset="0"/>
                <a:cs typeface="Arial" panose="020B0604020202020204" pitchFamily="34" charset="0"/>
              </a:rPr>
              <a:t>Charles Marchini</a:t>
            </a:r>
            <a:r>
              <a:rPr lang="en-US" sz="4800" b="1" kern="100" baseline="30000" dirty="0">
                <a:solidFill>
                  <a:schemeClr val="bg1"/>
                </a:solidFill>
                <a:latin typeface="Arial" panose="020B0604020202020204" pitchFamily="34" charset="0"/>
                <a:cs typeface="Arial" panose="020B0604020202020204" pitchFamily="34" charset="0"/>
              </a:rPr>
              <a:t>1,2</a:t>
            </a:r>
            <a:r>
              <a:rPr lang="en-US" sz="4800" b="1" dirty="0">
                <a:solidFill>
                  <a:schemeClr val="bg1"/>
                </a:solidFill>
                <a:latin typeface="Arial" panose="020B0604020202020204" pitchFamily="34" charset="0"/>
                <a:cs typeface="Arial" panose="020B0604020202020204" pitchFamily="34" charset="0"/>
              </a:rPr>
              <a:t> , Hongbae Jeong</a:t>
            </a:r>
            <a:r>
              <a:rPr lang="en-US" sz="4800" b="1" kern="100" baseline="30000" dirty="0">
                <a:solidFill>
                  <a:schemeClr val="bg1"/>
                </a:solidFill>
                <a:latin typeface="Arial" panose="020B0604020202020204" pitchFamily="34" charset="0"/>
                <a:cs typeface="Arial" panose="020B0604020202020204" pitchFamily="34" charset="0"/>
              </a:rPr>
              <a:t>1</a:t>
            </a:r>
            <a:r>
              <a:rPr lang="en-US" sz="4800" b="1" dirty="0">
                <a:solidFill>
                  <a:schemeClr val="bg1"/>
                </a:solidFill>
                <a:latin typeface="Arial" panose="020B0604020202020204" pitchFamily="34" charset="0"/>
                <a:cs typeface="Arial" panose="020B0604020202020204" pitchFamily="34" charset="0"/>
              </a:rPr>
              <a:t>, and Ananda Kumar</a:t>
            </a:r>
            <a:r>
              <a:rPr lang="en-US" sz="4800" b="1" kern="100" baseline="30000" dirty="0">
                <a:solidFill>
                  <a:schemeClr val="bg1"/>
                </a:solidFill>
                <a:latin typeface="Arial" panose="020B0604020202020204" pitchFamily="34" charset="0"/>
                <a:cs typeface="Arial" panose="020B0604020202020204" pitchFamily="34" charset="0"/>
              </a:rPr>
              <a:t>1</a:t>
            </a:r>
            <a:endParaRPr lang="en-US" sz="4800" b="1" dirty="0">
              <a:solidFill>
                <a:schemeClr val="bg1"/>
              </a:solidFill>
              <a:latin typeface="Arial" panose="020B0604020202020204" pitchFamily="34" charset="0"/>
              <a:cs typeface="Arial" panose="020B0604020202020204" pitchFamily="34" charset="0"/>
            </a:endParaRPr>
          </a:p>
          <a:p>
            <a:r>
              <a:rPr lang="en-US" sz="4800" dirty="0">
                <a:solidFill>
                  <a:schemeClr val="bg1"/>
                </a:solidFill>
                <a:latin typeface="Arial" panose="020B0604020202020204" pitchFamily="34" charset="0"/>
                <a:cs typeface="Arial" panose="020B0604020202020204" pitchFamily="34" charset="0"/>
              </a:rPr>
              <a:t>1 - Division of Biomedical Physics, Food and Drug Administration, Silver Spring, Maryland</a:t>
            </a:r>
          </a:p>
          <a:p>
            <a:r>
              <a:rPr lang="en-US" sz="4800" dirty="0">
                <a:solidFill>
                  <a:schemeClr val="bg1"/>
                </a:solidFill>
                <a:latin typeface="Arial" panose="020B0604020202020204" pitchFamily="34" charset="0"/>
                <a:cs typeface="Arial" panose="020B0604020202020204" pitchFamily="34" charset="0"/>
              </a:rPr>
              <a:t>2 - Bioengineering, University of Illinois Urbana-Champaign, Urbana, Illinois</a:t>
            </a:r>
          </a:p>
        </p:txBody>
      </p:sp>
      <p:sp>
        <p:nvSpPr>
          <p:cNvPr id="10" name="TextBox 9"/>
          <p:cNvSpPr txBox="1">
            <a:spLocks/>
          </p:cNvSpPr>
          <p:nvPr/>
        </p:nvSpPr>
        <p:spPr>
          <a:xfrm>
            <a:off x="914399" y="8412480"/>
            <a:ext cx="11887200" cy="2585323"/>
          </a:xfrm>
          <a:prstGeom prst="rect">
            <a:avLst/>
          </a:prstGeom>
          <a:noFill/>
        </p:spPr>
        <p:txBody>
          <a:bodyPr wrap="square" lIns="0" tIns="0" rIns="0" bIns="0" rtlCol="0">
            <a:spAutoFit/>
          </a:bodyPr>
          <a:lstStyle/>
          <a:p>
            <a:r>
              <a:rPr lang="en-US" sz="2800" dirty="0">
                <a:latin typeface="Arial" panose="020B0604020202020204" pitchFamily="34" charset="0"/>
                <a:cs typeface="Arial" panose="020B0604020202020204" pitchFamily="34" charset="0"/>
              </a:rPr>
              <a:t>Active implantable medical devices (AIMDs) interact with the electric field during MRI scans which may cause burns. A transfer function approach has previously been developed that can drastically decrease simulation times to predict heating. Different transfer function methods were compared and showed agreement for transfer function values away from lead tips and had larger errors near the lead tips.</a:t>
            </a:r>
          </a:p>
        </p:txBody>
      </p:sp>
      <p:sp>
        <p:nvSpPr>
          <p:cNvPr id="11" name="Rectangle 10"/>
          <p:cNvSpPr/>
          <p:nvPr/>
        </p:nvSpPr>
        <p:spPr>
          <a:xfrm>
            <a:off x="914400" y="7086600"/>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a:spLocks noChangeAspect="1"/>
          </p:cNvSpPr>
          <p:nvPr/>
        </p:nvSpPr>
        <p:spPr>
          <a:xfrm>
            <a:off x="1371599" y="7086599"/>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Abstract</a:t>
            </a:r>
          </a:p>
        </p:txBody>
      </p:sp>
      <p:sp>
        <p:nvSpPr>
          <p:cNvPr id="13" name="TextBox 12"/>
          <p:cNvSpPr txBox="1">
            <a:spLocks/>
          </p:cNvSpPr>
          <p:nvPr/>
        </p:nvSpPr>
        <p:spPr>
          <a:xfrm>
            <a:off x="38377821" y="23623674"/>
            <a:ext cx="11887200" cy="1723549"/>
          </a:xfrm>
          <a:prstGeom prst="rect">
            <a:avLst/>
          </a:prstGeom>
          <a:noFill/>
        </p:spPr>
        <p:txBody>
          <a:bodyPr wrap="square" lIns="0" tIns="0" rIns="0" bIns="0" rtlCol="0">
            <a:spAutoFit/>
          </a:bodyPr>
          <a:lstStyle/>
          <a:p>
            <a:r>
              <a:rPr lang="en-US" sz="2800" dirty="0">
                <a:solidFill>
                  <a:schemeClr val="tx1"/>
                </a:solidFill>
                <a:latin typeface="Arial" panose="020B0604020202020204" pitchFamily="34" charset="0"/>
                <a:cs typeface="Arial" panose="020B0604020202020204" pitchFamily="34" charset="0"/>
              </a:rPr>
              <a:t>The loop coil excitor approximates a plane wave source. The transfer functions show good agreement with each other in the insulated regions although in the uninsulated regions there may be large errors.</a:t>
            </a:r>
          </a:p>
          <a:p>
            <a:pPr algn="just"/>
            <a:endParaRPr lang="en-US" sz="2800" b="1" dirty="0">
              <a:latin typeface="Arial" panose="020B0604020202020204" pitchFamily="34" charset="0"/>
              <a:cs typeface="Arial" panose="020B0604020202020204" pitchFamily="34" charset="0"/>
            </a:endParaRPr>
          </a:p>
        </p:txBody>
      </p:sp>
      <p:sp>
        <p:nvSpPr>
          <p:cNvPr id="14" name="Rectangle 13"/>
          <p:cNvSpPr/>
          <p:nvPr/>
        </p:nvSpPr>
        <p:spPr>
          <a:xfrm>
            <a:off x="38377822" y="22573971"/>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a:spLocks noChangeAspect="1"/>
          </p:cNvSpPr>
          <p:nvPr/>
        </p:nvSpPr>
        <p:spPr>
          <a:xfrm>
            <a:off x="38835021" y="22573970"/>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Conclusion</a:t>
            </a:r>
          </a:p>
        </p:txBody>
      </p:sp>
      <mc:AlternateContent xmlns:mc="http://schemas.openxmlformats.org/markup-compatibility/2006">
        <mc:Choice xmlns:a14="http://schemas.microsoft.com/office/drawing/2010/main" Requires="a14">
          <p:sp>
            <p:nvSpPr>
              <p:cNvPr id="16" name="TextBox 15"/>
              <p:cNvSpPr txBox="1">
                <a:spLocks/>
              </p:cNvSpPr>
              <p:nvPr/>
            </p:nvSpPr>
            <p:spPr>
              <a:xfrm>
                <a:off x="13388789" y="7086599"/>
                <a:ext cx="11887200" cy="2154436"/>
              </a:xfrm>
              <a:prstGeom prst="rect">
                <a:avLst/>
              </a:prstGeom>
              <a:noFill/>
            </p:spPr>
            <p:txBody>
              <a:bodyPr wrap="square" lIns="0" tIns="0" rIns="0" bIns="0" rtlCol="0">
                <a:spAutoFit/>
              </a:bodyPr>
              <a:lstStyle/>
              <a:p>
                <a:r>
                  <a:rPr lang="en-US" sz="2800" u="sng" dirty="0">
                    <a:solidFill>
                      <a:schemeClr val="tx1"/>
                    </a:solidFill>
                    <a:latin typeface="Arial" panose="020B0604020202020204" pitchFamily="34" charset="0"/>
                    <a:cs typeface="Arial" panose="020B0604020202020204" pitchFamily="34" charset="0"/>
                  </a:rPr>
                  <a:t>Reciprocity Method:</a:t>
                </a:r>
              </a:p>
              <a:p>
                <a:r>
                  <a:rPr lang="en-US" sz="2800" dirty="0">
                    <a:solidFill>
                      <a:schemeClr val="tx1"/>
                    </a:solidFill>
                    <a:latin typeface="Arial" panose="020B0604020202020204" pitchFamily="34" charset="0"/>
                    <a:cs typeface="Arial" panose="020B0604020202020204" pitchFamily="34" charset="0"/>
                  </a:rPr>
                  <a:t>128MHz </a:t>
                </a:r>
                <a:r>
                  <a:rPr lang="en-US" sz="2800" dirty="0">
                    <a:latin typeface="Arial" panose="020B0604020202020204" pitchFamily="34" charset="0"/>
                    <a:cs typeface="Arial" panose="020B0604020202020204" pitchFamily="34" charset="0"/>
                  </a:rPr>
                  <a:t>current is applied at the tip for excitation and the resulting c</a:t>
                </a:r>
                <a:r>
                  <a:rPr lang="en-US" sz="2800" dirty="0">
                    <a:solidFill>
                      <a:schemeClr val="tx1"/>
                    </a:solidFill>
                    <a:latin typeface="Arial" panose="020B0604020202020204" pitchFamily="34" charset="0"/>
                    <a:cs typeface="Arial" panose="020B0604020202020204" pitchFamily="34" charset="0"/>
                  </a:rPr>
                  <a:t>urrent </a:t>
                </a:r>
                <a14:m>
                  <m:oMath xmlns:m="http://schemas.openxmlformats.org/officeDocument/2006/math">
                    <m:r>
                      <a:rPr lang="en-US" sz="2800" b="1" i="1" smtClean="0">
                        <a:solidFill>
                          <a:schemeClr val="tx1"/>
                        </a:solidFill>
                        <a:latin typeface="Cambria Math" panose="02040503050406030204" pitchFamily="18" charset="0"/>
                        <a:cs typeface="Arial" panose="020B0604020202020204" pitchFamily="34" charset="0"/>
                      </a:rPr>
                      <m:t>𝑰</m:t>
                    </m:r>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𝜏</m:t>
                    </m:r>
                    <m:r>
                      <a:rPr lang="en-US" sz="2800" b="0" i="1" smtClean="0">
                        <a:solidFill>
                          <a:schemeClr val="tx1"/>
                        </a:solidFill>
                        <a:latin typeface="Cambria Math" panose="02040503050406030204" pitchFamily="18" charset="0"/>
                        <a:cs typeface="Arial" panose="020B0604020202020204" pitchFamily="34" charset="0"/>
                      </a:rPr>
                      <m:t>)</m:t>
                    </m:r>
                  </m:oMath>
                </a14:m>
                <a:r>
                  <a:rPr lang="en-US" sz="2800" dirty="0">
                    <a:solidFill>
                      <a:schemeClr val="tx1"/>
                    </a:solidFill>
                    <a:latin typeface="Arial" panose="020B0604020202020204" pitchFamily="34" charset="0"/>
                    <a:cs typeface="Arial" panose="020B0604020202020204" pitchFamily="34" charset="0"/>
                  </a:rPr>
                  <a:t> at </a:t>
                </a:r>
                <a14:m>
                  <m:oMath xmlns:m="http://schemas.openxmlformats.org/officeDocument/2006/math">
                    <m:r>
                      <a:rPr lang="en-US" sz="2800" b="0" i="1" smtClean="0">
                        <a:solidFill>
                          <a:schemeClr val="tx1"/>
                        </a:solidFill>
                        <a:latin typeface="Cambria Math" panose="02040503050406030204" pitchFamily="18" charset="0"/>
                      </a:rPr>
                      <m:t>𝜏</m:t>
                    </m:r>
                  </m:oMath>
                </a14:m>
                <a:r>
                  <a:rPr lang="en-US" sz="2800" dirty="0">
                    <a:solidFill>
                      <a:schemeClr val="tx1"/>
                    </a:solidFill>
                    <a:latin typeface="Arial" panose="020B0604020202020204" pitchFamily="34" charset="0"/>
                    <a:cs typeface="Arial" panose="020B0604020202020204" pitchFamily="34" charset="0"/>
                  </a:rPr>
                  <a:t> along the lead is the transfer function (Figure 2). The method of moments in the FEKO software was used for simulation.</a:t>
                </a:r>
              </a:p>
              <a:p>
                <a:pPr marL="171450" indent="-171450">
                  <a:buFont typeface="Arial" panose="020B0604020202020204" pitchFamily="34" charset="0"/>
                  <a:buChar char="•"/>
                </a:pPr>
                <a:endParaRPr lang="en-US" sz="2800" dirty="0">
                  <a:solidFill>
                    <a:schemeClr val="tx1"/>
                  </a:solidFill>
                  <a:latin typeface="Arial" panose="020B0604020202020204" pitchFamily="34" charset="0"/>
                  <a:cs typeface="Arial" panose="020B0604020202020204" pitchFamily="34"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13388789" y="7086599"/>
                <a:ext cx="11887200" cy="2154436"/>
              </a:xfrm>
              <a:prstGeom prst="rect">
                <a:avLst/>
              </a:prstGeom>
              <a:blipFill>
                <a:blip r:embed="rId7"/>
                <a:stretch>
                  <a:fillRect l="-1795" t="-4802" r="-769"/>
                </a:stretch>
              </a:blipFill>
            </p:spPr>
            <p:txBody>
              <a:bodyPr/>
              <a:lstStyle/>
              <a:p>
                <a:r>
                  <a:rPr lang="en-US">
                    <a:noFill/>
                  </a:rPr>
                  <a:t> </a:t>
                </a:r>
              </a:p>
            </p:txBody>
          </p:sp>
        </mc:Fallback>
      </mc:AlternateContent>
      <p:sp>
        <p:nvSpPr>
          <p:cNvPr id="17" name="Rectangle 16"/>
          <p:cNvSpPr/>
          <p:nvPr/>
        </p:nvSpPr>
        <p:spPr>
          <a:xfrm>
            <a:off x="914400" y="18876984"/>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a:spLocks noChangeAspect="1"/>
          </p:cNvSpPr>
          <p:nvPr/>
        </p:nvSpPr>
        <p:spPr>
          <a:xfrm>
            <a:off x="1371599" y="18876983"/>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Materials and Methods</a:t>
            </a:r>
          </a:p>
        </p:txBody>
      </p:sp>
      <mc:AlternateContent xmlns:mc="http://schemas.openxmlformats.org/markup-compatibility/2006" xmlns:a14="http://schemas.microsoft.com/office/drawing/2010/main">
        <mc:Choice Requires="a14">
          <p:sp>
            <p:nvSpPr>
              <p:cNvPr id="19" name="TextBox 18"/>
              <p:cNvSpPr txBox="1">
                <a:spLocks/>
              </p:cNvSpPr>
              <p:nvPr/>
            </p:nvSpPr>
            <p:spPr>
              <a:xfrm>
                <a:off x="13159712" y="22999445"/>
                <a:ext cx="11887200" cy="2585323"/>
              </a:xfrm>
              <a:prstGeom prst="rect">
                <a:avLst/>
              </a:prstGeom>
              <a:noFill/>
            </p:spPr>
            <p:txBody>
              <a:bodyPr wrap="square" lIns="0" tIns="0" rIns="0" bIns="0" rtlCol="0">
                <a:spAutoFit/>
              </a:bodyPr>
              <a:lstStyle/>
              <a:p>
                <a:r>
                  <a:rPr lang="en-US" sz="2800" dirty="0">
                    <a:solidFill>
                      <a:schemeClr val="tx1"/>
                    </a:solidFill>
                    <a:latin typeface="Arial" panose="020B0604020202020204" pitchFamily="34" charset="0"/>
                    <a:cs typeface="Arial" panose="020B0604020202020204" pitchFamily="34" charset="0"/>
                  </a:rPr>
                  <a:t>The loop coil had 10.4dB and 14.3dB return loss at 128MHz for simulation and experiment, respectively, demonstrating impedance match and tuned resonance at the target frequency.</a:t>
                </a:r>
                <a:r>
                  <a:rPr lang="en-US" sz="2800" dirty="0">
                    <a:latin typeface="Arial" panose="020B0604020202020204" pitchFamily="34" charset="0"/>
                    <a:cs typeface="Arial" panose="020B0604020202020204" pitchFamily="34" charset="0"/>
                  </a:rPr>
                  <a:t> The e</a:t>
                </a:r>
                <a:r>
                  <a:rPr lang="en-US" sz="2800" dirty="0">
                    <a:solidFill>
                      <a:schemeClr val="tx1"/>
                    </a:solidFill>
                    <a:latin typeface="Arial" panose="020B0604020202020204" pitchFamily="34" charset="0"/>
                    <a:cs typeface="Arial" panose="020B0604020202020204" pitchFamily="34" charset="0"/>
                  </a:rPr>
                  <a:t>lectric field component parallel to lead comes from the fringing fields of a capacitor (Figure 4). The loop coil had an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𝐸</m:t>
                        </m:r>
                      </m:e>
                      <m:sub>
                        <m:r>
                          <a:rPr lang="en-US" sz="2800" b="0" i="1" smtClean="0">
                            <a:solidFill>
                              <a:schemeClr val="tx1"/>
                            </a:solidFill>
                            <a:latin typeface="Cambria Math" panose="02040503050406030204" pitchFamily="18" charset="0"/>
                          </a:rPr>
                          <m:t>𝑡𝑎𝑛</m:t>
                        </m:r>
                      </m:sub>
                    </m:sSub>
                  </m:oMath>
                </a14:m>
                <a:r>
                  <a:rPr lang="en-US" sz="2800" dirty="0">
                    <a:solidFill>
                      <a:schemeClr val="tx1"/>
                    </a:solidFill>
                    <a:latin typeface="Arial" panose="020B0604020202020204" pitchFamily="34" charset="0"/>
                    <a:cs typeface="Arial" panose="020B0604020202020204" pitchFamily="34" charset="0"/>
                  </a:rPr>
                  <a:t> full width at half maximum of 13.64mm compared to 5mm for ideal plane wave.</a:t>
                </a:r>
              </a:p>
            </p:txBody>
          </p:sp>
        </mc:Choice>
        <mc:Fallback xmlns="">
          <p:sp>
            <p:nvSpPr>
              <p:cNvPr id="19" name="TextBox 18"/>
              <p:cNvSpPr txBox="1">
                <a:spLocks noRot="1" noChangeAspect="1" noMove="1" noResize="1" noEditPoints="1" noAdjustHandles="1" noChangeArrowheads="1" noChangeShapeType="1" noTextEdit="1"/>
              </p:cNvSpPr>
              <p:nvPr/>
            </p:nvSpPr>
            <p:spPr>
              <a:xfrm>
                <a:off x="13159712" y="22999445"/>
                <a:ext cx="11887200" cy="2585323"/>
              </a:xfrm>
              <a:prstGeom prst="rect">
                <a:avLst/>
              </a:prstGeom>
              <a:blipFill>
                <a:blip r:embed="rId8"/>
                <a:stretch>
                  <a:fillRect l="-1846" t="-4245" r="-718" b="-7311"/>
                </a:stretch>
              </a:blipFill>
            </p:spPr>
            <p:txBody>
              <a:bodyPr/>
              <a:lstStyle/>
              <a:p>
                <a:r>
                  <a:rPr lang="en-US">
                    <a:noFill/>
                  </a:rPr>
                  <a:t> </a:t>
                </a:r>
              </a:p>
            </p:txBody>
          </p:sp>
        </mc:Fallback>
      </mc:AlternateContent>
      <p:sp>
        <p:nvSpPr>
          <p:cNvPr id="20" name="Rectangle 19"/>
          <p:cNvSpPr/>
          <p:nvPr/>
        </p:nvSpPr>
        <p:spPr>
          <a:xfrm>
            <a:off x="13190726" y="21898165"/>
            <a:ext cx="12155261" cy="861774"/>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a:spLocks noChangeAspect="1"/>
          </p:cNvSpPr>
          <p:nvPr/>
        </p:nvSpPr>
        <p:spPr>
          <a:xfrm>
            <a:off x="13583636" y="21898165"/>
            <a:ext cx="10341288" cy="861774"/>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Results and Discussion</a:t>
            </a:r>
          </a:p>
        </p:txBody>
      </p:sp>
      <mc:AlternateContent xmlns:mc="http://schemas.openxmlformats.org/markup-compatibility/2006" xmlns:a14="http://schemas.microsoft.com/office/drawing/2010/main">
        <mc:Choice Requires="a14">
          <p:sp>
            <p:nvSpPr>
              <p:cNvPr id="22" name="TextBox 21"/>
              <p:cNvSpPr txBox="1">
                <a:spLocks/>
              </p:cNvSpPr>
              <p:nvPr/>
            </p:nvSpPr>
            <p:spPr>
              <a:xfrm>
                <a:off x="857001" y="12932828"/>
                <a:ext cx="11887200" cy="4739759"/>
              </a:xfrm>
              <a:prstGeom prst="rect">
                <a:avLst/>
              </a:prstGeom>
              <a:noFill/>
            </p:spPr>
            <p:txBody>
              <a:bodyPr wrap="square" lIns="0" tIns="0" rIns="0" bIns="0" rtlCol="0">
                <a:spAutoFit/>
              </a:bodyPr>
              <a:lstStyle/>
              <a:p>
                <a:r>
                  <a:rPr lang="en-US" sz="2800" dirty="0">
                    <a:latin typeface="Arial" panose="020B0604020202020204" pitchFamily="34" charset="0"/>
                    <a:cs typeface="Arial" panose="020B0604020202020204" pitchFamily="34" charset="0"/>
                  </a:rPr>
                  <a:t>AIMDs </a:t>
                </a:r>
                <a:r>
                  <a:rPr lang="en-US" sz="2800" dirty="0">
                    <a:solidFill>
                      <a:schemeClr val="tx1"/>
                    </a:solidFill>
                    <a:latin typeface="Arial" panose="020B0604020202020204" pitchFamily="34" charset="0"/>
                    <a:cs typeface="Arial" panose="020B0604020202020204" pitchFamily="34" charset="0"/>
                  </a:rPr>
                  <a:t>contain leads that concentrate charge at their tips when interacting with electric fields.</a:t>
                </a:r>
                <a:r>
                  <a:rPr lang="en-US" sz="2800" dirty="0">
                    <a:latin typeface="Arial" panose="020B0604020202020204" pitchFamily="34" charset="0"/>
                    <a:cs typeface="Arial" panose="020B0604020202020204" pitchFamily="34" charset="0"/>
                  </a:rPr>
                  <a:t> Charge concentration at the tips induces an electric field tissue heating. </a:t>
                </a:r>
                <a:r>
                  <a:rPr lang="en-US" sz="2800" dirty="0">
                    <a:solidFill>
                      <a:schemeClr val="tx1"/>
                    </a:solidFill>
                    <a:latin typeface="Arial" panose="020B0604020202020204" pitchFamily="34" charset="0"/>
                    <a:cs typeface="Arial" panose="020B0604020202020204" pitchFamily="34" charset="0"/>
                  </a:rPr>
                  <a:t>Simulating an MRI scan to assess the </a:t>
                </a:r>
                <a:r>
                  <a:rPr lang="en-US" sz="2800" dirty="0">
                    <a:latin typeface="Arial" panose="020B0604020202020204" pitchFamily="34" charset="0"/>
                    <a:cs typeface="Arial" panose="020B0604020202020204" pitchFamily="34" charset="0"/>
                  </a:rPr>
                  <a:t>degree of heating </a:t>
                </a:r>
                <a:r>
                  <a:rPr lang="en-US" sz="2800" dirty="0">
                    <a:solidFill>
                      <a:schemeClr val="tx1"/>
                    </a:solidFill>
                    <a:latin typeface="Arial" panose="020B0604020202020204" pitchFamily="34" charset="0"/>
                    <a:cs typeface="Arial" panose="020B0604020202020204" pitchFamily="34" charset="0"/>
                  </a:rPr>
                  <a:t>takes a long time.</a:t>
                </a:r>
                <a:r>
                  <a:rPr lang="en-US" sz="2800" dirty="0">
                    <a:latin typeface="Arial" panose="020B0604020202020204" pitchFamily="34" charset="0"/>
                    <a:cs typeface="Arial" panose="020B0604020202020204" pitchFamily="34" charset="0"/>
                  </a:rPr>
                  <a:t> A n</a:t>
                </a:r>
                <a:r>
                  <a:rPr lang="en-US" sz="2800" dirty="0">
                    <a:solidFill>
                      <a:schemeClr val="tx1"/>
                    </a:solidFill>
                    <a:latin typeface="Arial" panose="020B0604020202020204" pitchFamily="34" charset="0"/>
                    <a:cs typeface="Arial" panose="020B0604020202020204" pitchFamily="34" charset="0"/>
                  </a:rPr>
                  <a:t>ew approach</a:t>
                </a:r>
                <a:r>
                  <a:rPr lang="en-US" sz="2800" dirty="0">
                    <a:latin typeface="Arial" panose="020B0604020202020204" pitchFamily="34" charset="0"/>
                    <a:cs typeface="Arial" panose="020B0604020202020204" pitchFamily="34" charset="0"/>
                  </a:rPr>
                  <a:t> is to </a:t>
                </a:r>
                <a:r>
                  <a:rPr lang="en-US" sz="2800" dirty="0">
                    <a:solidFill>
                      <a:schemeClr val="tx1"/>
                    </a:solidFill>
                    <a:latin typeface="Arial" panose="020B0604020202020204" pitchFamily="34" charset="0"/>
                    <a:cs typeface="Arial" panose="020B0604020202020204" pitchFamily="34" charset="0"/>
                  </a:rPr>
                  <a:t>use a transfer function </a:t>
                </a:r>
                <a14:m>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r>
                          <a:rPr lang="en-US" sz="2800" b="1" i="0" smtClean="0">
                            <a:solidFill>
                              <a:schemeClr val="tx1"/>
                            </a:solidFill>
                            <a:latin typeface="Cambria Math" panose="02040503050406030204" pitchFamily="18" charset="0"/>
                          </a:rPr>
                          <m:t>𝐒</m:t>
                        </m:r>
                      </m:e>
                    </m:d>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𝑺</m:t>
                    </m:r>
                  </m:oMath>
                </a14:m>
                <a:r>
                  <a:rPr lang="en-US" sz="2800" dirty="0">
                    <a:solidFill>
                      <a:schemeClr val="tx1"/>
                    </a:solidFill>
                    <a:latin typeface="Arial" panose="020B0604020202020204" pitchFamily="34" charset="0"/>
                    <a:cs typeface="Arial" panose="020B0604020202020204" pitchFamily="34" charset="0"/>
                  </a:rPr>
                  <a:t> to characterize the lead [1].</a:t>
                </a:r>
                <a:r>
                  <a:rPr lang="en-US" sz="2800" dirty="0">
                    <a:latin typeface="Arial" panose="020B0604020202020204" pitchFamily="34" charset="0"/>
                    <a:cs typeface="Arial" panose="020B0604020202020204" pitchFamily="34" charset="0"/>
                  </a:rPr>
                  <a:t> There are m</a:t>
                </a:r>
                <a:r>
                  <a:rPr lang="en-US" sz="2800" dirty="0">
                    <a:solidFill>
                      <a:schemeClr val="tx1"/>
                    </a:solidFill>
                    <a:latin typeface="Arial" panose="020B0604020202020204" pitchFamily="34" charset="0"/>
                    <a:cs typeface="Arial" panose="020B0604020202020204" pitchFamily="34" charset="0"/>
                  </a:rPr>
                  <a:t>ultiple ways to solve for the transfer function [2, 3].</a:t>
                </a:r>
                <a:r>
                  <a:rPr lang="en-US" sz="2800" dirty="0">
                    <a:latin typeface="Arial" panose="020B0604020202020204" pitchFamily="34" charset="0"/>
                    <a:cs typeface="Arial" panose="020B0604020202020204" pitchFamily="34" charset="0"/>
                  </a:rPr>
                  <a:t> Here, </a:t>
                </a:r>
                <a:r>
                  <a:rPr lang="en-US" sz="2800" dirty="0">
                    <a:solidFill>
                      <a:schemeClr val="tx1"/>
                    </a:solidFill>
                    <a:latin typeface="Arial" panose="020B0604020202020204" pitchFamily="34" charset="0"/>
                    <a:cs typeface="Arial" panose="020B0604020202020204" pitchFamily="34" charset="0"/>
                  </a:rPr>
                  <a:t>different ways to solve for transfer functions for a 20cm lead with insulation within 1cm from the tips removed was studied. The transfer function methods include</a:t>
                </a:r>
                <a:r>
                  <a:rPr lang="en-US" sz="2800" dirty="0">
                    <a:latin typeface="Arial" panose="020B0604020202020204" pitchFamily="34" charset="0"/>
                    <a:cs typeface="Arial" panose="020B0604020202020204" pitchFamily="34" charset="0"/>
                  </a:rPr>
                  <a:t> 1) s</a:t>
                </a:r>
                <a:r>
                  <a:rPr lang="en-US" sz="2800" dirty="0">
                    <a:solidFill>
                      <a:schemeClr val="tx1"/>
                    </a:solidFill>
                    <a:latin typeface="Arial" panose="020B0604020202020204" pitchFamily="34" charset="0"/>
                    <a:cs typeface="Arial" panose="020B0604020202020204" pitchFamily="34" charset="0"/>
                  </a:rPr>
                  <a:t>imulated plane wave excitation, </a:t>
                </a:r>
                <a:r>
                  <a:rPr lang="en-US" sz="2800" dirty="0">
                    <a:latin typeface="Arial" panose="020B0604020202020204" pitchFamily="34" charset="0"/>
                    <a:cs typeface="Arial" panose="020B0604020202020204" pitchFamily="34" charset="0"/>
                  </a:rPr>
                  <a:t>2) s</a:t>
                </a:r>
                <a:r>
                  <a:rPr lang="en-US" sz="2800" dirty="0">
                    <a:solidFill>
                      <a:schemeClr val="tx1"/>
                    </a:solidFill>
                    <a:latin typeface="Arial" panose="020B0604020202020204" pitchFamily="34" charset="0"/>
                    <a:cs typeface="Arial" panose="020B0604020202020204" pitchFamily="34" charset="0"/>
                  </a:rPr>
                  <a:t>imulated loop coil excitation, 3) lab experiment on loop coil excitation, 4) simulated reciprocity method, and 5) lab experiment on reciprocity method.</a:t>
                </a:r>
              </a:p>
            </p:txBody>
          </p:sp>
        </mc:Choice>
        <mc:Fallback xmlns="">
          <p:sp>
            <p:nvSpPr>
              <p:cNvPr id="22" name="TextBox 21"/>
              <p:cNvSpPr txBox="1">
                <a:spLocks noRot="1" noChangeAspect="1" noMove="1" noResize="1" noEditPoints="1" noAdjustHandles="1" noChangeArrowheads="1" noChangeShapeType="1" noTextEdit="1"/>
              </p:cNvSpPr>
              <p:nvPr/>
            </p:nvSpPr>
            <p:spPr>
              <a:xfrm>
                <a:off x="857001" y="12932828"/>
                <a:ext cx="11887200" cy="4739759"/>
              </a:xfrm>
              <a:prstGeom prst="rect">
                <a:avLst/>
              </a:prstGeom>
              <a:blipFill>
                <a:blip r:embed="rId9"/>
                <a:stretch>
                  <a:fillRect l="-1846" t="-2317" r="-2205" b="-3604"/>
                </a:stretch>
              </a:blipFill>
            </p:spPr>
            <p:txBody>
              <a:bodyPr/>
              <a:lstStyle/>
              <a:p>
                <a:r>
                  <a:rPr lang="en-US">
                    <a:noFill/>
                  </a:rPr>
                  <a:t> </a:t>
                </a:r>
              </a:p>
            </p:txBody>
          </p:sp>
        </mc:Fallback>
      </mc:AlternateContent>
      <p:sp>
        <p:nvSpPr>
          <p:cNvPr id="23" name="Rectangle 22"/>
          <p:cNvSpPr/>
          <p:nvPr/>
        </p:nvSpPr>
        <p:spPr>
          <a:xfrm>
            <a:off x="857002" y="11606948"/>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a:spLocks noChangeAspect="1"/>
          </p:cNvSpPr>
          <p:nvPr/>
        </p:nvSpPr>
        <p:spPr>
          <a:xfrm>
            <a:off x="1314201" y="11606947"/>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Introduction</a:t>
            </a:r>
          </a:p>
        </p:txBody>
      </p:sp>
      <p:sp>
        <p:nvSpPr>
          <p:cNvPr id="28" name="TextBox 27"/>
          <p:cNvSpPr txBox="1">
            <a:spLocks/>
          </p:cNvSpPr>
          <p:nvPr/>
        </p:nvSpPr>
        <p:spPr>
          <a:xfrm>
            <a:off x="914399" y="31629057"/>
            <a:ext cx="11339022" cy="861774"/>
          </a:xfrm>
          <a:prstGeom prst="rect">
            <a:avLst/>
          </a:prstGeom>
          <a:noFill/>
        </p:spPr>
        <p:txBody>
          <a:bodyPr wrap="square" lIns="0" tIns="0" rIns="0" bIns="0" rtlCol="0">
            <a:spAutoFit/>
          </a:bodyPr>
          <a:lstStyle/>
          <a:p>
            <a:pPr algn="ctr"/>
            <a:r>
              <a:rPr lang="en-US" sz="2800" b="1" dirty="0">
                <a:latin typeface="Arial" panose="020B0604020202020204" pitchFamily="34" charset="0"/>
                <a:cs typeface="Arial" panose="020B0604020202020204" pitchFamily="34" charset="0"/>
              </a:rPr>
              <a:t>Figure 1.</a:t>
            </a:r>
            <a:r>
              <a:rPr lang="en-US" sz="2800" dirty="0">
                <a:latin typeface="Arial" panose="020B0604020202020204" pitchFamily="34" charset="0"/>
                <a:cs typeface="Arial" panose="020B0604020202020204" pitchFamily="34" charset="0"/>
              </a:rPr>
              <a:t> Visualization of piecewise excitation transfer function method [1, 3]</a:t>
            </a:r>
          </a:p>
        </p:txBody>
      </p:sp>
      <mc:AlternateContent xmlns:mc="http://schemas.openxmlformats.org/markup-compatibility/2006" xmlns:a14="http://schemas.microsoft.com/office/drawing/2010/main">
        <mc:Choice Requires="a14">
          <p:sp>
            <p:nvSpPr>
              <p:cNvPr id="31" name="TextBox 30"/>
              <p:cNvSpPr txBox="1">
                <a:spLocks/>
              </p:cNvSpPr>
              <p:nvPr/>
            </p:nvSpPr>
            <p:spPr>
              <a:xfrm>
                <a:off x="26247131" y="17698418"/>
                <a:ext cx="9288548" cy="1723549"/>
              </a:xfrm>
              <a:prstGeom prst="rect">
                <a:avLst/>
              </a:prstGeom>
              <a:noFill/>
            </p:spPr>
            <p:txBody>
              <a:bodyPr wrap="square" lIns="0" tIns="0" rIns="0" bIns="0" rtlCol="0">
                <a:spAutoFit/>
              </a:bodyPr>
              <a:lstStyle/>
              <a:p>
                <a:pPr algn="ctr"/>
                <a:r>
                  <a:rPr lang="en-US" sz="2800" b="1" dirty="0">
                    <a:latin typeface="Arial" panose="020B0604020202020204" pitchFamily="34" charset="0"/>
                    <a:cs typeface="Arial" panose="020B0604020202020204" pitchFamily="34" charset="0"/>
                  </a:rPr>
                  <a:t>Figure 5.</a:t>
                </a:r>
                <a:r>
                  <a:rPr lang="en-US" sz="2800" dirty="0">
                    <a:latin typeface="Arial" panose="020B0604020202020204" pitchFamily="34" charset="0"/>
                    <a:cs typeface="Arial" panose="020B0604020202020204" pitchFamily="34" charset="0"/>
                  </a:rPr>
                  <a:t> Transfer functions for different methods; One transfer function measurement for all methods used except the excitor experiments, where 3 measurements were taken and </a:t>
                </a:r>
                <a14:m>
                  <m:oMath xmlns:m="http://schemas.openxmlformats.org/officeDocument/2006/math">
                    <m:r>
                      <a:rPr lang="en-US" sz="2800" b="0" i="1" smtClean="0">
                        <a:latin typeface="Cambria Math" panose="02040503050406030204" pitchFamily="18" charset="0"/>
                        <a:cs typeface="Arial" panose="020B0604020202020204" pitchFamily="34" charset="0"/>
                      </a:rPr>
                      <m:t>𝑚𝑒𝑎𝑛</m:t>
                    </m:r>
                    <m:r>
                      <a:rPr lang="en-US" sz="2800" b="0" i="1" smtClean="0">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𝑆𝐸𝑀</m:t>
                    </m:r>
                  </m:oMath>
                </a14:m>
                <a:r>
                  <a:rPr lang="en-US" sz="2800" dirty="0">
                    <a:latin typeface="Arial" panose="020B0604020202020204" pitchFamily="34" charset="0"/>
                    <a:cs typeface="Arial" panose="020B0604020202020204" pitchFamily="34" charset="0"/>
                  </a:rPr>
                  <a:t> is plotted</a:t>
                </a:r>
              </a:p>
            </p:txBody>
          </p:sp>
        </mc:Choice>
        <mc:Fallback xmlns="">
          <p:sp>
            <p:nvSpPr>
              <p:cNvPr id="31" name="TextBox 30"/>
              <p:cNvSpPr txBox="1">
                <a:spLocks noRot="1" noChangeAspect="1" noMove="1" noResize="1" noEditPoints="1" noAdjustHandles="1" noChangeArrowheads="1" noChangeShapeType="1" noTextEdit="1"/>
              </p:cNvSpPr>
              <p:nvPr/>
            </p:nvSpPr>
            <p:spPr>
              <a:xfrm>
                <a:off x="26247131" y="17698418"/>
                <a:ext cx="9288548" cy="1723549"/>
              </a:xfrm>
              <a:prstGeom prst="rect">
                <a:avLst/>
              </a:prstGeom>
              <a:blipFill>
                <a:blip r:embed="rId10"/>
                <a:stretch>
                  <a:fillRect l="-2232" t="-6360" r="-3546" b="-11661"/>
                </a:stretch>
              </a:blipFill>
            </p:spPr>
            <p:txBody>
              <a:bodyPr/>
              <a:lstStyle/>
              <a:p>
                <a:r>
                  <a:rPr lang="en-US">
                    <a:noFill/>
                  </a:rPr>
                  <a:t> </a:t>
                </a:r>
              </a:p>
            </p:txBody>
          </p:sp>
        </mc:Fallback>
      </mc:AlternateContent>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368482" y="914400"/>
            <a:ext cx="8902881" cy="4389120"/>
          </a:xfrm>
          <a:prstGeom prst="rect">
            <a:avLst/>
          </a:prstGeom>
        </p:spPr>
      </p:pic>
      <p:sp>
        <p:nvSpPr>
          <p:cNvPr id="7" name="Rectangle 6">
            <a:extLst>
              <a:ext uri="{FF2B5EF4-FFF2-40B4-BE49-F238E27FC236}">
                <a16:creationId xmlns:a16="http://schemas.microsoft.com/office/drawing/2014/main" id="{13664516-24EA-179A-7DEE-939A043A7954}"/>
              </a:ext>
            </a:extLst>
          </p:cNvPr>
          <p:cNvSpPr/>
          <p:nvPr/>
        </p:nvSpPr>
        <p:spPr>
          <a:xfrm>
            <a:off x="38243841" y="30454967"/>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B665636-8343-C026-8E06-7C88B797C869}"/>
              </a:ext>
            </a:extLst>
          </p:cNvPr>
          <p:cNvSpPr txBox="1">
            <a:spLocks noChangeAspect="1"/>
          </p:cNvSpPr>
          <p:nvPr/>
        </p:nvSpPr>
        <p:spPr>
          <a:xfrm>
            <a:off x="38701040" y="30454966"/>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Disclaimer</a:t>
            </a:r>
          </a:p>
        </p:txBody>
      </p:sp>
      <p:sp>
        <p:nvSpPr>
          <p:cNvPr id="25" name="TextBox 24">
            <a:extLst>
              <a:ext uri="{FF2B5EF4-FFF2-40B4-BE49-F238E27FC236}">
                <a16:creationId xmlns:a16="http://schemas.microsoft.com/office/drawing/2014/main" id="{774C95E6-5D3D-BB59-872B-D0C6B777753B}"/>
              </a:ext>
            </a:extLst>
          </p:cNvPr>
          <p:cNvSpPr txBox="1"/>
          <p:nvPr/>
        </p:nvSpPr>
        <p:spPr>
          <a:xfrm>
            <a:off x="38308340" y="31546482"/>
            <a:ext cx="12064932" cy="1323439"/>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mention of commercial products, their sources, or their use in connection with material reported herein is not to be construed as either an actual or implied endorsement of such products by the Department of Health and Human Services. This presentation reflects the views of the author and should not be construed to represent FDA’s views or policies.</a:t>
            </a:r>
          </a:p>
        </p:txBody>
      </p:sp>
      <p:sp>
        <p:nvSpPr>
          <p:cNvPr id="5" name="Rectangle 4">
            <a:extLst>
              <a:ext uri="{FF2B5EF4-FFF2-40B4-BE49-F238E27FC236}">
                <a16:creationId xmlns:a16="http://schemas.microsoft.com/office/drawing/2014/main" id="{7AFC1C92-7FB0-43E3-7756-BAC1DE872A80}"/>
              </a:ext>
            </a:extLst>
          </p:cNvPr>
          <p:cNvSpPr/>
          <p:nvPr/>
        </p:nvSpPr>
        <p:spPr>
          <a:xfrm>
            <a:off x="38237267" y="28503080"/>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C9FE68E-C976-AD0E-9A46-965F35AFC64D}"/>
              </a:ext>
            </a:extLst>
          </p:cNvPr>
          <p:cNvSpPr txBox="1">
            <a:spLocks noChangeAspect="1"/>
          </p:cNvSpPr>
          <p:nvPr/>
        </p:nvSpPr>
        <p:spPr>
          <a:xfrm>
            <a:off x="38694466" y="28503079"/>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Acknowledgements</a:t>
            </a:r>
          </a:p>
        </p:txBody>
      </p:sp>
      <p:sp>
        <p:nvSpPr>
          <p:cNvPr id="27" name="TextBox 26">
            <a:extLst>
              <a:ext uri="{FF2B5EF4-FFF2-40B4-BE49-F238E27FC236}">
                <a16:creationId xmlns:a16="http://schemas.microsoft.com/office/drawing/2014/main" id="{3197BC5A-9F62-9273-0311-79EE6EF78443}"/>
              </a:ext>
            </a:extLst>
          </p:cNvPr>
          <p:cNvSpPr txBox="1">
            <a:spLocks/>
          </p:cNvSpPr>
          <p:nvPr/>
        </p:nvSpPr>
        <p:spPr>
          <a:xfrm>
            <a:off x="38334015" y="29122380"/>
            <a:ext cx="12000434" cy="1792286"/>
          </a:xfrm>
          <a:prstGeom prst="rect">
            <a:avLst/>
          </a:prstGeom>
          <a:noFill/>
        </p:spPr>
        <p:txBody>
          <a:bodyPr wrap="square" lIns="0" tIns="0" rIns="0" bIns="0" rtlCol="0">
            <a:spAutoFit/>
          </a:bodyPr>
          <a:lstStyle/>
          <a:p>
            <a:pPr marL="171450" indent="-1714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This work was partially supported by the Miniature Brain Machinery Fellowship, training grant number NSF 1735252. Also, thanks to Josh Guag for helping set up the lab experiments.</a:t>
            </a:r>
            <a:endParaRPr lang="en-US" sz="2000" b="1" dirty="0">
              <a:latin typeface="Arial" panose="020B0604020202020204" pitchFamily="34" charset="0"/>
              <a:cs typeface="Arial" panose="020B0604020202020204" pitchFamily="34" charset="0"/>
            </a:endParaRPr>
          </a:p>
          <a:p>
            <a:pPr algn="just"/>
            <a:endParaRPr lang="en-US" sz="1100" b="1" dirty="0">
              <a:latin typeface="Georgia" panose="02040502050405020303" pitchFamily="18" charset="0"/>
            </a:endParaRPr>
          </a:p>
          <a:p>
            <a:endParaRPr lang="en-US" sz="2800" dirty="0">
              <a:latin typeface="Georgia" panose="02040502050405020303" pitchFamily="18" charset="0"/>
            </a:endParaRPr>
          </a:p>
        </p:txBody>
      </p:sp>
      <p:pic>
        <p:nvPicPr>
          <p:cNvPr id="38" name="Picture 4" descr="logo for University of Illinois, Urbana-Champaign">
            <a:extLst>
              <a:ext uri="{FF2B5EF4-FFF2-40B4-BE49-F238E27FC236}">
                <a16:creationId xmlns:a16="http://schemas.microsoft.com/office/drawing/2014/main" id="{FD3AD433-47FC-4DB6-A72A-A18964FFDB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62603" y="3772250"/>
            <a:ext cx="5070997" cy="219458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NSF Invests 72 Million Dollars for Innovations at the Nexus - UM BRIDGES:  Graduate Training at the Food-Energy-Water Nexus - University Of Montana">
            <a:extLst>
              <a:ext uri="{FF2B5EF4-FFF2-40B4-BE49-F238E27FC236}">
                <a16:creationId xmlns:a16="http://schemas.microsoft.com/office/drawing/2014/main" id="{D1793DD8-0E2C-0434-504E-FD1AEE9416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46561" y="27836917"/>
            <a:ext cx="2249305" cy="182490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134CED88-9AF4-3A55-5A85-85E16EE269E3}"/>
              </a:ext>
            </a:extLst>
          </p:cNvPr>
          <p:cNvSpPr txBox="1">
            <a:spLocks/>
          </p:cNvSpPr>
          <p:nvPr/>
        </p:nvSpPr>
        <p:spPr>
          <a:xfrm>
            <a:off x="38377821" y="26319274"/>
            <a:ext cx="11887200" cy="2446824"/>
          </a:xfrm>
          <a:prstGeom prst="rect">
            <a:avLst/>
          </a:prstGeom>
          <a:noFill/>
        </p:spPr>
        <p:txBody>
          <a:bodyPr wrap="square" lIns="0" tIns="0" rIns="0" bIns="0" rtlCol="0">
            <a:spAutoFit/>
          </a:bodyPr>
          <a:lstStyle/>
          <a:p>
            <a:pPr algn="just"/>
            <a:r>
              <a:rPr lang="en-US" sz="2000" dirty="0">
                <a:solidFill>
                  <a:schemeClr val="tx1"/>
                </a:solidFill>
                <a:latin typeface="Arial" panose="020B0604020202020204" pitchFamily="34" charset="0"/>
                <a:cs typeface="Arial" panose="020B0604020202020204" pitchFamily="34" charset="0"/>
              </a:rPr>
              <a:t>[1] Park </a:t>
            </a:r>
            <a:r>
              <a:rPr lang="en-US" sz="2000" i="1" dirty="0">
                <a:solidFill>
                  <a:schemeClr val="tx1"/>
                </a:solidFill>
                <a:latin typeface="Arial" panose="020B0604020202020204" pitchFamily="34" charset="0"/>
                <a:cs typeface="Arial" panose="020B0604020202020204" pitchFamily="34" charset="0"/>
              </a:rPr>
              <a:t>et al</a:t>
            </a:r>
            <a:r>
              <a:rPr lang="en-US" sz="2000" dirty="0">
                <a:solidFill>
                  <a:schemeClr val="tx1"/>
                </a:solidFill>
                <a:latin typeface="Arial" panose="020B0604020202020204" pitchFamily="34" charset="0"/>
                <a:cs typeface="Arial" panose="020B0604020202020204" pitchFamily="34" charset="0"/>
              </a:rPr>
              <a:t>. “Calculation of MRI-induced heating of an implanted medical lead wire with an electric field transfer function”, </a:t>
            </a:r>
            <a:r>
              <a:rPr lang="en-US" sz="2000" i="1" dirty="0">
                <a:solidFill>
                  <a:schemeClr val="tx1"/>
                </a:solidFill>
                <a:latin typeface="Arial" panose="020B0604020202020204" pitchFamily="34" charset="0"/>
                <a:cs typeface="Arial" panose="020B0604020202020204" pitchFamily="34" charset="0"/>
              </a:rPr>
              <a:t>Journal of Magnetic Resonance Imaging</a:t>
            </a:r>
            <a:r>
              <a:rPr lang="en-US" sz="2000" dirty="0">
                <a:solidFill>
                  <a:schemeClr val="tx1"/>
                </a:solidFill>
                <a:latin typeface="Arial" panose="020B0604020202020204" pitchFamily="34" charset="0"/>
                <a:cs typeface="Arial" panose="020B0604020202020204" pitchFamily="34" charset="0"/>
              </a:rPr>
              <a:t>, 2007.</a:t>
            </a:r>
          </a:p>
          <a:p>
            <a:pPr algn="just"/>
            <a:r>
              <a:rPr lang="en-US" sz="2000" dirty="0">
                <a:solidFill>
                  <a:schemeClr val="tx1"/>
                </a:solidFill>
                <a:latin typeface="Arial" panose="020B0604020202020204" pitchFamily="34" charset="0"/>
                <a:cs typeface="Arial" panose="020B0604020202020204" pitchFamily="34" charset="0"/>
              </a:rPr>
              <a:t>[2] Feng </a:t>
            </a:r>
            <a:r>
              <a:rPr lang="en-US" sz="2000" i="1" dirty="0">
                <a:solidFill>
                  <a:schemeClr val="tx1"/>
                </a:solidFill>
                <a:latin typeface="Arial" panose="020B0604020202020204" pitchFamily="34" charset="0"/>
                <a:cs typeface="Arial" panose="020B0604020202020204" pitchFamily="34" charset="0"/>
              </a:rPr>
              <a:t>et al.</a:t>
            </a:r>
            <a:r>
              <a:rPr lang="en-US" sz="2000" dirty="0">
                <a:solidFill>
                  <a:schemeClr val="tx1"/>
                </a:solidFill>
                <a:latin typeface="Arial" panose="020B0604020202020204" pitchFamily="34" charset="0"/>
                <a:cs typeface="Arial" panose="020B0604020202020204" pitchFamily="34" charset="0"/>
              </a:rPr>
              <a:t> “A Technique to Evaluate MRI-Induced Electric Fields at the Ends of Practical Implanted Lead”, </a:t>
            </a:r>
            <a:r>
              <a:rPr lang="en-US" sz="2000" i="1" dirty="0">
                <a:solidFill>
                  <a:schemeClr val="tx1"/>
                </a:solidFill>
                <a:latin typeface="Arial" panose="020B0604020202020204" pitchFamily="34" charset="0"/>
                <a:cs typeface="Arial" panose="020B0604020202020204" pitchFamily="34" charset="0"/>
              </a:rPr>
              <a:t>IEEE TRANSACTIONS ON MICROWAVE THEORY AND TECHNIQUES</a:t>
            </a:r>
            <a:r>
              <a:rPr lang="en-US" sz="2000" dirty="0">
                <a:solidFill>
                  <a:schemeClr val="tx1"/>
                </a:solidFill>
                <a:latin typeface="Arial" panose="020B0604020202020204" pitchFamily="34" charset="0"/>
                <a:cs typeface="Arial" panose="020B0604020202020204" pitchFamily="34" charset="0"/>
              </a:rPr>
              <a:t>, 2015.</a:t>
            </a:r>
          </a:p>
          <a:p>
            <a:pPr algn="just"/>
            <a:r>
              <a:rPr lang="en-US" sz="2000" dirty="0">
                <a:latin typeface="Arial" panose="020B0604020202020204" pitchFamily="34" charset="0"/>
                <a:cs typeface="Arial" panose="020B0604020202020204" pitchFamily="34" charset="0"/>
              </a:rPr>
              <a:t>[3] </a:t>
            </a:r>
            <a:r>
              <a:rPr lang="en-US" sz="2000" dirty="0" err="1">
                <a:latin typeface="Arial" panose="020B0604020202020204" pitchFamily="34" charset="0"/>
                <a:cs typeface="Arial" panose="020B0604020202020204" pitchFamily="34" charset="0"/>
              </a:rPr>
              <a:t>Tokaya</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et al.</a:t>
            </a:r>
            <a:r>
              <a:rPr lang="en-US" sz="2000" dirty="0">
                <a:latin typeface="Arial" panose="020B0604020202020204" pitchFamily="34" charset="0"/>
                <a:cs typeface="Arial" panose="020B0604020202020204" pitchFamily="34" charset="0"/>
              </a:rPr>
              <a:t>, “MRI-based transfer function determination for the assessment of implant safety”, </a:t>
            </a:r>
            <a:r>
              <a:rPr lang="en-US" sz="2000" i="1" dirty="0">
                <a:latin typeface="Arial" panose="020B0604020202020204" pitchFamily="34" charset="0"/>
                <a:cs typeface="Arial" panose="020B0604020202020204" pitchFamily="34" charset="0"/>
              </a:rPr>
              <a:t>Mag Res Med</a:t>
            </a:r>
            <a:r>
              <a:rPr lang="en-US" sz="2000" dirty="0">
                <a:latin typeface="Arial" panose="020B0604020202020204" pitchFamily="34" charset="0"/>
                <a:cs typeface="Arial" panose="020B0604020202020204" pitchFamily="34" charset="0"/>
              </a:rPr>
              <a:t>, 2017.</a:t>
            </a:r>
          </a:p>
          <a:p>
            <a:pPr algn="just"/>
            <a:endParaRPr lang="en-US" sz="1100" b="1" dirty="0">
              <a:latin typeface="Georgia" panose="02040502050405020303" pitchFamily="18" charset="0"/>
            </a:endParaRPr>
          </a:p>
          <a:p>
            <a:endParaRPr lang="en-US" sz="2800" dirty="0">
              <a:latin typeface="Georgia" panose="02040502050405020303" pitchFamily="18" charset="0"/>
            </a:endParaRPr>
          </a:p>
        </p:txBody>
      </p:sp>
      <p:sp>
        <p:nvSpPr>
          <p:cNvPr id="43" name="Rectangle 42">
            <a:extLst>
              <a:ext uri="{FF2B5EF4-FFF2-40B4-BE49-F238E27FC236}">
                <a16:creationId xmlns:a16="http://schemas.microsoft.com/office/drawing/2014/main" id="{0BAF5562-8264-BDF4-359B-C4AAED13AEFF}"/>
              </a:ext>
            </a:extLst>
          </p:cNvPr>
          <p:cNvSpPr/>
          <p:nvPr/>
        </p:nvSpPr>
        <p:spPr>
          <a:xfrm>
            <a:off x="38306697" y="25331676"/>
            <a:ext cx="11887200" cy="9144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9FEC5E1E-6CFF-6B15-9116-EA24CDC8DDCD}"/>
              </a:ext>
            </a:extLst>
          </p:cNvPr>
          <p:cNvSpPr txBox="1">
            <a:spLocks noChangeAspect="1"/>
          </p:cNvSpPr>
          <p:nvPr/>
        </p:nvSpPr>
        <p:spPr>
          <a:xfrm>
            <a:off x="38763896" y="25331675"/>
            <a:ext cx="10972800" cy="914400"/>
          </a:xfrm>
          <a:prstGeom prst="rect">
            <a:avLst/>
          </a:prstGeom>
          <a:noFill/>
        </p:spPr>
        <p:txBody>
          <a:bodyPr wrap="none" lIns="0" tIns="0" rIns="0" bIns="0" rtlCol="0" anchor="t" anchorCtr="0">
            <a:noAutofit/>
          </a:bodyPr>
          <a:lstStyle/>
          <a:p>
            <a:r>
              <a:rPr lang="en-US" sz="5400" b="1" dirty="0">
                <a:solidFill>
                  <a:schemeClr val="bg1"/>
                </a:solidFill>
                <a:latin typeface="Arial" panose="020B0604020202020204" pitchFamily="34" charset="0"/>
                <a:cs typeface="Arial" panose="020B0604020202020204" pitchFamily="34" charset="0"/>
              </a:rPr>
              <a:t>References</a:t>
            </a:r>
          </a:p>
        </p:txBody>
      </p:sp>
      <p:sp>
        <p:nvSpPr>
          <p:cNvPr id="47" name="TextBox 46">
            <a:extLst>
              <a:ext uri="{FF2B5EF4-FFF2-40B4-BE49-F238E27FC236}">
                <a16:creationId xmlns:a16="http://schemas.microsoft.com/office/drawing/2014/main" id="{A6359F00-409E-557B-56BB-C28E7DCA6C94}"/>
              </a:ext>
            </a:extLst>
          </p:cNvPr>
          <p:cNvSpPr txBox="1">
            <a:spLocks/>
          </p:cNvSpPr>
          <p:nvPr/>
        </p:nvSpPr>
        <p:spPr>
          <a:xfrm>
            <a:off x="13359060" y="11386849"/>
            <a:ext cx="11264350" cy="430887"/>
          </a:xfrm>
          <a:prstGeom prst="rect">
            <a:avLst/>
          </a:prstGeom>
          <a:noFill/>
        </p:spPr>
        <p:txBody>
          <a:bodyPr wrap="square" lIns="0" tIns="0" rIns="0" bIns="0" rtlCol="0">
            <a:spAutoFit/>
          </a:bodyPr>
          <a:lstStyle/>
          <a:p>
            <a:r>
              <a:rPr lang="en-US" sz="2800" b="1" dirty="0">
                <a:latin typeface="Arial" panose="020B0604020202020204" pitchFamily="34" charset="0"/>
                <a:cs typeface="Arial" panose="020B0604020202020204" pitchFamily="34" charset="0"/>
              </a:rPr>
              <a:t>Figure 2.</a:t>
            </a:r>
            <a:r>
              <a:rPr lang="en-US" sz="2800" dirty="0">
                <a:latin typeface="Arial" panose="020B0604020202020204" pitchFamily="34" charset="0"/>
                <a:cs typeface="Arial" panose="020B0604020202020204" pitchFamily="34" charset="0"/>
              </a:rPr>
              <a:t> The reciprocity method of measuring the transfer function [2]</a:t>
            </a:r>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5628F0A-B1EA-A70C-099E-3A00EE33DDB2}"/>
                  </a:ext>
                </a:extLst>
              </p:cNvPr>
              <p:cNvSpPr txBox="1">
                <a:spLocks/>
              </p:cNvSpPr>
              <p:nvPr/>
            </p:nvSpPr>
            <p:spPr>
              <a:xfrm>
                <a:off x="914399" y="19847086"/>
                <a:ext cx="11887200" cy="6560066"/>
              </a:xfrm>
              <a:prstGeom prst="rect">
                <a:avLst/>
              </a:prstGeom>
              <a:noFill/>
            </p:spPr>
            <p:txBody>
              <a:bodyPr wrap="square" lIns="0" tIns="0" rIns="0" bIns="0" rtlCol="0">
                <a:spAutoFit/>
              </a:bodyPr>
              <a:lstStyle/>
              <a:p>
                <a:r>
                  <a:rPr lang="en-US" sz="2800" dirty="0">
                    <a:latin typeface="Arial" panose="020B0604020202020204" pitchFamily="34" charset="0"/>
                    <a:cs typeface="Arial" panose="020B0604020202020204" pitchFamily="34" charset="0"/>
                  </a:rPr>
                  <a:t>The lead was simulated to be in or placed in a tissue simulating phantom.</a:t>
                </a:r>
              </a:p>
              <a:p>
                <a:r>
                  <a:rPr lang="en-US" sz="2800" u="sng" dirty="0">
                    <a:latin typeface="Arial" panose="020B0604020202020204" pitchFamily="34" charset="0"/>
                    <a:cs typeface="Arial" panose="020B0604020202020204" pitchFamily="34" charset="0"/>
                  </a:rPr>
                  <a:t>Piecewise Excitation </a:t>
                </a:r>
                <a:r>
                  <a:rPr lang="en-US" sz="2800" u="sng" dirty="0">
                    <a:solidFill>
                      <a:schemeClr val="tx1"/>
                    </a:solidFill>
                    <a:latin typeface="Arial" panose="020B0604020202020204" pitchFamily="34" charset="0"/>
                    <a:cs typeface="Arial" panose="020B0604020202020204" pitchFamily="34" charset="0"/>
                  </a:rPr>
                  <a:t>Method:</a:t>
                </a:r>
              </a:p>
              <a:p>
                <a:r>
                  <a:rPr lang="en-US" sz="2800" dirty="0">
                    <a:solidFill>
                      <a:schemeClr val="tx1"/>
                    </a:solidFill>
                    <a:latin typeface="Arial" panose="020B0604020202020204" pitchFamily="34" charset="0"/>
                    <a:cs typeface="Arial" panose="020B0604020202020204" pitchFamily="34" charset="0"/>
                  </a:rPr>
                  <a:t>Impedance matching and resonance tuning </a:t>
                </a:r>
                <a:r>
                  <a:rPr lang="en-US" sz="2800" dirty="0">
                    <a:latin typeface="Arial" panose="020B0604020202020204" pitchFamily="34" charset="0"/>
                    <a:cs typeface="Arial" panose="020B0604020202020204" pitchFamily="34" charset="0"/>
                  </a:rPr>
                  <a:t>of a 128MHz </a:t>
                </a:r>
                <a:r>
                  <a:rPr lang="en-US" sz="2800" dirty="0">
                    <a:solidFill>
                      <a:schemeClr val="tx1"/>
                    </a:solidFill>
                    <a:latin typeface="Arial" panose="020B0604020202020204" pitchFamily="34" charset="0"/>
                    <a:cs typeface="Arial" panose="020B0604020202020204" pitchFamily="34" charset="0"/>
                  </a:rPr>
                  <a:t>loop coil excitor from Zurich Med Tech was demonstrated.</a:t>
                </a:r>
                <a:r>
                  <a:rPr lang="en-US" sz="2800" dirty="0">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The loop coil excitor was compared to an ideal plane wave excitation.</a:t>
                </a:r>
                <a:r>
                  <a:rPr lang="en-US" sz="2800" dirty="0">
                    <a:latin typeface="Arial" panose="020B0604020202020204" pitchFamily="34" charset="0"/>
                    <a:cs typeface="Arial" panose="020B0604020202020204" pitchFamily="34" charset="0"/>
                  </a:rPr>
                  <a:t> The </a:t>
                </a:r>
                <a:r>
                  <a:rPr lang="en-US" sz="2800" dirty="0">
                    <a:solidFill>
                      <a:schemeClr val="tx1"/>
                    </a:solidFill>
                    <a:latin typeface="Arial" panose="020B0604020202020204" pitchFamily="34" charset="0"/>
                    <a:cs typeface="Arial" panose="020B0604020202020204" pitchFamily="34" charset="0"/>
                  </a:rPr>
                  <a:t>transfer function of </a:t>
                </a:r>
                <a:r>
                  <a:rPr lang="en-US" sz="2800" dirty="0">
                    <a:latin typeface="Arial" panose="020B0604020202020204" pitchFamily="34" charset="0"/>
                    <a:cs typeface="Arial" panose="020B0604020202020204" pitchFamily="34" charset="0"/>
                  </a:rPr>
                  <a:t>a </a:t>
                </a:r>
                <a:r>
                  <a:rPr lang="en-US" sz="2800" dirty="0">
                    <a:solidFill>
                      <a:schemeClr val="tx1"/>
                    </a:solidFill>
                    <a:latin typeface="Arial" panose="020B0604020202020204" pitchFamily="34" charset="0"/>
                    <a:cs typeface="Arial" panose="020B0604020202020204" pitchFamily="34" charset="0"/>
                  </a:rPr>
                  <a:t>lead is described according to the equation demonstrated in Figure 1:</a:t>
                </a: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𝑬</m:t>
                          </m:r>
                        </m:e>
                        <m:sub>
                          <m:r>
                            <a:rPr lang="en-US" sz="2800" i="1">
                              <a:solidFill>
                                <a:schemeClr val="tx1"/>
                              </a:solidFill>
                              <a:latin typeface="Cambria Math" panose="02040503050406030204" pitchFamily="18" charset="0"/>
                            </a:rPr>
                            <m:t>𝑠</m:t>
                          </m:r>
                        </m:sub>
                      </m:sSub>
                      <m:d>
                        <m:dPr>
                          <m:ctrlPr>
                            <a:rPr lang="en-US" sz="2800" i="1">
                              <a:solidFill>
                                <a:schemeClr val="tx1"/>
                              </a:solidFill>
                              <a:latin typeface="Cambria Math" panose="02040503050406030204" pitchFamily="18" charset="0"/>
                            </a:rPr>
                          </m:ctrlPr>
                        </m:dPr>
                        <m:e>
                          <m:r>
                            <a:rPr lang="en-US" sz="2800" b="1" i="1">
                              <a:solidFill>
                                <a:schemeClr val="tx1"/>
                              </a:solidFill>
                              <a:latin typeface="Cambria Math" panose="02040503050406030204" pitchFamily="18" charset="0"/>
                            </a:rPr>
                            <m:t>𝑷</m:t>
                          </m:r>
                        </m:e>
                      </m:d>
                      <m:r>
                        <a:rPr lang="en-US" sz="2800" i="1">
                          <a:solidFill>
                            <a:schemeClr val="tx1"/>
                          </a:solidFill>
                          <a:latin typeface="Cambria Math" panose="02040503050406030204" pitchFamily="18" charset="0"/>
                        </a:rPr>
                        <m:t>=</m:t>
                      </m:r>
                      <m:nary>
                        <m:naryPr>
                          <m:limLoc m:val="subSup"/>
                          <m:ctrlPr>
                            <a:rPr lang="en-US" sz="2800" i="1">
                              <a:solidFill>
                                <a:schemeClr val="tx1"/>
                              </a:solidFill>
                              <a:latin typeface="Cambria Math" panose="02040503050406030204" pitchFamily="18" charset="0"/>
                            </a:rPr>
                          </m:ctrlPr>
                        </m:naryPr>
                        <m:sub>
                          <m:r>
                            <a:rPr lang="en-US" sz="2800" i="1">
                              <a:solidFill>
                                <a:schemeClr val="tx1"/>
                              </a:solidFill>
                              <a:latin typeface="Cambria Math" panose="02040503050406030204" pitchFamily="18" charset="0"/>
                            </a:rPr>
                            <m:t>0</m:t>
                          </m:r>
                        </m:sub>
                        <m:sup>
                          <m:r>
                            <a:rPr lang="en-US" sz="2800" i="1">
                              <a:solidFill>
                                <a:schemeClr val="tx1"/>
                              </a:solidFill>
                              <a:latin typeface="Cambria Math" panose="02040503050406030204" pitchFamily="18" charset="0"/>
                            </a:rPr>
                            <m:t>𝐿</m:t>
                          </m:r>
                        </m:sup>
                        <m:e>
                          <m:r>
                            <a:rPr lang="en-US" sz="2800" b="1" i="1">
                              <a:solidFill>
                                <a:schemeClr val="tx1"/>
                              </a:solidFill>
                              <a:latin typeface="Cambria Math" panose="02040503050406030204" pitchFamily="18" charset="0"/>
                            </a:rPr>
                            <m:t>𝑺</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𝜏</m:t>
                              </m:r>
                              <m:r>
                                <a:rPr lang="en-US" sz="2800" i="1">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𝑷</m:t>
                              </m:r>
                            </m:e>
                          </m:d>
                          <m:sSub>
                            <m:sSubPr>
                              <m:ctrlPr>
                                <a:rPr lang="en-US" sz="2800" i="1">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𝐸</m:t>
                              </m:r>
                            </m:e>
                            <m:sub>
                              <m:r>
                                <a:rPr lang="en-US" sz="2800" i="1">
                                  <a:solidFill>
                                    <a:schemeClr val="tx1"/>
                                  </a:solidFill>
                                  <a:latin typeface="Cambria Math" panose="02040503050406030204" pitchFamily="18" charset="0"/>
                                </a:rPr>
                                <m:t>𝑡𝑎𝑛</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𝜏</m:t>
                          </m:r>
                          <m:r>
                            <a:rPr lang="en-US" sz="2800" b="1" i="1">
                              <a:solidFill>
                                <a:schemeClr val="tx1"/>
                              </a:solidFill>
                              <a:latin typeface="Cambria Math" panose="02040503050406030204" pitchFamily="18" charset="0"/>
                            </a:rPr>
                            <m:t>)</m:t>
                          </m:r>
                        </m:e>
                      </m:nary>
                      <m:r>
                        <a:rPr lang="en-US" sz="2800" b="0" i="1" smtClean="0">
                          <a:solidFill>
                            <a:schemeClr val="tx1"/>
                          </a:solidFill>
                          <a:latin typeface="Cambria Math" panose="02040503050406030204" pitchFamily="18" charset="0"/>
                        </a:rPr>
                        <m:t>𝑑</m:t>
                      </m:r>
                      <m:r>
                        <a:rPr lang="en-US" sz="2800" b="0" i="1" smtClean="0">
                          <a:solidFill>
                            <a:schemeClr val="tx1"/>
                          </a:solidFill>
                          <a:latin typeface="Cambria Math" panose="02040503050406030204" pitchFamily="18" charset="0"/>
                        </a:rPr>
                        <m:t>𝜏</m:t>
                      </m:r>
                    </m:oMath>
                  </m:oMathPara>
                </a14:m>
                <a:endParaRPr lang="en-US" sz="2800" dirty="0">
                  <a:solidFill>
                    <a:schemeClr val="tx1"/>
                  </a:solidFill>
                  <a:latin typeface="Arial" panose="020B0604020202020204" pitchFamily="34" charset="0"/>
                  <a:cs typeface="Arial" panose="020B0604020202020204" pitchFamily="34" charset="0"/>
                </a:endParaRPr>
              </a:p>
              <a:p>
                <a:pPr marR="0">
                  <a:lnSpc>
                    <a:spcPct val="107000"/>
                  </a:lnSpc>
                  <a:spcBef>
                    <a:spcPts val="0"/>
                  </a:spcBef>
                  <a:spcAft>
                    <a:spcPts val="800"/>
                  </a:spcAft>
                </a:pPr>
                <a:r>
                  <a:rPr lang="en-US" sz="2800" dirty="0">
                    <a:latin typeface="Arial" panose="020B0604020202020204" pitchFamily="34" charset="0"/>
                    <a:cs typeface="Arial" panose="020B0604020202020204" pitchFamily="34" charset="0"/>
                  </a:rPr>
                  <a:t>Where </a:t>
                </a:r>
                <a14:m>
                  <m:oMath xmlns:m="http://schemas.openxmlformats.org/officeDocument/2006/math">
                    <m:r>
                      <a:rPr lang="en-US" sz="2800" b="1" i="1" smtClean="0">
                        <a:solidFill>
                          <a:schemeClr val="tx1"/>
                        </a:solidFill>
                        <a:latin typeface="Cambria Math" panose="02040503050406030204" pitchFamily="18" charset="0"/>
                      </a:rPr>
                      <m:t>𝑺</m:t>
                    </m:r>
                    <m:d>
                      <m:dPr>
                        <m:ctrlPr>
                          <a:rPr lang="en-US" sz="2800" i="1">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𝜏</m:t>
                        </m:r>
                        <m:r>
                          <a:rPr lang="en-US" sz="2800" b="0"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𝑷</m:t>
                        </m:r>
                      </m:e>
                    </m:d>
                  </m:oMath>
                </a14:m>
                <a:r>
                  <a:rPr lang="en-US" sz="2800" dirty="0">
                    <a:solidFill>
                      <a:schemeClr val="tx1"/>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is the transfer function value </a:t>
                </a:r>
                <a14:m>
                  <m:oMath xmlns:m="http://schemas.openxmlformats.org/officeDocument/2006/math">
                    <m:r>
                      <a:rPr lang="en-US" sz="2800" b="0" i="1" smtClean="0">
                        <a:latin typeface="Cambria Math" panose="02040503050406030204" pitchFamily="18" charset="0"/>
                        <a:cs typeface="Arial" panose="020B0604020202020204" pitchFamily="34" charset="0"/>
                      </a:rPr>
                      <m:t>𝜏</m:t>
                    </m:r>
                    <m:r>
                      <a:rPr lang="en-US" sz="2800" b="0" i="0" smtClean="0">
                        <a:latin typeface="Cambria Math" panose="02040503050406030204" pitchFamily="18" charset="0"/>
                        <a:cs typeface="Arial" panose="020B0604020202020204" pitchFamily="34" charset="0"/>
                      </a:rPr>
                      <m:t> </m:t>
                    </m:r>
                  </m:oMath>
                </a14:m>
                <a:r>
                  <a:rPr lang="en-US" sz="2800" dirty="0">
                    <a:latin typeface="Arial" panose="020B0604020202020204" pitchFamily="34" charset="0"/>
                    <a:cs typeface="Arial" panose="020B0604020202020204" pitchFamily="34" charset="0"/>
                  </a:rPr>
                  <a:t>from the lead tip,</a:t>
                </a:r>
                <a:r>
                  <a:rPr lang="en-US" sz="2800" i="1" dirty="0">
                    <a:latin typeface="Arial" panose="020B0604020202020204" pitchFamily="34" charset="0"/>
                    <a:cs typeface="Arial" panose="020B0604020202020204" pitchFamily="34" charset="0"/>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𝑬</m:t>
                        </m:r>
                      </m:e>
                      <m:sub>
                        <m:r>
                          <a:rPr lang="en-US" sz="2800" i="1">
                            <a:solidFill>
                              <a:schemeClr val="tx1"/>
                            </a:solidFill>
                            <a:latin typeface="Cambria Math" panose="02040503050406030204" pitchFamily="18" charset="0"/>
                          </a:rPr>
                          <m:t>𝑠</m:t>
                        </m:r>
                      </m:sub>
                    </m:sSub>
                    <m:d>
                      <m:dPr>
                        <m:ctrlPr>
                          <a:rPr lang="en-US" sz="2800" i="1">
                            <a:solidFill>
                              <a:schemeClr val="tx1"/>
                            </a:solidFill>
                            <a:latin typeface="Cambria Math" panose="02040503050406030204" pitchFamily="18" charset="0"/>
                          </a:rPr>
                        </m:ctrlPr>
                      </m:dPr>
                      <m:e>
                        <m:r>
                          <a:rPr lang="en-US" sz="2800" b="1" i="1">
                            <a:solidFill>
                              <a:schemeClr val="tx1"/>
                            </a:solidFill>
                            <a:latin typeface="Cambria Math" panose="02040503050406030204" pitchFamily="18" charset="0"/>
                          </a:rPr>
                          <m:t>𝑷</m:t>
                        </m:r>
                      </m:e>
                    </m:d>
                  </m:oMath>
                </a14:m>
                <a:r>
                  <a:rPr lang="en-US" sz="2800" dirty="0">
                    <a:solidFill>
                      <a:schemeClr val="tx1"/>
                    </a:solidFill>
                    <a:latin typeface="Arial" panose="020B0604020202020204" pitchFamily="34" charset="0"/>
                    <a:cs typeface="Arial" panose="020B0604020202020204" pitchFamily="34" charset="0"/>
                  </a:rPr>
                  <a:t> is scattered electric field at point </a:t>
                </a:r>
                <a14:m>
                  <m:oMath xmlns:m="http://schemas.openxmlformats.org/officeDocument/2006/math">
                    <m:r>
                      <a:rPr lang="en-US" sz="2800" b="1" i="1">
                        <a:solidFill>
                          <a:schemeClr val="tx1"/>
                        </a:solidFill>
                        <a:latin typeface="Cambria Math" panose="02040503050406030204" pitchFamily="18" charset="0"/>
                      </a:rPr>
                      <m:t>𝑷</m:t>
                    </m:r>
                    <m:r>
                      <a:rPr lang="en-US" sz="2800" b="0" i="0" smtClean="0">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𝐸</m:t>
                        </m:r>
                      </m:e>
                      <m:sub>
                        <m:r>
                          <a:rPr lang="en-US" sz="2800" i="1">
                            <a:solidFill>
                              <a:schemeClr val="tx1"/>
                            </a:solidFill>
                            <a:latin typeface="Cambria Math" panose="02040503050406030204" pitchFamily="18" charset="0"/>
                          </a:rPr>
                          <m:t>𝑡𝑎𝑛</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𝜏</m:t>
                    </m:r>
                    <m:r>
                      <a:rPr lang="en-US" sz="2800" b="1" i="1">
                        <a:solidFill>
                          <a:schemeClr val="tx1"/>
                        </a:solidFill>
                        <a:latin typeface="Cambria Math" panose="02040503050406030204" pitchFamily="18" charset="0"/>
                      </a:rPr>
                      <m:t>)</m:t>
                    </m:r>
                  </m:oMath>
                </a14:m>
                <a:r>
                  <a:rPr lang="en-US" sz="2800" dirty="0">
                    <a:solidFill>
                      <a:schemeClr val="tx1"/>
                    </a:solidFill>
                    <a:latin typeface="Arial" panose="020B0604020202020204" pitchFamily="34" charset="0"/>
                    <a:cs typeface="Arial" panose="020B0604020202020204" pitchFamily="34" charset="0"/>
                  </a:rPr>
                  <a:t> is electric field tangent to the lead at distance </a:t>
                </a:r>
                <a14:m>
                  <m:oMath xmlns:m="http://schemas.openxmlformats.org/officeDocument/2006/math">
                    <m:r>
                      <a:rPr lang="en-US" sz="2800" i="1">
                        <a:solidFill>
                          <a:schemeClr val="tx1"/>
                        </a:solidFill>
                        <a:latin typeface="Cambria Math" panose="02040503050406030204" pitchFamily="18" charset="0"/>
                      </a:rPr>
                      <m:t>𝜏</m:t>
                    </m:r>
                  </m:oMath>
                </a14:m>
                <a:r>
                  <a:rPr lang="en-US" sz="2800" dirty="0">
                    <a:solidFill>
                      <a:schemeClr val="tx1"/>
                    </a:solidFill>
                    <a:latin typeface="Arial" panose="020B0604020202020204" pitchFamily="34" charset="0"/>
                    <a:cs typeface="Arial" panose="020B0604020202020204" pitchFamily="34" charset="0"/>
                  </a:rPr>
                  <a:t> from electrode tip, and</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i="1">
                        <a:solidFill>
                          <a:schemeClr val="tx1"/>
                        </a:solidFill>
                        <a:latin typeface="Cambria Math" panose="02040503050406030204" pitchFamily="18" charset="0"/>
                      </a:rPr>
                      <m:t>𝐿</m:t>
                    </m:r>
                  </m:oMath>
                </a14:m>
                <a:r>
                  <a:rPr lang="en-US" sz="2800" dirty="0">
                    <a:solidFill>
                      <a:schemeClr val="tx1"/>
                    </a:solidFill>
                    <a:latin typeface="Arial" panose="020B0604020202020204" pitchFamily="34" charset="0"/>
                    <a:cs typeface="Arial" panose="020B0604020202020204" pitchFamily="34" charset="0"/>
                  </a:rPr>
                  <a:t> is length of the lead. The finite difference time domain method with the Sim4life software was used for simulations.</a:t>
                </a:r>
              </a:p>
              <a:p>
                <a:pPr marL="171450" marR="0" indent="-171450">
                  <a:lnSpc>
                    <a:spcPct val="107000"/>
                  </a:lnSpc>
                  <a:spcBef>
                    <a:spcPts val="0"/>
                  </a:spcBef>
                  <a:spcAft>
                    <a:spcPts val="800"/>
                  </a:spcAf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mc:Choice>
        <mc:Fallback>
          <p:sp>
            <p:nvSpPr>
              <p:cNvPr id="48" name="TextBox 47">
                <a:extLst>
                  <a:ext uri="{FF2B5EF4-FFF2-40B4-BE49-F238E27FC236}">
                    <a16:creationId xmlns:a16="http://schemas.microsoft.com/office/drawing/2014/main" id="{15628F0A-B1EA-A70C-099E-3A00EE33DDB2}"/>
                  </a:ext>
                </a:extLst>
              </p:cNvPr>
              <p:cNvSpPr txBox="1">
                <a:spLocks noRot="1" noChangeAspect="1" noMove="1" noResize="1" noEditPoints="1" noAdjustHandles="1" noChangeArrowheads="1" noChangeShapeType="1" noTextEdit="1"/>
              </p:cNvSpPr>
              <p:nvPr/>
            </p:nvSpPr>
            <p:spPr>
              <a:xfrm>
                <a:off x="914399" y="19847086"/>
                <a:ext cx="11887200" cy="6560066"/>
              </a:xfrm>
              <a:prstGeom prst="rect">
                <a:avLst/>
              </a:prstGeom>
              <a:blipFill>
                <a:blip r:embed="rId14"/>
                <a:stretch>
                  <a:fillRect l="-1795" t="-1673" r="-2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1EB1C1A-32F4-F77E-0CA8-EBC64C372CF2}"/>
                  </a:ext>
                </a:extLst>
              </p:cNvPr>
              <p:cNvSpPr txBox="1">
                <a:spLocks/>
              </p:cNvSpPr>
              <p:nvPr/>
            </p:nvSpPr>
            <p:spPr>
              <a:xfrm>
                <a:off x="25653159" y="7090218"/>
                <a:ext cx="11709771" cy="3447098"/>
              </a:xfrm>
              <a:prstGeom prst="rect">
                <a:avLst/>
              </a:prstGeom>
              <a:noFill/>
            </p:spPr>
            <p:txBody>
              <a:bodyPr wrap="square" lIns="0" tIns="0" rIns="0" bIns="0" rtlCol="0">
                <a:spAutoFit/>
              </a:bodyPr>
              <a:lstStyle/>
              <a:p>
                <a:r>
                  <a:rPr lang="en-US" sz="2800" dirty="0">
                    <a:solidFill>
                      <a:schemeClr val="tx1"/>
                    </a:solidFill>
                    <a:latin typeface="Arial" panose="020B0604020202020204" pitchFamily="34" charset="0"/>
                    <a:cs typeface="Arial" panose="020B0604020202020204" pitchFamily="34" charset="0"/>
                  </a:rPr>
                  <a:t>Transfer functions were normalized by </a:t>
                </a:r>
                <a:r>
                  <a:rPr lang="en-US" sz="2800" dirty="0">
                    <a:latin typeface="Arial" panose="020B0604020202020204" pitchFamily="34" charset="0"/>
                    <a:cs typeface="Arial" panose="020B0604020202020204" pitchFamily="34" charset="0"/>
                  </a:rPr>
                  <a:t>setting the i</a:t>
                </a:r>
                <a:r>
                  <a:rPr lang="en-US" sz="2800" dirty="0">
                    <a:solidFill>
                      <a:schemeClr val="tx1"/>
                    </a:solidFill>
                    <a:latin typeface="Arial" panose="020B0604020202020204" pitchFamily="34" charset="0"/>
                    <a:cs typeface="Arial" panose="020B0604020202020204" pitchFamily="34" charset="0"/>
                  </a:rPr>
                  <a:t>ntegral of the magnitude curve to 1.</a:t>
                </a:r>
                <a:r>
                  <a:rPr lang="en-US" sz="2800" dirty="0">
                    <a:latin typeface="Arial" panose="020B0604020202020204" pitchFamily="34" charset="0"/>
                    <a:cs typeface="Arial" panose="020B0604020202020204" pitchFamily="34" charset="0"/>
                  </a:rPr>
                  <a:t> The phase was unwrapped and normalized to start at zero (Figure 5). A m</a:t>
                </a:r>
                <a:r>
                  <a:rPr lang="en-US" sz="2800" dirty="0">
                    <a:solidFill>
                      <a:schemeClr val="tx1"/>
                    </a:solidFill>
                    <a:latin typeface="Arial" panose="020B0604020202020204" pitchFamily="34" charset="0"/>
                    <a:cs typeface="Arial" panose="020B0604020202020204" pitchFamily="34" charset="0"/>
                  </a:rPr>
                  <a:t>aximum </a:t>
                </a:r>
                <a14:m>
                  <m:oMath xmlns:m="http://schemas.openxmlformats.org/officeDocument/2006/math">
                    <m:d>
                      <m:dPr>
                        <m:begChr m:val="|"/>
                        <m:endChr m:val="|"/>
                        <m:ctrlPr>
                          <a:rPr lang="en-US" sz="2800" b="0" i="1" smtClean="0">
                            <a:solidFill>
                              <a:schemeClr val="tx1"/>
                            </a:solidFill>
                            <a:latin typeface="Cambria Math" panose="02040503050406030204" pitchFamily="18" charset="0"/>
                            <a:cs typeface="Arial" panose="020B0604020202020204" pitchFamily="34" charset="0"/>
                          </a:rPr>
                        </m:ctrlPr>
                      </m:dPr>
                      <m:e>
                        <m:r>
                          <a:rPr lang="en-US" sz="2800" b="1" i="1" smtClean="0">
                            <a:solidFill>
                              <a:schemeClr val="tx1"/>
                            </a:solidFill>
                            <a:latin typeface="Cambria Math" panose="02040503050406030204" pitchFamily="18" charset="0"/>
                            <a:cs typeface="Arial" panose="020B0604020202020204" pitchFamily="34" charset="0"/>
                          </a:rPr>
                          <m:t>𝑺</m:t>
                        </m:r>
                      </m:e>
                    </m:d>
                  </m:oMath>
                </a14:m>
                <a:r>
                  <a:rPr lang="en-US" sz="2800" dirty="0">
                    <a:solidFill>
                      <a:schemeClr val="tx1"/>
                    </a:solidFill>
                    <a:latin typeface="Arial" panose="020B0604020202020204" pitchFamily="34" charset="0"/>
                    <a:cs typeface="Arial" panose="020B0604020202020204" pitchFamily="34" charset="0"/>
                  </a:rPr>
                  <a:t> is at about half wavelength of medium (</a:t>
                </a:r>
                <a14:m>
                  <m:oMath xmlns:m="http://schemas.openxmlformats.org/officeDocument/2006/math">
                    <m:r>
                      <a:rPr lang="en-US" sz="2800" b="0" i="1" smtClean="0">
                        <a:solidFill>
                          <a:schemeClr val="tx1"/>
                        </a:solidFill>
                        <a:latin typeface="Cambria Math" panose="02040503050406030204" pitchFamily="18" charset="0"/>
                        <a:cs typeface="Arial" panose="020B0604020202020204" pitchFamily="34" charset="0"/>
                      </a:rPr>
                      <m:t>𝜏</m:t>
                    </m:r>
                    <m:r>
                      <a:rPr lang="en-US" sz="2800" b="0" i="1" smtClean="0">
                        <a:solidFill>
                          <a:schemeClr val="tx1"/>
                        </a:solidFill>
                        <a:latin typeface="Cambria Math" panose="02040503050406030204" pitchFamily="18" charset="0"/>
                        <a:cs typeface="Arial" panose="020B0604020202020204" pitchFamily="34" charset="0"/>
                      </a:rPr>
                      <m:t>=132.5</m:t>
                    </m:r>
                    <m:r>
                      <a:rPr lang="en-US" sz="2800" b="0" i="1" smtClean="0">
                        <a:solidFill>
                          <a:schemeClr val="tx1"/>
                        </a:solidFill>
                        <a:latin typeface="Cambria Math" panose="02040503050406030204" pitchFamily="18" charset="0"/>
                        <a:cs typeface="Arial" panose="020B0604020202020204" pitchFamily="34" charset="0"/>
                      </a:rPr>
                      <m:t>𝑚𝑚</m:t>
                    </m:r>
                    <m:r>
                      <a:rPr lang="en-US" sz="2800" b="0" i="1" smtClean="0">
                        <a:solidFill>
                          <a:schemeClr val="tx1"/>
                        </a:solidFill>
                        <a:latin typeface="Cambria Math" panose="02040503050406030204" pitchFamily="18" charset="0"/>
                        <a:cs typeface="Arial" panose="020B0604020202020204" pitchFamily="34" charset="0"/>
                      </a:rPr>
                      <m:t>)</m:t>
                    </m:r>
                  </m:oMath>
                </a14:m>
                <a:r>
                  <a:rPr lang="en-US" sz="2800" dirty="0">
                    <a:solidFill>
                      <a:schemeClr val="tx1"/>
                    </a:solidFill>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28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2800" dirty="0">
                  <a:solidFill>
                    <a:schemeClr val="tx1"/>
                  </a:solidFill>
                  <a:latin typeface="Arial" panose="020B0604020202020204" pitchFamily="34" charset="0"/>
                  <a:cs typeface="Arial" panose="020B0604020202020204" pitchFamily="34" charset="0"/>
                </a:endParaRPr>
              </a:p>
            </p:txBody>
          </p:sp>
        </mc:Choice>
        <mc:Fallback xmlns="">
          <p:sp>
            <p:nvSpPr>
              <p:cNvPr id="49" name="TextBox 48">
                <a:extLst>
                  <a:ext uri="{FF2B5EF4-FFF2-40B4-BE49-F238E27FC236}">
                    <a16:creationId xmlns:a16="http://schemas.microsoft.com/office/drawing/2014/main" id="{D1EB1C1A-32F4-F77E-0CA8-EBC64C372CF2}"/>
                  </a:ext>
                </a:extLst>
              </p:cNvPr>
              <p:cNvSpPr txBox="1">
                <a:spLocks noRot="1" noChangeAspect="1" noMove="1" noResize="1" noEditPoints="1" noAdjustHandles="1" noChangeArrowheads="1" noChangeShapeType="1" noTextEdit="1"/>
              </p:cNvSpPr>
              <p:nvPr/>
            </p:nvSpPr>
            <p:spPr>
              <a:xfrm>
                <a:off x="25653159" y="7090218"/>
                <a:ext cx="11709771" cy="3447098"/>
              </a:xfrm>
              <a:prstGeom prst="rect">
                <a:avLst/>
              </a:prstGeom>
              <a:blipFill>
                <a:blip r:embed="rId15"/>
                <a:stretch>
                  <a:fillRect l="-1822" t="-3180" r="-109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ED95614C-66EA-1962-F136-DAECE85766D2}"/>
              </a:ext>
            </a:extLst>
          </p:cNvPr>
          <p:cNvSpPr txBox="1">
            <a:spLocks/>
          </p:cNvSpPr>
          <p:nvPr/>
        </p:nvSpPr>
        <p:spPr>
          <a:xfrm>
            <a:off x="26231633" y="31531905"/>
            <a:ext cx="9201367" cy="861774"/>
          </a:xfrm>
          <a:prstGeom prst="rect">
            <a:avLst/>
          </a:prstGeom>
          <a:noFill/>
        </p:spPr>
        <p:txBody>
          <a:bodyPr wrap="square" lIns="0" tIns="0" rIns="0" bIns="0" rtlCol="0">
            <a:spAutoFit/>
          </a:bodyPr>
          <a:lstStyle/>
          <a:p>
            <a:pPr algn="ctr"/>
            <a:r>
              <a:rPr lang="en-US" sz="2800" b="1" dirty="0">
                <a:latin typeface="Arial" panose="020B0604020202020204" pitchFamily="34" charset="0"/>
                <a:cs typeface="Arial" panose="020B0604020202020204" pitchFamily="34" charset="0"/>
              </a:rPr>
              <a:t>Figure 6.</a:t>
            </a:r>
            <a:r>
              <a:rPr lang="en-US" sz="2800" dirty="0">
                <a:latin typeface="Arial" panose="020B0604020202020204" pitchFamily="34" charset="0"/>
                <a:cs typeface="Arial" panose="020B0604020202020204" pitchFamily="34" charset="0"/>
              </a:rPr>
              <a:t> Percent errors when comparing simulation to the piecewise excitation experiments.</a:t>
            </a:r>
          </a:p>
        </p:txBody>
      </p:sp>
      <p:sp>
        <p:nvSpPr>
          <p:cNvPr id="51" name="TextBox 50">
            <a:extLst>
              <a:ext uri="{FF2B5EF4-FFF2-40B4-BE49-F238E27FC236}">
                <a16:creationId xmlns:a16="http://schemas.microsoft.com/office/drawing/2014/main" id="{69F019A3-54BD-DEF9-5EBF-12C81E6C1B03}"/>
              </a:ext>
            </a:extLst>
          </p:cNvPr>
          <p:cNvSpPr txBox="1">
            <a:spLocks/>
          </p:cNvSpPr>
          <p:nvPr/>
        </p:nvSpPr>
        <p:spPr>
          <a:xfrm>
            <a:off x="39127289" y="16547599"/>
            <a:ext cx="9288548" cy="861774"/>
          </a:xfrm>
          <a:prstGeom prst="rect">
            <a:avLst/>
          </a:prstGeom>
          <a:noFill/>
        </p:spPr>
        <p:txBody>
          <a:bodyPr wrap="square" lIns="0" tIns="0" rIns="0" bIns="0" rtlCol="0">
            <a:spAutoFit/>
          </a:bodyPr>
          <a:lstStyle/>
          <a:p>
            <a:pPr algn="ctr"/>
            <a:r>
              <a:rPr lang="en-US" sz="2800" b="1" dirty="0">
                <a:latin typeface="Arial" panose="020B0604020202020204" pitchFamily="34" charset="0"/>
                <a:cs typeface="Arial" panose="020B0604020202020204" pitchFamily="34" charset="0"/>
              </a:rPr>
              <a:t>Figure 7.</a:t>
            </a:r>
            <a:r>
              <a:rPr lang="en-US" sz="2800" dirty="0">
                <a:latin typeface="Arial" panose="020B0604020202020204" pitchFamily="34" charset="0"/>
                <a:cs typeface="Arial" panose="020B0604020202020204" pitchFamily="34" charset="0"/>
              </a:rPr>
              <a:t> Percent errors when comparing simulation to the reciprocity method experiments</a:t>
            </a:r>
          </a:p>
        </p:txBody>
      </p:sp>
      <p:pic>
        <p:nvPicPr>
          <p:cNvPr id="1040" name="Picture 1982660190">
            <a:extLst>
              <a:ext uri="{FF2B5EF4-FFF2-40B4-BE49-F238E27FC236}">
                <a16:creationId xmlns:a16="http://schemas.microsoft.com/office/drawing/2014/main" id="{10D06457-3B25-1416-D737-3BEB5D6CDE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28409" y="26019326"/>
            <a:ext cx="3345547" cy="491600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708038921">
            <a:extLst>
              <a:ext uri="{FF2B5EF4-FFF2-40B4-BE49-F238E27FC236}">
                <a16:creationId xmlns:a16="http://schemas.microsoft.com/office/drawing/2014/main" id="{C2166A87-602C-BD6B-602F-9F99E24A7D0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l="14841" r="10948"/>
          <a:stretch>
            <a:fillRect/>
          </a:stretch>
        </p:blipFill>
        <p:spPr bwMode="auto">
          <a:xfrm>
            <a:off x="17866107" y="26019326"/>
            <a:ext cx="5026950" cy="4881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64C2DF47-BE4D-767B-1D63-1F172A835192}"/>
              </a:ext>
            </a:extLst>
          </p:cNvPr>
          <p:cNvSpPr txBox="1">
            <a:spLocks/>
          </p:cNvSpPr>
          <p:nvPr/>
        </p:nvSpPr>
        <p:spPr>
          <a:xfrm>
            <a:off x="13188957" y="31233944"/>
            <a:ext cx="11887200" cy="1292662"/>
          </a:xfrm>
          <a:prstGeom prst="rect">
            <a:avLst/>
          </a:prstGeom>
          <a:noFill/>
        </p:spPr>
        <p:txBody>
          <a:bodyPr wrap="square" lIns="0" tIns="0" rIns="0" bIns="0" rtlCol="0">
            <a:spAutoFit/>
          </a:bodyPr>
          <a:lstStyle/>
          <a:p>
            <a:pPr algn="ctr"/>
            <a:r>
              <a:rPr lang="en-US" sz="2800" b="1" dirty="0">
                <a:latin typeface="Arial" panose="020B0604020202020204" pitchFamily="34" charset="0"/>
                <a:cs typeface="Arial" panose="020B0604020202020204" pitchFamily="34" charset="0"/>
              </a:rPr>
              <a:t>Figure 4.</a:t>
            </a:r>
            <a:r>
              <a:rPr lang="en-US" sz="2800" dirty="0">
                <a:latin typeface="Arial" panose="020B0604020202020204" pitchFamily="34" charset="0"/>
                <a:cs typeface="Arial" panose="020B0604020202020204" pitchFamily="34" charset="0"/>
              </a:rPr>
              <a:t> Simulated loop coil used for piecewise excitation in lab experiments; Electric field shown as a colormap; Lead is placed at green line below excitor</a:t>
            </a:r>
          </a:p>
        </p:txBody>
      </p:sp>
      <p:sp>
        <p:nvSpPr>
          <p:cNvPr id="55" name="TextBox 54">
            <a:extLst>
              <a:ext uri="{FF2B5EF4-FFF2-40B4-BE49-F238E27FC236}">
                <a16:creationId xmlns:a16="http://schemas.microsoft.com/office/drawing/2014/main" id="{B8AC665A-2020-C1DA-5A50-2AADC1327395}"/>
              </a:ext>
            </a:extLst>
          </p:cNvPr>
          <p:cNvSpPr txBox="1">
            <a:spLocks/>
          </p:cNvSpPr>
          <p:nvPr/>
        </p:nvSpPr>
        <p:spPr>
          <a:xfrm>
            <a:off x="25722229" y="19790271"/>
            <a:ext cx="11640701" cy="3016210"/>
          </a:xfrm>
          <a:prstGeom prst="rect">
            <a:avLst/>
          </a:prstGeom>
          <a:noFill/>
        </p:spPr>
        <p:txBody>
          <a:bodyPr wrap="square" lIns="0" tIns="0" rIns="0" bIns="0" rtlCol="0">
            <a:spAutoFit/>
          </a:bodyPr>
          <a:lstStyle/>
          <a:p>
            <a:r>
              <a:rPr lang="en-US" sz="2800" dirty="0">
                <a:latin typeface="Arial" panose="020B0604020202020204" pitchFamily="34" charset="0"/>
                <a:cs typeface="Arial" panose="020B0604020202020204" pitchFamily="34" charset="0"/>
              </a:rPr>
              <a:t>The percent error in simulation was highest near the tips of the leads. Some of the errors were over 100% and are off the graphs in figures 6 and 7. Errors comparing the piecewise method and reciprocity method experiments were lower in insulated regions. </a:t>
            </a:r>
            <a:r>
              <a:rPr lang="en-US" sz="2800" dirty="0">
                <a:solidFill>
                  <a:schemeClr val="tx1"/>
                </a:solidFill>
                <a:latin typeface="Arial" panose="020B0604020202020204" pitchFamily="34" charset="0"/>
                <a:cs typeface="Arial" panose="020B0604020202020204" pitchFamily="34" charset="0"/>
              </a:rPr>
              <a:t>Considering only insulated regions, the </a:t>
            </a:r>
            <a:r>
              <a:rPr lang="en-US" sz="2800" dirty="0">
                <a:latin typeface="Arial" panose="020B0604020202020204" pitchFamily="34" charset="0"/>
                <a:cs typeface="Arial" panose="020B0604020202020204" pitchFamily="34" charset="0"/>
              </a:rPr>
              <a:t>l</a:t>
            </a:r>
            <a:r>
              <a:rPr lang="en-US" sz="2800" dirty="0">
                <a:solidFill>
                  <a:schemeClr val="tx1"/>
                </a:solidFill>
                <a:latin typeface="Arial" panose="020B0604020202020204" pitchFamily="34" charset="0"/>
                <a:cs typeface="Arial" panose="020B0604020202020204" pitchFamily="34" charset="0"/>
              </a:rPr>
              <a:t>arge</a:t>
            </a:r>
            <a:r>
              <a:rPr lang="en-US" sz="2800" dirty="0">
                <a:latin typeface="Arial" panose="020B0604020202020204" pitchFamily="34" charset="0"/>
                <a:cs typeface="Arial" panose="020B0604020202020204" pitchFamily="34" charset="0"/>
              </a:rPr>
              <a:t>st average percent error was 36%, which was between the piecewise lab experiment and plane wave simulation.</a:t>
            </a:r>
          </a:p>
          <a:p>
            <a:pPr marL="171450" indent="-171450">
              <a:buFont typeface="Arial" panose="020B0604020202020204" pitchFamily="34" charset="0"/>
              <a:buChar char="•"/>
            </a:pPr>
            <a:endParaRPr lang="en-US" sz="2800" dirty="0">
              <a:solidFill>
                <a:schemeClr val="tx1"/>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111C0AE-7C3C-9E13-25B1-3EA1F8CFE6FE}"/>
              </a:ext>
            </a:extLst>
          </p:cNvPr>
          <p:cNvSpPr txBox="1">
            <a:spLocks/>
          </p:cNvSpPr>
          <p:nvPr/>
        </p:nvSpPr>
        <p:spPr>
          <a:xfrm>
            <a:off x="38320427" y="17931165"/>
            <a:ext cx="11162266" cy="3877985"/>
          </a:xfrm>
          <a:prstGeom prst="rect">
            <a:avLst/>
          </a:prstGeom>
          <a:noFill/>
        </p:spPr>
        <p:txBody>
          <a:bodyPr wrap="square" lIns="0" tIns="0" rIns="0" bIns="0" rtlCol="0">
            <a:spAutoFit/>
          </a:bodyPr>
          <a:lstStyle/>
          <a:p>
            <a:r>
              <a:rPr lang="en-US" sz="2800" dirty="0">
                <a:latin typeface="Arial" panose="020B0604020202020204" pitchFamily="34" charset="0"/>
                <a:cs typeface="Arial" panose="020B0604020202020204" pitchFamily="34" charset="0"/>
              </a:rPr>
              <a:t>The highest percent error was ~4000% between the excitor simulation and reciprocity method magnitudes at the lead edge. High errors at the lead edge were likely a consequence of low resolution for the FDTD simulation (0.2x0.2x2mm), the current monitor touching the uninsulated lead tip during measurement, and a rubber band wrapped at the lead tip to hold it in place for the reciprocity experiment. Also, the current in experiment measured at the lead tip was small, causing a large percent error for a small absolute error.</a:t>
            </a:r>
          </a:p>
          <a:p>
            <a:pPr marL="171450" indent="-171450">
              <a:buFont typeface="Arial" panose="020B0604020202020204" pitchFamily="34" charset="0"/>
              <a:buChar char="•"/>
            </a:pPr>
            <a:endParaRPr lang="en-US" sz="2800" dirty="0">
              <a:solidFill>
                <a:schemeClr val="tx1"/>
              </a:solidFill>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0E1EC30F-C4B7-EAB4-7082-A5DD43EDCC4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475642" y="15089962"/>
            <a:ext cx="10488477" cy="6095907"/>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D669133-14D8-53CC-DCC0-CB9D520C7748}"/>
                  </a:ext>
                </a:extLst>
              </p:cNvPr>
              <p:cNvSpPr txBox="1">
                <a:spLocks/>
              </p:cNvSpPr>
              <p:nvPr/>
            </p:nvSpPr>
            <p:spPr>
              <a:xfrm>
                <a:off x="13324756" y="11964274"/>
                <a:ext cx="11887200" cy="3447098"/>
              </a:xfrm>
              <a:prstGeom prst="rect">
                <a:avLst/>
              </a:prstGeom>
              <a:noFill/>
            </p:spPr>
            <p:txBody>
              <a:bodyPr wrap="square" lIns="0" tIns="0" rIns="0" bIns="0" rtlCol="0">
                <a:spAutoFit/>
              </a:bodyPr>
              <a:lstStyle/>
              <a:p>
                <a:r>
                  <a:rPr lang="en-US" sz="2800" u="sng" dirty="0">
                    <a:solidFill>
                      <a:schemeClr val="tx1"/>
                    </a:solidFill>
                    <a:latin typeface="Arial" panose="020B0604020202020204" pitchFamily="34" charset="0"/>
                    <a:cs typeface="Arial" panose="020B0604020202020204" pitchFamily="34" charset="0"/>
                  </a:rPr>
                  <a:t>Experiments:</a:t>
                </a:r>
              </a:p>
              <a:p>
                <a:r>
                  <a:rPr lang="en-US" sz="2800" dirty="0">
                    <a:solidFill>
                      <a:schemeClr val="tx1"/>
                    </a:solidFill>
                    <a:latin typeface="Arial" panose="020B0604020202020204" pitchFamily="34" charset="0"/>
                    <a:cs typeface="Arial" panose="020B0604020202020204" pitchFamily="34" charset="0"/>
                  </a:rPr>
                  <a:t>Experiments were performed using a phantom (figure 3) filled with tissue simulating liquid. For the piecewise method, the loop coil excitor applied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𝑡𝑎𝑛</m:t>
                        </m:r>
                      </m:sub>
                    </m:sSub>
                    <m:r>
                      <a:rPr lang="en-US" sz="2800" i="1">
                        <a:latin typeface="Cambria Math" panose="02040503050406030204" pitchFamily="18" charset="0"/>
                      </a:rPr>
                      <m:t>(</m:t>
                    </m:r>
                    <m:r>
                      <a:rPr lang="en-US" sz="2800" i="1">
                        <a:latin typeface="Cambria Math" panose="02040503050406030204" pitchFamily="18" charset="0"/>
                      </a:rPr>
                      <m:t>𝜏</m:t>
                    </m:r>
                    <m:r>
                      <a:rPr lang="en-US" sz="2800" b="1" i="1">
                        <a:latin typeface="Cambria Math" panose="02040503050406030204" pitchFamily="18" charset="0"/>
                      </a:rPr>
                      <m:t>)</m:t>
                    </m:r>
                  </m:oMath>
                </a14:m>
                <a:r>
                  <a:rPr lang="en-US" sz="2800" dirty="0">
                    <a:solidFill>
                      <a:schemeClr val="tx1"/>
                    </a:solidFill>
                    <a:latin typeface="Arial" panose="020B0604020202020204" pitchFamily="34" charset="0"/>
                    <a:cs typeface="Arial" panose="020B0604020202020204" pitchFamily="34" charset="0"/>
                  </a:rPr>
                  <a:t> across the lead. The electric field </a:t>
                </a:r>
                <a14:m>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𝑬</m:t>
                        </m:r>
                      </m:e>
                      <m:sub>
                        <m:r>
                          <a:rPr lang="en-US" sz="2800" i="1">
                            <a:latin typeface="Cambria Math" panose="02040503050406030204" pitchFamily="18" charset="0"/>
                          </a:rPr>
                          <m:t>𝑠</m:t>
                        </m:r>
                      </m:sub>
                    </m:sSub>
                    <m:d>
                      <m:dPr>
                        <m:ctrlPr>
                          <a:rPr lang="en-US" sz="2800" i="1">
                            <a:latin typeface="Cambria Math" panose="02040503050406030204" pitchFamily="18" charset="0"/>
                          </a:rPr>
                        </m:ctrlPr>
                      </m:dPr>
                      <m:e>
                        <m:r>
                          <a:rPr lang="en-US" sz="2800" b="1" i="1">
                            <a:latin typeface="Cambria Math" panose="02040503050406030204" pitchFamily="18" charset="0"/>
                          </a:rPr>
                          <m:t>𝑷</m:t>
                        </m:r>
                      </m:e>
                    </m:d>
                  </m:oMath>
                </a14:m>
                <a:r>
                  <a:rPr lang="en-US" sz="2800" dirty="0">
                    <a:solidFill>
                      <a:schemeClr val="tx1"/>
                    </a:solidFill>
                    <a:latin typeface="Arial" panose="020B0604020202020204" pitchFamily="34" charset="0"/>
                    <a:cs typeface="Arial" panose="020B0604020202020204" pitchFamily="34" charset="0"/>
                  </a:rPr>
                  <a:t> was measured ~2.5mm from the lead tip. For the reciprocity method, voltage wa</a:t>
                </a:r>
                <a:r>
                  <a:rPr lang="en-US" sz="2800" dirty="0">
                    <a:latin typeface="Arial" panose="020B0604020202020204" pitchFamily="34" charset="0"/>
                    <a:cs typeface="Arial" panose="020B0604020202020204" pitchFamily="34" charset="0"/>
                  </a:rPr>
                  <a:t>s applied via a coaxial cable and the current was measured with a wide band current monitor swept across the lead.</a:t>
                </a:r>
                <a:r>
                  <a:rPr lang="en-US" sz="2800" dirty="0">
                    <a:solidFill>
                      <a:schemeClr val="tx1"/>
                    </a:solidFill>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endParaRPr lang="en-US" sz="2800" dirty="0">
                  <a:solidFill>
                    <a:schemeClr val="tx1"/>
                  </a:solidFill>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6D669133-14D8-53CC-DCC0-CB9D520C7748}"/>
                  </a:ext>
                </a:extLst>
              </p:cNvPr>
              <p:cNvSpPr txBox="1">
                <a:spLocks noRot="1" noChangeAspect="1" noMove="1" noResize="1" noEditPoints="1" noAdjustHandles="1" noChangeArrowheads="1" noChangeShapeType="1" noTextEdit="1"/>
              </p:cNvSpPr>
              <p:nvPr/>
            </p:nvSpPr>
            <p:spPr>
              <a:xfrm>
                <a:off x="13324756" y="11964274"/>
                <a:ext cx="11887200" cy="3447098"/>
              </a:xfrm>
              <a:prstGeom prst="rect">
                <a:avLst/>
              </a:prstGeom>
              <a:blipFill>
                <a:blip r:embed="rId19"/>
                <a:stretch>
                  <a:fillRect l="-1846" t="-3186"/>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A546E0DF-5B6E-7576-D683-6C55810B377F}"/>
              </a:ext>
            </a:extLst>
          </p:cNvPr>
          <p:cNvSpPr txBox="1">
            <a:spLocks/>
          </p:cNvSpPr>
          <p:nvPr/>
        </p:nvSpPr>
        <p:spPr>
          <a:xfrm>
            <a:off x="13500382" y="21305622"/>
            <a:ext cx="11264350" cy="430887"/>
          </a:xfrm>
          <a:prstGeom prst="rect">
            <a:avLst/>
          </a:prstGeom>
          <a:noFill/>
        </p:spPr>
        <p:txBody>
          <a:bodyPr wrap="square" lIns="0" tIns="0" rIns="0" bIns="0" rtlCol="0">
            <a:spAutoFit/>
          </a:bodyPr>
          <a:lstStyle/>
          <a:p>
            <a:r>
              <a:rPr lang="en-US" sz="2800" b="1" dirty="0">
                <a:latin typeface="Arial" panose="020B0604020202020204" pitchFamily="34" charset="0"/>
                <a:cs typeface="Arial" panose="020B0604020202020204" pitchFamily="34" charset="0"/>
              </a:rPr>
              <a:t>Figure 3.</a:t>
            </a:r>
            <a:r>
              <a:rPr lang="en-US" sz="2800" dirty="0">
                <a:latin typeface="Arial" panose="020B0604020202020204" pitchFamily="34" charset="0"/>
                <a:cs typeface="Arial" panose="020B0604020202020204" pitchFamily="34" charset="0"/>
              </a:rPr>
              <a:t> The phantom model used in simulations and experiments</a:t>
            </a:r>
          </a:p>
        </p:txBody>
      </p:sp>
    </p:spTree>
    <p:extLst>
      <p:ext uri="{BB962C8B-B14F-4D97-AF65-F5344CB8AC3E}">
        <p14:creationId xmlns:p14="http://schemas.microsoft.com/office/powerpoint/2010/main" val="1564774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81D03E657EB445A8B7CBCEA47D25D9" ma:contentTypeVersion="9" ma:contentTypeDescription="Create a new document." ma:contentTypeScope="" ma:versionID="0b353767655f2d933e7f7fe3132f5b01">
  <xsd:schema xmlns:xsd="http://www.w3.org/2001/XMLSchema" xmlns:xs="http://www.w3.org/2001/XMLSchema" xmlns:p="http://schemas.microsoft.com/office/2006/metadata/properties" xmlns:ns2="90d38a58-d7bd-4ba0-856c-3b7b6bfd6f11" xmlns:ns3="da5a6c18-fa0c-4bdf-bdb5-592fe5f6455f" targetNamespace="http://schemas.microsoft.com/office/2006/metadata/properties" ma:root="true" ma:fieldsID="89a5d2dd8cdc3cc5fa6a9eb54bd77768" ns2:_="" ns3:_="">
    <xsd:import namespace="90d38a58-d7bd-4ba0-856c-3b7b6bfd6f11"/>
    <xsd:import namespace="da5a6c18-fa0c-4bdf-bdb5-592fe5f645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38a58-d7bd-4ba0-856c-3b7b6bfd6f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5a6c18-fa0c-4bdf-bdb5-592fe5f6455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5AFF20-ED78-41FB-A3BF-CEB2391E681F}">
  <ds:schemaRefs>
    <ds:schemaRef ds:uri="http://schemas.microsoft.com/sharepoint/v3/contenttype/forms"/>
  </ds:schemaRefs>
</ds:datastoreItem>
</file>

<file path=customXml/itemProps2.xml><?xml version="1.0" encoding="utf-8"?>
<ds:datastoreItem xmlns:ds="http://schemas.openxmlformats.org/officeDocument/2006/customXml" ds:itemID="{5CC93D91-BB93-49AD-8982-523B22035A7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7D8D300-67A6-4C50-823C-D3D8E91D20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38a58-d7bd-4ba0-856c-3b7b6bfd6f11"/>
    <ds:schemaRef ds:uri="da5a6c18-fa0c-4bdf-bdb5-592fe5f64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9624</TotalTime>
  <Words>1166</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Georgia</vt:lpstr>
      <vt:lpstr>Office Theme</vt:lpstr>
      <vt:lpstr>PowerPoint Presentation</vt:lpstr>
    </vt:vector>
  </TitlesOfParts>
  <Company>US 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CMG</dc:creator>
  <cp:lastModifiedBy>Marchini, Charles M</cp:lastModifiedBy>
  <cp:revision>65</cp:revision>
  <dcterms:created xsi:type="dcterms:W3CDTF">2016-09-01T18:36:45Z</dcterms:created>
  <dcterms:modified xsi:type="dcterms:W3CDTF">2023-07-14T22:12:27Z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0x010100FD81D03E657EB445A8B7CBCEA47D25D9</vt:lpwstr>
  </property>
  <property fmtid="{D5CDD505-2E9C-101B-9397-08002B2CF9AE}" pid="3" name="_dlc_DocIdItemGuid">
    <vt:lpwstr>6da27c88-5138-42c6-bca5-9b54a4087f5e</vt:lpwstr>
  </property>
</Properties>
</file>