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7" r:id="rId3"/>
    <p:sldId id="258" r:id="rId4"/>
    <p:sldId id="381" r:id="rId5"/>
    <p:sldId id="275" r:id="rId6"/>
    <p:sldId id="259" r:id="rId7"/>
    <p:sldId id="260" r:id="rId8"/>
    <p:sldId id="261" r:id="rId9"/>
    <p:sldId id="263" r:id="rId10"/>
    <p:sldId id="264" r:id="rId11"/>
    <p:sldId id="278" r:id="rId12"/>
    <p:sldId id="265" r:id="rId13"/>
    <p:sldId id="266" r:id="rId14"/>
    <p:sldId id="330" r:id="rId15"/>
    <p:sldId id="331" r:id="rId16"/>
    <p:sldId id="332" r:id="rId17"/>
    <p:sldId id="333" r:id="rId18"/>
    <p:sldId id="268" r:id="rId19"/>
    <p:sldId id="269" r:id="rId20"/>
    <p:sldId id="270" r:id="rId21"/>
    <p:sldId id="262" r:id="rId22"/>
    <p:sldId id="271" r:id="rId23"/>
    <p:sldId id="272" r:id="rId24"/>
    <p:sldId id="274" r:id="rId25"/>
    <p:sldId id="277" r:id="rId26"/>
    <p:sldId id="273" r:id="rId27"/>
    <p:sldId id="280" r:id="rId28"/>
    <p:sldId id="336" r:id="rId29"/>
    <p:sldId id="337" r:id="rId30"/>
    <p:sldId id="375" r:id="rId31"/>
    <p:sldId id="281" r:id="rId32"/>
    <p:sldId id="338" r:id="rId33"/>
    <p:sldId id="282" r:id="rId34"/>
    <p:sldId id="284" r:id="rId35"/>
    <p:sldId id="285" r:id="rId36"/>
    <p:sldId id="283" r:id="rId37"/>
    <p:sldId id="334" r:id="rId38"/>
    <p:sldId id="286" r:id="rId39"/>
    <p:sldId id="287" r:id="rId40"/>
    <p:sldId id="288" r:id="rId41"/>
    <p:sldId id="289" r:id="rId42"/>
    <p:sldId id="290" r:id="rId43"/>
    <p:sldId id="291" r:id="rId44"/>
    <p:sldId id="293" r:id="rId45"/>
    <p:sldId id="295" r:id="rId46"/>
    <p:sldId id="296" r:id="rId47"/>
    <p:sldId id="335" r:id="rId48"/>
    <p:sldId id="382" r:id="rId49"/>
    <p:sldId id="383" r:id="rId50"/>
    <p:sldId id="384" r:id="rId51"/>
    <p:sldId id="385" r:id="rId52"/>
    <p:sldId id="396" r:id="rId53"/>
    <p:sldId id="397" r:id="rId54"/>
    <p:sldId id="398" r:id="rId55"/>
    <p:sldId id="388" r:id="rId56"/>
    <p:sldId id="390" r:id="rId57"/>
    <p:sldId id="391" r:id="rId58"/>
    <p:sldId id="392" r:id="rId59"/>
    <p:sldId id="393" r:id="rId60"/>
    <p:sldId id="389" r:id="rId61"/>
    <p:sldId id="403" r:id="rId62"/>
    <p:sldId id="402" r:id="rId63"/>
    <p:sldId id="404" r:id="rId64"/>
    <p:sldId id="406" r:id="rId65"/>
    <p:sldId id="408" r:id="rId66"/>
    <p:sldId id="417" r:id="rId67"/>
    <p:sldId id="407" r:id="rId68"/>
    <p:sldId id="409" r:id="rId69"/>
    <p:sldId id="410" r:id="rId70"/>
    <p:sldId id="411" r:id="rId71"/>
    <p:sldId id="412" r:id="rId72"/>
    <p:sldId id="401" r:id="rId73"/>
    <p:sldId id="400" r:id="rId74"/>
    <p:sldId id="413" r:id="rId75"/>
    <p:sldId id="414" r:id="rId76"/>
    <p:sldId id="394" r:id="rId77"/>
    <p:sldId id="415" r:id="rId78"/>
    <p:sldId id="416" r:id="rId79"/>
    <p:sldId id="418" r:id="rId80"/>
    <p:sldId id="386" r:id="rId81"/>
    <p:sldId id="298" r:id="rId82"/>
    <p:sldId id="300" r:id="rId83"/>
    <p:sldId id="301" r:id="rId84"/>
    <p:sldId id="302" r:id="rId85"/>
    <p:sldId id="303" r:id="rId86"/>
    <p:sldId id="299" r:id="rId87"/>
    <p:sldId id="377" r:id="rId88"/>
    <p:sldId id="378" r:id="rId89"/>
    <p:sldId id="379" r:id="rId90"/>
    <p:sldId id="304" r:id="rId91"/>
    <p:sldId id="305" r:id="rId92"/>
    <p:sldId id="339" r:id="rId93"/>
    <p:sldId id="306" r:id="rId94"/>
    <p:sldId id="307" r:id="rId95"/>
    <p:sldId id="340" r:id="rId96"/>
    <p:sldId id="341" r:id="rId97"/>
    <p:sldId id="308" r:id="rId98"/>
    <p:sldId id="309" r:id="rId99"/>
    <p:sldId id="349" r:id="rId100"/>
    <p:sldId id="347" r:id="rId101"/>
    <p:sldId id="311" r:id="rId102"/>
    <p:sldId id="315" r:id="rId103"/>
    <p:sldId id="342" r:id="rId104"/>
    <p:sldId id="368" r:id="rId105"/>
    <p:sldId id="314" r:id="rId106"/>
    <p:sldId id="317" r:id="rId107"/>
    <p:sldId id="318" r:id="rId108"/>
    <p:sldId id="313" r:id="rId109"/>
    <p:sldId id="343" r:id="rId110"/>
    <p:sldId id="344" r:id="rId111"/>
    <p:sldId id="346" r:id="rId112"/>
    <p:sldId id="369" r:id="rId113"/>
    <p:sldId id="353" r:id="rId114"/>
    <p:sldId id="354" r:id="rId115"/>
    <p:sldId id="356" r:id="rId116"/>
    <p:sldId id="419" r:id="rId117"/>
    <p:sldId id="357" r:id="rId118"/>
    <p:sldId id="420" r:id="rId119"/>
    <p:sldId id="367" r:id="rId120"/>
    <p:sldId id="361" r:id="rId121"/>
    <p:sldId id="362" r:id="rId122"/>
    <p:sldId id="363" r:id="rId123"/>
    <p:sldId id="364" r:id="rId124"/>
    <p:sldId id="365" r:id="rId125"/>
    <p:sldId id="366" r:id="rId126"/>
    <p:sldId id="376" r:id="rId127"/>
    <p:sldId id="360" r:id="rId128"/>
    <p:sldId id="359" r:id="rId129"/>
    <p:sldId id="380" r:id="rId1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308E8"/>
    <a:srgbClr val="C10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128" d="100"/>
          <a:sy n="128" d="100"/>
        </p:scale>
        <p:origin x="4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395307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93959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7182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86607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E1884-8810-4B85-A937-DD6832D046A9}"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52473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E1884-8810-4B85-A937-DD6832D046A9}" type="datetimeFigureOut">
              <a:rPr lang="en-US" smtClean="0"/>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19505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E1884-8810-4B85-A937-DD6832D046A9}" type="datetimeFigureOut">
              <a:rPr lang="en-US" smtClean="0"/>
              <a:t>3/2/2018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9606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E1884-8810-4B85-A937-DD6832D046A9}" type="datetimeFigureOut">
              <a:rPr lang="en-US" smtClean="0"/>
              <a:t>3/2/2018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18340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1884-8810-4B85-A937-DD6832D046A9}" type="datetimeFigureOut">
              <a:rPr lang="en-US" smtClean="0"/>
              <a:t>3/2/2018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03807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E1884-8810-4B85-A937-DD6832D046A9}" type="datetimeFigureOut">
              <a:rPr lang="en-US" smtClean="0"/>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361832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E1884-8810-4B85-A937-DD6832D046A9}" type="datetimeFigureOut">
              <a:rPr lang="en-US" smtClean="0"/>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8660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E1884-8810-4B85-A937-DD6832D046A9}" type="datetimeFigureOut">
              <a:rPr lang="en-US" smtClean="0"/>
              <a:t>3/2/2018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01A17-4061-4F89-B034-8875206AF6E3}" type="slidenum">
              <a:rPr lang="en-US" smtClean="0"/>
              <a:t>‹#›</a:t>
            </a:fld>
            <a:endParaRPr lang="en-US"/>
          </a:p>
        </p:txBody>
      </p:sp>
    </p:spTree>
    <p:extLst>
      <p:ext uri="{BB962C8B-B14F-4D97-AF65-F5344CB8AC3E}">
        <p14:creationId xmlns:p14="http://schemas.microsoft.com/office/powerpoint/2010/main" val="1260870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tldp.org/LDP/Bash-Beginners-Guide/html/sect_04_01.html#sect_04_01_02"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s://goo.gl/forms/cumiG8DvCOzOmDuC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mmann/20180302-UNIX-ADVANCED-MATERIALS/" TargetMode="External"/><Relationship Id="rId2" Type="http://schemas.openxmlformats.org/officeDocument/2006/relationships/hyperlink" Target="https://github.com/cmmann/20180302-unix-adv"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hpc.iastate.edu/guides/condo-2017"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hpc.iastate.edu/guides/condo-2017/who-can-use-condo" TargetMode="External"/><Relationship Id="rId2" Type="http://schemas.openxmlformats.org/officeDocument/2006/relationships/hyperlink" Target="https://www.hpc.iastate.edu/guides/condo-2017/slurm-job-script-generator-for-condo"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hpc.iastate.edu/guides/condo-2017/slurm-job-script-generator-for-condo"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PLEASE FILL IN THIS </a:t>
            </a:r>
            <a:r>
              <a:rPr lang="en-US" dirty="0">
                <a:solidFill>
                  <a:srgbClr val="FF0000"/>
                </a:solidFill>
                <a:sym typeface="Wingdings" panose="05000000000000000000" pitchFamily="2" charset="2"/>
              </a:rPr>
              <a:t> side of the classroom first!</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If you are using one of the Gilman desktops…</a:t>
            </a:r>
          </a:p>
          <a:p>
            <a:r>
              <a:rPr lang="en-US" dirty="0"/>
              <a:t>Sign in on a desktop</a:t>
            </a:r>
          </a:p>
          <a:p>
            <a:r>
              <a:rPr lang="en-US" dirty="0" smtClean="0"/>
              <a:t>Double </a:t>
            </a:r>
            <a:r>
              <a:rPr lang="en-US" dirty="0"/>
              <a:t>click the desktop folder “SSH &amp; Secure File Transfer”</a:t>
            </a:r>
          </a:p>
          <a:p>
            <a:r>
              <a:rPr lang="en-US" dirty="0"/>
              <a:t>Double click on “putty.exe”</a:t>
            </a:r>
          </a:p>
          <a:p>
            <a:r>
              <a:rPr lang="en-US" dirty="0"/>
              <a:t>Sign into the server</a:t>
            </a:r>
          </a:p>
          <a:p>
            <a:r>
              <a:rPr lang="en-US" dirty="0" smtClean="0"/>
              <a:t>Chill</a:t>
            </a:r>
          </a:p>
          <a:p>
            <a:pPr marL="0" indent="0">
              <a:buNone/>
            </a:pPr>
            <a:r>
              <a:rPr lang="en-US" dirty="0" smtClean="0"/>
              <a:t>If you need help, raise your hand or put an </a:t>
            </a:r>
            <a:r>
              <a:rPr lang="en-US" dirty="0" smtClean="0">
                <a:solidFill>
                  <a:schemeClr val="accent2">
                    <a:lumMod val="75000"/>
                  </a:schemeClr>
                </a:solidFill>
              </a:rPr>
              <a:t>ORANGE </a:t>
            </a:r>
            <a:r>
              <a:rPr lang="en-US" dirty="0" smtClean="0"/>
              <a:t>sticky note on your monitor</a:t>
            </a:r>
            <a:endParaRPr lang="en-US" dirty="0"/>
          </a:p>
        </p:txBody>
      </p:sp>
    </p:spTree>
    <p:extLst>
      <p:ext uri="{BB962C8B-B14F-4D97-AF65-F5344CB8AC3E}">
        <p14:creationId xmlns:p14="http://schemas.microsoft.com/office/powerpoint/2010/main" val="1410310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1.1: Text Editors in UNIX</a:t>
            </a:r>
          </a:p>
        </p:txBody>
      </p:sp>
      <p:sp>
        <p:nvSpPr>
          <p:cNvPr id="3" name="Content Placeholder 2"/>
          <p:cNvSpPr>
            <a:spLocks noGrp="1"/>
          </p:cNvSpPr>
          <p:nvPr>
            <p:ph idx="1"/>
          </p:nvPr>
        </p:nvSpPr>
        <p:spPr/>
        <p:txBody>
          <a:bodyPr>
            <a:normAutofit/>
          </a:bodyPr>
          <a:lstStyle/>
          <a:p>
            <a:pPr marL="0" indent="0">
              <a:buNone/>
            </a:pPr>
            <a:r>
              <a:rPr lang="en-US" sz="2400" dirty="0"/>
              <a:t>Multiple ways of editing text in files in UNIX</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Vim</a:t>
            </a:r>
            <a:r>
              <a:rPr lang="en-US" sz="2400" dirty="0"/>
              <a:t> is a VERY powerful text editor, but has a steep learning curve </a:t>
            </a:r>
          </a:p>
          <a:p>
            <a:pPr lvl="1"/>
            <a:r>
              <a:rPr lang="en-US" dirty="0"/>
              <a:t>Very worthwhile to learn, but we could spend an entire workshop on it, so we’re not going to mess with it today</a:t>
            </a:r>
          </a:p>
          <a:p>
            <a:pPr marL="0" indent="0">
              <a:buNone/>
            </a:pPr>
            <a:endParaRPr lang="en-US" sz="2400" dirty="0"/>
          </a:p>
          <a:p>
            <a:pPr marL="0" indent="0">
              <a:buNone/>
            </a:pPr>
            <a:r>
              <a:rPr lang="en-US" sz="2400" dirty="0"/>
              <a:t>“Friendliest” Unix text editor is </a:t>
            </a:r>
            <a:r>
              <a:rPr lang="en-US" sz="2400" dirty="0" err="1">
                <a:latin typeface="Courier New" panose="02070309020205020404" pitchFamily="49" charset="0"/>
                <a:cs typeface="Courier New" panose="02070309020205020404" pitchFamily="49" charset="0"/>
              </a:rPr>
              <a:t>nano</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*If you already know how to use Vim, feel free to use it! </a:t>
            </a:r>
          </a:p>
        </p:txBody>
      </p:sp>
    </p:spTree>
    <p:extLst>
      <p:ext uri="{BB962C8B-B14F-4D97-AF65-F5344CB8AC3E}">
        <p14:creationId xmlns:p14="http://schemas.microsoft.com/office/powerpoint/2010/main" val="170760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5.3: Matching Words</a:t>
            </a:r>
          </a:p>
        </p:txBody>
      </p:sp>
      <p:sp>
        <p:nvSpPr>
          <p:cNvPr id="3" name="Content Placeholder 2"/>
          <p:cNvSpPr>
            <a:spLocks noGrp="1"/>
          </p:cNvSpPr>
          <p:nvPr>
            <p:ph idx="1"/>
          </p:nvPr>
        </p:nvSpPr>
        <p:spPr/>
        <p:txBody>
          <a:bodyPr>
            <a:normAutofit/>
          </a:bodyPr>
          <a:lstStyle/>
          <a:p>
            <a:pPr marL="0" indent="0">
              <a:buNone/>
            </a:pPr>
            <a:r>
              <a:rPr lang="en-US" sz="2400" dirty="0"/>
              <a:t>We can still match words while </a:t>
            </a:r>
            <a:r>
              <a:rPr lang="en-US" sz="2400" dirty="0" err="1"/>
              <a:t>grepping</a:t>
            </a:r>
            <a:r>
              <a:rPr lang="en-US" sz="2400" dirty="0"/>
              <a:t> regular expressions:</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‘cat’ &lt;file&gt;</a:t>
            </a:r>
          </a:p>
          <a:p>
            <a:pPr marL="0" indent="0">
              <a:buNone/>
            </a:pPr>
            <a:r>
              <a:rPr lang="en-US" sz="2400" dirty="0"/>
              <a:t>will still find any instance of the letters ‘cat’ in a file</a:t>
            </a:r>
          </a:p>
          <a:p>
            <a:pPr marL="0" indent="0">
              <a:buNone/>
            </a:pPr>
            <a:endParaRPr lang="en-US" sz="2400" dirty="0"/>
          </a:p>
          <a:p>
            <a:pPr marL="0" indent="0">
              <a:buNone/>
            </a:pPr>
            <a:endParaRPr lang="en-US" sz="2400" dirty="0"/>
          </a:p>
          <a:p>
            <a:pPr marL="0" indent="0">
              <a:buNone/>
            </a:pPr>
            <a:r>
              <a:rPr lang="en-US" sz="2400" dirty="0"/>
              <a:t>But </a:t>
            </a:r>
            <a:r>
              <a:rPr lang="en-US" sz="2400" dirty="0" err="1"/>
              <a:t>grep</a:t>
            </a:r>
            <a:r>
              <a:rPr lang="en-US" sz="2400" dirty="0"/>
              <a:t> allows us to search for words </a:t>
            </a:r>
            <a:br>
              <a:rPr lang="en-US" sz="2400" dirty="0"/>
            </a:br>
            <a:r>
              <a:rPr lang="en-US" sz="2400" dirty="0"/>
              <a:t>similar to ‘cat’…</a:t>
            </a:r>
          </a:p>
        </p:txBody>
      </p:sp>
    </p:spTree>
    <p:extLst>
      <p:ext uri="{BB962C8B-B14F-4D97-AF65-F5344CB8AC3E}">
        <p14:creationId xmlns:p14="http://schemas.microsoft.com/office/powerpoint/2010/main" val="65337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regexp</a:t>
            </a:r>
            <a:r>
              <a:rPr lang="en-US" sz="2400" dirty="0"/>
              <a:t> to find words containing ‘cat’ or ‘cot’ would be:</a:t>
            </a:r>
          </a:p>
          <a:p>
            <a:pPr marL="0" indent="0">
              <a:buNone/>
            </a:pPr>
            <a:r>
              <a:rPr lang="en-US" sz="2400" dirty="0"/>
              <a:t>‘[c][</a:t>
            </a:r>
            <a:r>
              <a:rPr lang="en-US" sz="2400" dirty="0" err="1"/>
              <a:t>ao</a:t>
            </a:r>
            <a:r>
              <a:rPr lang="en-US" sz="2400" dirty="0"/>
              <a:t>][t]’</a:t>
            </a:r>
          </a:p>
          <a:p>
            <a:pPr marL="0" indent="0">
              <a:buNone/>
            </a:pPr>
            <a:endParaRPr lang="en-US" sz="2400" dirty="0"/>
          </a:p>
          <a:p>
            <a:pPr marL="0" indent="0">
              <a:buNone/>
            </a:pPr>
            <a:r>
              <a:rPr lang="en-US" sz="2400" dirty="0"/>
              <a:t>The brackets encase ‘character’ slots</a:t>
            </a:r>
          </a:p>
          <a:p>
            <a:pPr marL="0" indent="0">
              <a:buNone/>
            </a:pPr>
            <a:endParaRPr lang="en-US" sz="2400" dirty="0"/>
          </a:p>
          <a:p>
            <a:pPr marL="0" indent="0">
              <a:buNone/>
            </a:pPr>
            <a:r>
              <a:rPr lang="en-US" sz="2400" dirty="0"/>
              <a:t>What would ‘[</a:t>
            </a:r>
            <a:r>
              <a:rPr lang="en-US" sz="2400" dirty="0" err="1"/>
              <a:t>fw</a:t>
            </a:r>
            <a:r>
              <a:rPr lang="en-US" sz="2400" dirty="0"/>
              <a:t>][</a:t>
            </a:r>
            <a:r>
              <a:rPr lang="en-US" sz="2400" dirty="0" err="1"/>
              <a:t>i</a:t>
            </a:r>
            <a:r>
              <a:rPr lang="en-US" sz="2400" dirty="0"/>
              <a:t>][s][h]’ match?</a:t>
            </a:r>
          </a:p>
          <a:p>
            <a:pPr marL="0" indent="0">
              <a:buNone/>
            </a:pPr>
            <a:endParaRPr lang="en-US" sz="2400" dirty="0"/>
          </a:p>
        </p:txBody>
      </p:sp>
    </p:spTree>
    <p:extLst>
      <p:ext uri="{BB962C8B-B14F-4D97-AF65-F5344CB8AC3E}">
        <p14:creationId xmlns:p14="http://schemas.microsoft.com/office/powerpoint/2010/main" val="382492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regexp</a:t>
            </a:r>
            <a:r>
              <a:rPr lang="en-US" sz="2400" dirty="0"/>
              <a:t> to find words containing ‘cat’ or ‘cot’ would be:</a:t>
            </a:r>
          </a:p>
          <a:p>
            <a:pPr marL="0" indent="0">
              <a:buNone/>
            </a:pPr>
            <a:r>
              <a:rPr lang="en-US" sz="2400" dirty="0"/>
              <a:t>‘[c][</a:t>
            </a:r>
            <a:r>
              <a:rPr lang="en-US" sz="2400" dirty="0" err="1"/>
              <a:t>ao</a:t>
            </a:r>
            <a:r>
              <a:rPr lang="en-US" sz="2400" dirty="0"/>
              <a:t>][t]’</a:t>
            </a:r>
          </a:p>
          <a:p>
            <a:pPr marL="0" indent="0">
              <a:buNone/>
            </a:pPr>
            <a:endParaRPr lang="en-US" sz="2400" dirty="0"/>
          </a:p>
          <a:p>
            <a:pPr marL="0" indent="0">
              <a:buNone/>
            </a:pPr>
            <a:r>
              <a:rPr lang="en-US" sz="2400" dirty="0"/>
              <a:t>The brackets encase ‘character’ slots</a:t>
            </a:r>
          </a:p>
          <a:p>
            <a:pPr marL="0" indent="0">
              <a:buNone/>
            </a:pPr>
            <a:endParaRPr lang="en-US" sz="2400" dirty="0"/>
          </a:p>
          <a:p>
            <a:pPr marL="0" indent="0">
              <a:buNone/>
            </a:pPr>
            <a:r>
              <a:rPr lang="en-US" sz="2400" dirty="0"/>
              <a:t>What would ‘[</a:t>
            </a:r>
            <a:r>
              <a:rPr lang="en-US" sz="2400" dirty="0" err="1"/>
              <a:t>fw</a:t>
            </a:r>
            <a:r>
              <a:rPr lang="en-US" sz="2400" dirty="0"/>
              <a:t>][</a:t>
            </a:r>
            <a:r>
              <a:rPr lang="en-US" sz="2400" dirty="0" err="1"/>
              <a:t>i</a:t>
            </a:r>
            <a:r>
              <a:rPr lang="en-US" sz="2400" dirty="0"/>
              <a:t>][s][h]’ match?</a:t>
            </a:r>
          </a:p>
          <a:p>
            <a:pPr marL="0" indent="0">
              <a:buNone/>
            </a:pPr>
            <a:endParaRPr lang="en-US" sz="2400" dirty="0">
              <a:solidFill>
                <a:srgbClr val="0000FF"/>
              </a:solidFill>
            </a:endParaRPr>
          </a:p>
          <a:p>
            <a:pPr marL="0" indent="0">
              <a:buNone/>
            </a:pPr>
            <a:endParaRPr lang="en-US" sz="2400" dirty="0"/>
          </a:p>
        </p:txBody>
      </p:sp>
    </p:spTree>
    <p:extLst>
      <p:ext uri="{BB962C8B-B14F-4D97-AF65-F5344CB8AC3E}">
        <p14:creationId xmlns:p14="http://schemas.microsoft.com/office/powerpoint/2010/main" val="15147796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a:xfrm>
            <a:off x="628650" y="1825625"/>
            <a:ext cx="7886700" cy="4927600"/>
          </a:xfrm>
        </p:spPr>
        <p:txBody>
          <a:bodyPr>
            <a:normAutofit/>
          </a:bodyPr>
          <a:lstStyle/>
          <a:p>
            <a:pPr marL="0" indent="0">
              <a:buNone/>
            </a:pPr>
            <a:r>
              <a:rPr lang="en-US" sz="2400" dirty="0"/>
              <a:t>If we only wanted to match the ‘word’ cat or cot, and not , we can bracket ‘[c][</a:t>
            </a:r>
            <a:r>
              <a:rPr lang="en-US" sz="2400" dirty="0" err="1"/>
              <a:t>ao</a:t>
            </a:r>
            <a:r>
              <a:rPr lang="en-US" sz="2400" dirty="0"/>
              <a:t>][t]’ with spaces:</a:t>
            </a:r>
          </a:p>
          <a:p>
            <a:pPr marL="0" indent="0">
              <a:buNone/>
            </a:pPr>
            <a:endParaRPr lang="en-US" sz="2400" dirty="0">
              <a:solidFill>
                <a:srgbClr val="0000FF"/>
              </a:solidFill>
            </a:endParaRPr>
          </a:p>
          <a:p>
            <a:pPr marL="0" indent="0">
              <a:buNone/>
            </a:pPr>
            <a:r>
              <a:rPr lang="en-US" sz="2400" dirty="0"/>
              <a:t>‘[ ][c][</a:t>
            </a:r>
            <a:r>
              <a:rPr lang="en-US" sz="2400" dirty="0" err="1"/>
              <a:t>ao</a:t>
            </a:r>
            <a:r>
              <a:rPr lang="en-US" sz="2400" dirty="0"/>
              <a:t>][t][ ]’</a:t>
            </a:r>
          </a:p>
          <a:p>
            <a:pPr marL="0" indent="0">
              <a:buNone/>
            </a:pPr>
            <a:endParaRPr lang="en-US" sz="2400" dirty="0"/>
          </a:p>
          <a:p>
            <a:pPr marL="0" indent="0">
              <a:buNone/>
            </a:pPr>
            <a:r>
              <a:rPr lang="en-US" sz="2400" dirty="0"/>
              <a:t>Note that many, many systems use Regular Expressions, and some have slightly different usage. </a:t>
            </a:r>
            <a:br>
              <a:rPr lang="en-US" sz="2400" dirty="0"/>
            </a:br>
            <a:r>
              <a:rPr lang="en-US" sz="2400" dirty="0"/>
              <a:t/>
            </a:r>
            <a:br>
              <a:rPr lang="en-US" sz="2400" dirty="0"/>
            </a:br>
            <a:r>
              <a:rPr lang="en-US" sz="2400" dirty="0"/>
              <a:t>For many systems, you can specify a match to ‘whitespace’ (spaces and tabs) using “\s”, but this does not work in bash.</a:t>
            </a:r>
          </a:p>
          <a:p>
            <a:pPr marL="0" indent="0">
              <a:buNone/>
            </a:pPr>
            <a:endParaRPr lang="en-US" sz="2400" dirty="0"/>
          </a:p>
        </p:txBody>
      </p:sp>
    </p:spTree>
    <p:extLst>
      <p:ext uri="{BB962C8B-B14F-4D97-AF65-F5344CB8AC3E}">
        <p14:creationId xmlns:p14="http://schemas.microsoft.com/office/powerpoint/2010/main" val="189652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a:xfrm>
            <a:off x="628650" y="1825625"/>
            <a:ext cx="7886700" cy="4927600"/>
          </a:xfrm>
        </p:spPr>
        <p:txBody>
          <a:bodyPr>
            <a:normAutofit/>
          </a:bodyPr>
          <a:lstStyle/>
          <a:p>
            <a:pPr marL="0" indent="0">
              <a:buNone/>
            </a:pPr>
            <a:r>
              <a:rPr lang="en-US" sz="2400" dirty="0"/>
              <a:t>This bracket system, though, is rather cumbersome. Instead, we could specify:</a:t>
            </a:r>
          </a:p>
          <a:p>
            <a:pPr marL="0" indent="0">
              <a:buNone/>
            </a:pPr>
            <a:endParaRPr lang="en-US" sz="2400" dirty="0">
              <a:solidFill>
                <a:srgbClr val="0000FF"/>
              </a:solidFill>
            </a:endParaRPr>
          </a:p>
          <a:p>
            <a:pPr marL="0" indent="0">
              <a:buNone/>
            </a:pPr>
            <a:r>
              <a:rPr lang="en-US" sz="2400" dirty="0"/>
              <a:t>‘\b[c][</a:t>
            </a:r>
            <a:r>
              <a:rPr lang="en-US" sz="2400" dirty="0" err="1"/>
              <a:t>ao</a:t>
            </a:r>
            <a:r>
              <a:rPr lang="en-US" sz="2400" dirty="0"/>
              <a:t>][t]’</a:t>
            </a:r>
          </a:p>
          <a:p>
            <a:pPr marL="0" indent="0">
              <a:buNone/>
            </a:pPr>
            <a:endParaRPr lang="en-US" sz="2400" dirty="0"/>
          </a:p>
          <a:p>
            <a:pPr marL="0" indent="0">
              <a:buNone/>
            </a:pPr>
            <a:r>
              <a:rPr lang="en-US" sz="2400" dirty="0"/>
              <a:t>In this context, ‘\b’ means to match the beginning of a word.</a:t>
            </a:r>
          </a:p>
          <a:p>
            <a:pPr marL="0" indent="0">
              <a:buNone/>
            </a:pPr>
            <a:r>
              <a:rPr lang="en-US" sz="2400" dirty="0"/>
              <a:t>The ‘\’ before the ‘b’ is an </a:t>
            </a:r>
            <a:r>
              <a:rPr lang="en-US" sz="2400" i="1" dirty="0"/>
              <a:t>escape</a:t>
            </a:r>
            <a:r>
              <a:rPr lang="en-US" sz="2400" dirty="0"/>
              <a:t> character – it signals that we don’t want to </a:t>
            </a:r>
            <a:r>
              <a:rPr lang="en-US" sz="2400" i="1" dirty="0"/>
              <a:t>literally</a:t>
            </a:r>
            <a:r>
              <a:rPr lang="en-US" sz="2400" dirty="0"/>
              <a:t> match the letter ‘b’, but the condition that ‘b’ represents.</a:t>
            </a:r>
          </a:p>
        </p:txBody>
      </p:sp>
    </p:spTree>
    <p:extLst>
      <p:ext uri="{BB962C8B-B14F-4D97-AF65-F5344CB8AC3E}">
        <p14:creationId xmlns:p14="http://schemas.microsoft.com/office/powerpoint/2010/main" val="47236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We can use a ‘-’ to represent a span of characters:</a:t>
            </a:r>
          </a:p>
          <a:p>
            <a:pPr marL="0" indent="0">
              <a:buNone/>
            </a:pPr>
            <a:endParaRPr lang="en-US" sz="2400" dirty="0"/>
          </a:p>
          <a:p>
            <a:pPr marL="0" indent="0">
              <a:buNone/>
            </a:pPr>
            <a:r>
              <a:rPr lang="en-US" sz="2400" dirty="0"/>
              <a:t>‘[a-c][o][g]’ would recognize ‘</a:t>
            </a:r>
            <a:r>
              <a:rPr lang="en-US" sz="2400" dirty="0" err="1"/>
              <a:t>aog</a:t>
            </a:r>
            <a:r>
              <a:rPr lang="en-US" sz="2400" dirty="0"/>
              <a:t>’, ‘bog’, ‘cog’</a:t>
            </a:r>
          </a:p>
          <a:p>
            <a:pPr marL="0" indent="0">
              <a:buNone/>
            </a:pPr>
            <a:r>
              <a:rPr lang="en-US" sz="2400" dirty="0"/>
              <a:t>‘[l-z][o][g]’ would only recognize ‘log’, ‘</a:t>
            </a:r>
            <a:r>
              <a:rPr lang="en-US" sz="2400" dirty="0" err="1"/>
              <a:t>mog</a:t>
            </a:r>
            <a:r>
              <a:rPr lang="en-US" sz="2400" dirty="0"/>
              <a:t>’, ‘nog’ etc.</a:t>
            </a:r>
          </a:p>
        </p:txBody>
      </p:sp>
    </p:spTree>
    <p:extLst>
      <p:ext uri="{BB962C8B-B14F-4D97-AF65-F5344CB8AC3E}">
        <p14:creationId xmlns:p14="http://schemas.microsoft.com/office/powerpoint/2010/main" val="23164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5.5: Number Matching</a:t>
            </a:r>
          </a:p>
        </p:txBody>
      </p:sp>
      <p:sp>
        <p:nvSpPr>
          <p:cNvPr id="3" name="Content Placeholder 2"/>
          <p:cNvSpPr>
            <a:spLocks noGrp="1"/>
          </p:cNvSpPr>
          <p:nvPr>
            <p:ph idx="1"/>
          </p:nvPr>
        </p:nvSpPr>
        <p:spPr/>
        <p:txBody>
          <a:bodyPr>
            <a:normAutofit/>
          </a:bodyPr>
          <a:lstStyle/>
          <a:p>
            <a:pPr marL="0" indent="0">
              <a:buNone/>
            </a:pPr>
            <a:r>
              <a:rPr lang="en-US" sz="2400" dirty="0"/>
              <a:t>We can also match numbers:</a:t>
            </a:r>
          </a:p>
          <a:p>
            <a:pPr marL="0" indent="0">
              <a:buNone/>
            </a:pPr>
            <a:endParaRPr lang="en-US" sz="2400" dirty="0"/>
          </a:p>
          <a:p>
            <a:pPr marL="0" indent="0">
              <a:buNone/>
            </a:pPr>
            <a:r>
              <a:rPr lang="en-US" sz="2400" dirty="0"/>
              <a:t>What number(s) will the following match?</a:t>
            </a:r>
          </a:p>
          <a:p>
            <a:pPr marL="0" indent="0">
              <a:buNone/>
            </a:pPr>
            <a:r>
              <a:rPr lang="en-US" sz="2400" dirty="0"/>
              <a:t>‘[0-3][5-8][345]’</a:t>
            </a:r>
          </a:p>
        </p:txBody>
      </p:sp>
    </p:spTree>
    <p:extLst>
      <p:ext uri="{BB962C8B-B14F-4D97-AF65-F5344CB8AC3E}">
        <p14:creationId xmlns:p14="http://schemas.microsoft.com/office/powerpoint/2010/main" val="399261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5.5: Number Matching</a:t>
            </a:r>
          </a:p>
        </p:txBody>
      </p:sp>
      <p:sp>
        <p:nvSpPr>
          <p:cNvPr id="3" name="Content Placeholder 2"/>
          <p:cNvSpPr>
            <a:spLocks noGrp="1"/>
          </p:cNvSpPr>
          <p:nvPr>
            <p:ph idx="1"/>
          </p:nvPr>
        </p:nvSpPr>
        <p:spPr/>
        <p:txBody>
          <a:bodyPr>
            <a:normAutofit/>
          </a:bodyPr>
          <a:lstStyle/>
          <a:p>
            <a:pPr marL="0" indent="0">
              <a:buNone/>
            </a:pPr>
            <a:r>
              <a:rPr lang="en-US" sz="2400" dirty="0"/>
              <a:t>We can also match numbers:</a:t>
            </a:r>
          </a:p>
          <a:p>
            <a:pPr marL="0" indent="0">
              <a:buNone/>
            </a:pPr>
            <a:endParaRPr lang="en-US" sz="2400" dirty="0"/>
          </a:p>
          <a:p>
            <a:pPr marL="0" indent="0">
              <a:buNone/>
            </a:pPr>
            <a:r>
              <a:rPr lang="en-US" sz="2400" dirty="0"/>
              <a:t>What number(s) will the following match?</a:t>
            </a:r>
          </a:p>
          <a:p>
            <a:pPr marL="0" indent="0">
              <a:buNone/>
            </a:pPr>
            <a:r>
              <a:rPr lang="en-US" sz="2400" dirty="0"/>
              <a:t>‘[0-3][5-8][345]’</a:t>
            </a:r>
          </a:p>
          <a:p>
            <a:pPr marL="0" indent="0">
              <a:buNone/>
            </a:pPr>
            <a:endParaRPr lang="en-US" sz="2400" dirty="0"/>
          </a:p>
          <a:p>
            <a:pPr marL="0" indent="0">
              <a:buNone/>
            </a:pPr>
            <a:endParaRPr lang="en-US" sz="2400" dirty="0">
              <a:solidFill>
                <a:srgbClr val="0000FF"/>
              </a:solidFill>
            </a:endParaRPr>
          </a:p>
        </p:txBody>
      </p:sp>
    </p:spTree>
    <p:extLst>
      <p:ext uri="{BB962C8B-B14F-4D97-AF65-F5344CB8AC3E}">
        <p14:creationId xmlns:p14="http://schemas.microsoft.com/office/powerpoint/2010/main" val="11183948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‘[cd][</a:t>
            </a:r>
            <a:r>
              <a:rPr lang="en-US" sz="2400" dirty="0" err="1"/>
              <a:t>ao</a:t>
            </a:r>
            <a:r>
              <a:rPr lang="en-US" sz="2400" dirty="0"/>
              <a:t>][</a:t>
            </a:r>
            <a:r>
              <a:rPr lang="en-US" sz="2400" dirty="0" err="1"/>
              <a:t>tg</a:t>
            </a:r>
            <a:r>
              <a:rPr lang="en-US" sz="2400" dirty="0"/>
              <a:t>]’ would match ‘cat’ or ‘dog’</a:t>
            </a:r>
          </a:p>
          <a:p>
            <a:pPr marL="0" indent="0">
              <a:buNone/>
            </a:pPr>
            <a:endParaRPr lang="en-US" sz="2400" dirty="0"/>
          </a:p>
          <a:p>
            <a:pPr marL="0" indent="0">
              <a:buNone/>
            </a:pPr>
            <a:r>
              <a:rPr lang="en-US" sz="2400" dirty="0"/>
              <a:t>(But also ‘cag’, ‘</a:t>
            </a:r>
            <a:r>
              <a:rPr lang="en-US" sz="2400" dirty="0" err="1"/>
              <a:t>dat</a:t>
            </a:r>
            <a:r>
              <a:rPr lang="en-US" sz="2400" dirty="0"/>
              <a:t>’, and any combination of those letters)</a:t>
            </a:r>
          </a:p>
          <a:p>
            <a:pPr marL="0" indent="0">
              <a:buNone/>
            </a:pPr>
            <a:endParaRPr lang="en-US" sz="2400" dirty="0"/>
          </a:p>
          <a:p>
            <a:pPr marL="0" indent="0">
              <a:buNone/>
            </a:pPr>
            <a:r>
              <a:rPr lang="en-US" sz="2400" dirty="0"/>
              <a:t>What regular expression would you use to find words containing “trap” or “tarp”?</a:t>
            </a:r>
          </a:p>
          <a:p>
            <a:pPr marL="0" indent="0">
              <a:buNone/>
            </a:pPr>
            <a:endParaRPr lang="en-US" sz="24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465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‘[cd][</a:t>
            </a:r>
            <a:r>
              <a:rPr lang="en-US" sz="2400" dirty="0" err="1"/>
              <a:t>ao</a:t>
            </a:r>
            <a:r>
              <a:rPr lang="en-US" sz="2400" dirty="0"/>
              <a:t>][</a:t>
            </a:r>
            <a:r>
              <a:rPr lang="en-US" sz="2400" dirty="0" err="1"/>
              <a:t>tg</a:t>
            </a:r>
            <a:r>
              <a:rPr lang="en-US" sz="2400" dirty="0"/>
              <a:t>]’ would match ‘cat’ or ‘dog’</a:t>
            </a:r>
          </a:p>
          <a:p>
            <a:pPr marL="0" indent="0">
              <a:buNone/>
            </a:pPr>
            <a:endParaRPr lang="en-US" sz="2400" dirty="0"/>
          </a:p>
          <a:p>
            <a:pPr marL="0" indent="0">
              <a:buNone/>
            </a:pPr>
            <a:r>
              <a:rPr lang="en-US" sz="2400" dirty="0"/>
              <a:t>(But also ‘cag’, ‘</a:t>
            </a:r>
            <a:r>
              <a:rPr lang="en-US" sz="2400" dirty="0" err="1"/>
              <a:t>dat</a:t>
            </a:r>
            <a:r>
              <a:rPr lang="en-US" sz="2400" dirty="0"/>
              <a:t>’, and any combination of those letters)</a:t>
            </a:r>
          </a:p>
          <a:p>
            <a:pPr marL="0" indent="0">
              <a:buNone/>
            </a:pPr>
            <a:endParaRPr lang="en-US" sz="2400" dirty="0"/>
          </a:p>
          <a:p>
            <a:pPr marL="0" indent="0">
              <a:buNone/>
            </a:pPr>
            <a:r>
              <a:rPr lang="en-US" sz="2400" dirty="0"/>
              <a:t>What regular expression would you use to find words containing “trap” or “tarp”?</a:t>
            </a:r>
          </a:p>
          <a:p>
            <a:pPr marL="0" indent="0">
              <a:buNone/>
            </a:pPr>
            <a:endParaRPr lang="en-US" sz="2400" dirty="0">
              <a:solidFill>
                <a:srgbClr val="0000FF"/>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1716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Text Editing with </a:t>
            </a:r>
            <a:r>
              <a:rPr lang="en-US" dirty="0" err="1"/>
              <a:t>nano</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Command:</a:t>
            </a:r>
            <a:endParaRPr lang="en-US" sz="2400" dirty="0"/>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nano</a:t>
            </a:r>
            <a:r>
              <a:rPr lang="en-US" sz="2400" dirty="0">
                <a:latin typeface="Courier New" panose="02070309020205020404" pitchFamily="49" charset="0"/>
                <a:cs typeface="Courier New" panose="02070309020205020404" pitchFamily="49" charset="0"/>
              </a:rPr>
              <a:t> &lt;filename&gt;</a:t>
            </a:r>
            <a:endParaRPr lang="en-US" sz="2400" dirty="0"/>
          </a:p>
          <a:p>
            <a:pPr marL="0" indent="0">
              <a:buNone/>
            </a:pPr>
            <a:r>
              <a:rPr lang="en-US" sz="2400" dirty="0" smtClean="0"/>
              <a:t>What it does:</a:t>
            </a:r>
          </a:p>
          <a:p>
            <a:pPr marL="0" indent="0">
              <a:buNone/>
            </a:pPr>
            <a:r>
              <a:rPr lang="en-US" sz="2400" dirty="0" smtClean="0"/>
              <a:t>If </a:t>
            </a:r>
            <a:r>
              <a:rPr lang="en-US" sz="2400" dirty="0">
                <a:latin typeface="Courier New" panose="02070309020205020404" pitchFamily="49" charset="0"/>
                <a:cs typeface="Courier New" panose="02070309020205020404" pitchFamily="49" charset="0"/>
              </a:rPr>
              <a:t>&lt;filename&gt; </a:t>
            </a:r>
            <a:r>
              <a:rPr lang="en-US" sz="2400" dirty="0"/>
              <a:t>exists, </a:t>
            </a:r>
            <a:r>
              <a:rPr lang="en-US" sz="2400" dirty="0" err="1">
                <a:latin typeface="Courier New" panose="02070309020205020404" pitchFamily="49" charset="0"/>
                <a:cs typeface="Courier New" panose="02070309020205020404" pitchFamily="49" charset="0"/>
              </a:rPr>
              <a:t>nano</a:t>
            </a:r>
            <a:r>
              <a:rPr lang="en-US" sz="2400" dirty="0"/>
              <a:t> will open the file and you can read and manipulate it</a:t>
            </a:r>
          </a:p>
          <a:p>
            <a:pPr marL="0" indent="0">
              <a:buNone/>
            </a:pPr>
            <a:r>
              <a:rPr lang="en-US" sz="2400" dirty="0"/>
              <a:t>If </a:t>
            </a:r>
            <a:r>
              <a:rPr lang="en-US" sz="2400" dirty="0">
                <a:latin typeface="Courier New" panose="02070309020205020404" pitchFamily="49" charset="0"/>
                <a:cs typeface="Courier New" panose="02070309020205020404" pitchFamily="49" charset="0"/>
              </a:rPr>
              <a:t>&lt;filename&gt;</a:t>
            </a:r>
            <a:r>
              <a:rPr lang="en-US" sz="2400" dirty="0"/>
              <a:t> does not exist, </a:t>
            </a:r>
            <a:r>
              <a:rPr lang="en-US" sz="2400" dirty="0" err="1">
                <a:latin typeface="Courier New" panose="02070309020205020404" pitchFamily="49" charset="0"/>
                <a:cs typeface="Courier New" panose="02070309020205020404" pitchFamily="49" charset="0"/>
              </a:rPr>
              <a:t>nano</a:t>
            </a:r>
            <a:r>
              <a:rPr lang="en-US" sz="2400" dirty="0">
                <a:latin typeface="Courier New" panose="02070309020205020404" pitchFamily="49" charset="0"/>
                <a:cs typeface="Courier New" panose="02070309020205020404" pitchFamily="49" charset="0"/>
              </a:rPr>
              <a:t> </a:t>
            </a:r>
            <a:r>
              <a:rPr lang="en-US" sz="2400" dirty="0"/>
              <a:t>will create a new file called </a:t>
            </a:r>
            <a:r>
              <a:rPr lang="en-US" sz="2400" dirty="0">
                <a:latin typeface="Courier New" panose="02070309020205020404" pitchFamily="49" charset="0"/>
                <a:cs typeface="Courier New" panose="02070309020205020404" pitchFamily="49" charset="0"/>
              </a:rPr>
              <a:t>&lt;filename&gt; </a:t>
            </a:r>
            <a:r>
              <a:rPr lang="en-US" sz="2400" dirty="0"/>
              <a:t>and open it for you</a:t>
            </a:r>
          </a:p>
        </p:txBody>
      </p:sp>
      <p:pic>
        <p:nvPicPr>
          <p:cNvPr id="4" name="Picture 3"/>
          <p:cNvPicPr>
            <a:picLocks noChangeAspect="1"/>
          </p:cNvPicPr>
          <p:nvPr/>
        </p:nvPicPr>
        <p:blipFill>
          <a:blip r:embed="rId2"/>
          <a:stretch>
            <a:fillRect/>
          </a:stretch>
        </p:blipFill>
        <p:spPr>
          <a:xfrm>
            <a:off x="1174816" y="5239303"/>
            <a:ext cx="2838450" cy="523875"/>
          </a:xfrm>
          <a:prstGeom prst="rect">
            <a:avLst/>
          </a:prstGeom>
        </p:spPr>
      </p:pic>
      <p:pic>
        <p:nvPicPr>
          <p:cNvPr id="5" name="Picture 4"/>
          <p:cNvPicPr>
            <a:picLocks noChangeAspect="1"/>
          </p:cNvPicPr>
          <p:nvPr/>
        </p:nvPicPr>
        <p:blipFill>
          <a:blip r:embed="rId3"/>
          <a:stretch>
            <a:fillRect/>
          </a:stretch>
        </p:blipFill>
        <p:spPr>
          <a:xfrm>
            <a:off x="4938183" y="4823677"/>
            <a:ext cx="3022548" cy="1879002"/>
          </a:xfrm>
          <a:prstGeom prst="rect">
            <a:avLst/>
          </a:prstGeom>
        </p:spPr>
      </p:pic>
    </p:spTree>
    <p:extLst>
      <p:ext uri="{BB962C8B-B14F-4D97-AF65-F5344CB8AC3E}">
        <p14:creationId xmlns:p14="http://schemas.microsoft.com/office/powerpoint/2010/main" val="428188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But what if we wanted to match ‘trap’ or ‘tarp’, but not ‘</a:t>
            </a:r>
            <a:r>
              <a:rPr lang="en-US" sz="2400" dirty="0" err="1"/>
              <a:t>trrp</a:t>
            </a:r>
            <a:r>
              <a:rPr lang="en-US" sz="2400" dirty="0"/>
              <a:t>’ or ‘</a:t>
            </a:r>
            <a:r>
              <a:rPr lang="en-US" sz="2400" dirty="0" err="1"/>
              <a:t>taap</a:t>
            </a:r>
            <a:r>
              <a:rPr lang="en-US" sz="2400" dirty="0"/>
              <a:t>’?</a:t>
            </a:r>
          </a:p>
          <a:p>
            <a:pPr marL="0" indent="0">
              <a:buNone/>
            </a:pPr>
            <a:endParaRPr lang="en-US" dirty="0" smtClean="0"/>
          </a:p>
          <a:p>
            <a:pPr marL="0" indent="0">
              <a:buNone/>
            </a:pPr>
            <a:r>
              <a:rPr lang="en-US" sz="2400" dirty="0" smtClean="0"/>
              <a:t>We </a:t>
            </a:r>
            <a:r>
              <a:rPr lang="en-US" sz="2400" dirty="0"/>
              <a:t>can use </a:t>
            </a:r>
            <a:r>
              <a:rPr lang="en-US" sz="2400" i="1" dirty="0"/>
              <a:t>operators</a:t>
            </a:r>
            <a:r>
              <a:rPr lang="en-US" sz="2400" dirty="0"/>
              <a:t> to specify this!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5548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normAutofit/>
          </a:bodyPr>
          <a:lstStyle/>
          <a:p>
            <a:pPr marL="0" indent="0">
              <a:buNone/>
            </a:pPr>
            <a:r>
              <a:rPr lang="en-US" sz="2400" dirty="0"/>
              <a:t>If you want to match </a:t>
            </a:r>
            <a:r>
              <a:rPr lang="en-US" sz="2400" i="1" dirty="0"/>
              <a:t>this</a:t>
            </a:r>
            <a:r>
              <a:rPr lang="en-US" sz="2400" dirty="0"/>
              <a:t> OR </a:t>
            </a:r>
            <a:r>
              <a:rPr lang="en-US" sz="2400" i="1" dirty="0"/>
              <a:t>that</a:t>
            </a:r>
            <a:r>
              <a:rPr lang="en-US" sz="2400" dirty="0"/>
              <a:t>:</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this|that</a:t>
            </a:r>
            <a:r>
              <a:rPr lang="en-US" sz="2400" dirty="0">
                <a:latin typeface="Courier New" panose="02070309020205020404" pitchFamily="49" charset="0"/>
                <a:cs typeface="Courier New" panose="02070309020205020404" pitchFamily="49" charset="0"/>
              </a:rPr>
              <a:t>’ &lt;file&gt;</a:t>
            </a:r>
          </a:p>
          <a:p>
            <a:pPr marL="0" indent="0">
              <a:buNone/>
            </a:pPr>
            <a:r>
              <a:rPr lang="en-US" sz="2400" dirty="0"/>
              <a:t>When using regular expressions, </a:t>
            </a:r>
            <a:r>
              <a:rPr lang="en-US" sz="2400" dirty="0" err="1"/>
              <a:t>grep</a:t>
            </a:r>
            <a:r>
              <a:rPr lang="en-US" sz="2400" dirty="0"/>
              <a:t> understands that “|” means “OR”</a:t>
            </a:r>
          </a:p>
          <a:p>
            <a:pPr marL="0" indent="0">
              <a:buNone/>
            </a:pPr>
            <a:endParaRPr lang="en-US" sz="2400" dirty="0"/>
          </a:p>
          <a:p>
            <a:pPr marL="0" indent="0">
              <a:buNone/>
            </a:pPr>
            <a:r>
              <a:rPr lang="en-US" sz="2400" dirty="0"/>
              <a:t>If you to find things that are NOT something, you use:</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–v ‘something’ &lt;file&gt;</a:t>
            </a:r>
          </a:p>
        </p:txBody>
      </p:sp>
    </p:spTree>
    <p:extLst>
      <p:ext uri="{BB962C8B-B14F-4D97-AF65-F5344CB8AC3E}">
        <p14:creationId xmlns:p14="http://schemas.microsoft.com/office/powerpoint/2010/main" val="253145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What if you want to match the character ‘|’?</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We use escape characters again!</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939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What if we want to find something more complicated, like a zip code?</a:t>
            </a:r>
          </a:p>
          <a:p>
            <a:pPr marL="0" indent="0">
              <a:buNone/>
            </a:pPr>
            <a:endParaRPr lang="en-US" sz="2400" dirty="0"/>
          </a:p>
          <a:p>
            <a:pPr marL="0" indent="0">
              <a:buNone/>
            </a:pPr>
            <a:r>
              <a:rPr lang="en-US" sz="2400" dirty="0"/>
              <a:t>What is the form of a zip code?</a:t>
            </a:r>
          </a:p>
          <a:p>
            <a:pPr marL="0" indent="0">
              <a:buNone/>
            </a:pPr>
            <a:endParaRPr lang="en-US" sz="2400" dirty="0">
              <a:solidFill>
                <a:srgbClr val="0000FF"/>
              </a:solidFill>
            </a:endParaRPr>
          </a:p>
          <a:p>
            <a:pPr marL="0" indent="0">
              <a:buNone/>
            </a:pPr>
            <a:endParaRPr lang="en-US" sz="2400" dirty="0"/>
          </a:p>
          <a:p>
            <a:pPr marL="0" indent="0">
              <a:buNone/>
            </a:pPr>
            <a:r>
              <a:rPr lang="en-US" sz="2400" dirty="0"/>
              <a:t>How could we potentially match that?</a:t>
            </a:r>
          </a:p>
          <a:p>
            <a:pPr marL="0" indent="0">
              <a:buNone/>
            </a:pPr>
            <a:endParaRPr lang="en-US" sz="2400" dirty="0">
              <a:solidFill>
                <a:srgbClr val="0000FF"/>
              </a:solidFill>
            </a:endParaRPr>
          </a:p>
        </p:txBody>
      </p:sp>
    </p:spTree>
    <p:extLst>
      <p:ext uri="{BB962C8B-B14F-4D97-AF65-F5344CB8AC3E}">
        <p14:creationId xmlns:p14="http://schemas.microsoft.com/office/powerpoint/2010/main" val="312991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But that’s rather cumbersome. Instead, we can specify a specific number of times to look for a set of characters:</a:t>
            </a:r>
          </a:p>
          <a:p>
            <a:pPr marL="0" indent="0">
              <a:buNone/>
            </a:pPr>
            <a:endParaRPr lang="en-US" sz="2400" dirty="0">
              <a:solidFill>
                <a:srgbClr val="0000FF"/>
              </a:solidFill>
            </a:endParaRP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‘[0-9]{5}’ &lt;file&gt;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In </a:t>
            </a:r>
            <a:r>
              <a:rPr lang="en-US" sz="2400" dirty="0" err="1">
                <a:cs typeface="Courier New" panose="02070309020205020404" pitchFamily="49" charset="0"/>
              </a:rPr>
              <a:t>regexp</a:t>
            </a:r>
            <a:r>
              <a:rPr lang="en-US" sz="2400" dirty="0">
                <a:cs typeface="Courier New" panose="02070309020205020404" pitchFamily="49" charset="0"/>
              </a:rPr>
              <a:t>, you can use a number in brackets AFTER the thing that you want to repeat</a:t>
            </a:r>
          </a:p>
        </p:txBody>
      </p:sp>
    </p:spTree>
    <p:extLst>
      <p:ext uri="{BB962C8B-B14F-4D97-AF65-F5344CB8AC3E}">
        <p14:creationId xmlns:p14="http://schemas.microsoft.com/office/powerpoint/2010/main" val="320879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put more than just a number in there:</a:t>
            </a:r>
          </a:p>
          <a:p>
            <a:pPr marL="0" indent="0">
              <a:buNone/>
            </a:pPr>
            <a:endParaRPr lang="en-US" sz="2400" dirty="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a{n,} </a:t>
            </a:r>
            <a:r>
              <a:rPr lang="en-US" sz="2400" dirty="0">
                <a:cs typeface="Courier New" panose="02070309020205020404" pitchFamily="49" charset="0"/>
              </a:rPr>
              <a:t>: will match the letter ‘a’ </a:t>
            </a:r>
            <a:r>
              <a:rPr lang="en-US" sz="2400" dirty="0">
                <a:latin typeface="Courier New" panose="02070309020205020404" pitchFamily="49" charset="0"/>
                <a:cs typeface="Courier New" panose="02070309020205020404" pitchFamily="49" charset="0"/>
              </a:rPr>
              <a:t>n</a:t>
            </a:r>
            <a:r>
              <a:rPr lang="en-US" sz="2400" dirty="0">
                <a:cs typeface="Courier New" panose="02070309020205020404" pitchFamily="49" charset="0"/>
              </a:rPr>
              <a:t> OR MORE times</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will ‘</a:t>
            </a:r>
            <a:r>
              <a:rPr lang="en-US" sz="2400" dirty="0" smtClean="0">
                <a:latin typeface="Courier New" panose="02070309020205020404" pitchFamily="49" charset="0"/>
                <a:cs typeface="Courier New" panose="02070309020205020404" pitchFamily="49" charset="0"/>
              </a:rPr>
              <a:t>a{2,}</a:t>
            </a:r>
            <a:r>
              <a:rPr lang="en-US" sz="2400" dirty="0" smtClean="0">
                <a:cs typeface="Courier New" panose="02070309020205020404" pitchFamily="49" charset="0"/>
              </a:rPr>
              <a:t>’ </a:t>
            </a:r>
            <a:r>
              <a:rPr lang="en-US" sz="2400" dirty="0">
                <a:cs typeface="Courier New" panose="02070309020205020404" pitchFamily="49" charset="0"/>
              </a:rPr>
              <a:t>match?</a:t>
            </a:r>
          </a:p>
          <a:p>
            <a:pPr marL="0" indent="0">
              <a:buNone/>
            </a:pPr>
            <a:r>
              <a:rPr lang="en-US" sz="2400" dirty="0">
                <a:cs typeface="Courier New" panose="02070309020205020404" pitchFamily="49" charset="0"/>
              </a:rPr>
              <a:t>aardvark, armadillo, </a:t>
            </a:r>
            <a:r>
              <a:rPr lang="en-US" sz="2400" dirty="0" err="1">
                <a:cs typeface="Courier New" panose="02070309020205020404" pitchFamily="49" charset="0"/>
              </a:rPr>
              <a:t>aaaah</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286724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put more than just a number in there:</a:t>
            </a:r>
          </a:p>
          <a:p>
            <a:pPr marL="0" indent="0">
              <a:buNone/>
            </a:pPr>
            <a:endParaRPr lang="en-US" sz="2400" dirty="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a{n,} </a:t>
            </a:r>
            <a:r>
              <a:rPr lang="en-US" sz="2400" dirty="0">
                <a:cs typeface="Courier New" panose="02070309020205020404" pitchFamily="49" charset="0"/>
              </a:rPr>
              <a:t>: will match the letter ‘a’ </a:t>
            </a:r>
            <a:r>
              <a:rPr lang="en-US" sz="2400" dirty="0">
                <a:latin typeface="Courier New" panose="02070309020205020404" pitchFamily="49" charset="0"/>
                <a:cs typeface="Courier New" panose="02070309020205020404" pitchFamily="49" charset="0"/>
              </a:rPr>
              <a:t>n</a:t>
            </a:r>
            <a:r>
              <a:rPr lang="en-US" sz="2400" dirty="0">
                <a:cs typeface="Courier New" panose="02070309020205020404" pitchFamily="49" charset="0"/>
              </a:rPr>
              <a:t> OR MORE times</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will ‘</a:t>
            </a:r>
            <a:r>
              <a:rPr lang="en-US" sz="2400" dirty="0" smtClean="0">
                <a:latin typeface="Courier New" panose="02070309020205020404" pitchFamily="49" charset="0"/>
                <a:cs typeface="Courier New" panose="02070309020205020404" pitchFamily="49" charset="0"/>
              </a:rPr>
              <a:t>a{2,}</a:t>
            </a:r>
            <a:r>
              <a:rPr lang="en-US" sz="2400" dirty="0" smtClean="0">
                <a:cs typeface="Courier New" panose="02070309020205020404" pitchFamily="49" charset="0"/>
              </a:rPr>
              <a:t>’ </a:t>
            </a:r>
            <a:r>
              <a:rPr lang="en-US" sz="2400" dirty="0">
                <a:cs typeface="Courier New" panose="02070309020205020404" pitchFamily="49" charset="0"/>
              </a:rPr>
              <a:t>match?</a:t>
            </a:r>
          </a:p>
          <a:p>
            <a:pPr marL="0" indent="0">
              <a:buNone/>
            </a:pPr>
            <a:r>
              <a:rPr lang="en-US" sz="2400" dirty="0">
                <a:cs typeface="Courier New" panose="02070309020205020404" pitchFamily="49" charset="0"/>
              </a:rPr>
              <a:t>aardvark, armadillo, </a:t>
            </a:r>
            <a:r>
              <a:rPr lang="en-US" sz="2400" dirty="0" err="1">
                <a:cs typeface="Courier New" panose="02070309020205020404" pitchFamily="49" charset="0"/>
              </a:rPr>
              <a:t>aaaah</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44804756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a range of times to match:</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a{n, m} </a:t>
            </a:r>
            <a:r>
              <a:rPr lang="en-US" sz="2400" dirty="0"/>
              <a:t>: will match ‘a’ at least </a:t>
            </a:r>
            <a:r>
              <a:rPr lang="en-US" sz="2400" dirty="0">
                <a:latin typeface="Courier New" panose="02070309020205020404" pitchFamily="49" charset="0"/>
                <a:cs typeface="Courier New" panose="02070309020205020404" pitchFamily="49" charset="0"/>
              </a:rPr>
              <a:t>n</a:t>
            </a:r>
            <a:r>
              <a:rPr lang="en-US" sz="2400" dirty="0"/>
              <a:t> times, but not more than </a:t>
            </a:r>
            <a:r>
              <a:rPr lang="en-US" sz="2400" dirty="0">
                <a:latin typeface="Courier New" panose="02070309020205020404" pitchFamily="49" charset="0"/>
                <a:cs typeface="Courier New" panose="02070309020205020404" pitchFamily="49" charset="0"/>
              </a:rPr>
              <a:t>m</a:t>
            </a:r>
            <a:r>
              <a:rPr lang="en-US" sz="2400" dirty="0"/>
              <a:t> times.</a:t>
            </a:r>
          </a:p>
          <a:p>
            <a:pPr marL="0" indent="0">
              <a:buNone/>
            </a:pPr>
            <a:endParaRPr lang="en-US" sz="2400" dirty="0"/>
          </a:p>
          <a:p>
            <a:pPr marL="0" indent="0">
              <a:buNone/>
            </a:pPr>
            <a:r>
              <a:rPr lang="en-US" sz="2400" dirty="0"/>
              <a:t>What will ‘</a:t>
            </a:r>
            <a:r>
              <a:rPr lang="en-US" sz="2400" dirty="0">
                <a:latin typeface="Courier New" panose="02070309020205020404" pitchFamily="49" charset="0"/>
                <a:cs typeface="Courier New" panose="02070309020205020404" pitchFamily="49" charset="0"/>
              </a:rPr>
              <a:t>a{2, 3}</a:t>
            </a:r>
            <a:r>
              <a:rPr lang="en-US" sz="2400" dirty="0"/>
              <a:t>’ match?</a:t>
            </a:r>
          </a:p>
          <a:p>
            <a:pPr marL="0" indent="0">
              <a:buNone/>
            </a:pPr>
            <a:r>
              <a:rPr lang="en-US" sz="2400" dirty="0"/>
              <a:t>aardvark, armadillo, </a:t>
            </a:r>
            <a:r>
              <a:rPr lang="en-US" sz="2400" dirty="0" err="1"/>
              <a:t>aaaah</a:t>
            </a:r>
            <a:endParaRPr lang="en-US" sz="2400" dirty="0"/>
          </a:p>
        </p:txBody>
      </p:sp>
    </p:spTree>
    <p:extLst>
      <p:ext uri="{BB962C8B-B14F-4D97-AF65-F5344CB8AC3E}">
        <p14:creationId xmlns:p14="http://schemas.microsoft.com/office/powerpoint/2010/main" val="313648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a range of times to match:</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a{n, m} </a:t>
            </a:r>
            <a:r>
              <a:rPr lang="en-US" sz="2400" dirty="0"/>
              <a:t>: will match ‘a’ at least </a:t>
            </a:r>
            <a:r>
              <a:rPr lang="en-US" sz="2400" dirty="0">
                <a:latin typeface="Courier New" panose="02070309020205020404" pitchFamily="49" charset="0"/>
                <a:cs typeface="Courier New" panose="02070309020205020404" pitchFamily="49" charset="0"/>
              </a:rPr>
              <a:t>n</a:t>
            </a:r>
            <a:r>
              <a:rPr lang="en-US" sz="2400" dirty="0"/>
              <a:t> times, but not more than </a:t>
            </a:r>
            <a:r>
              <a:rPr lang="en-US" sz="2400" dirty="0">
                <a:latin typeface="Courier New" panose="02070309020205020404" pitchFamily="49" charset="0"/>
                <a:cs typeface="Courier New" panose="02070309020205020404" pitchFamily="49" charset="0"/>
              </a:rPr>
              <a:t>m</a:t>
            </a:r>
            <a:r>
              <a:rPr lang="en-US" sz="2400" dirty="0"/>
              <a:t> times.</a:t>
            </a:r>
          </a:p>
          <a:p>
            <a:pPr marL="0" indent="0">
              <a:buNone/>
            </a:pPr>
            <a:endParaRPr lang="en-US" sz="2400" dirty="0"/>
          </a:p>
          <a:p>
            <a:pPr marL="0" indent="0">
              <a:buNone/>
            </a:pPr>
            <a:r>
              <a:rPr lang="en-US" sz="2400" dirty="0"/>
              <a:t>What will ‘</a:t>
            </a:r>
            <a:r>
              <a:rPr lang="en-US" sz="2400" dirty="0">
                <a:latin typeface="Courier New" panose="02070309020205020404" pitchFamily="49" charset="0"/>
                <a:cs typeface="Courier New" panose="02070309020205020404" pitchFamily="49" charset="0"/>
              </a:rPr>
              <a:t>a{2, 3}</a:t>
            </a:r>
            <a:r>
              <a:rPr lang="en-US" sz="2400" dirty="0"/>
              <a:t>’ match?</a:t>
            </a:r>
          </a:p>
          <a:p>
            <a:pPr marL="0" indent="0">
              <a:buNone/>
            </a:pPr>
            <a:r>
              <a:rPr lang="en-US" sz="2400" dirty="0"/>
              <a:t>aardvark, armadillo, </a:t>
            </a:r>
            <a:r>
              <a:rPr lang="en-US" sz="2400" dirty="0" err="1"/>
              <a:t>aaaah</a:t>
            </a:r>
            <a:endParaRPr lang="en-US" sz="2400" dirty="0"/>
          </a:p>
        </p:txBody>
      </p:sp>
    </p:spTree>
    <p:extLst>
      <p:ext uri="{BB962C8B-B14F-4D97-AF65-F5344CB8AC3E}">
        <p14:creationId xmlns:p14="http://schemas.microsoft.com/office/powerpoint/2010/main" val="34645443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more matches:</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 </a:t>
            </a:r>
            <a:r>
              <a:rPr lang="en-US" sz="2400" dirty="0"/>
              <a:t>: match ‘a’ 0 or more times</a:t>
            </a:r>
          </a:p>
          <a:p>
            <a:pPr marL="0" indent="0">
              <a:buNone/>
            </a:pPr>
            <a:r>
              <a:rPr lang="en-US" sz="2400" dirty="0">
                <a:latin typeface="Courier New" panose="02070309020205020404" pitchFamily="49" charset="0"/>
                <a:cs typeface="Courier New" panose="02070309020205020404" pitchFamily="49" charset="0"/>
              </a:rPr>
              <a:t>a+ </a:t>
            </a:r>
            <a:r>
              <a:rPr lang="en-US" sz="2400" dirty="0"/>
              <a:t>: match ‘a’ 1 or more times</a:t>
            </a:r>
          </a:p>
          <a:p>
            <a:pPr marL="0" indent="0">
              <a:buNone/>
            </a:pPr>
            <a:r>
              <a:rPr lang="en-US" sz="2400" dirty="0">
                <a:latin typeface="Courier New" panose="02070309020205020404" pitchFamily="49" charset="0"/>
                <a:cs typeface="Courier New" panose="02070309020205020404" pitchFamily="49" charset="0"/>
              </a:rPr>
              <a:t>a? </a:t>
            </a:r>
            <a:r>
              <a:rPr lang="en-US" sz="2400" dirty="0"/>
              <a:t>: match ‘a’ once if it happens, but matching it is optional </a:t>
            </a:r>
          </a:p>
        </p:txBody>
      </p:sp>
    </p:spTree>
    <p:extLst>
      <p:ext uri="{BB962C8B-B14F-4D97-AF65-F5344CB8AC3E}">
        <p14:creationId xmlns:p14="http://schemas.microsoft.com/office/powerpoint/2010/main" val="24350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r>
              <a:rPr lang="en-US" dirty="0" smtClean="0"/>
              <a:t/>
            </a:r>
            <a:br>
              <a:rPr lang="en-US" dirty="0" smtClean="0"/>
            </a:br>
            <a:r>
              <a:rPr lang="en-US" dirty="0" smtClean="0"/>
              <a:t>Text </a:t>
            </a:r>
            <a:r>
              <a:rPr lang="en-US" dirty="0"/>
              <a:t>Editing with </a:t>
            </a:r>
            <a:r>
              <a:rPr lang="en-US" dirty="0" err="1">
                <a:latin typeface="Courier New" panose="02070309020205020404" pitchFamily="49" charset="0"/>
                <a:cs typeface="Courier New" panose="02070309020205020404" pitchFamily="49" charset="0"/>
              </a:rPr>
              <a:t>nano</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nano</a:t>
            </a:r>
            <a:r>
              <a:rPr lang="en-US" sz="2400" dirty="0"/>
              <a:t> is kind enough to give you a list of controls at the bottom of the editing window</a:t>
            </a:r>
          </a:p>
          <a:p>
            <a:pPr marL="0" indent="0">
              <a:buNone/>
            </a:pPr>
            <a:endParaRPr lang="en-US" sz="2400" dirty="0"/>
          </a:p>
          <a:p>
            <a:pPr marL="0" indent="0">
              <a:buNone/>
            </a:pPr>
            <a:r>
              <a:rPr lang="en-US" sz="2400" dirty="0"/>
              <a:t>You can easily type in the </a:t>
            </a:r>
            <a:r>
              <a:rPr lang="en-US" sz="2400" dirty="0" err="1">
                <a:latin typeface="Courier New" panose="02070309020205020404" pitchFamily="49" charset="0"/>
                <a:cs typeface="Courier New" panose="02070309020205020404" pitchFamily="49" charset="0"/>
              </a:rPr>
              <a:t>nano</a:t>
            </a:r>
            <a:r>
              <a:rPr lang="en-US" sz="2400" dirty="0"/>
              <a:t> window just as you would in Notepad, </a:t>
            </a:r>
            <a:r>
              <a:rPr lang="en-US" sz="2400" dirty="0" err="1"/>
              <a:t>TextEdit</a:t>
            </a:r>
            <a:r>
              <a:rPr lang="en-US" sz="2400" dirty="0"/>
              <a:t>, or any other text editor</a:t>
            </a:r>
          </a:p>
          <a:p>
            <a:pPr marL="0" indent="0">
              <a:buNone/>
            </a:pPr>
            <a:endParaRPr lang="en-US" sz="2400" dirty="0"/>
          </a:p>
          <a:p>
            <a:pPr marL="0" indent="0">
              <a:buNone/>
            </a:pPr>
            <a:r>
              <a:rPr lang="en-US" sz="2400" dirty="0"/>
              <a:t>To exit out of a </a:t>
            </a:r>
            <a:r>
              <a:rPr lang="en-US" sz="2400" dirty="0" err="1">
                <a:latin typeface="Courier New" panose="02070309020205020404" pitchFamily="49" charset="0"/>
                <a:cs typeface="Courier New" panose="02070309020205020404" pitchFamily="49" charset="0"/>
              </a:rPr>
              <a:t>nano</a:t>
            </a:r>
            <a:r>
              <a:rPr lang="en-US" sz="2400" dirty="0"/>
              <a:t> window, type </a:t>
            </a:r>
            <a:r>
              <a:rPr lang="en-US" sz="2400" b="1" dirty="0"/>
              <a:t>[Ctrl]</a:t>
            </a:r>
            <a:r>
              <a:rPr lang="en-US" sz="2400" dirty="0"/>
              <a:t>+</a:t>
            </a:r>
            <a:r>
              <a:rPr lang="en-US" sz="2400" b="1" dirty="0"/>
              <a:t>[x]</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nano</a:t>
            </a:r>
            <a:r>
              <a:rPr lang="en-US" sz="2400" dirty="0"/>
              <a:t> will ask if you want to save changes; type </a:t>
            </a:r>
            <a:r>
              <a:rPr lang="en-US" sz="2400" b="1" dirty="0"/>
              <a:t>[y]</a:t>
            </a:r>
            <a:r>
              <a:rPr lang="en-US" sz="2400" dirty="0"/>
              <a:t> or </a:t>
            </a:r>
            <a:r>
              <a:rPr lang="en-US" sz="2400" b="1" dirty="0"/>
              <a:t>[n]</a:t>
            </a:r>
          </a:p>
        </p:txBody>
      </p:sp>
      <p:pic>
        <p:nvPicPr>
          <p:cNvPr id="4" name="Picture 3"/>
          <p:cNvPicPr>
            <a:picLocks noChangeAspect="1"/>
          </p:cNvPicPr>
          <p:nvPr/>
        </p:nvPicPr>
        <p:blipFill>
          <a:blip r:embed="rId2"/>
          <a:stretch>
            <a:fillRect/>
          </a:stretch>
        </p:blipFill>
        <p:spPr>
          <a:xfrm>
            <a:off x="1238250" y="5826124"/>
            <a:ext cx="6667500" cy="971550"/>
          </a:xfrm>
          <a:prstGeom prst="rect">
            <a:avLst/>
          </a:prstGeom>
        </p:spPr>
      </p:pic>
    </p:spTree>
    <p:extLst>
      <p:ext uri="{BB962C8B-B14F-4D97-AF65-F5344CB8AC3E}">
        <p14:creationId xmlns:p14="http://schemas.microsoft.com/office/powerpoint/2010/main" val="176058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We can match EXTREMELY complicated things</a:t>
            </a:r>
          </a:p>
          <a:p>
            <a:pPr marL="0" indent="0">
              <a:buNone/>
            </a:pPr>
            <a:endParaRPr lang="en-US" sz="2400" dirty="0"/>
          </a:p>
          <a:p>
            <a:pPr marL="0" indent="0">
              <a:buNone/>
            </a:pPr>
            <a:r>
              <a:rPr lang="en-US" sz="2400" dirty="0"/>
              <a:t>Real world example: PDB files</a:t>
            </a:r>
          </a:p>
          <a:p>
            <a:pPr marL="0" indent="0">
              <a:buNone/>
            </a:pPr>
            <a:r>
              <a:rPr lang="en-US" sz="2400" dirty="0"/>
              <a:t>In my day job, I want to find the coordinates of atoms in PDB files.</a:t>
            </a:r>
          </a:p>
          <a:p>
            <a:pPr marL="0" indent="0">
              <a:buNone/>
            </a:pPr>
            <a:r>
              <a:rPr lang="en-US" sz="2400" dirty="0"/>
              <a:t>These lines take the form:</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spTree>
    <p:extLst>
      <p:ext uri="{BB962C8B-B14F-4D97-AF65-F5344CB8AC3E}">
        <p14:creationId xmlns:p14="http://schemas.microsoft.com/office/powerpoint/2010/main" val="206555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So these lines look similarly, but they have different numbers and characters spaced differently. </a:t>
            </a:r>
          </a:p>
          <a:p>
            <a:pPr marL="0" indent="0">
              <a:buNone/>
            </a:pPr>
            <a:r>
              <a:rPr lang="en-US" sz="2400" dirty="0"/>
              <a:t>And the rest of the file looks NOTHING like this. </a:t>
            </a:r>
          </a:p>
          <a:p>
            <a:pPr marL="0" indent="0">
              <a:buNone/>
            </a:pPr>
            <a:r>
              <a:rPr lang="en-US" sz="2400" dirty="0"/>
              <a:t>How could I pull out ONLY these lines?</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spTree>
    <p:extLst>
      <p:ext uri="{BB962C8B-B14F-4D97-AF65-F5344CB8AC3E}">
        <p14:creationId xmlns:p14="http://schemas.microsoft.com/office/powerpoint/2010/main" val="28509201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We could try:</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‘ATOM’ 1R2X.pdb</a:t>
            </a:r>
            <a:r>
              <a:rPr lang="en-US" sz="2400" dirty="0"/>
              <a:t>, but…</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pic>
        <p:nvPicPr>
          <p:cNvPr id="6" name="Picture 5"/>
          <p:cNvPicPr>
            <a:picLocks noChangeAspect="1"/>
          </p:cNvPicPr>
          <p:nvPr/>
        </p:nvPicPr>
        <p:blipFill>
          <a:blip r:embed="rId4"/>
          <a:stretch>
            <a:fillRect/>
          </a:stretch>
        </p:blipFill>
        <p:spPr>
          <a:xfrm>
            <a:off x="1338262" y="3048000"/>
            <a:ext cx="6467475" cy="762000"/>
          </a:xfrm>
          <a:prstGeom prst="rect">
            <a:avLst/>
          </a:prstGeom>
        </p:spPr>
      </p:pic>
      <p:sp>
        <p:nvSpPr>
          <p:cNvPr id="7" name="Rectangle 6"/>
          <p:cNvSpPr/>
          <p:nvPr/>
        </p:nvSpPr>
        <p:spPr>
          <a:xfrm>
            <a:off x="6610662" y="3372787"/>
            <a:ext cx="487181" cy="2548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lstStyle/>
          <a:p>
            <a:pPr marL="0" indent="0">
              <a:buNone/>
            </a:pPr>
            <a:r>
              <a:rPr lang="en-US" dirty="0"/>
              <a:t>We can specify that we only want to match ‘ATOM’ if it starts at the beginning of the line:</a:t>
            </a:r>
          </a:p>
          <a:p>
            <a:pPr marL="0" indent="0">
              <a:buNone/>
            </a:pPr>
            <a:r>
              <a:rPr lang="en-US" dirty="0" err="1">
                <a:latin typeface="Courier New" panose="02070309020205020404" pitchFamily="49" charset="0"/>
                <a:cs typeface="Courier New" panose="02070309020205020404" pitchFamily="49" charset="0"/>
              </a:rPr>
              <a:t>egrep</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ATOM’ 1R2X.pdb</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The character ‘^’ is a special </a:t>
            </a:r>
            <a:r>
              <a:rPr lang="en-US" dirty="0" smtClean="0">
                <a:cs typeface="Courier New" panose="02070309020205020404" pitchFamily="49" charset="0"/>
              </a:rPr>
              <a:t>character called an ‘anchor’ </a:t>
            </a:r>
            <a:r>
              <a:rPr lang="en-US" dirty="0">
                <a:cs typeface="Courier New" panose="02070309020205020404" pitchFamily="49" charset="0"/>
              </a:rPr>
              <a:t>that means to match the beginning of the line</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290079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lstStyle/>
          <a:p>
            <a:pPr marL="0" indent="0">
              <a:buNone/>
            </a:pPr>
            <a:r>
              <a:rPr lang="en-US" dirty="0"/>
              <a:t>But what if I ONLY want the protein atom coordinates?</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814387" y="3900175"/>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cxnSp>
        <p:nvCxnSpPr>
          <p:cNvPr id="7" name="Straight Arrow Connector 6"/>
          <p:cNvCxnSpPr/>
          <p:nvPr/>
        </p:nvCxnSpPr>
        <p:spPr>
          <a:xfrm flipH="1">
            <a:off x="2638269" y="3020518"/>
            <a:ext cx="292308" cy="8994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2872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a:xfrm>
            <a:off x="628650" y="1825625"/>
            <a:ext cx="7886700" cy="4351338"/>
          </a:xfrm>
        </p:spPr>
        <p:txBody>
          <a:bodyPr/>
          <a:lstStyle/>
          <a:p>
            <a:pPr marL="0" indent="0">
              <a:buNone/>
            </a:pPr>
            <a:r>
              <a:rPr lang="en-US" dirty="0"/>
              <a:t>We make a really </a:t>
            </a:r>
            <a:r>
              <a:rPr lang="en-US" i="1" dirty="0"/>
              <a:t>complicated</a:t>
            </a:r>
            <a:r>
              <a:rPr lang="en-US" dirty="0"/>
              <a:t> </a:t>
            </a:r>
            <a:r>
              <a:rPr lang="en-US" dirty="0" err="1"/>
              <a:t>regexp</a:t>
            </a:r>
            <a:r>
              <a:rPr lang="en-US" dirty="0"/>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egrep</a:t>
            </a:r>
            <a:r>
              <a:rPr lang="en-US" dirty="0">
                <a:latin typeface="Courier New" panose="02070309020205020404" pitchFamily="49" charset="0"/>
                <a:cs typeface="Courier New" panose="02070309020205020404" pitchFamily="49" charset="0"/>
              </a:rPr>
              <a:t> ‘^ATOM[ ]*[0-9]+[ ]*[A-Z]+[ ]*[A-Z]{3}’</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814387" y="5144357"/>
            <a:ext cx="7515225" cy="695325"/>
          </a:xfrm>
          <a:prstGeom prst="rect">
            <a:avLst/>
          </a:prstGeom>
        </p:spPr>
      </p:pic>
      <p:cxnSp>
        <p:nvCxnSpPr>
          <p:cNvPr id="7" name="Straight Arrow Connector 6"/>
          <p:cNvCxnSpPr/>
          <p:nvPr/>
        </p:nvCxnSpPr>
        <p:spPr>
          <a:xfrm flipH="1">
            <a:off x="2638269" y="4264700"/>
            <a:ext cx="292308" cy="8994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1262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a:xfrm>
            <a:off x="628650" y="1825625"/>
            <a:ext cx="7886700" cy="4351338"/>
          </a:xfrm>
        </p:spPr>
        <p:txBody>
          <a:bodyPr>
            <a:normAutofit lnSpcReduction="10000"/>
          </a:bodyPr>
          <a:lstStyle/>
          <a:p>
            <a:pPr marL="0" indent="0">
              <a:buNone/>
            </a:pPr>
            <a:r>
              <a:rPr lang="en-US" dirty="0"/>
              <a:t>What is this doing?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‘^ATOM[ ]*[0-9]+[ ]*[A-Z]+[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[A-Z]{3}’</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
        <p:nvSpPr>
          <p:cNvPr id="9" name="TextBox 8"/>
          <p:cNvSpPr txBox="1"/>
          <p:nvPr/>
        </p:nvSpPr>
        <p:spPr>
          <a:xfrm>
            <a:off x="388858" y="2867444"/>
            <a:ext cx="4000262" cy="369332"/>
          </a:xfrm>
          <a:prstGeom prst="rect">
            <a:avLst/>
          </a:prstGeom>
          <a:noFill/>
        </p:spPr>
        <p:txBody>
          <a:bodyPr wrap="none" rtlCol="0">
            <a:spAutoFit/>
          </a:bodyPr>
          <a:lstStyle/>
          <a:p>
            <a:r>
              <a:rPr lang="en-US" dirty="0"/>
              <a:t>Match ATOM at the beginning of the line</a:t>
            </a:r>
          </a:p>
        </p:txBody>
      </p:sp>
      <p:sp>
        <p:nvSpPr>
          <p:cNvPr id="10" name="TextBox 9"/>
          <p:cNvSpPr txBox="1"/>
          <p:nvPr/>
        </p:nvSpPr>
        <p:spPr>
          <a:xfrm>
            <a:off x="2177491" y="4996411"/>
            <a:ext cx="2890920" cy="369332"/>
          </a:xfrm>
          <a:prstGeom prst="rect">
            <a:avLst/>
          </a:prstGeom>
          <a:noFill/>
        </p:spPr>
        <p:txBody>
          <a:bodyPr wrap="none" rtlCol="0">
            <a:spAutoFit/>
          </a:bodyPr>
          <a:lstStyle/>
          <a:p>
            <a:r>
              <a:rPr lang="en-US" dirty="0"/>
              <a:t>Match any number of spaces</a:t>
            </a:r>
          </a:p>
        </p:txBody>
      </p:sp>
      <p:sp>
        <p:nvSpPr>
          <p:cNvPr id="13" name="TextBox 12"/>
          <p:cNvSpPr txBox="1"/>
          <p:nvPr/>
        </p:nvSpPr>
        <p:spPr>
          <a:xfrm>
            <a:off x="2424546" y="3351450"/>
            <a:ext cx="2396810" cy="369332"/>
          </a:xfrm>
          <a:prstGeom prst="rect">
            <a:avLst/>
          </a:prstGeom>
          <a:noFill/>
        </p:spPr>
        <p:txBody>
          <a:bodyPr wrap="none" rtlCol="0">
            <a:spAutoFit/>
          </a:bodyPr>
          <a:lstStyle/>
          <a:p>
            <a:r>
              <a:rPr lang="en-US" dirty="0"/>
              <a:t>Match at least one digit</a:t>
            </a:r>
          </a:p>
        </p:txBody>
      </p:sp>
      <p:sp>
        <p:nvSpPr>
          <p:cNvPr id="14" name="TextBox 13"/>
          <p:cNvSpPr txBox="1"/>
          <p:nvPr/>
        </p:nvSpPr>
        <p:spPr>
          <a:xfrm>
            <a:off x="4821356" y="2927124"/>
            <a:ext cx="2494016" cy="369332"/>
          </a:xfrm>
          <a:prstGeom prst="rect">
            <a:avLst/>
          </a:prstGeom>
          <a:noFill/>
        </p:spPr>
        <p:txBody>
          <a:bodyPr wrap="none" rtlCol="0">
            <a:spAutoFit/>
          </a:bodyPr>
          <a:lstStyle/>
          <a:p>
            <a:r>
              <a:rPr lang="en-US" dirty="0"/>
              <a:t>Match at least one letter</a:t>
            </a:r>
          </a:p>
        </p:txBody>
      </p:sp>
      <p:sp>
        <p:nvSpPr>
          <p:cNvPr id="6" name="Left Brace 5"/>
          <p:cNvSpPr/>
          <p:nvPr/>
        </p:nvSpPr>
        <p:spPr>
          <a:xfrm rot="5400000">
            <a:off x="1087057" y="3260189"/>
            <a:ext cx="830940" cy="103909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2306743" y="4255142"/>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3298236" y="3430656"/>
            <a:ext cx="391501" cy="1241627"/>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16200000">
            <a:off x="4505111" y="4290864"/>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6589183" y="4290864"/>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5400000">
            <a:off x="5282204" y="3224910"/>
            <a:ext cx="765492" cy="1279127"/>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1436263" y="5062761"/>
            <a:ext cx="294972" cy="1681600"/>
          </a:xfrm>
          <a:prstGeom prst="leftBrace">
            <a:avLst/>
          </a:prstGeom>
          <a:ln w="38100">
            <a:solidFill>
              <a:srgbClr val="C10F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28650" y="6220358"/>
            <a:ext cx="2305952" cy="369332"/>
          </a:xfrm>
          <a:prstGeom prst="rect">
            <a:avLst/>
          </a:prstGeom>
          <a:noFill/>
        </p:spPr>
        <p:txBody>
          <a:bodyPr wrap="none" rtlCol="0">
            <a:spAutoFit/>
          </a:bodyPr>
          <a:lstStyle/>
          <a:p>
            <a:r>
              <a:rPr lang="en-US" dirty="0"/>
              <a:t>Match exactly 3 letters</a:t>
            </a:r>
          </a:p>
        </p:txBody>
      </p:sp>
    </p:spTree>
    <p:extLst>
      <p:ext uri="{BB962C8B-B14F-4D97-AF65-F5344CB8AC3E}">
        <p14:creationId xmlns:p14="http://schemas.microsoft.com/office/powerpoint/2010/main" val="30593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4" grpId="0"/>
      <p:bldP spid="6" grpId="0" animBg="1"/>
      <p:bldP spid="15" grpId="0" animBg="1"/>
      <p:bldP spid="16" grpId="0" animBg="1"/>
      <p:bldP spid="17" grpId="0" animBg="1"/>
      <p:bldP spid="18" grpId="0" animBg="1"/>
      <p:bldP spid="19" grpId="0" animBg="1"/>
      <p:bldP spid="20" grpId="0" animBg="1"/>
      <p:bldP spid="21"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5.9: </a:t>
            </a:r>
            <a:br>
              <a:rPr lang="en-US" dirty="0"/>
            </a:br>
            <a:r>
              <a:rPr lang="en-US" dirty="0" err="1"/>
              <a:t>Regexp</a:t>
            </a:r>
            <a:r>
              <a:rPr lang="en-US" dirty="0"/>
              <a:t> Continuing Education</a:t>
            </a:r>
          </a:p>
        </p:txBody>
      </p:sp>
      <p:sp>
        <p:nvSpPr>
          <p:cNvPr id="3" name="Content Placeholder 2"/>
          <p:cNvSpPr>
            <a:spLocks noGrp="1"/>
          </p:cNvSpPr>
          <p:nvPr>
            <p:ph idx="1"/>
          </p:nvPr>
        </p:nvSpPr>
        <p:spPr/>
        <p:txBody>
          <a:bodyPr/>
          <a:lstStyle/>
          <a:p>
            <a:pPr marL="0" indent="0">
              <a:buNone/>
            </a:pPr>
            <a:r>
              <a:rPr lang="en-US" sz="2400" dirty="0"/>
              <a:t>There are many, many more options available to use with </a:t>
            </a:r>
            <a:r>
              <a:rPr lang="en-US" sz="2400" dirty="0" err="1"/>
              <a:t>regexp</a:t>
            </a:r>
            <a:r>
              <a:rPr lang="en-US" sz="2400" dirty="0"/>
              <a:t> in bash</a:t>
            </a:r>
          </a:p>
          <a:p>
            <a:pPr marL="0" indent="0">
              <a:buNone/>
            </a:pPr>
            <a:endParaRPr lang="en-US" sz="2400" dirty="0"/>
          </a:p>
          <a:p>
            <a:pPr marL="0" indent="0">
              <a:buNone/>
            </a:pPr>
            <a:r>
              <a:rPr lang="en-US" sz="2400" dirty="0"/>
              <a:t>We could spend an entire workshop on this alone. (We’re not going to today, though.)</a:t>
            </a:r>
          </a:p>
          <a:p>
            <a:pPr marL="0" indent="0">
              <a:buNone/>
            </a:pPr>
            <a:endParaRPr lang="en-US" sz="2400" dirty="0"/>
          </a:p>
          <a:p>
            <a:pPr marL="0" indent="0">
              <a:buNone/>
            </a:pPr>
            <a:r>
              <a:rPr lang="en-US" sz="2400" dirty="0"/>
              <a:t>If you want to learn more, visit:</a:t>
            </a:r>
          </a:p>
          <a:p>
            <a:pPr marL="0" indent="0">
              <a:buNone/>
            </a:pPr>
            <a:r>
              <a:rPr lang="en-US" sz="2400" dirty="0">
                <a:hlinkClick r:id="rId2"/>
              </a:rPr>
              <a:t>http://tldp.org/LDP/Bash-Beginners-Guide/html/sect_04_01.html#sect_04_01_02</a:t>
            </a:r>
            <a:endParaRPr lang="en-US" sz="2400" dirty="0"/>
          </a:p>
          <a:p>
            <a:pPr marL="0" indent="0">
              <a:buNone/>
            </a:pPr>
            <a:endParaRPr lang="en-US" dirty="0"/>
          </a:p>
        </p:txBody>
      </p:sp>
    </p:spTree>
    <p:extLst>
      <p:ext uri="{BB962C8B-B14F-4D97-AF65-F5344CB8AC3E}">
        <p14:creationId xmlns:p14="http://schemas.microsoft.com/office/powerpoint/2010/main" val="191604290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5: </a:t>
            </a:r>
            <a:r>
              <a:rPr lang="en-US" dirty="0"/>
              <a:t>Real Life Stuff</a:t>
            </a:r>
          </a:p>
        </p:txBody>
      </p:sp>
      <p:sp>
        <p:nvSpPr>
          <p:cNvPr id="3" name="Content Placeholder 2"/>
          <p:cNvSpPr>
            <a:spLocks noGrp="1"/>
          </p:cNvSpPr>
          <p:nvPr>
            <p:ph idx="1"/>
          </p:nvPr>
        </p:nvSpPr>
        <p:spPr/>
        <p:txBody>
          <a:bodyPr>
            <a:normAutofit/>
          </a:bodyPr>
          <a:lstStyle/>
          <a:p>
            <a:pPr marL="0" indent="0">
              <a:buNone/>
            </a:pPr>
            <a:r>
              <a:rPr lang="en-US" sz="2400" dirty="0" smtClean="0"/>
              <a:t>1. Open </a:t>
            </a:r>
            <a:r>
              <a:rPr lang="en-US" sz="2400" dirty="0"/>
              <a:t>and edit </a:t>
            </a:r>
            <a:r>
              <a:rPr lang="en-US" sz="2400" dirty="0" smtClean="0">
                <a:latin typeface="Courier New" panose="02070309020205020404" pitchFamily="49" charset="0"/>
                <a:cs typeface="Courier New" panose="02070309020205020404" pitchFamily="49" charset="0"/>
              </a:rPr>
              <a:t>exercise5.sh</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t>2. Complete </a:t>
            </a:r>
            <a:r>
              <a:rPr lang="en-US" sz="2400" dirty="0"/>
              <a:t>the exercises within.</a:t>
            </a:r>
          </a:p>
          <a:p>
            <a:pPr marL="0" indent="0">
              <a:buNone/>
            </a:pPr>
            <a:r>
              <a:rPr lang="en-US" sz="2400" dirty="0" smtClean="0"/>
              <a:t>3. Run </a:t>
            </a:r>
            <a:r>
              <a:rPr lang="en-US" sz="2400" dirty="0" smtClean="0">
                <a:latin typeface="Courier New" panose="02070309020205020404" pitchFamily="49" charset="0"/>
                <a:cs typeface="Courier New" panose="02070309020205020404" pitchFamily="49" charset="0"/>
              </a:rPr>
              <a:t>exercise5.sh</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24517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a:t>
            </a:r>
          </a:p>
        </p:txBody>
      </p:sp>
      <p:sp>
        <p:nvSpPr>
          <p:cNvPr id="3" name="Content Placeholder 2"/>
          <p:cNvSpPr>
            <a:spLocks noGrp="1"/>
          </p:cNvSpPr>
          <p:nvPr>
            <p:ph idx="1"/>
          </p:nvPr>
        </p:nvSpPr>
        <p:spPr/>
        <p:txBody>
          <a:bodyPr/>
          <a:lstStyle/>
          <a:p>
            <a:pPr marL="0" indent="0">
              <a:buNone/>
            </a:pPr>
            <a:r>
              <a:rPr lang="en-US" sz="2400" dirty="0"/>
              <a:t>Thanks for coming!</a:t>
            </a:r>
          </a:p>
          <a:p>
            <a:pPr marL="0" indent="0">
              <a:buNone/>
            </a:pPr>
            <a:endParaRPr lang="en-US" sz="2400" dirty="0"/>
          </a:p>
          <a:p>
            <a:pPr marL="0" indent="0">
              <a:buNone/>
            </a:pPr>
            <a:endParaRPr lang="en-US" sz="2400" dirty="0"/>
          </a:p>
          <a:p>
            <a:pPr marL="0" indent="0">
              <a:buNone/>
            </a:pPr>
            <a:r>
              <a:rPr lang="en-US" sz="2400" dirty="0"/>
              <a:t>Please take this survey so that we can improve the workshop for future attendees</a:t>
            </a:r>
            <a:r>
              <a:rPr lang="en-US" sz="2400" dirty="0" smtClean="0"/>
              <a:t>:</a:t>
            </a:r>
          </a:p>
          <a:p>
            <a:pPr marL="0" indent="0">
              <a:buNone/>
            </a:pPr>
            <a:r>
              <a:rPr lang="en-US" sz="2400" dirty="0">
                <a:hlinkClick r:id="rId2"/>
              </a:rPr>
              <a:t>https://</a:t>
            </a:r>
            <a:r>
              <a:rPr lang="en-US" sz="2400" dirty="0" smtClean="0">
                <a:hlinkClick r:id="rId2"/>
              </a:rPr>
              <a:t>goo.gl/forms/cumiG8DvCOzOmDuC2</a:t>
            </a:r>
            <a:endParaRPr lang="en-US" sz="2400" dirty="0" smtClean="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982793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b="1" dirty="0"/>
              <a:t>Navigate</a:t>
            </a:r>
            <a:r>
              <a:rPr lang="en-US" sz="2200" dirty="0"/>
              <a:t> to </a:t>
            </a:r>
            <a:r>
              <a:rPr lang="en-US" sz="2200" dirty="0" err="1">
                <a:latin typeface="Courier New" panose="02070309020205020404" pitchFamily="49" charset="0"/>
                <a:cs typeface="Courier New" panose="02070309020205020404" pitchFamily="49" charset="0"/>
              </a:rPr>
              <a:t>adv-unix</a:t>
            </a:r>
            <a:r>
              <a:rPr lang="en-US" sz="2200" dirty="0">
                <a:latin typeface="Courier New" panose="02070309020205020404" pitchFamily="49" charset="0"/>
                <a:cs typeface="Courier New" panose="02070309020205020404" pitchFamily="49" charset="0"/>
              </a:rPr>
              <a:t>/exercise1</a:t>
            </a:r>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pPr marL="914400" lvl="1" indent="-457200">
              <a:buAutoNum type="arabicPeriod"/>
            </a:pPr>
            <a:r>
              <a:rPr lang="en-US" sz="2200" dirty="0"/>
              <a:t>Use </a:t>
            </a:r>
            <a:r>
              <a:rPr lang="en-US" sz="2200" b="1" dirty="0" err="1"/>
              <a:t>nano</a:t>
            </a:r>
            <a:r>
              <a:rPr lang="en-US" sz="2200" b="1" dirty="0"/>
              <a:t> </a:t>
            </a:r>
            <a:r>
              <a:rPr lang="en-US" sz="2200" dirty="0"/>
              <a:t>to open “</a:t>
            </a:r>
            <a:r>
              <a:rPr lang="en-US" sz="2200" dirty="0">
                <a:latin typeface="Courier New" panose="02070309020205020404" pitchFamily="49" charset="0"/>
                <a:cs typeface="Courier New" panose="02070309020205020404" pitchFamily="49" charset="0"/>
              </a:rPr>
              <a:t>exercise1.txt</a:t>
            </a:r>
            <a:r>
              <a:rPr lang="en-US" sz="2200" dirty="0" smtClean="0"/>
              <a:t>”</a:t>
            </a:r>
            <a:endParaRPr lang="en-US" sz="2200" dirty="0"/>
          </a:p>
          <a:p>
            <a:pPr marL="914400" lvl="1" indent="-457200">
              <a:buAutoNum type="arabicPeriod"/>
            </a:pPr>
            <a:r>
              <a:rPr lang="en-US" sz="2200" b="1" dirty="0"/>
              <a:t>Edit </a:t>
            </a:r>
            <a:r>
              <a:rPr lang="en-US" sz="2200" dirty="0"/>
              <a:t>the text of “3. What is the capital of Assyria?” to read “3. What is your 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b="1" dirty="0"/>
              <a:t>Exit</a:t>
            </a:r>
            <a:r>
              <a:rPr lang="en-US" sz="2200" dirty="0"/>
              <a:t> (save when prompted</a:t>
            </a:r>
            <a:r>
              <a:rPr lang="en-US" sz="2200" dirty="0" smtClean="0"/>
              <a:t>)</a:t>
            </a:r>
          </a:p>
          <a:p>
            <a:pPr marL="914400" lvl="1" indent="-457200">
              <a:buAutoNum type="arabicPeriod"/>
            </a:pPr>
            <a:endParaRPr lang="en-US" sz="2200" dirty="0"/>
          </a:p>
        </p:txBody>
      </p:sp>
    </p:spTree>
    <p:extLst>
      <p:ext uri="{BB962C8B-B14F-4D97-AF65-F5344CB8AC3E}">
        <p14:creationId xmlns:p14="http://schemas.microsoft.com/office/powerpoint/2010/main" val="3898712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dirty="0"/>
              <a:t>Navigate to </a:t>
            </a:r>
            <a:r>
              <a:rPr lang="en-US" sz="2200" dirty="0" err="1" smtClean="0">
                <a:latin typeface="Courier New" panose="02070309020205020404" pitchFamily="49" charset="0"/>
                <a:cs typeface="Courier New" panose="02070309020205020404" pitchFamily="49" charset="0"/>
              </a:rPr>
              <a:t>adv-unix</a:t>
            </a:r>
            <a:r>
              <a:rPr lang="en-US" sz="2200" dirty="0" smtClean="0">
                <a:latin typeface="Courier New" panose="02070309020205020404" pitchFamily="49" charset="0"/>
                <a:cs typeface="Courier New" panose="02070309020205020404" pitchFamily="49" charset="0"/>
              </a:rPr>
              <a:t>/exercise1/</a:t>
            </a:r>
            <a:r>
              <a:rPr lang="en-US" sz="2200" dirty="0" smtClean="0"/>
              <a:t/>
            </a:r>
            <a:br>
              <a:rPr lang="en-US" sz="2200" dirty="0" smtClean="0"/>
            </a:br>
            <a:endParaRPr lang="en-US" sz="2200" dirty="0" smtClean="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r>
              <a:rPr lang="en-US" sz="2200" dirty="0" smtClean="0"/>
              <a:t>Use </a:t>
            </a:r>
            <a:r>
              <a:rPr lang="en-US" sz="2200" dirty="0" err="1" smtClean="0"/>
              <a:t>nano</a:t>
            </a:r>
            <a:r>
              <a:rPr lang="en-US" sz="2200" dirty="0" smtClean="0"/>
              <a:t> to open “</a:t>
            </a:r>
            <a:r>
              <a:rPr lang="en-US" sz="2200" dirty="0" smtClean="0">
                <a:latin typeface="Courier New" panose="02070309020205020404" pitchFamily="49" charset="0"/>
                <a:cs typeface="Courier New" panose="02070309020205020404" pitchFamily="49" charset="0"/>
              </a:rPr>
              <a:t>exercise1.txt</a:t>
            </a:r>
            <a:r>
              <a:rPr lang="en-US" sz="2200" dirty="0" smtClean="0"/>
              <a:t>”</a:t>
            </a:r>
          </a:p>
          <a:p>
            <a:pPr marL="914400" lvl="1" indent="-457200">
              <a:buAutoNum type="arabicPeriod"/>
            </a:pPr>
            <a:r>
              <a:rPr lang="en-US" sz="2200" dirty="0" smtClean="0"/>
              <a:t>Edit </a:t>
            </a:r>
            <a:r>
              <a:rPr lang="en-US" sz="2200" dirty="0"/>
              <a:t>the text of “3. What is the capital of Assyria?” to read “3. What is your 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dirty="0"/>
              <a:t>Exit (save when prompted</a:t>
            </a:r>
            <a:r>
              <a:rPr lang="en-US" sz="2200" dirty="0" smtClean="0"/>
              <a:t>)</a:t>
            </a:r>
          </a:p>
        </p:txBody>
      </p:sp>
    </p:spTree>
    <p:extLst>
      <p:ext uri="{BB962C8B-B14F-4D97-AF65-F5344CB8AC3E}">
        <p14:creationId xmlns:p14="http://schemas.microsoft.com/office/powerpoint/2010/main" val="624347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dirty="0"/>
              <a:t>Navigate to </a:t>
            </a:r>
            <a:r>
              <a:rPr lang="en-US" sz="2200" dirty="0" err="1">
                <a:latin typeface="Courier New" panose="02070309020205020404" pitchFamily="49" charset="0"/>
                <a:cs typeface="Courier New" panose="02070309020205020404" pitchFamily="49" charset="0"/>
              </a:rPr>
              <a:t>adv-unix</a:t>
            </a:r>
            <a:r>
              <a:rPr lang="en-US" sz="2200" dirty="0">
                <a:latin typeface="Courier New" panose="02070309020205020404" pitchFamily="49" charset="0"/>
                <a:cs typeface="Courier New" panose="02070309020205020404" pitchFamily="49" charset="0"/>
              </a:rPr>
              <a:t>/exercise1/</a:t>
            </a:r>
            <a:r>
              <a:rPr lang="en-US" sz="2200" dirty="0"/>
              <a:t/>
            </a:r>
            <a:br>
              <a:rPr lang="en-US" sz="2200" dirty="0"/>
            </a:br>
            <a:endParaRPr lang="en-US" sz="2200" dirty="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r>
              <a:rPr lang="en-US" sz="2200" dirty="0"/>
              <a:t>Use </a:t>
            </a:r>
            <a:r>
              <a:rPr lang="en-US" sz="2200" dirty="0" err="1"/>
              <a:t>nano</a:t>
            </a:r>
            <a:r>
              <a:rPr lang="en-US" sz="2200" dirty="0"/>
              <a:t> to open “</a:t>
            </a:r>
            <a:r>
              <a:rPr lang="en-US" sz="2200" dirty="0">
                <a:latin typeface="Courier New" panose="02070309020205020404" pitchFamily="49" charset="0"/>
                <a:cs typeface="Courier New" panose="02070309020205020404" pitchFamily="49" charset="0"/>
              </a:rPr>
              <a:t>exercise1.txt</a:t>
            </a:r>
            <a:r>
              <a:rPr lang="en-US" sz="2200" dirty="0"/>
              <a:t>”</a:t>
            </a:r>
            <a:br>
              <a:rPr lang="en-US" sz="2200" dirty="0"/>
            </a:br>
            <a:endParaRPr lang="en-US" sz="2200" dirty="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r>
              <a:rPr lang="en-US" sz="2200" dirty="0"/>
              <a:t>Edit the text of “3. What is the capital of Assyria?” to read “3. What is </a:t>
            </a:r>
            <a:r>
              <a:rPr lang="en-US" sz="2200" dirty="0" smtClean="0"/>
              <a:t>your </a:t>
            </a:r>
            <a:r>
              <a:rPr lang="en-US" sz="2200" dirty="0"/>
              <a:t>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dirty="0"/>
              <a:t>Exit (save when prompted</a:t>
            </a:r>
            <a:r>
              <a:rPr lang="en-US" sz="2200" dirty="0" smtClean="0"/>
              <a:t>)</a:t>
            </a:r>
          </a:p>
        </p:txBody>
      </p:sp>
    </p:spTree>
    <p:extLst>
      <p:ext uri="{BB962C8B-B14F-4D97-AF65-F5344CB8AC3E}">
        <p14:creationId xmlns:p14="http://schemas.microsoft.com/office/powerpoint/2010/main" val="2965044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628650" y="1825624"/>
            <a:ext cx="7886700" cy="4837503"/>
          </a:xfrm>
        </p:spPr>
        <p:txBody>
          <a:bodyPr>
            <a:normAutofit fontScale="92500" lnSpcReduction="10000"/>
          </a:bodyPr>
          <a:lstStyle/>
          <a:p>
            <a:pPr marL="0" indent="0">
              <a:buNone/>
            </a:pPr>
            <a:r>
              <a:rPr lang="en-US" sz="2400" dirty="0"/>
              <a:t>Goals:</a:t>
            </a:r>
          </a:p>
          <a:p>
            <a:pPr marL="914400" lvl="1" indent="-457200">
              <a:buAutoNum type="arabicPeriod"/>
            </a:pPr>
            <a:r>
              <a:rPr lang="en-US" dirty="0"/>
              <a:t>Navigate to </a:t>
            </a:r>
            <a:r>
              <a:rPr lang="en-US" dirty="0" err="1">
                <a:latin typeface="Courier New" panose="02070309020205020404" pitchFamily="49" charset="0"/>
                <a:cs typeface="Courier New" panose="02070309020205020404" pitchFamily="49" charset="0"/>
              </a:rPr>
              <a:t>adv-unix</a:t>
            </a:r>
            <a:r>
              <a:rPr lang="en-US" dirty="0">
                <a:latin typeface="Courier New" panose="02070309020205020404" pitchFamily="49" charset="0"/>
                <a:cs typeface="Courier New" panose="02070309020205020404" pitchFamily="49" charset="0"/>
              </a:rPr>
              <a:t>/exercise1/</a:t>
            </a:r>
            <a:r>
              <a:rPr lang="en-US" dirty="0"/>
              <a:t/>
            </a:r>
            <a:br>
              <a:rPr lang="en-US" dirty="0"/>
            </a:br>
            <a:endParaRPr lang="en-US" dirty="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r>
              <a:rPr lang="en-US" dirty="0"/>
              <a:t>Use </a:t>
            </a:r>
            <a:r>
              <a:rPr lang="en-US" dirty="0" err="1"/>
              <a:t>nano</a:t>
            </a:r>
            <a:r>
              <a:rPr lang="en-US" dirty="0"/>
              <a:t> to open “</a:t>
            </a:r>
            <a:r>
              <a:rPr lang="en-US" dirty="0">
                <a:latin typeface="Courier New" panose="02070309020205020404" pitchFamily="49" charset="0"/>
                <a:cs typeface="Courier New" panose="02070309020205020404" pitchFamily="49" charset="0"/>
              </a:rPr>
              <a:t>exercise1.txt</a:t>
            </a:r>
            <a:r>
              <a:rPr lang="en-US" dirty="0" smtClean="0"/>
              <a:t>”</a:t>
            </a:r>
            <a:br>
              <a:rPr lang="en-US" dirty="0" smtClean="0"/>
            </a:br>
            <a:endParaRPr lang="en-US" dirty="0" smtClean="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r>
              <a:rPr lang="en-US" dirty="0" smtClean="0"/>
              <a:t>Edit the text of “3. What is the capital of Assyria?” to read “3. What is your favorite color?”</a:t>
            </a:r>
          </a:p>
          <a:p>
            <a:pPr marL="914400" lvl="1" indent="-457200">
              <a:buAutoNum type="arabicPeriod"/>
            </a:pPr>
            <a:r>
              <a:rPr lang="en-US" dirty="0" smtClean="0"/>
              <a:t>Answer </a:t>
            </a:r>
            <a:r>
              <a:rPr lang="en-US" dirty="0"/>
              <a:t>the questions in the file </a:t>
            </a:r>
            <a:br>
              <a:rPr lang="en-US" dirty="0"/>
            </a:br>
            <a:r>
              <a:rPr lang="en-US" dirty="0"/>
              <a:t>(the answers don’t really matter, just your ability to edit the file)</a:t>
            </a:r>
            <a:br>
              <a:rPr lang="en-US" dirty="0"/>
            </a:b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endParaRPr lang="en-US" dirty="0" smtClean="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endParaRPr lang="en-US" dirty="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r>
              <a:rPr lang="en-US" dirty="0"/>
              <a:t>Exit (save when prompted</a:t>
            </a:r>
            <a:r>
              <a:rPr lang="en-US" dirty="0" smtClean="0"/>
              <a:t>)</a:t>
            </a:r>
          </a:p>
          <a:p>
            <a:pPr marL="914400" lvl="1" indent="-457200">
              <a:buAutoNum type="arabicPeriod"/>
            </a:pPr>
            <a:endParaRPr lang="en-US" dirty="0"/>
          </a:p>
        </p:txBody>
      </p:sp>
    </p:spTree>
    <p:extLst>
      <p:ext uri="{BB962C8B-B14F-4D97-AF65-F5344CB8AC3E}">
        <p14:creationId xmlns:p14="http://schemas.microsoft.com/office/powerpoint/2010/main" val="263125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628650" y="1420894"/>
            <a:ext cx="7886700" cy="5339670"/>
          </a:xfrm>
        </p:spPr>
        <p:txBody>
          <a:bodyPr>
            <a:normAutofit fontScale="92500" lnSpcReduction="20000"/>
          </a:bodyPr>
          <a:lstStyle/>
          <a:p>
            <a:pPr marL="0" indent="0">
              <a:buNone/>
            </a:pPr>
            <a:r>
              <a:rPr lang="en-US" sz="2400" dirty="0"/>
              <a:t>Goals:</a:t>
            </a:r>
          </a:p>
          <a:p>
            <a:pPr marL="914400" lvl="1" indent="-457200">
              <a:buAutoNum type="arabicPeriod"/>
            </a:pPr>
            <a:r>
              <a:rPr lang="en-US" dirty="0"/>
              <a:t>Navigate to </a:t>
            </a:r>
            <a:r>
              <a:rPr lang="en-US" dirty="0" err="1">
                <a:latin typeface="Courier New" panose="02070309020205020404" pitchFamily="49" charset="0"/>
                <a:cs typeface="Courier New" panose="02070309020205020404" pitchFamily="49" charset="0"/>
              </a:rPr>
              <a:t>adv-unix</a:t>
            </a:r>
            <a:r>
              <a:rPr lang="en-US" dirty="0">
                <a:latin typeface="Courier New" panose="02070309020205020404" pitchFamily="49" charset="0"/>
                <a:cs typeface="Courier New" panose="02070309020205020404" pitchFamily="49" charset="0"/>
              </a:rPr>
              <a:t>/exercise1/</a:t>
            </a:r>
            <a:r>
              <a:rPr lang="en-US" dirty="0"/>
              <a:t/>
            </a:r>
            <a:br>
              <a:rPr lang="en-US" dirty="0"/>
            </a:br>
            <a:endParaRPr lang="en-US" dirty="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r>
              <a:rPr lang="en-US" dirty="0"/>
              <a:t>Use </a:t>
            </a:r>
            <a:r>
              <a:rPr lang="en-US" dirty="0" err="1"/>
              <a:t>nano</a:t>
            </a:r>
            <a:r>
              <a:rPr lang="en-US" dirty="0"/>
              <a:t> to open “</a:t>
            </a:r>
            <a:r>
              <a:rPr lang="en-US" dirty="0">
                <a:latin typeface="Courier New" panose="02070309020205020404" pitchFamily="49" charset="0"/>
                <a:cs typeface="Courier New" panose="02070309020205020404" pitchFamily="49" charset="0"/>
              </a:rPr>
              <a:t>exercise1.txt</a:t>
            </a:r>
            <a:r>
              <a:rPr lang="en-US" dirty="0"/>
              <a:t>”</a:t>
            </a:r>
            <a:br>
              <a:rPr lang="en-US" dirty="0"/>
            </a:br>
            <a:endParaRPr lang="en-US" dirty="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r>
              <a:rPr lang="en-US" dirty="0"/>
              <a:t>Edit the text of “3. What is the capital of Assyria?” to read “3. What is your favorite color?”</a:t>
            </a:r>
          </a:p>
          <a:p>
            <a:pPr marL="914400" lvl="1" indent="-457200">
              <a:buAutoNum type="arabicPeriod"/>
            </a:pPr>
            <a:r>
              <a:rPr lang="en-US" dirty="0"/>
              <a:t>Answer the questions in the file </a:t>
            </a:r>
            <a:br>
              <a:rPr lang="en-US" dirty="0"/>
            </a:br>
            <a:r>
              <a:rPr lang="en-US" dirty="0"/>
              <a:t>(the answers don’t really matter, just your ability to edit the file)</a:t>
            </a:r>
            <a:br>
              <a:rPr lang="en-US" dirty="0"/>
            </a:b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endParaRPr lang="en-US" dirty="0" smtClean="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endParaRPr lang="en-US" dirty="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endParaRPr lang="en-US" dirty="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r>
              <a:rPr lang="en-US" dirty="0"/>
              <a:t>Exit (save when prompted)</a:t>
            </a:r>
            <a:br>
              <a:rPr lang="en-US" dirty="0"/>
            </a:b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endParaRPr lang="en-US" dirty="0" smtClean="0">
              <a:solidFill>
                <a:srgbClr val="0000FF"/>
              </a:solidFill>
              <a:latin typeface="Courier New" panose="02070309020205020404" pitchFamily="49" charset="0"/>
              <a:cs typeface="Courier New" panose="02070309020205020404" pitchFamily="49" charset="0"/>
            </a:endParaRPr>
          </a:p>
          <a:p>
            <a:pPr marL="914400" lvl="1" indent="-457200">
              <a:buAutoNum type="arabicPeriod"/>
            </a:pPr>
            <a:endParaRPr lang="en-US"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7179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Shell Scripting</a:t>
            </a:r>
          </a:p>
        </p:txBody>
      </p:sp>
      <p:sp>
        <p:nvSpPr>
          <p:cNvPr id="3" name="Content Placeholder 2"/>
          <p:cNvSpPr>
            <a:spLocks noGrp="1"/>
          </p:cNvSpPr>
          <p:nvPr>
            <p:ph idx="1"/>
          </p:nvPr>
        </p:nvSpPr>
        <p:spPr/>
        <p:txBody>
          <a:bodyPr>
            <a:normAutofit/>
          </a:bodyPr>
          <a:lstStyle/>
          <a:p>
            <a:pPr marL="0" indent="0">
              <a:buNone/>
            </a:pPr>
            <a:r>
              <a:rPr lang="en-US" sz="2400" dirty="0"/>
              <a:t>Overview:</a:t>
            </a:r>
          </a:p>
          <a:p>
            <a:pPr marL="0" indent="0">
              <a:buNone/>
            </a:pPr>
            <a:r>
              <a:rPr lang="en-US" sz="2400" dirty="0"/>
              <a:t>Lesson 2.0: What is a shell?</a:t>
            </a:r>
          </a:p>
          <a:p>
            <a:pPr marL="0" indent="0">
              <a:buNone/>
            </a:pPr>
            <a:r>
              <a:rPr lang="en-US" sz="2400" dirty="0"/>
              <a:t>Lesson 2.1: Creating a shell script</a:t>
            </a:r>
          </a:p>
          <a:p>
            <a:pPr marL="0" indent="0">
              <a:buNone/>
            </a:pPr>
            <a:r>
              <a:rPr lang="en-US" sz="2400" dirty="0"/>
              <a:t>Lesson 2.3: Executing a shell script</a:t>
            </a:r>
          </a:p>
          <a:p>
            <a:pPr marL="0" indent="0">
              <a:buNone/>
            </a:pPr>
            <a:r>
              <a:rPr lang="en-US" sz="2400" dirty="0"/>
              <a:t>Exercise 2: Completed throughout the lesson</a:t>
            </a:r>
          </a:p>
        </p:txBody>
      </p:sp>
    </p:spTree>
    <p:extLst>
      <p:ext uri="{BB962C8B-B14F-4D97-AF65-F5344CB8AC3E}">
        <p14:creationId xmlns:p14="http://schemas.microsoft.com/office/powerpoint/2010/main" val="1102861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What is a shell?</a:t>
            </a:r>
          </a:p>
        </p:txBody>
      </p:sp>
      <p:sp>
        <p:nvSpPr>
          <p:cNvPr id="3" name="Content Placeholder 2"/>
          <p:cNvSpPr>
            <a:spLocks noGrp="1"/>
          </p:cNvSpPr>
          <p:nvPr>
            <p:ph idx="1"/>
          </p:nvPr>
        </p:nvSpPr>
        <p:spPr>
          <a:xfrm>
            <a:off x="628650" y="1429555"/>
            <a:ext cx="7886700" cy="4747408"/>
          </a:xfrm>
        </p:spPr>
        <p:txBody>
          <a:bodyPr>
            <a:normAutofit/>
          </a:bodyPr>
          <a:lstStyle/>
          <a:p>
            <a:pPr marL="0" indent="0">
              <a:buNone/>
            </a:pPr>
            <a:r>
              <a:rPr lang="en-US" sz="2400" dirty="0"/>
              <a:t>A shell is an interface for accessing an operating system’s services</a:t>
            </a:r>
          </a:p>
          <a:p>
            <a:pPr marL="0" indent="0">
              <a:buNone/>
            </a:pPr>
            <a:endParaRPr lang="en-US" sz="2400" dirty="0"/>
          </a:p>
          <a:p>
            <a:pPr marL="0" indent="0">
              <a:buNone/>
            </a:pPr>
            <a:r>
              <a:rPr lang="en-US" sz="2400" dirty="0"/>
              <a:t>Shells can be GUIs (graphical user interface) </a:t>
            </a:r>
            <a:endParaRPr lang="en-US" sz="2400" dirty="0" smtClean="0"/>
          </a:p>
          <a:p>
            <a:pPr marL="0" indent="0">
              <a:buNone/>
            </a:pPr>
            <a:r>
              <a:rPr lang="en-US" sz="2400" dirty="0" smtClean="0"/>
              <a:t>or CLIs </a:t>
            </a:r>
            <a:r>
              <a:rPr lang="en-US" sz="2400" dirty="0"/>
              <a:t>(command-line interface)</a:t>
            </a:r>
          </a:p>
        </p:txBody>
      </p:sp>
      <p:pic>
        <p:nvPicPr>
          <p:cNvPr id="4" name="Picture 3"/>
          <p:cNvPicPr>
            <a:picLocks noChangeAspect="1"/>
          </p:cNvPicPr>
          <p:nvPr/>
        </p:nvPicPr>
        <p:blipFill>
          <a:blip r:embed="rId2"/>
          <a:stretch>
            <a:fillRect/>
          </a:stretch>
        </p:blipFill>
        <p:spPr>
          <a:xfrm>
            <a:off x="7183224" y="3698678"/>
            <a:ext cx="923925" cy="3028950"/>
          </a:xfrm>
          <a:prstGeom prst="rect">
            <a:avLst/>
          </a:prstGeom>
        </p:spPr>
      </p:pic>
      <p:pic>
        <p:nvPicPr>
          <p:cNvPr id="5" name="Picture 4"/>
          <p:cNvPicPr>
            <a:picLocks noChangeAspect="1"/>
          </p:cNvPicPr>
          <p:nvPr/>
        </p:nvPicPr>
        <p:blipFill>
          <a:blip r:embed="rId3"/>
          <a:stretch>
            <a:fillRect/>
          </a:stretch>
        </p:blipFill>
        <p:spPr>
          <a:xfrm>
            <a:off x="380665" y="4897357"/>
            <a:ext cx="4945216" cy="830154"/>
          </a:xfrm>
          <a:prstGeom prst="rect">
            <a:avLst/>
          </a:prstGeom>
        </p:spPr>
      </p:pic>
      <p:cxnSp>
        <p:nvCxnSpPr>
          <p:cNvPr id="7" name="Straight Arrow Connector 6"/>
          <p:cNvCxnSpPr>
            <a:cxnSpLocks/>
          </p:cNvCxnSpPr>
          <p:nvPr/>
        </p:nvCxnSpPr>
        <p:spPr>
          <a:xfrm>
            <a:off x="6183443" y="2977270"/>
            <a:ext cx="1461744" cy="72140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a:off x="1094704" y="3530184"/>
            <a:ext cx="351847" cy="136717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2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a:t>
            </a:r>
            <a:r>
              <a:rPr lang="en-US" dirty="0" smtClean="0"/>
              <a:t>UNIX</a:t>
            </a:r>
            <a:br>
              <a:rPr lang="en-US" dirty="0" smtClean="0"/>
            </a:br>
            <a:endParaRPr lang="en-US" dirty="0"/>
          </a:p>
        </p:txBody>
      </p:sp>
      <p:sp>
        <p:nvSpPr>
          <p:cNvPr id="3" name="Subtitle 2"/>
          <p:cNvSpPr>
            <a:spLocks noGrp="1"/>
          </p:cNvSpPr>
          <p:nvPr>
            <p:ph type="subTitle" idx="1"/>
          </p:nvPr>
        </p:nvSpPr>
        <p:spPr/>
        <p:txBody>
          <a:bodyPr/>
          <a:lstStyle/>
          <a:p>
            <a:r>
              <a:rPr lang="en-US" dirty="0"/>
              <a:t>BCBGSO Workshop</a:t>
            </a:r>
          </a:p>
          <a:p>
            <a:r>
              <a:rPr lang="en-US" dirty="0"/>
              <a:t>March 3rd, 2018</a:t>
            </a:r>
          </a:p>
          <a:p>
            <a:r>
              <a:rPr lang="en-US" dirty="0"/>
              <a:t>Presenter: Carla Mann</a:t>
            </a:r>
          </a:p>
        </p:txBody>
      </p:sp>
    </p:spTree>
    <p:extLst>
      <p:ext uri="{BB962C8B-B14F-4D97-AF65-F5344CB8AC3E}">
        <p14:creationId xmlns:p14="http://schemas.microsoft.com/office/powerpoint/2010/main" val="997548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What is a shell?</a:t>
            </a:r>
          </a:p>
        </p:txBody>
      </p:sp>
      <p:sp>
        <p:nvSpPr>
          <p:cNvPr id="3" name="Content Placeholder 2"/>
          <p:cNvSpPr>
            <a:spLocks noGrp="1"/>
          </p:cNvSpPr>
          <p:nvPr>
            <p:ph idx="1"/>
          </p:nvPr>
        </p:nvSpPr>
        <p:spPr>
          <a:xfrm>
            <a:off x="628650" y="1825624"/>
            <a:ext cx="7886700" cy="4725077"/>
          </a:xfrm>
        </p:spPr>
        <p:txBody>
          <a:bodyPr>
            <a:normAutofit fontScale="92500" lnSpcReduction="20000"/>
          </a:bodyPr>
          <a:lstStyle/>
          <a:p>
            <a:pPr marL="0" indent="0">
              <a:buNone/>
            </a:pPr>
            <a:r>
              <a:rPr lang="en-US" sz="2400" dirty="0"/>
              <a:t>There are multiple ‘flavors’ of command-line interfaces:</a:t>
            </a:r>
          </a:p>
          <a:p>
            <a:pPr marL="0" indent="0">
              <a:buNone/>
            </a:pPr>
            <a:r>
              <a:rPr lang="en-US" sz="2400" dirty="0"/>
              <a:t>	DOS, POSIX, CMD.EXE, many others</a:t>
            </a:r>
          </a:p>
          <a:p>
            <a:pPr marL="0" indent="0">
              <a:buNone/>
            </a:pPr>
            <a:endParaRPr lang="en-US" sz="2400" dirty="0"/>
          </a:p>
          <a:p>
            <a:pPr marL="0" indent="0">
              <a:buNone/>
            </a:pPr>
            <a:r>
              <a:rPr lang="en-US" sz="2400" dirty="0"/>
              <a:t>We are going to use a command-line shell</a:t>
            </a:r>
            <a:br>
              <a:rPr lang="en-US" sz="2400" dirty="0"/>
            </a:br>
            <a:r>
              <a:rPr lang="en-US" sz="2400" dirty="0"/>
              <a:t>called Bash:</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To enable Bash scripting on your terminal, enter:</a:t>
            </a:r>
          </a:p>
          <a:p>
            <a:pPr marL="0" indent="0">
              <a:buNone/>
            </a:pPr>
            <a:r>
              <a:rPr lang="en-US" sz="2400" dirty="0">
                <a:latin typeface="Courier New" panose="02070309020205020404" pitchFamily="49" charset="0"/>
                <a:cs typeface="Courier New" panose="02070309020205020404" pitchFamily="49" charset="0"/>
              </a:rPr>
              <a:t>bash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And as simply as that, the server now knows what to use to interpret commands</a:t>
            </a:r>
          </a:p>
        </p:txBody>
      </p:sp>
      <p:pic>
        <p:nvPicPr>
          <p:cNvPr id="2050" name="Picture 2" descr="https://tiswww.case.edu/php/chet/img/bash-logo-w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775" y="3245371"/>
            <a:ext cx="2680226" cy="112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0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Shell Scripting</a:t>
            </a:r>
          </a:p>
        </p:txBody>
      </p:sp>
      <p:sp>
        <p:nvSpPr>
          <p:cNvPr id="3" name="Content Placeholder 2"/>
          <p:cNvSpPr>
            <a:spLocks noGrp="1"/>
          </p:cNvSpPr>
          <p:nvPr>
            <p:ph idx="1"/>
          </p:nvPr>
        </p:nvSpPr>
        <p:spPr/>
        <p:txBody>
          <a:bodyPr>
            <a:normAutofit/>
          </a:bodyPr>
          <a:lstStyle/>
          <a:p>
            <a:pPr marL="0" indent="0">
              <a:buNone/>
            </a:pPr>
            <a:r>
              <a:rPr lang="en-US" sz="2400" dirty="0"/>
              <a:t>Every command you type into your terminal can be saved into a file</a:t>
            </a:r>
          </a:p>
          <a:p>
            <a:pPr marL="0" indent="0">
              <a:buNone/>
            </a:pPr>
            <a:endParaRPr lang="en-US" sz="2400" dirty="0"/>
          </a:p>
          <a:p>
            <a:pPr marL="0" indent="0">
              <a:buNone/>
            </a:pPr>
            <a:r>
              <a:rPr lang="en-US" sz="2400" dirty="0"/>
              <a:t>This file is called a </a:t>
            </a:r>
            <a:r>
              <a:rPr lang="en-US" sz="2400" i="1" dirty="0"/>
              <a:t>shell script</a:t>
            </a:r>
          </a:p>
          <a:p>
            <a:pPr marL="0" indent="0">
              <a:buNone/>
            </a:pPr>
            <a:endParaRPr lang="en-US" sz="2400" i="1" dirty="0"/>
          </a:p>
          <a:p>
            <a:pPr marL="0" indent="0">
              <a:buNone/>
            </a:pPr>
            <a:r>
              <a:rPr lang="en-US" sz="2400" dirty="0"/>
              <a:t>That file can then be </a:t>
            </a:r>
            <a:r>
              <a:rPr lang="en-US" sz="2400" i="1" dirty="0"/>
              <a:t>executed</a:t>
            </a:r>
            <a:r>
              <a:rPr lang="en-US" sz="2400" dirty="0"/>
              <a:t>, or run, from the terminal</a:t>
            </a:r>
          </a:p>
          <a:p>
            <a:pPr marL="0" indent="0">
              <a:buNone/>
            </a:pPr>
            <a:endParaRPr lang="en-US" sz="2400" dirty="0"/>
          </a:p>
          <a:p>
            <a:pPr marL="0" indent="0">
              <a:buNone/>
            </a:pPr>
            <a:r>
              <a:rPr lang="en-US" sz="2400" dirty="0"/>
              <a:t>The commands in the file will be read line-by-line and executed, as if you had typed them in the terminal</a:t>
            </a:r>
          </a:p>
        </p:txBody>
      </p:sp>
    </p:spTree>
    <p:extLst>
      <p:ext uri="{BB962C8B-B14F-4D97-AF65-F5344CB8AC3E}">
        <p14:creationId xmlns:p14="http://schemas.microsoft.com/office/powerpoint/2010/main" val="219687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When creating a shell script, we first need to create a file</a:t>
            </a:r>
          </a:p>
          <a:p>
            <a:pPr marL="0" indent="0">
              <a:buNone/>
            </a:pPr>
            <a:endParaRPr lang="en-US" sz="2400" dirty="0"/>
          </a:p>
          <a:p>
            <a:pPr marL="0" indent="0">
              <a:buNone/>
            </a:pPr>
            <a:r>
              <a:rPr lang="en-US" sz="2400" dirty="0"/>
              <a:t>This file should end in “.</a:t>
            </a:r>
            <a:r>
              <a:rPr lang="en-US" sz="2400" dirty="0" err="1"/>
              <a:t>sh</a:t>
            </a:r>
            <a:r>
              <a:rPr lang="en-US" sz="2400" dirty="0"/>
              <a:t>”, which signifies that it is a shell script</a:t>
            </a:r>
          </a:p>
          <a:p>
            <a:pPr marL="0" indent="0">
              <a:buNone/>
            </a:pPr>
            <a:endParaRPr lang="en-US" sz="2400" dirty="0"/>
          </a:p>
          <a:p>
            <a:pPr marL="0" indent="0">
              <a:buNone/>
            </a:pPr>
            <a:r>
              <a:rPr lang="en-US" sz="2400" dirty="0"/>
              <a:t>Note that the computer doesn’t require the “.</a:t>
            </a:r>
            <a:r>
              <a:rPr lang="en-US" sz="2400" dirty="0" err="1"/>
              <a:t>sh</a:t>
            </a:r>
            <a:r>
              <a:rPr lang="en-US" sz="2400" dirty="0"/>
              <a:t>” extension to recognize this (it uses something different) – this is a human convention so you know the file contains a shell script</a:t>
            </a:r>
          </a:p>
          <a:p>
            <a:pPr marL="0" indent="0">
              <a:buNone/>
            </a:pPr>
            <a:endParaRPr lang="en-US" sz="2400" dirty="0" smtClean="0"/>
          </a:p>
          <a:p>
            <a:pPr marL="0" indent="0">
              <a:buNone/>
            </a:pPr>
            <a:r>
              <a:rPr lang="en-US" sz="2400" dirty="0" smtClean="0">
                <a:solidFill>
                  <a:srgbClr val="FF0000"/>
                </a:solidFill>
              </a:rPr>
              <a:t>Exercise 2:</a:t>
            </a:r>
            <a:endParaRPr lang="en-US" sz="2400" dirty="0">
              <a:solidFill>
                <a:srgbClr val="FF0000"/>
              </a:solidFill>
            </a:endParaRPr>
          </a:p>
          <a:p>
            <a:pPr marL="0" indent="0">
              <a:buNone/>
            </a:pPr>
            <a:r>
              <a:rPr lang="en-US" sz="2400" dirty="0">
                <a:solidFill>
                  <a:srgbClr val="FF0000"/>
                </a:solidFill>
              </a:rPr>
              <a:t>Create a file, using </a:t>
            </a:r>
            <a:r>
              <a:rPr lang="en-US" sz="2400" dirty="0" err="1">
                <a:solidFill>
                  <a:srgbClr val="FF0000"/>
                </a:solidFill>
                <a:latin typeface="Courier New" panose="02070309020205020404" pitchFamily="49" charset="0"/>
                <a:cs typeface="Courier New" panose="02070309020205020404" pitchFamily="49" charset="0"/>
              </a:rPr>
              <a:t>nano</a:t>
            </a:r>
            <a:r>
              <a:rPr lang="en-US" sz="2400" dirty="0">
                <a:solidFill>
                  <a:srgbClr val="FF0000"/>
                </a:solidFill>
              </a:rPr>
              <a:t>, called “</a:t>
            </a:r>
            <a:r>
              <a:rPr lang="en-US" sz="2400" dirty="0">
                <a:solidFill>
                  <a:srgbClr val="FF0000"/>
                </a:solidFill>
                <a:latin typeface="Courier New" panose="02070309020205020404" pitchFamily="49" charset="0"/>
                <a:cs typeface="Courier New" panose="02070309020205020404" pitchFamily="49" charset="0"/>
              </a:rPr>
              <a:t>hello.sh</a:t>
            </a:r>
            <a:r>
              <a:rPr lang="en-US" sz="2400" dirty="0">
                <a:solidFill>
                  <a:srgbClr val="FF0000"/>
                </a:solidFill>
              </a:rPr>
              <a: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4407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a:xfrm>
            <a:off x="628650" y="1481070"/>
            <a:ext cx="7886700" cy="4972196"/>
          </a:xfrm>
        </p:spPr>
        <p:txBody>
          <a:bodyPr>
            <a:normAutofit fontScale="92500" lnSpcReduction="10000"/>
          </a:bodyPr>
          <a:lstStyle/>
          <a:p>
            <a:pPr marL="0" indent="0">
              <a:buNone/>
            </a:pPr>
            <a:r>
              <a:rPr lang="en-US" sz="2400" dirty="0"/>
              <a:t>WE know the script should be executed with </a:t>
            </a:r>
            <a:r>
              <a:rPr lang="en-US" sz="2400" dirty="0">
                <a:latin typeface="Courier New" panose="02070309020205020404" pitchFamily="49" charset="0"/>
                <a:cs typeface="Courier New" panose="02070309020205020404" pitchFamily="49" charset="0"/>
              </a:rPr>
              <a:t>bash</a:t>
            </a:r>
            <a:r>
              <a:rPr lang="en-US" sz="2400" dirty="0"/>
              <a:t> – Unix doesn’t.</a:t>
            </a:r>
          </a:p>
          <a:p>
            <a:pPr marL="0" indent="0">
              <a:buNone/>
            </a:pPr>
            <a:r>
              <a:rPr lang="en-US" sz="2400" dirty="0"/>
              <a:t>How do we tell UNIX what tools to use?</a:t>
            </a:r>
          </a:p>
          <a:p>
            <a:pPr marL="0" indent="0">
              <a:buNone/>
            </a:pPr>
            <a:endParaRPr lang="en-US" sz="2400" dirty="0"/>
          </a:p>
          <a:p>
            <a:pPr marL="0" indent="0">
              <a:buNone/>
            </a:pPr>
            <a:r>
              <a:rPr lang="en-US" sz="2400" dirty="0"/>
              <a:t>By starting off the file with a </a:t>
            </a:r>
            <a:r>
              <a:rPr lang="en-US" sz="2400" dirty="0" err="1"/>
              <a:t>hashbang</a:t>
            </a:r>
            <a:r>
              <a:rPr lang="en-US" sz="2400" dirty="0"/>
              <a:t> and a file path! </a:t>
            </a:r>
            <a:br>
              <a:rPr lang="en-US" sz="2400" dirty="0"/>
            </a:br>
            <a:r>
              <a:rPr lang="en-US" sz="2400" dirty="0"/>
              <a:t>This tells UNIX to use certain a certain shell to run the script</a:t>
            </a:r>
          </a:p>
          <a:p>
            <a:pPr marL="0" indent="0">
              <a:buNone/>
            </a:pPr>
            <a:endParaRPr lang="en-US" sz="2400" dirty="0"/>
          </a:p>
          <a:p>
            <a:pPr marL="0" indent="0" algn="ctr">
              <a:buNone/>
            </a:pPr>
            <a:r>
              <a:rPr lang="en-US" sz="2400" dirty="0">
                <a:latin typeface="Courier New" panose="02070309020205020404" pitchFamily="49" charset="0"/>
                <a:cs typeface="Courier New" panose="02070309020205020404" pitchFamily="49" charset="0"/>
              </a:rPr>
              <a:t>#!&lt;path/to/program&gt;</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In our case, we’re using bash. So the first line of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EVERY SHELL SCRIPT YOU WRITE (that will be interpreted with bash), will be:</a:t>
            </a:r>
          </a:p>
          <a:p>
            <a:pPr marL="0" indent="0">
              <a:buNone/>
            </a:pPr>
            <a:r>
              <a:rPr lang="en-US" sz="2400" dirty="0">
                <a:solidFill>
                  <a:srgbClr val="FF0000"/>
                </a:solidFill>
                <a:latin typeface="Courier New" panose="02070309020205020404" pitchFamily="49" charset="0"/>
                <a:cs typeface="Courier New" panose="02070309020205020404" pitchFamily="49" charset="0"/>
              </a:rPr>
              <a:t>#!/bin/bash</a:t>
            </a:r>
          </a:p>
          <a:p>
            <a:pPr marL="0" indent="0">
              <a:buNone/>
            </a:pPr>
            <a:r>
              <a:rPr lang="en-US" sz="2400" dirty="0" smtClean="0">
                <a:solidFill>
                  <a:srgbClr val="FF0000"/>
                </a:solidFill>
              </a:rPr>
              <a:t>Exer</a:t>
            </a:r>
            <a:r>
              <a:rPr lang="en-US" sz="2400" dirty="0" smtClean="0">
                <a:solidFill>
                  <a:srgbClr val="FF0000"/>
                </a:solidFill>
              </a:rPr>
              <a:t>cise 2: </a:t>
            </a:r>
            <a:r>
              <a:rPr lang="en-US" sz="2400" dirty="0" smtClean="0">
                <a:solidFill>
                  <a:srgbClr val="FF0000"/>
                </a:solidFill>
              </a:rPr>
              <a:t>Go ahead and add this header to </a:t>
            </a:r>
            <a:r>
              <a:rPr lang="en-US" sz="2400" dirty="0" smtClean="0">
                <a:solidFill>
                  <a:srgbClr val="FF0000"/>
                </a:solidFill>
                <a:latin typeface="Courier New" panose="02070309020205020404" pitchFamily="49" charset="0"/>
                <a:cs typeface="Courier New" panose="02070309020205020404" pitchFamily="49" charset="0"/>
              </a:rPr>
              <a:t>hello.sh</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2767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Comments</a:t>
            </a:r>
          </a:p>
        </p:txBody>
      </p:sp>
      <p:sp>
        <p:nvSpPr>
          <p:cNvPr id="3" name="Content Placeholder 2"/>
          <p:cNvSpPr>
            <a:spLocks noGrp="1"/>
          </p:cNvSpPr>
          <p:nvPr>
            <p:ph idx="1"/>
          </p:nvPr>
        </p:nvSpPr>
        <p:spPr>
          <a:xfrm>
            <a:off x="628650" y="1825624"/>
            <a:ext cx="7886700" cy="4948555"/>
          </a:xfrm>
        </p:spPr>
        <p:txBody>
          <a:bodyPr>
            <a:normAutofit fontScale="92500" lnSpcReduction="20000"/>
          </a:bodyPr>
          <a:lstStyle/>
          <a:p>
            <a:pPr marL="0" indent="0">
              <a:buNone/>
            </a:pPr>
            <a:r>
              <a:rPr lang="en-US" dirty="0"/>
              <a:t>Scripts can be complicated</a:t>
            </a:r>
          </a:p>
          <a:p>
            <a:pPr marL="0" indent="0">
              <a:buNone/>
            </a:pPr>
            <a:endParaRPr lang="en-US" dirty="0"/>
          </a:p>
          <a:p>
            <a:pPr marL="0" indent="0">
              <a:buNone/>
            </a:pPr>
            <a:r>
              <a:rPr lang="en-US" dirty="0"/>
              <a:t>Keep track of what scripts are doing with </a:t>
            </a:r>
            <a:r>
              <a:rPr lang="en-US" i="1" dirty="0"/>
              <a:t>comments</a:t>
            </a:r>
            <a:endParaRPr lang="en-US" dirty="0"/>
          </a:p>
          <a:p>
            <a:pPr marL="0" indent="0">
              <a:buNone/>
            </a:pPr>
            <a:endParaRPr lang="en-US" dirty="0"/>
          </a:p>
          <a:p>
            <a:pPr marL="0" indent="0">
              <a:buNone/>
            </a:pPr>
            <a:r>
              <a:rPr lang="en-US" dirty="0"/>
              <a:t>In .</a:t>
            </a:r>
            <a:r>
              <a:rPr lang="en-US" dirty="0" err="1"/>
              <a:t>sh</a:t>
            </a:r>
            <a:r>
              <a:rPr lang="en-US" dirty="0"/>
              <a:t> files, any text following ‘#’ is </a:t>
            </a:r>
            <a:r>
              <a:rPr lang="en-US" dirty="0" smtClean="0"/>
              <a:t>ignored by bash</a:t>
            </a:r>
            <a:endParaRPr lang="en-US" dirty="0"/>
          </a:p>
          <a:p>
            <a:pPr marL="0" indent="0">
              <a:buNone/>
            </a:pPr>
            <a:endParaRPr lang="en-US" dirty="0"/>
          </a:p>
          <a:p>
            <a:pPr marL="0" indent="0">
              <a:buNone/>
            </a:pPr>
            <a:r>
              <a:rPr lang="en-US" dirty="0">
                <a:solidFill>
                  <a:schemeClr val="bg1">
                    <a:lumMod val="50000"/>
                  </a:schemeClr>
                </a:solidFill>
              </a:rPr>
              <a:t>#So this is ignored</a:t>
            </a:r>
          </a:p>
          <a:p>
            <a:pPr marL="0" indent="0">
              <a:buNone/>
            </a:pPr>
            <a:r>
              <a:rPr lang="en-US" dirty="0"/>
              <a:t>But only </a:t>
            </a:r>
            <a:r>
              <a:rPr lang="en-US" dirty="0">
                <a:solidFill>
                  <a:schemeClr val="bg1">
                    <a:lumMod val="50000"/>
                  </a:schemeClr>
                </a:solidFill>
              </a:rPr>
              <a:t>#this last bit is </a:t>
            </a:r>
            <a:r>
              <a:rPr lang="en-US" dirty="0" smtClean="0">
                <a:solidFill>
                  <a:schemeClr val="bg1">
                    <a:lumMod val="50000"/>
                  </a:schemeClr>
                </a:solidFill>
              </a:rPr>
              <a:t>ignored</a:t>
            </a:r>
          </a:p>
          <a:p>
            <a:pPr marL="0" indent="0">
              <a:buNone/>
            </a:pPr>
            <a:endParaRPr lang="en-US" dirty="0">
              <a:solidFill>
                <a:schemeClr val="bg1">
                  <a:lumMod val="50000"/>
                </a:schemeClr>
              </a:solidFill>
            </a:endParaRPr>
          </a:p>
          <a:p>
            <a:pPr marL="0" indent="0">
              <a:buNone/>
            </a:pPr>
            <a:r>
              <a:rPr lang="en-US" dirty="0" smtClean="0">
                <a:solidFill>
                  <a:srgbClr val="FF0000"/>
                </a:solidFill>
              </a:rPr>
              <a:t>Exercise 2:</a:t>
            </a:r>
            <a:endParaRPr lang="en-US" dirty="0">
              <a:solidFill>
                <a:srgbClr val="FF0000"/>
              </a:solidFill>
            </a:endParaRPr>
          </a:p>
          <a:p>
            <a:pPr marL="0" indent="0">
              <a:buNone/>
            </a:pPr>
            <a:r>
              <a:rPr lang="en-US" dirty="0">
                <a:solidFill>
                  <a:srgbClr val="FF0000"/>
                </a:solidFill>
              </a:rPr>
              <a:t>#Using a comment, add your name and the date to your </a:t>
            </a:r>
            <a:r>
              <a:rPr lang="en-US" dirty="0">
                <a:solidFill>
                  <a:srgbClr val="FF0000"/>
                </a:solidFill>
                <a:latin typeface="Courier New" panose="02070309020205020404" pitchFamily="49" charset="0"/>
                <a:cs typeface="Courier New" panose="02070309020205020404" pitchFamily="49" charset="0"/>
              </a:rPr>
              <a:t>hello.sh</a:t>
            </a:r>
            <a:r>
              <a:rPr lang="en-US" dirty="0">
                <a:solidFill>
                  <a:srgbClr val="FF0000"/>
                </a:solidFill>
              </a:rPr>
              <a:t> script</a:t>
            </a:r>
          </a:p>
          <a:p>
            <a:pPr marL="0" indent="0">
              <a:buNone/>
            </a:pPr>
            <a:endParaRPr lang="en-US" dirty="0">
              <a:solidFill>
                <a:schemeClr val="bg1">
                  <a:lumMod val="50000"/>
                </a:schemeClr>
              </a:solidFill>
            </a:endParaRPr>
          </a:p>
          <a:p>
            <a:pPr marL="0" indent="0">
              <a:buNone/>
            </a:pPr>
            <a:endParaRPr lang="en-US" dirty="0">
              <a:solidFill>
                <a:schemeClr val="bg1">
                  <a:lumMod val="50000"/>
                </a:schemeClr>
              </a:solidFill>
            </a:endParaRPr>
          </a:p>
        </p:txBody>
      </p:sp>
    </p:spTree>
    <p:extLst>
      <p:ext uri="{BB962C8B-B14F-4D97-AF65-F5344CB8AC3E}">
        <p14:creationId xmlns:p14="http://schemas.microsoft.com/office/powerpoint/2010/main" val="38848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Comments</a:t>
            </a:r>
          </a:p>
        </p:txBody>
      </p:sp>
      <p:sp>
        <p:nvSpPr>
          <p:cNvPr id="3" name="Content Placeholder 2"/>
          <p:cNvSpPr>
            <a:spLocks noGrp="1"/>
          </p:cNvSpPr>
          <p:nvPr>
            <p:ph idx="1"/>
          </p:nvPr>
        </p:nvSpPr>
        <p:spPr/>
        <p:txBody>
          <a:bodyPr/>
          <a:lstStyle/>
          <a:p>
            <a:pPr marL="0" indent="0">
              <a:buNone/>
            </a:pPr>
            <a:r>
              <a:rPr lang="en-US" dirty="0"/>
              <a:t>It is good practice to comment your scripts well</a:t>
            </a:r>
          </a:p>
          <a:p>
            <a:pPr marL="0" indent="0">
              <a:buNone/>
            </a:pPr>
            <a:endParaRPr lang="en-US" dirty="0"/>
          </a:p>
          <a:p>
            <a:pPr marL="0" indent="0">
              <a:buNone/>
            </a:pPr>
            <a:r>
              <a:rPr lang="en-US" dirty="0"/>
              <a:t>Will you still know what your script is doing 6 months from now?</a:t>
            </a:r>
          </a:p>
        </p:txBody>
      </p:sp>
      <p:pic>
        <p:nvPicPr>
          <p:cNvPr id="1026" name="Picture 2" descr="http://s2.quickmeme.com/img/6e/6e70715910c80e2f8ceca9ec411887ae2f9691b2ff7288d7425c4278252d1b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828" y="3668653"/>
            <a:ext cx="3736416" cy="28516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pbs.twimg.com/media/CSPIS6aUEAAYLI8.jpg:large"/>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5929" y="426706"/>
            <a:ext cx="4572068" cy="609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2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a:bodyPr>
          <a:lstStyle/>
          <a:p>
            <a:pPr marL="0" indent="0">
              <a:buNone/>
            </a:pPr>
            <a:r>
              <a:rPr lang="en-US" sz="2400" dirty="0"/>
              <a:t>We are going to create a simple script within </a:t>
            </a:r>
            <a:r>
              <a:rPr lang="en-US" sz="2400" dirty="0">
                <a:latin typeface="Courier New" panose="02070309020205020404" pitchFamily="49" charset="0"/>
                <a:cs typeface="Courier New" panose="02070309020205020404" pitchFamily="49" charset="0"/>
              </a:rPr>
              <a:t>hello.sh</a:t>
            </a:r>
            <a:r>
              <a:rPr lang="en-US" sz="2400" dirty="0"/>
              <a:t> that prints “hello” to the console upon execution.</a:t>
            </a:r>
          </a:p>
          <a:p>
            <a:pPr marL="0" indent="0">
              <a:buNone/>
            </a:pPr>
            <a:endParaRPr lang="en-US" sz="2400" dirty="0"/>
          </a:p>
          <a:p>
            <a:pPr marL="0" indent="0">
              <a:buNone/>
            </a:pPr>
            <a:r>
              <a:rPr lang="en-US" sz="2400" dirty="0"/>
              <a:t>You can print to the console using the command “echo”:</a:t>
            </a:r>
          </a:p>
          <a:p>
            <a:pPr marL="0" indent="0">
              <a:buNone/>
            </a:pPr>
            <a:endParaRPr lang="en-US" sz="2400" dirty="0"/>
          </a:p>
          <a:p>
            <a:pPr marL="0" indent="0" algn="ctr">
              <a:buNone/>
            </a:pPr>
            <a:r>
              <a:rPr lang="en-US" sz="2400" dirty="0">
                <a:latin typeface="Courier New" panose="02070309020205020404" pitchFamily="49" charset="0"/>
                <a:cs typeface="Courier New" panose="02070309020205020404" pitchFamily="49" charset="0"/>
              </a:rPr>
              <a:t>echo “what you want to say”</a:t>
            </a:r>
          </a:p>
        </p:txBody>
      </p:sp>
    </p:spTree>
    <p:extLst>
      <p:ext uri="{BB962C8B-B14F-4D97-AF65-F5344CB8AC3E}">
        <p14:creationId xmlns:p14="http://schemas.microsoft.com/office/powerpoint/2010/main" val="1946960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You can do the same thing, within the script</a:t>
            </a:r>
            <a:endParaRPr lang="en-US" sz="2400" dirty="0">
              <a:cs typeface="Courier New" panose="02070309020205020404" pitchFamily="49" charset="0"/>
            </a:endParaRPr>
          </a:p>
          <a:p>
            <a:pPr marL="0" indent="0">
              <a:buNone/>
            </a:pPr>
            <a:r>
              <a:rPr lang="en-US" sz="2400" dirty="0" smtClean="0">
                <a:solidFill>
                  <a:srgbClr val="FF0000"/>
                </a:solidFill>
                <a:cs typeface="Courier New" panose="02070309020205020404" pitchFamily="49" charset="0"/>
              </a:rPr>
              <a:t>Exercise 2:</a:t>
            </a:r>
            <a:endParaRPr lang="en-US" sz="2400" dirty="0">
              <a:solidFill>
                <a:srgbClr val="FF0000"/>
              </a:solidFill>
              <a:cs typeface="Courier New" panose="02070309020205020404" pitchFamily="49" charset="0"/>
            </a:endParaRPr>
          </a:p>
          <a:p>
            <a:pPr marL="0" indent="0">
              <a:buNone/>
            </a:pPr>
            <a:r>
              <a:rPr lang="en-US" sz="2400" dirty="0">
                <a:solidFill>
                  <a:srgbClr val="FF0000"/>
                </a:solidFill>
                <a:cs typeface="Courier New" panose="02070309020205020404" pitchFamily="49" charset="0"/>
              </a:rPr>
              <a:t>In your hello.sh file, type:</a:t>
            </a:r>
          </a:p>
          <a:p>
            <a:pPr marL="0" indent="0">
              <a:buNone/>
            </a:pPr>
            <a:endParaRPr lang="en-US" sz="2400" dirty="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echo “hello world!”</a:t>
            </a:r>
          </a:p>
          <a:p>
            <a:pPr marL="0" indent="0">
              <a:buNone/>
            </a:pPr>
            <a:r>
              <a:rPr lang="en-US" sz="2400" dirty="0">
                <a:solidFill>
                  <a:srgbClr val="FF0000"/>
                </a:solidFill>
                <a:cs typeface="Courier New" panose="02070309020205020404" pitchFamily="49" charset="0"/>
              </a:rPr>
              <a:t>or</a:t>
            </a:r>
          </a:p>
          <a:p>
            <a:pPr marL="0" indent="0">
              <a:buNone/>
            </a:pPr>
            <a:r>
              <a:rPr lang="en-US" sz="2400" dirty="0">
                <a:solidFill>
                  <a:srgbClr val="FF0000"/>
                </a:solidFill>
                <a:latin typeface="Courier New" panose="02070309020205020404" pitchFamily="49" charset="0"/>
                <a:cs typeface="Courier New" panose="02070309020205020404" pitchFamily="49" charset="0"/>
              </a:rPr>
              <a:t>echo “Hello, world!”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r>
              <a:rPr lang="en-US" sz="2400" dirty="0" smtClean="0">
                <a:cs typeface="Courier New" panose="02070309020205020404" pitchFamily="49" charset="0"/>
              </a:rPr>
              <a:t>if </a:t>
            </a:r>
            <a:r>
              <a:rPr lang="en-US" sz="2400" dirty="0">
                <a:cs typeface="Courier New" panose="02070309020205020404" pitchFamily="49" charset="0"/>
              </a:rPr>
              <a:t>you want to be grammatically </a:t>
            </a:r>
            <a:r>
              <a:rPr lang="en-US" sz="2400" dirty="0" smtClean="0">
                <a:cs typeface="Courier New" panose="02070309020205020404" pitchFamily="49" charset="0"/>
              </a:rPr>
              <a:t>correct)</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Then exit and save the </a:t>
            </a:r>
            <a:r>
              <a:rPr lang="en-US" sz="2400" dirty="0" smtClean="0">
                <a:cs typeface="Courier New" panose="02070309020205020404" pitchFamily="49" charset="0"/>
              </a:rPr>
              <a:t>file.</a:t>
            </a:r>
            <a:endParaRPr lang="en-US" sz="2400" dirty="0">
              <a:cs typeface="Courier New" panose="02070309020205020404" pitchFamily="49" charset="0"/>
            </a:endParaRPr>
          </a:p>
        </p:txBody>
      </p:sp>
    </p:spTree>
    <p:extLst>
      <p:ext uri="{BB962C8B-B14F-4D97-AF65-F5344CB8AC3E}">
        <p14:creationId xmlns:p14="http://schemas.microsoft.com/office/powerpoint/2010/main" val="60743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You can execute scripts you’ve written (that are in your present working directory) by typing:</a:t>
            </a:r>
          </a:p>
          <a:p>
            <a:pPr marL="0" indent="0">
              <a:buNone/>
            </a:pPr>
            <a:r>
              <a:rPr lang="en-US" sz="2400" dirty="0">
                <a:latin typeface="Courier New" panose="02070309020205020404" pitchFamily="49" charset="0"/>
                <a:cs typeface="Courier New" panose="02070309020205020404" pitchFamily="49" charset="0"/>
              </a:rPr>
              <a:t>./scriptname.sh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This tells the server the path to the command it’s executing</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But we execute other commands by typing just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or </a:t>
            </a:r>
            <a:r>
              <a:rPr lang="en-US" sz="2400" dirty="0">
                <a:latin typeface="Courier New" panose="02070309020205020404" pitchFamily="49" charset="0"/>
                <a:cs typeface="Courier New" panose="02070309020205020404" pitchFamily="49" charset="0"/>
              </a:rPr>
              <a:t>cd</a:t>
            </a:r>
            <a:r>
              <a:rPr lang="en-US" sz="2400" dirty="0">
                <a:cs typeface="Courier New" panose="02070309020205020404" pitchFamily="49" charset="0"/>
              </a:rPr>
              <a:t> or </a:t>
            </a:r>
            <a:r>
              <a:rPr lang="en-US" sz="2400" dirty="0">
                <a:latin typeface="Courier New" panose="02070309020205020404" pitchFamily="49" charset="0"/>
                <a:cs typeface="Courier New" panose="02070309020205020404" pitchFamily="49" charset="0"/>
              </a:rPr>
              <a:t>echo</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Why can’t we just execute the file by typing it’s name?</a:t>
            </a:r>
          </a:p>
        </p:txBody>
      </p:sp>
    </p:spTree>
    <p:extLst>
      <p:ext uri="{BB962C8B-B14F-4D97-AF65-F5344CB8AC3E}">
        <p14:creationId xmlns:p14="http://schemas.microsoft.com/office/powerpoint/2010/main" val="280656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Security.</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happens if somebody comes into your directory and creates an executable file called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that contains:</a:t>
            </a:r>
          </a:p>
          <a:p>
            <a:pPr marL="0" indent="0">
              <a:buNone/>
            </a:pPr>
            <a:r>
              <a:rPr lang="en-US" sz="2400" dirty="0">
                <a:latin typeface="Courier New" panose="02070309020205020404" pitchFamily="49" charset="0"/>
                <a:cs typeface="Courier New" panose="02070309020205020404" pitchFamily="49" charset="0"/>
              </a:rPr>
              <a:t>#!/bin/bash</a:t>
            </a:r>
          </a:p>
          <a:p>
            <a:pPr marL="0" indent="0">
              <a:buNone/>
            </a:pPr>
            <a:r>
              <a:rPr lang="en-US" sz="2400" dirty="0">
                <a:latin typeface="Courier New" panose="02070309020205020404" pitchFamily="49" charset="0"/>
                <a:cs typeface="Courier New" panose="02070309020205020404" pitchFamily="49" charset="0"/>
              </a:rPr>
              <a:t>echo “sucks to be you”</a:t>
            </a:r>
          </a:p>
          <a:p>
            <a:pPr marL="0" indent="0">
              <a:buNone/>
            </a:pPr>
            <a:r>
              <a:rPr lang="en-US" sz="2400" dirty="0" err="1">
                <a:latin typeface="Courier New" panose="02070309020205020404" pitchFamily="49" charset="0"/>
                <a:cs typeface="Courier New" panose="02070309020205020404" pitchFamily="49" charset="0"/>
              </a:rPr>
              <a:t>rm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rf</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cs typeface="Courier New" panose="02070309020205020404" pitchFamily="49" charset="0"/>
              </a:rPr>
              <a:t>(Don’t create this file or run </a:t>
            </a:r>
            <a:r>
              <a:rPr lang="en-US" sz="2400" dirty="0" err="1">
                <a:solidFill>
                  <a:srgbClr val="FF0000"/>
                </a:solidFill>
                <a:latin typeface="Courier New" panose="02070309020205020404" pitchFamily="49" charset="0"/>
                <a:cs typeface="Courier New" panose="02070309020205020404" pitchFamily="49" charset="0"/>
              </a:rPr>
              <a:t>rm</a:t>
            </a: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rf</a:t>
            </a:r>
            <a:r>
              <a:rPr lang="en-US" sz="2400" dirty="0">
                <a:solidFill>
                  <a:srgbClr val="FF0000"/>
                </a:solidFill>
                <a:latin typeface="Courier New" panose="02070309020205020404" pitchFamily="49" charset="0"/>
                <a:cs typeface="Courier New" panose="02070309020205020404" pitchFamily="49" charset="0"/>
              </a:rPr>
              <a:t> /</a:t>
            </a:r>
            <a:r>
              <a:rPr lang="en-US" sz="2400" dirty="0">
                <a:solidFill>
                  <a:srgbClr val="FF0000"/>
                </a:solidFill>
                <a:cs typeface="Courier New" panose="02070309020205020404" pitchFamily="49" charset="0"/>
              </a:rPr>
              <a:t>)</a:t>
            </a:r>
          </a:p>
          <a:p>
            <a:pPr marL="0" indent="0">
              <a:buNone/>
            </a:pPr>
            <a:endParaRPr lang="en-US" dirty="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3038348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a:xfrm>
            <a:off x="628650" y="1675724"/>
            <a:ext cx="7886700" cy="5032375"/>
          </a:xfrm>
        </p:spPr>
        <p:txBody>
          <a:bodyPr>
            <a:normAutofit/>
          </a:bodyPr>
          <a:lstStyle/>
          <a:p>
            <a:r>
              <a:rPr lang="en-US" sz="2000" dirty="0"/>
              <a:t>BIG thanks to Jennifer Chang for inspiration for slides and materials</a:t>
            </a:r>
          </a:p>
          <a:p>
            <a:r>
              <a:rPr lang="en-US" sz="2000" dirty="0"/>
              <a:t>Organizers: </a:t>
            </a:r>
            <a:r>
              <a:rPr lang="en-US" sz="2000" dirty="0" err="1"/>
              <a:t>Urminder</a:t>
            </a:r>
            <a:r>
              <a:rPr lang="en-US" sz="2000" dirty="0"/>
              <a:t> Singh and Paul Villanueva</a:t>
            </a:r>
          </a:p>
          <a:p>
            <a:r>
              <a:rPr lang="en-US" sz="2000" dirty="0"/>
              <a:t>Funding/Support/Volunteers: BCBGSO</a:t>
            </a:r>
          </a:p>
          <a:p>
            <a:r>
              <a:rPr lang="en-US" sz="2000" dirty="0"/>
              <a:t>Tech support: Biology </a:t>
            </a:r>
            <a:r>
              <a:rPr lang="en-US" sz="2000" dirty="0" smtClean="0"/>
              <a:t>IT, especially Levi Baber</a:t>
            </a:r>
            <a:endParaRPr lang="en-US" sz="2000" dirty="0"/>
          </a:p>
          <a:p>
            <a:endParaRPr lang="en-US" sz="2000" dirty="0"/>
          </a:p>
          <a:p>
            <a:pPr marL="0" indent="0">
              <a:buNone/>
            </a:pPr>
            <a:r>
              <a:rPr lang="en-US" sz="2000" dirty="0"/>
              <a:t>Our many, MANY volunteers:</a:t>
            </a:r>
          </a:p>
          <a:p>
            <a:pPr marL="0" indent="0">
              <a:buNone/>
            </a:pPr>
            <a:r>
              <a:rPr lang="en-US" sz="2000" dirty="0"/>
              <a:t>Ashish Jain			Bekah Starks	</a:t>
            </a:r>
            <a:r>
              <a:rPr lang="en-US" sz="2000" dirty="0" err="1"/>
              <a:t>Sagnik</a:t>
            </a:r>
            <a:r>
              <a:rPr lang="en-US" sz="2000" dirty="0"/>
              <a:t> Banerjee</a:t>
            </a:r>
          </a:p>
          <a:p>
            <a:pPr marL="0" indent="0">
              <a:buNone/>
            </a:pPr>
            <a:r>
              <a:rPr lang="en-US" sz="2000" dirty="0" err="1"/>
              <a:t>Sharmistha</a:t>
            </a:r>
            <a:r>
              <a:rPr lang="en-US" sz="2000" dirty="0"/>
              <a:t> </a:t>
            </a:r>
            <a:r>
              <a:rPr lang="en-US" sz="2000" dirty="0" err="1"/>
              <a:t>Chakrabortty</a:t>
            </a:r>
            <a:r>
              <a:rPr lang="en-US" sz="2000" dirty="0"/>
              <a:t>		</a:t>
            </a:r>
            <a:r>
              <a:rPr lang="en-US" sz="2000" dirty="0" err="1"/>
              <a:t>Yulu</a:t>
            </a:r>
            <a:r>
              <a:rPr lang="en-US" sz="2000" dirty="0"/>
              <a:t> Chen	Basil </a:t>
            </a:r>
            <a:r>
              <a:rPr lang="en-US" sz="2000" dirty="0" err="1"/>
              <a:t>Khuder</a:t>
            </a:r>
            <a:endParaRPr lang="en-US" sz="2000" dirty="0"/>
          </a:p>
          <a:p>
            <a:pPr marL="0" indent="0">
              <a:buNone/>
            </a:pPr>
            <a:r>
              <a:rPr lang="en-US" sz="2000" dirty="0" err="1"/>
              <a:t>Avani</a:t>
            </a:r>
            <a:r>
              <a:rPr lang="en-US" sz="2000" dirty="0"/>
              <a:t> </a:t>
            </a:r>
            <a:r>
              <a:rPr lang="en-US" sz="2000" dirty="0" err="1"/>
              <a:t>Khadilkar</a:t>
            </a:r>
            <a:r>
              <a:rPr lang="en-US" sz="2000" dirty="0"/>
              <a:t>			Weija Su		</a:t>
            </a:r>
            <a:r>
              <a:rPr lang="en-US" sz="2000" dirty="0" err="1"/>
              <a:t>Hylia</a:t>
            </a:r>
            <a:r>
              <a:rPr lang="en-US" sz="2000" dirty="0"/>
              <a:t> </a:t>
            </a:r>
            <a:r>
              <a:rPr lang="en-US" sz="2000" dirty="0" smtClean="0"/>
              <a:t>Gao</a:t>
            </a:r>
          </a:p>
          <a:p>
            <a:pPr marL="0" indent="0">
              <a:buNone/>
            </a:pPr>
            <a:r>
              <a:rPr lang="en-US" sz="2000" dirty="0" smtClean="0"/>
              <a:t>Alvin Chon</a:t>
            </a:r>
            <a:endParaRPr lang="en-US" sz="2000" dirty="0"/>
          </a:p>
        </p:txBody>
      </p:sp>
    </p:spTree>
    <p:extLst>
      <p:ext uri="{BB962C8B-B14F-4D97-AF65-F5344CB8AC3E}">
        <p14:creationId xmlns:p14="http://schemas.microsoft.com/office/powerpoint/2010/main" val="1464803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Security.</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happens if somebody comes into your directory and creates an executable file called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that contains:</a:t>
            </a:r>
          </a:p>
          <a:p>
            <a:pPr marL="0" indent="0">
              <a:buNone/>
            </a:pPr>
            <a:r>
              <a:rPr lang="en-US" sz="2400" dirty="0">
                <a:latin typeface="Courier New" panose="02070309020205020404" pitchFamily="49" charset="0"/>
                <a:cs typeface="Courier New" panose="02070309020205020404" pitchFamily="49" charset="0"/>
              </a:rPr>
              <a:t>#! /bin/bash</a:t>
            </a:r>
          </a:p>
          <a:p>
            <a:pPr marL="0" indent="0">
              <a:buNone/>
            </a:pPr>
            <a:r>
              <a:rPr lang="en-US" sz="2400" dirty="0">
                <a:latin typeface="Courier New" panose="02070309020205020404" pitchFamily="49" charset="0"/>
                <a:cs typeface="Courier New" panose="02070309020205020404" pitchFamily="49" charset="0"/>
              </a:rPr>
              <a:t>echo “sucks to be you”</a:t>
            </a:r>
          </a:p>
          <a:p>
            <a:pPr marL="0" indent="0">
              <a:buNone/>
            </a:pPr>
            <a:r>
              <a:rPr lang="en-US" sz="2400" dirty="0" err="1">
                <a:latin typeface="Courier New" panose="02070309020205020404" pitchFamily="49" charset="0"/>
                <a:cs typeface="Courier New" panose="02070309020205020404" pitchFamily="49" charset="0"/>
              </a:rPr>
              <a:t>rm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rf</a:t>
            </a:r>
            <a:r>
              <a:rPr lang="en-US" sz="2400" dirty="0">
                <a:latin typeface="Courier New" panose="02070309020205020404" pitchFamily="49" charset="0"/>
                <a:cs typeface="Courier New" panose="02070309020205020404" pitchFamily="49" charset="0"/>
              </a:rPr>
              <a:t> /</a:t>
            </a:r>
          </a:p>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This way, you can be sure that you’re using the genuine</a:t>
            </a:r>
            <a:r>
              <a:rPr lang="en-US" dirty="0">
                <a:latin typeface="Courier New" panose="02070309020205020404" pitchFamily="49" charset="0"/>
                <a:cs typeface="Courier New" panose="02070309020205020404" pitchFamily="49" charset="0"/>
              </a:rPr>
              <a:t> ls </a:t>
            </a:r>
            <a:r>
              <a:rPr lang="en-US" dirty="0">
                <a:cs typeface="Courier New" panose="02070309020205020404" pitchFamily="49" charset="0"/>
              </a:rPr>
              <a:t>command.</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3054812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endParaRPr lang="en-US" sz="2400" dirty="0">
              <a:cs typeface="Courier New" panose="02070309020205020404" pitchFamily="49" charset="0"/>
            </a:endParaRPr>
          </a:p>
        </p:txBody>
      </p:sp>
    </p:spTree>
    <p:extLst>
      <p:ext uri="{BB962C8B-B14F-4D97-AF65-F5344CB8AC3E}">
        <p14:creationId xmlns:p14="http://schemas.microsoft.com/office/powerpoint/2010/main" val="1114891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endParaRPr lang="en-US" sz="2400" dirty="0">
              <a:solidFill>
                <a:srgbClr val="0000FF"/>
              </a:solidFill>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cs typeface="Courier New" panose="02070309020205020404" pitchFamily="49" charset="0"/>
              </a:rPr>
              <a:t>What happens when you run the script?</a:t>
            </a:r>
          </a:p>
        </p:txBody>
      </p:sp>
    </p:spTree>
    <p:extLst>
      <p:ext uri="{BB962C8B-B14F-4D97-AF65-F5344CB8AC3E}">
        <p14:creationId xmlns:p14="http://schemas.microsoft.com/office/powerpoint/2010/main" val="854929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endParaRPr lang="en-US" sz="2400" dirty="0">
              <a:solidFill>
                <a:srgbClr val="0000FF"/>
              </a:solidFill>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cs typeface="Courier New" panose="02070309020205020404" pitchFamily="49" charset="0"/>
              </a:rPr>
              <a:t>What happens when you run the script?</a:t>
            </a:r>
          </a:p>
        </p:txBody>
      </p:sp>
      <p:pic>
        <p:nvPicPr>
          <p:cNvPr id="7" name="Picture 6"/>
          <p:cNvPicPr>
            <a:picLocks noChangeAspect="1"/>
          </p:cNvPicPr>
          <p:nvPr/>
        </p:nvPicPr>
        <p:blipFill>
          <a:blip r:embed="rId2"/>
          <a:stretch>
            <a:fillRect/>
          </a:stretch>
        </p:blipFill>
        <p:spPr>
          <a:xfrm>
            <a:off x="2505075" y="4830856"/>
            <a:ext cx="4133850" cy="1104900"/>
          </a:xfrm>
          <a:prstGeom prst="rect">
            <a:avLst/>
          </a:prstGeom>
        </p:spPr>
      </p:pic>
    </p:spTree>
    <p:extLst>
      <p:ext uri="{BB962C8B-B14F-4D97-AF65-F5344CB8AC3E}">
        <p14:creationId xmlns:p14="http://schemas.microsoft.com/office/powerpoint/2010/main" val="403977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a:xfrm>
            <a:off x="628650" y="1785669"/>
            <a:ext cx="7886700" cy="4391294"/>
          </a:xfrm>
        </p:spPr>
        <p:txBody>
          <a:bodyPr>
            <a:normAutofit/>
          </a:bodyPr>
          <a:lstStyle/>
          <a:p>
            <a:pPr marL="0" indent="0">
              <a:buNone/>
            </a:pPr>
            <a:r>
              <a:rPr lang="en-US" sz="2400" dirty="0">
                <a:cs typeface="Courier New" panose="02070309020205020404" pitchFamily="49" charset="0"/>
              </a:rPr>
              <a:t>See what happens with:</a:t>
            </a:r>
          </a:p>
          <a:p>
            <a:pPr marL="0" indent="0">
              <a:buNone/>
            </a:pPr>
            <a:r>
              <a:rPr lang="en-US" sz="2400" dirty="0">
                <a:latin typeface="Courier New" panose="02070309020205020404" pitchFamily="49" charset="0"/>
                <a:cs typeface="Courier New" panose="02070309020205020404" pitchFamily="49" charset="0"/>
              </a:rPr>
              <a:t>bash hello.sh</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3289601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a:xfrm>
            <a:off x="628650" y="1785669"/>
            <a:ext cx="7886700" cy="4391294"/>
          </a:xfrm>
        </p:spPr>
        <p:txBody>
          <a:bodyPr>
            <a:normAutofit fontScale="92500" lnSpcReduction="10000"/>
          </a:bodyPr>
          <a:lstStyle/>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600" dirty="0">
              <a:cs typeface="Courier New" panose="02070309020205020404" pitchFamily="49" charset="0"/>
            </a:endParaRPr>
          </a:p>
          <a:p>
            <a:pPr marL="0" indent="0">
              <a:buNone/>
            </a:pPr>
            <a:r>
              <a:rPr lang="en-US" sz="2600" dirty="0">
                <a:cs typeface="Courier New" panose="02070309020205020404" pitchFamily="49" charset="0"/>
              </a:rPr>
              <a:t>Why is the script executing, even though we don’t have permission!?!?</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1176337" y="2390775"/>
            <a:ext cx="6791325" cy="2076450"/>
          </a:xfrm>
          <a:prstGeom prst="rect">
            <a:avLst/>
          </a:prstGeom>
        </p:spPr>
      </p:pic>
      <p:sp>
        <p:nvSpPr>
          <p:cNvPr id="5" name="Rectangle 4"/>
          <p:cNvSpPr/>
          <p:nvPr/>
        </p:nvSpPr>
        <p:spPr>
          <a:xfrm>
            <a:off x="1361895" y="3429000"/>
            <a:ext cx="363388" cy="2329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33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1604"/>
            <a:ext cx="7886700" cy="1325563"/>
          </a:xfrm>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a:xfrm>
            <a:off x="628650" y="1761344"/>
            <a:ext cx="7886700" cy="4691921"/>
          </a:xfrm>
        </p:spPr>
        <p:txBody>
          <a:bodyPr>
            <a:normAutofit lnSpcReduction="10000"/>
          </a:bodyPr>
          <a:lstStyle/>
          <a:p>
            <a:pPr marL="0" indent="0">
              <a:buNone/>
            </a:pPr>
            <a:r>
              <a:rPr lang="en-US" sz="2400" dirty="0">
                <a:cs typeface="Courier New" panose="02070309020205020404" pitchFamily="49" charset="0"/>
              </a:rPr>
              <a:t>Fun fact: The execute permission is not a </a:t>
            </a:r>
            <a:r>
              <a:rPr lang="en-US" sz="2400" i="1" dirty="0">
                <a:cs typeface="Courier New" panose="02070309020205020404" pitchFamily="49" charset="0"/>
              </a:rPr>
              <a:t>security</a:t>
            </a:r>
            <a:r>
              <a:rPr lang="en-US" sz="2400" dirty="0">
                <a:cs typeface="Courier New" panose="02070309020205020404" pitchFamily="49" charset="0"/>
              </a:rPr>
              <a:t> feature – instead, it’s a flag to the system that a script is </a:t>
            </a:r>
            <a:r>
              <a:rPr lang="en-US" sz="2400" dirty="0" smtClean="0">
                <a:cs typeface="Courier New" panose="02070309020205020404" pitchFamily="49" charset="0"/>
              </a:rPr>
              <a:t>executable, and the system now knows to look for a </a:t>
            </a:r>
            <a:r>
              <a:rPr lang="en-US" sz="2400" dirty="0" smtClean="0">
                <a:latin typeface="Courier New" panose="02070309020205020404" pitchFamily="49" charset="0"/>
                <a:cs typeface="Courier New" panose="02070309020205020404" pitchFamily="49" charset="0"/>
              </a:rPr>
              <a:t>#!</a:t>
            </a:r>
            <a:r>
              <a:rPr lang="en-US" sz="2400" dirty="0" smtClean="0">
                <a:cs typeface="Courier New" panose="02070309020205020404" pitchFamily="49" charset="0"/>
              </a:rPr>
              <a:t> header line to know what program to use to </a:t>
            </a:r>
            <a:r>
              <a:rPr lang="en-US" sz="2400" i="1" dirty="0" smtClean="0">
                <a:cs typeface="Courier New" panose="02070309020205020404" pitchFamily="49" charset="0"/>
              </a:rPr>
              <a:t>interpret</a:t>
            </a:r>
            <a:r>
              <a:rPr lang="en-US" sz="2400" dirty="0" smtClean="0">
                <a:cs typeface="Courier New" panose="02070309020205020404" pitchFamily="49" charset="0"/>
              </a:rPr>
              <a:t> the instructions in your script.</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So when we run a script with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we are executing </a:t>
            </a:r>
            <a:r>
              <a:rPr lang="en-US" sz="2400" i="1" dirty="0">
                <a:cs typeface="Courier New" panose="02070309020205020404" pitchFamily="49" charset="0"/>
              </a:rPr>
              <a:t>hello.sh</a:t>
            </a:r>
            <a:r>
              <a:rPr lang="en-US" sz="2400" dirty="0">
                <a:cs typeface="Courier New" panose="02070309020205020404" pitchFamily="49" charset="0"/>
              </a:rPr>
              <a:t>, which the system does not recognize as executable</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When we run the script with </a:t>
            </a:r>
            <a:r>
              <a:rPr lang="en-US" sz="2400" dirty="0">
                <a:latin typeface="Courier New" panose="02070309020205020404" pitchFamily="49" charset="0"/>
                <a:cs typeface="Courier New" panose="02070309020205020404" pitchFamily="49" charset="0"/>
              </a:rPr>
              <a:t>bash hello.sh</a:t>
            </a:r>
            <a:r>
              <a:rPr lang="en-US" sz="2400" dirty="0">
                <a:cs typeface="Courier New" panose="02070309020205020404" pitchFamily="49" charset="0"/>
              </a:rPr>
              <a:t>, we are executing </a:t>
            </a:r>
            <a:r>
              <a:rPr lang="en-US" sz="2400" i="1" dirty="0">
                <a:cs typeface="Courier New" panose="02070309020205020404" pitchFamily="49" charset="0"/>
              </a:rPr>
              <a:t>bash</a:t>
            </a:r>
            <a:r>
              <a:rPr lang="en-US" sz="2400" dirty="0">
                <a:cs typeface="Courier New" panose="02070309020205020404" pitchFamily="49" charset="0"/>
              </a:rPr>
              <a:t>, which is reading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then executing the commands it has read</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238193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1604"/>
            <a:ext cx="7886700" cy="1325563"/>
          </a:xfrm>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a:xfrm>
            <a:off x="628650" y="1761344"/>
            <a:ext cx="4610412" cy="4691921"/>
          </a:xfrm>
        </p:spPr>
        <p:txBody>
          <a:bodyPr>
            <a:normAutofit/>
          </a:bodyPr>
          <a:lstStyle/>
          <a:p>
            <a:pPr marL="0" indent="0">
              <a:buNone/>
            </a:pPr>
            <a:r>
              <a:rPr lang="en-US" sz="2400" dirty="0">
                <a:cs typeface="Courier New" panose="02070309020205020404" pitchFamily="49" charset="0"/>
              </a:rPr>
              <a:t>The difference between the two: </a:t>
            </a:r>
          </a:p>
          <a:p>
            <a:pPr marL="0" indent="0">
              <a:buNone/>
            </a:pPr>
            <a:r>
              <a:rPr lang="en-US" sz="2400" dirty="0">
                <a:cs typeface="Courier New" panose="02070309020205020404" pitchFamily="49" charset="0"/>
              </a:rPr>
              <a:t>In scenario 1,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is telling the system what to do. </a:t>
            </a:r>
          </a:p>
          <a:p>
            <a:pPr marL="0" indent="0">
              <a:buNone/>
            </a:pPr>
            <a:r>
              <a:rPr lang="en-US" sz="2400" dirty="0">
                <a:cs typeface="Courier New" panose="02070309020205020404" pitchFamily="49" charset="0"/>
              </a:rPr>
              <a:t/>
            </a:r>
            <a:br>
              <a:rPr lang="en-US" sz="2400" dirty="0">
                <a:cs typeface="Courier New" panose="02070309020205020404" pitchFamily="49" charset="0"/>
              </a:rPr>
            </a:br>
            <a:r>
              <a:rPr lang="en-US" sz="2400" dirty="0">
                <a:cs typeface="Courier New" panose="02070309020205020404" pitchFamily="49" charset="0"/>
              </a:rPr>
              <a:t>In scenario 2, </a:t>
            </a: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is reading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then </a:t>
            </a: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is telling the system what to do. </a:t>
            </a:r>
          </a:p>
          <a:p>
            <a:pPr marL="0" indent="0">
              <a:buNone/>
            </a:pPr>
            <a:r>
              <a:rPr lang="en-US" sz="2400" dirty="0">
                <a:cs typeface="Courier New" panose="02070309020205020404" pitchFamily="49" charset="0"/>
              </a:rPr>
              <a:t/>
            </a: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has executable permissions, so it can ‘boss’ the system around, but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currently doesn’t, so it can’t.</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pic>
        <p:nvPicPr>
          <p:cNvPr id="1026" name="Picture 2" descr="http://www.lolshouse.net/wp-content/uploads/2013/03/0614-You-Cant-Tell-Me-What-To-D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533" y="2287846"/>
            <a:ext cx="3239749" cy="295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8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Try changing the permissions on </a:t>
            </a:r>
            <a:r>
              <a:rPr lang="en-US" sz="2400" dirty="0">
                <a:latin typeface="Courier New" panose="02070309020205020404" pitchFamily="49" charset="0"/>
                <a:cs typeface="Courier New" panose="02070309020205020404" pitchFamily="49" charset="0"/>
              </a:rPr>
              <a:t>hello.sh</a:t>
            </a:r>
            <a:r>
              <a:rPr lang="en-US" sz="2400" dirty="0"/>
              <a:t> to make it executable for you, the owner</a:t>
            </a:r>
          </a:p>
          <a:p>
            <a:pPr marL="0" indent="0">
              <a:buNone/>
            </a:pPr>
            <a:endParaRPr lang="en-US" sz="2400" dirty="0"/>
          </a:p>
          <a:p>
            <a:pPr marL="0" indent="0">
              <a:buNone/>
            </a:pPr>
            <a:r>
              <a:rPr lang="en-US" sz="2400" dirty="0"/>
              <a:t>How would you change the Execute permission for hello.sh?</a:t>
            </a:r>
          </a:p>
          <a:p>
            <a:pPr marL="0" indent="0">
              <a:buNone/>
            </a:pPr>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 hello.sh</a:t>
            </a:r>
          </a:p>
          <a:p>
            <a:pPr marL="0" indent="0">
              <a:buNone/>
            </a:pPr>
            <a:endParaRPr lang="en-US" sz="2400" dirty="0"/>
          </a:p>
          <a:p>
            <a:pPr marL="0" indent="0">
              <a:buNone/>
            </a:pPr>
            <a:r>
              <a:rPr lang="en-US" sz="2400" dirty="0"/>
              <a:t>Remember: read = 4, write = 2, execute = 1</a:t>
            </a:r>
          </a:p>
          <a:p>
            <a:pPr marL="0" indent="0">
              <a:buNone/>
            </a:pPr>
            <a:endParaRPr lang="en-US" dirty="0"/>
          </a:p>
        </p:txBody>
      </p:sp>
    </p:spTree>
    <p:extLst>
      <p:ext uri="{BB962C8B-B14F-4D97-AF65-F5344CB8AC3E}">
        <p14:creationId xmlns:p14="http://schemas.microsoft.com/office/powerpoint/2010/main" val="1025779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Autofit/>
          </a:bodyPr>
          <a:lstStyle/>
          <a:p>
            <a:pPr marL="0" indent="0">
              <a:buNone/>
            </a:pPr>
            <a:r>
              <a:rPr lang="en-US" sz="2400" dirty="0" smtClean="0">
                <a:solidFill>
                  <a:srgbClr val="FF0000"/>
                </a:solidFill>
              </a:rPr>
              <a:t>Exercise 2:</a:t>
            </a:r>
          </a:p>
          <a:p>
            <a:pPr marL="0" indent="0">
              <a:buNone/>
            </a:pPr>
            <a:r>
              <a:rPr lang="en-US" sz="2400" dirty="0" smtClean="0">
                <a:solidFill>
                  <a:srgbClr val="FF0000"/>
                </a:solidFill>
              </a:rPr>
              <a:t>Try </a:t>
            </a:r>
            <a:r>
              <a:rPr lang="en-US" sz="2400" dirty="0">
                <a:solidFill>
                  <a:srgbClr val="FF0000"/>
                </a:solidFill>
              </a:rPr>
              <a:t>changing the permissions on hello.sh to make it executable for you, the owner</a:t>
            </a:r>
          </a:p>
          <a:p>
            <a:pPr marL="0" indent="0">
              <a:buNone/>
            </a:pPr>
            <a:endParaRPr lang="en-US" sz="2400" dirty="0"/>
          </a:p>
          <a:p>
            <a:pPr marL="0" indent="0">
              <a:buNone/>
            </a:pPr>
            <a:r>
              <a:rPr lang="en-US" sz="2400" dirty="0"/>
              <a:t>How would you change the execute permission for hello.sh?</a:t>
            </a:r>
          </a:p>
          <a:p>
            <a:pPr marL="0" indent="0">
              <a:buNone/>
            </a:pPr>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 hello.sh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t>Remember: read = 4, write = 2, execute = 1</a:t>
            </a:r>
          </a:p>
          <a:p>
            <a:pPr marL="0" indent="0">
              <a:buNone/>
            </a:pPr>
            <a:endParaRPr lang="en-US" sz="2400" dirty="0"/>
          </a:p>
          <a:p>
            <a:pPr marL="0" indent="0">
              <a:buNone/>
            </a:pPr>
            <a:endParaRPr lang="en-US" sz="2400" dirty="0">
              <a:solidFill>
                <a:srgbClr val="0000FF"/>
              </a:solidFill>
            </a:endParaRPr>
          </a:p>
          <a:p>
            <a:pPr marL="0" indent="0">
              <a:buNone/>
            </a:pPr>
            <a:endParaRPr lang="en-US" sz="2400"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8252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normAutofit fontScale="77500" lnSpcReduction="20000"/>
          </a:bodyPr>
          <a:lstStyle/>
          <a:p>
            <a:r>
              <a:rPr lang="en-US" dirty="0"/>
              <a:t>All exercise activities from this workshop are available at:</a:t>
            </a:r>
          </a:p>
          <a:p>
            <a:pPr marL="0" indent="0">
              <a:buNone/>
            </a:pPr>
            <a:r>
              <a:rPr lang="en-US" dirty="0">
                <a:hlinkClick r:id="rId2"/>
              </a:rPr>
              <a:t>https://</a:t>
            </a:r>
            <a:r>
              <a:rPr lang="en-US" dirty="0" smtClean="0">
                <a:hlinkClick r:id="rId2"/>
              </a:rPr>
              <a:t>github.com/cmmann/20180302-unix-adv</a:t>
            </a:r>
            <a:endParaRPr lang="en-US" dirty="0"/>
          </a:p>
          <a:p>
            <a:endParaRPr lang="en-US" dirty="0"/>
          </a:p>
          <a:p>
            <a:r>
              <a:rPr lang="en-US" dirty="0"/>
              <a:t>Supporting materials are available at:</a:t>
            </a:r>
          </a:p>
          <a:p>
            <a:pPr marL="0" indent="0">
              <a:buNone/>
            </a:pPr>
            <a:r>
              <a:rPr lang="en-US" dirty="0">
                <a:hlinkClick r:id="rId3"/>
              </a:rPr>
              <a:t>https://</a:t>
            </a:r>
            <a:r>
              <a:rPr lang="en-US" dirty="0" smtClean="0">
                <a:hlinkClick r:id="rId3"/>
              </a:rPr>
              <a:t>github.com/cmmann/20180302-UNIX-ADVANCED-MATERIALS</a:t>
            </a:r>
            <a:r>
              <a:rPr lang="en-US" dirty="0">
                <a:hlinkClick r:id="rId3"/>
              </a:rPr>
              <a:t>/</a:t>
            </a:r>
            <a:endParaRPr lang="en-US" dirty="0"/>
          </a:p>
          <a:p>
            <a:pPr marL="0" indent="0">
              <a:buNone/>
            </a:pPr>
            <a:endParaRPr lang="en-US" dirty="0"/>
          </a:p>
          <a:p>
            <a:pPr marL="0" indent="0">
              <a:buNone/>
            </a:pPr>
            <a:r>
              <a:rPr lang="en-US" dirty="0"/>
              <a:t>You can download this PowerPoint and follow along on your computer.</a:t>
            </a:r>
          </a:p>
          <a:p>
            <a:pPr marL="0" indent="0">
              <a:buNone/>
            </a:pPr>
            <a:endParaRPr lang="en-US" dirty="0"/>
          </a:p>
          <a:p>
            <a:endParaRPr lang="en-US" dirty="0"/>
          </a:p>
          <a:p>
            <a:r>
              <a:rPr lang="en-US" dirty="0"/>
              <a:t>You will probably benefit quite a bit from downloading (and using) the cheat sheet!</a:t>
            </a:r>
            <a:endParaRPr lang="en-US" dirty="0"/>
          </a:p>
        </p:txBody>
      </p:sp>
    </p:spTree>
    <p:extLst>
      <p:ext uri="{BB962C8B-B14F-4D97-AF65-F5344CB8AC3E}">
        <p14:creationId xmlns:p14="http://schemas.microsoft.com/office/powerpoint/2010/main" val="22463946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Try executing the script now:</a:t>
            </a:r>
          </a:p>
          <a:p>
            <a:pPr marL="0" indent="0">
              <a:buNone/>
            </a:pPr>
            <a:r>
              <a:rPr lang="en-US" sz="2400" dirty="0">
                <a:latin typeface="Courier New" panose="02070309020205020404" pitchFamily="49" charset="0"/>
                <a:cs typeface="Courier New" panose="02070309020205020404" pitchFamily="49" charset="0"/>
              </a:rPr>
              <a:t>./hello.sh</a:t>
            </a:r>
          </a:p>
        </p:txBody>
      </p:sp>
      <p:pic>
        <p:nvPicPr>
          <p:cNvPr id="5" name="Picture 4"/>
          <p:cNvPicPr>
            <a:picLocks noChangeAspect="1"/>
          </p:cNvPicPr>
          <p:nvPr/>
        </p:nvPicPr>
        <p:blipFill>
          <a:blip r:embed="rId2"/>
          <a:stretch>
            <a:fillRect/>
          </a:stretch>
        </p:blipFill>
        <p:spPr>
          <a:xfrm>
            <a:off x="1200150" y="3343461"/>
            <a:ext cx="6743700" cy="2609850"/>
          </a:xfrm>
          <a:prstGeom prst="rect">
            <a:avLst/>
          </a:prstGeom>
        </p:spPr>
      </p:pic>
    </p:spTree>
    <p:extLst>
      <p:ext uri="{BB962C8B-B14F-4D97-AF65-F5344CB8AC3E}">
        <p14:creationId xmlns:p14="http://schemas.microsoft.com/office/powerpoint/2010/main" val="261794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sz="2400" dirty="0"/>
              <a:t>If Execute permission isn’t providing security, then what is?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2039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If Execute permission isn’t providing security, then what is? </a:t>
            </a:r>
          </a:p>
          <a:p>
            <a:pPr marL="0" indent="0">
              <a:buNone/>
            </a:pPr>
            <a:endParaRPr lang="en-US" sz="2400" dirty="0"/>
          </a:p>
          <a:p>
            <a:pPr marL="0" indent="0">
              <a:buNone/>
            </a:pPr>
            <a:r>
              <a:rPr lang="en-US" sz="2400" dirty="0"/>
              <a:t>Read and Write permissions!</a:t>
            </a:r>
          </a:p>
          <a:p>
            <a:pPr marL="0" indent="0">
              <a:buNone/>
            </a:pPr>
            <a:endParaRPr lang="en-US" sz="2400" dirty="0"/>
          </a:p>
          <a:p>
            <a:pPr marL="0" indent="0">
              <a:buNone/>
            </a:pPr>
            <a:r>
              <a:rPr lang="en-US" sz="2400" dirty="0"/>
              <a:t>Try changing permission of </a:t>
            </a:r>
            <a:r>
              <a:rPr lang="en-US" sz="2400" dirty="0">
                <a:latin typeface="Courier New" panose="02070309020205020404" pitchFamily="49" charset="0"/>
                <a:cs typeface="Courier New" panose="02070309020205020404" pitchFamily="49" charset="0"/>
              </a:rPr>
              <a:t>hello.sh </a:t>
            </a:r>
            <a:r>
              <a:rPr lang="en-US" sz="2400" dirty="0"/>
              <a:t>so that you have Write and Execute, but not Read:</a:t>
            </a:r>
          </a:p>
        </p:txBody>
      </p:sp>
    </p:spTree>
    <p:extLst>
      <p:ext uri="{BB962C8B-B14F-4D97-AF65-F5344CB8AC3E}">
        <p14:creationId xmlns:p14="http://schemas.microsoft.com/office/powerpoint/2010/main" val="1438573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If Execute permission isn’t providing security, then what is? </a:t>
            </a:r>
          </a:p>
          <a:p>
            <a:pPr marL="0" indent="0">
              <a:buNone/>
            </a:pPr>
            <a:endParaRPr lang="en-US" sz="2400" dirty="0"/>
          </a:p>
          <a:p>
            <a:pPr marL="0" indent="0">
              <a:buNone/>
            </a:pPr>
            <a:r>
              <a:rPr lang="en-US" sz="2400" dirty="0"/>
              <a:t>Read and Write permissions!</a:t>
            </a:r>
          </a:p>
          <a:p>
            <a:pPr marL="0" indent="0">
              <a:buNone/>
            </a:pPr>
            <a:endParaRPr lang="en-US" sz="2400" dirty="0"/>
          </a:p>
          <a:p>
            <a:pPr marL="0" indent="0">
              <a:buNone/>
            </a:pPr>
            <a:r>
              <a:rPr lang="en-US" sz="2400" dirty="0"/>
              <a:t>Try changing permission of </a:t>
            </a:r>
            <a:r>
              <a:rPr lang="en-US" sz="2400" dirty="0">
                <a:latin typeface="Courier New" panose="02070309020205020404" pitchFamily="49" charset="0"/>
                <a:cs typeface="Courier New" panose="02070309020205020404" pitchFamily="49" charset="0"/>
              </a:rPr>
              <a:t>hello.sh </a:t>
            </a:r>
            <a:r>
              <a:rPr lang="en-US" sz="2400" dirty="0"/>
              <a:t>so that you have Write and Execute, but not Read:</a:t>
            </a:r>
          </a:p>
          <a:p>
            <a:pPr marL="0" indent="0">
              <a:buNone/>
            </a:pPr>
            <a:endParaRPr lang="en-US" sz="2400" dirty="0">
              <a:solidFill>
                <a:srgbClr val="0000FF"/>
              </a:solidFill>
              <a:latin typeface="Courier New" panose="02070309020205020404" pitchFamily="49" charset="0"/>
              <a:cs typeface="Courier New" panose="02070309020205020404" pitchFamily="49" charset="0"/>
            </a:endParaRPr>
          </a:p>
          <a:p>
            <a:pPr marL="0" indent="0">
              <a:buNone/>
            </a:pPr>
            <a:endParaRPr lang="en-US" sz="2400" dirty="0"/>
          </a:p>
        </p:txBody>
      </p:sp>
    </p:spTree>
    <p:extLst>
      <p:ext uri="{BB962C8B-B14F-4D97-AF65-F5344CB8AC3E}">
        <p14:creationId xmlns:p14="http://schemas.microsoft.com/office/powerpoint/2010/main" val="42188073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grpSp>
        <p:nvGrpSpPr>
          <p:cNvPr id="7" name="Group 6"/>
          <p:cNvGrpSpPr/>
          <p:nvPr/>
        </p:nvGrpSpPr>
        <p:grpSpPr>
          <a:xfrm>
            <a:off x="1204912" y="2394008"/>
            <a:ext cx="6734175" cy="2605928"/>
            <a:chOff x="1204912" y="1876425"/>
            <a:chExt cx="6734175" cy="2605928"/>
          </a:xfrm>
        </p:grpSpPr>
        <p:pic>
          <p:nvPicPr>
            <p:cNvPr id="5" name="Picture 4"/>
            <p:cNvPicPr>
              <a:picLocks noChangeAspect="1"/>
            </p:cNvPicPr>
            <p:nvPr/>
          </p:nvPicPr>
          <p:blipFill rotWithShape="1">
            <a:blip r:embed="rId2"/>
            <a:srcRect b="50433"/>
            <a:stretch/>
          </p:blipFill>
          <p:spPr>
            <a:xfrm>
              <a:off x="1204912" y="1876425"/>
              <a:ext cx="6734175" cy="1539128"/>
            </a:xfrm>
            <a:prstGeom prst="rect">
              <a:avLst/>
            </a:prstGeom>
          </p:spPr>
        </p:pic>
        <p:pic>
          <p:nvPicPr>
            <p:cNvPr id="6" name="Picture 5"/>
            <p:cNvPicPr>
              <a:picLocks noChangeAspect="1"/>
            </p:cNvPicPr>
            <p:nvPr/>
          </p:nvPicPr>
          <p:blipFill rotWithShape="1">
            <a:blip r:embed="rId2"/>
            <a:srcRect t="65644"/>
            <a:stretch/>
          </p:blipFill>
          <p:spPr>
            <a:xfrm>
              <a:off x="1204912" y="3415553"/>
              <a:ext cx="6734175" cy="1066800"/>
            </a:xfrm>
            <a:prstGeom prst="rect">
              <a:avLst/>
            </a:prstGeom>
          </p:spPr>
        </p:pic>
      </p:grpSp>
    </p:spTree>
    <p:extLst>
      <p:ext uri="{BB962C8B-B14F-4D97-AF65-F5344CB8AC3E}">
        <p14:creationId xmlns:p14="http://schemas.microsoft.com/office/powerpoint/2010/main" val="39986645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dirty="0"/>
              <a:t>Why don’t they work?</a:t>
            </a:r>
          </a:p>
          <a:p>
            <a:pPr marL="0" indent="0">
              <a:buNone/>
            </a:pPr>
            <a:endParaRPr lang="en-US" dirty="0"/>
          </a:p>
        </p:txBody>
      </p:sp>
    </p:spTree>
    <p:extLst>
      <p:ext uri="{BB962C8B-B14F-4D97-AF65-F5344CB8AC3E}">
        <p14:creationId xmlns:p14="http://schemas.microsoft.com/office/powerpoint/2010/main" val="31815111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dirty="0"/>
              <a:t>Why don’t they work?</a:t>
            </a:r>
          </a:p>
          <a:p>
            <a:pPr marL="0" indent="0">
              <a:buNone/>
            </a:pPr>
            <a:endParaRPr lang="en-US" dirty="0"/>
          </a:p>
          <a:p>
            <a:pPr marL="0" indent="0">
              <a:buNone/>
            </a:pPr>
            <a:r>
              <a:rPr lang="en-US" dirty="0">
                <a:solidFill>
                  <a:srgbClr val="0000FF"/>
                </a:solidFill>
              </a:rPr>
              <a:t>Because without Read permission, the system can’t read the commands in the file, regardless of how it’s called!</a:t>
            </a:r>
          </a:p>
          <a:p>
            <a:pPr marL="0" indent="0">
              <a:buNone/>
            </a:pPr>
            <a:endParaRPr lang="en-US" dirty="0">
              <a:solidFill>
                <a:srgbClr val="0000FF"/>
              </a:solidFill>
            </a:endParaRPr>
          </a:p>
          <a:p>
            <a:pPr marL="0" indent="0">
              <a:buNone/>
            </a:pPr>
            <a:r>
              <a:rPr lang="en-US" dirty="0">
                <a:solidFill>
                  <a:srgbClr val="0000FF"/>
                </a:solidFill>
              </a:rPr>
              <a:t>So Read (and to a lesser extent, Write) permissions are the true ‘security’ features of permissions</a:t>
            </a:r>
          </a:p>
        </p:txBody>
      </p:sp>
    </p:spTree>
    <p:extLst>
      <p:ext uri="{BB962C8B-B14F-4D97-AF65-F5344CB8AC3E}">
        <p14:creationId xmlns:p14="http://schemas.microsoft.com/office/powerpoint/2010/main" val="33288571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lstStyle/>
          <a:p>
            <a:pPr marL="0" indent="0">
              <a:buNone/>
            </a:pPr>
            <a:r>
              <a:rPr lang="en-US" dirty="0"/>
              <a:t>Goal:</a:t>
            </a:r>
          </a:p>
          <a:p>
            <a:pPr marL="0" indent="0">
              <a:buNone/>
            </a:pPr>
            <a:r>
              <a:rPr lang="en-US" dirty="0"/>
              <a:t>	1. Execute </a:t>
            </a:r>
            <a:r>
              <a:rPr lang="en-US" dirty="0">
                <a:latin typeface="Courier New" panose="02070309020205020404" pitchFamily="49" charset="0"/>
                <a:cs typeface="Courier New" panose="02070309020205020404" pitchFamily="49" charset="0"/>
              </a:rPr>
              <a:t>hello.sh</a:t>
            </a:r>
            <a:r>
              <a:rPr lang="en-US" dirty="0"/>
              <a:t> by calling </a:t>
            </a:r>
          </a:p>
          <a:p>
            <a:pPr marL="0" indent="0">
              <a:buNone/>
            </a:pPr>
            <a:r>
              <a:rPr lang="en-US" dirty="0">
                <a:latin typeface="Courier New" panose="02070309020205020404" pitchFamily="49" charset="0"/>
                <a:cs typeface="Courier New" panose="02070309020205020404" pitchFamily="49" charset="0"/>
              </a:rPr>
              <a:t>          ./hello.sh</a:t>
            </a:r>
          </a:p>
        </p:txBody>
      </p:sp>
    </p:spTree>
    <p:extLst>
      <p:ext uri="{BB962C8B-B14F-4D97-AF65-F5344CB8AC3E}">
        <p14:creationId xmlns:p14="http://schemas.microsoft.com/office/powerpoint/2010/main" val="39249108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Condo and </a:t>
            </a:r>
            <a:r>
              <a:rPr lang="en-US" dirty="0" err="1"/>
              <a:t>Slurm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Overview:</a:t>
            </a:r>
          </a:p>
          <a:p>
            <a:pPr marL="0" indent="0">
              <a:buNone/>
            </a:pPr>
            <a:r>
              <a:rPr lang="en-US" sz="2400" dirty="0"/>
              <a:t>Lesson 3.1: High Performance Computing</a:t>
            </a:r>
          </a:p>
          <a:p>
            <a:pPr marL="0" indent="0">
              <a:buNone/>
            </a:pPr>
            <a:r>
              <a:rPr lang="en-US" sz="2400" dirty="0"/>
              <a:t>Lesson 3.2: Condo</a:t>
            </a:r>
          </a:p>
          <a:p>
            <a:pPr marL="0" indent="0">
              <a:buNone/>
            </a:pPr>
            <a:r>
              <a:rPr lang="en-US" sz="2400" dirty="0"/>
              <a:t>Lesson 3.3: </a:t>
            </a:r>
            <a:r>
              <a:rPr lang="en-US" sz="2400" dirty="0" err="1" smtClean="0"/>
              <a:t>Slurm</a:t>
            </a:r>
            <a:endParaRPr lang="en-US" sz="2400" dirty="0" smtClean="0"/>
          </a:p>
          <a:p>
            <a:pPr marL="0" indent="0">
              <a:buNone/>
            </a:pPr>
            <a:r>
              <a:rPr lang="en-US" sz="2400" dirty="0" smtClean="0"/>
              <a:t>Lesson 3.4: </a:t>
            </a:r>
            <a:r>
              <a:rPr lang="en-US" sz="2400" dirty="0" err="1" smtClean="0"/>
              <a:t>Slurm</a:t>
            </a:r>
            <a:r>
              <a:rPr lang="en-US" sz="2400" dirty="0" smtClean="0"/>
              <a:t> Job Script generation</a:t>
            </a:r>
            <a:endParaRPr lang="en-US" sz="2400" dirty="0"/>
          </a:p>
          <a:p>
            <a:pPr marL="0" indent="0">
              <a:buNone/>
            </a:pPr>
            <a:r>
              <a:rPr lang="en-US" sz="2400" dirty="0"/>
              <a:t>Lesson </a:t>
            </a:r>
            <a:r>
              <a:rPr lang="en-US" sz="2400" dirty="0" smtClean="0"/>
              <a:t>3.5: </a:t>
            </a:r>
            <a:r>
              <a:rPr lang="en-US" sz="2400" dirty="0" err="1" smtClean="0"/>
              <a:t>Slurm</a:t>
            </a:r>
            <a:r>
              <a:rPr lang="en-US" sz="2400" dirty="0" smtClean="0"/>
              <a:t> commands</a:t>
            </a:r>
            <a:endParaRPr lang="en-US" sz="2400" dirty="0"/>
          </a:p>
        </p:txBody>
      </p:sp>
    </p:spTree>
    <p:extLst>
      <p:ext uri="{BB962C8B-B14F-4D97-AF65-F5344CB8AC3E}">
        <p14:creationId xmlns:p14="http://schemas.microsoft.com/office/powerpoint/2010/main" val="9207461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2326-80FE-4055-AC5A-79614953DFE9}"/>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D17B0A31-6AB6-4D74-BD18-F899C9EF4B22}"/>
              </a:ext>
            </a:extLst>
          </p:cNvPr>
          <p:cNvSpPr>
            <a:spLocks noGrp="1"/>
          </p:cNvSpPr>
          <p:nvPr>
            <p:ph idx="1"/>
          </p:nvPr>
        </p:nvSpPr>
        <p:spPr>
          <a:xfrm>
            <a:off x="628650" y="1825625"/>
            <a:ext cx="7886700" cy="587791"/>
          </a:xfrm>
        </p:spPr>
        <p:txBody>
          <a:bodyPr/>
          <a:lstStyle/>
          <a:p>
            <a:r>
              <a:rPr lang="en-US" dirty="0" smtClean="0"/>
              <a:t>Also known simply as “HPC”</a:t>
            </a:r>
          </a:p>
          <a:p>
            <a:pPr marL="0" indent="0">
              <a:buNone/>
            </a:pPr>
            <a:endParaRPr lang="en-US" dirty="0"/>
          </a:p>
        </p:txBody>
      </p:sp>
      <p:pic>
        <p:nvPicPr>
          <p:cNvPr id="5" name="Picture 4"/>
          <p:cNvPicPr>
            <a:picLocks noChangeAspect="1"/>
          </p:cNvPicPr>
          <p:nvPr/>
        </p:nvPicPr>
        <p:blipFill>
          <a:blip r:embed="rId2"/>
          <a:stretch>
            <a:fillRect/>
          </a:stretch>
        </p:blipFill>
        <p:spPr>
          <a:xfrm>
            <a:off x="869507" y="2340808"/>
            <a:ext cx="7419975" cy="1771650"/>
          </a:xfrm>
          <a:prstGeom prst="rect">
            <a:avLst/>
          </a:prstGeom>
        </p:spPr>
      </p:pic>
      <p:sp>
        <p:nvSpPr>
          <p:cNvPr id="6" name="TextBox 5"/>
          <p:cNvSpPr txBox="1"/>
          <p:nvPr/>
        </p:nvSpPr>
        <p:spPr>
          <a:xfrm>
            <a:off x="4720876" y="3774700"/>
            <a:ext cx="3568606" cy="276999"/>
          </a:xfrm>
          <a:prstGeom prst="rect">
            <a:avLst/>
          </a:prstGeom>
          <a:noFill/>
        </p:spPr>
        <p:txBody>
          <a:bodyPr wrap="none" rtlCol="0">
            <a:spAutoFit/>
          </a:bodyPr>
          <a:lstStyle/>
          <a:p>
            <a:r>
              <a:rPr lang="en-US" sz="1200" i="1" dirty="0" smtClean="0">
                <a:solidFill>
                  <a:schemeClr val="bg2">
                    <a:lumMod val="50000"/>
                  </a:schemeClr>
                </a:solidFill>
              </a:rPr>
              <a:t>https</a:t>
            </a:r>
            <a:r>
              <a:rPr lang="en-US" sz="1200" i="1" dirty="0">
                <a:solidFill>
                  <a:schemeClr val="bg2">
                    <a:lumMod val="50000"/>
                  </a:schemeClr>
                </a:solidFill>
              </a:rPr>
              <a:t>://insidehpc.com/hpc-basic-training/what-is-hpc</a:t>
            </a:r>
            <a:r>
              <a:rPr lang="en-US" sz="1200" i="1" dirty="0" smtClean="0">
                <a:solidFill>
                  <a:schemeClr val="bg2">
                    <a:lumMod val="50000"/>
                  </a:schemeClr>
                </a:solidFill>
              </a:rPr>
              <a:t>/</a:t>
            </a:r>
            <a:endParaRPr lang="en-US" sz="1200" i="1" dirty="0">
              <a:solidFill>
                <a:schemeClr val="bg2">
                  <a:lumMod val="50000"/>
                </a:schemeClr>
              </a:solidFill>
            </a:endParaRPr>
          </a:p>
        </p:txBody>
      </p:sp>
      <p:pic>
        <p:nvPicPr>
          <p:cNvPr id="1026" name="Picture 2" descr="http://www.ticra.com/sites/default/files/pictures/SW_screendumps/til%20MPI%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507" y="4269097"/>
            <a:ext cx="3718863" cy="25139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28650" y="6644549"/>
            <a:ext cx="4572000" cy="276999"/>
          </a:xfrm>
          <a:prstGeom prst="rect">
            <a:avLst/>
          </a:prstGeom>
        </p:spPr>
        <p:txBody>
          <a:bodyPr>
            <a:spAutoFit/>
          </a:bodyPr>
          <a:lstStyle/>
          <a:p>
            <a:r>
              <a:rPr lang="en-US" sz="1200" dirty="0"/>
              <a:t>http://www.ticra.com/products/software/grasp/mpi-hpc-linux-cluster</a:t>
            </a:r>
          </a:p>
        </p:txBody>
      </p:sp>
      <p:sp>
        <p:nvSpPr>
          <p:cNvPr id="9" name="TextBox 8"/>
          <p:cNvSpPr txBox="1"/>
          <p:nvPr/>
        </p:nvSpPr>
        <p:spPr>
          <a:xfrm>
            <a:off x="5037944" y="4718159"/>
            <a:ext cx="3096406" cy="1477328"/>
          </a:xfrm>
          <a:prstGeom prst="rect">
            <a:avLst/>
          </a:prstGeom>
          <a:noFill/>
        </p:spPr>
        <p:txBody>
          <a:bodyPr wrap="square" rtlCol="0">
            <a:spAutoFit/>
          </a:bodyPr>
          <a:lstStyle/>
          <a:p>
            <a:r>
              <a:rPr lang="en-US" dirty="0" smtClean="0"/>
              <a:t>Typically, an HPC resource consists of a “cluster” of computational nodes, so sometimes you will hear HPC referred to as a “cluster”</a:t>
            </a:r>
            <a:endParaRPr lang="en-US" dirty="0"/>
          </a:p>
        </p:txBody>
      </p:sp>
    </p:spTree>
    <p:extLst>
      <p:ext uri="{BB962C8B-B14F-4D97-AF65-F5344CB8AC3E}">
        <p14:creationId xmlns:p14="http://schemas.microsoft.com/office/powerpoint/2010/main" val="18903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p>
        </p:txBody>
      </p:sp>
      <p:sp>
        <p:nvSpPr>
          <p:cNvPr id="3" name="Content Placeholder 2"/>
          <p:cNvSpPr>
            <a:spLocks noGrp="1"/>
          </p:cNvSpPr>
          <p:nvPr>
            <p:ph idx="1"/>
          </p:nvPr>
        </p:nvSpPr>
        <p:spPr>
          <a:xfrm>
            <a:off x="628650" y="1825625"/>
            <a:ext cx="4114800" cy="4351338"/>
          </a:xfrm>
        </p:spPr>
        <p:txBody>
          <a:bodyPr>
            <a:normAutofit fontScale="85000" lnSpcReduction="20000"/>
          </a:bodyPr>
          <a:lstStyle/>
          <a:p>
            <a:pPr marL="0" indent="0">
              <a:buNone/>
            </a:pPr>
            <a:r>
              <a:rPr lang="en-US" sz="2200" dirty="0"/>
              <a:t>Mac/Linux:</a:t>
            </a:r>
          </a:p>
          <a:p>
            <a:pPr marL="0" indent="0">
              <a:buNone/>
            </a:pPr>
            <a:r>
              <a:rPr lang="en-US" sz="2200" dirty="0"/>
              <a:t>Open terminal</a:t>
            </a:r>
          </a:p>
          <a:p>
            <a:pPr marL="0" indent="0">
              <a:buNone/>
            </a:pPr>
            <a:r>
              <a:rPr lang="en-US" sz="2200" dirty="0" err="1">
                <a:latin typeface="Courier New" panose="02070309020205020404" pitchFamily="49" charset="0"/>
                <a:cs typeface="Courier New" panose="02070309020205020404" pitchFamily="49" charset="0"/>
              </a:rPr>
              <a:t>ssh</a:t>
            </a:r>
            <a:r>
              <a:rPr lang="en-US" sz="2200" dirty="0">
                <a:latin typeface="Courier New" panose="02070309020205020404" pitchFamily="49" charset="0"/>
                <a:cs typeface="Courier New" panose="02070309020205020404" pitchFamily="49" charset="0"/>
              </a:rPr>
              <a:t> &lt;your-</a:t>
            </a:r>
            <a:r>
              <a:rPr lang="en-US" sz="2200" dirty="0" err="1">
                <a:latin typeface="Courier New" panose="02070309020205020404" pitchFamily="49" charset="0"/>
                <a:cs typeface="Courier New" panose="02070309020205020404" pitchFamily="49" charset="0"/>
              </a:rPr>
              <a:t>netid</a:t>
            </a:r>
            <a:r>
              <a:rPr lang="en-US" sz="2200" dirty="0">
                <a:latin typeface="Courier New" panose="02070309020205020404" pitchFamily="49" charset="0"/>
                <a:cs typeface="Courier New" panose="02070309020205020404" pitchFamily="49" charset="0"/>
              </a:rPr>
              <a:t>&gt;@training.las.iastate.edu</a:t>
            </a:r>
          </a:p>
          <a:p>
            <a:pPr marL="0" indent="0">
              <a:buNone/>
            </a:pPr>
            <a:endParaRPr lang="en-US" sz="2200" dirty="0"/>
          </a:p>
          <a:p>
            <a:pPr marL="0" indent="0">
              <a:buNone/>
            </a:pPr>
            <a:endParaRPr lang="en-US" sz="2200" dirty="0"/>
          </a:p>
          <a:p>
            <a:pPr marL="0" indent="0">
              <a:buNone/>
            </a:pPr>
            <a:r>
              <a:rPr lang="en-US" sz="2200" dirty="0"/>
              <a:t>Windows:</a:t>
            </a:r>
          </a:p>
          <a:p>
            <a:pPr marL="0" indent="0">
              <a:buNone/>
            </a:pPr>
            <a:r>
              <a:rPr lang="en-US" sz="2200" dirty="0"/>
              <a:t>Open Putty.exe</a:t>
            </a:r>
          </a:p>
          <a:p>
            <a:pPr marL="0" indent="0">
              <a:buNone/>
            </a:pPr>
            <a:r>
              <a:rPr lang="en-US" sz="2200" dirty="0"/>
              <a:t>Enter </a:t>
            </a:r>
          </a:p>
          <a:p>
            <a:pPr marL="0" indent="0">
              <a:buNone/>
            </a:pPr>
            <a:r>
              <a:rPr lang="en-US" sz="2200" dirty="0">
                <a:latin typeface="Courier New" panose="02070309020205020404" pitchFamily="49" charset="0"/>
                <a:cs typeface="Courier New" panose="02070309020205020404" pitchFamily="49" charset="0"/>
              </a:rPr>
              <a:t>&lt;your-</a:t>
            </a:r>
            <a:r>
              <a:rPr lang="en-US" sz="2200" dirty="0" err="1">
                <a:latin typeface="Courier New" panose="02070309020205020404" pitchFamily="49" charset="0"/>
                <a:cs typeface="Courier New" panose="02070309020205020404" pitchFamily="49" charset="0"/>
              </a:rPr>
              <a:t>netid</a:t>
            </a:r>
            <a:r>
              <a:rPr lang="en-US" sz="2200" dirty="0">
                <a:latin typeface="Courier New" panose="02070309020205020404" pitchFamily="49" charset="0"/>
                <a:cs typeface="Courier New" panose="02070309020205020404" pitchFamily="49" charset="0"/>
              </a:rPr>
              <a:t>&gt;@training.las.iastate.edu </a:t>
            </a:r>
            <a:r>
              <a:rPr lang="en-US" sz="2200" dirty="0"/>
              <a:t/>
            </a:r>
            <a:br>
              <a:rPr lang="en-US" sz="2200" dirty="0"/>
            </a:br>
            <a:r>
              <a:rPr lang="en-US" sz="2200" dirty="0"/>
              <a:t>into the Host Name box</a:t>
            </a:r>
          </a:p>
          <a:p>
            <a:pPr marL="0" indent="0">
              <a:buNone/>
            </a:pPr>
            <a:r>
              <a:rPr lang="en-US" dirty="0"/>
              <a:t>	</a:t>
            </a:r>
          </a:p>
        </p:txBody>
      </p:sp>
      <p:pic>
        <p:nvPicPr>
          <p:cNvPr id="5" name="Picture 4"/>
          <p:cNvPicPr>
            <a:picLocks noChangeAspect="1"/>
          </p:cNvPicPr>
          <p:nvPr/>
        </p:nvPicPr>
        <p:blipFill>
          <a:blip r:embed="rId2"/>
          <a:stretch>
            <a:fillRect/>
          </a:stretch>
        </p:blipFill>
        <p:spPr>
          <a:xfrm>
            <a:off x="4983293" y="2202656"/>
            <a:ext cx="3751212" cy="3597275"/>
          </a:xfrm>
          <a:prstGeom prst="rect">
            <a:avLst/>
          </a:prstGeom>
        </p:spPr>
      </p:pic>
    </p:spTree>
    <p:extLst>
      <p:ext uri="{BB962C8B-B14F-4D97-AF65-F5344CB8AC3E}">
        <p14:creationId xmlns:p14="http://schemas.microsoft.com/office/powerpoint/2010/main" val="1001877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lnSpcReduction="10000"/>
          </a:bodyPr>
          <a:lstStyle/>
          <a:p>
            <a:r>
              <a:rPr lang="en-US" sz="2400" dirty="0"/>
              <a:t>Many people can simultaneously use an HPC </a:t>
            </a:r>
            <a:r>
              <a:rPr lang="en-US" sz="2400" dirty="0" smtClean="0"/>
              <a:t>cluster</a:t>
            </a:r>
          </a:p>
          <a:p>
            <a:r>
              <a:rPr lang="en-US" sz="2400" dirty="0" smtClean="0"/>
              <a:t>An HPC resources can perform several computationally intensive jobs at once by distributing those jobs across several computational nodes</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9415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Users communicate with the server through SSH, and connect to a “head” or “login” node</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41" r="42753" b="87188"/>
          <a:stretch/>
        </p:blipFill>
        <p:spPr bwMode="auto">
          <a:xfrm>
            <a:off x="5621312" y="2003086"/>
            <a:ext cx="1034322" cy="5752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24" t="1572" r="34238" b="60032"/>
          <a:stretch/>
        </p:blipFill>
        <p:spPr bwMode="auto">
          <a:xfrm>
            <a:off x="3740046" y="2068644"/>
            <a:ext cx="3417758" cy="1723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579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The user submits a job through the head node to a “scheduler” </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31" t="44808" r="28043" b="42338"/>
          <a:stretch/>
        </p:blipFill>
        <p:spPr bwMode="auto">
          <a:xfrm>
            <a:off x="4766872" y="4017365"/>
            <a:ext cx="2743201" cy="577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490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The scheduler distributes jobs across the “compute” nodes in the cluster, so that jobs can be performed as efficiently as possible</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53" t="64841" r="28172" b="1773"/>
          <a:stretch/>
        </p:blipFill>
        <p:spPr bwMode="auto">
          <a:xfrm>
            <a:off x="3507698" y="4916774"/>
            <a:ext cx="3994879" cy="149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0352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Once the compute nodes have finished performing a job, the results are stored where the user can access them</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183" t="36629" r="5591" b="19635"/>
          <a:stretch/>
        </p:blipFill>
        <p:spPr bwMode="auto">
          <a:xfrm>
            <a:off x="7697448" y="3650105"/>
            <a:ext cx="1116767" cy="196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257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4C4B-4957-49C0-9175-8A206677619D}"/>
              </a:ext>
            </a:extLst>
          </p:cNvPr>
          <p:cNvSpPr>
            <a:spLocks noGrp="1"/>
          </p:cNvSpPr>
          <p:nvPr>
            <p:ph type="title"/>
          </p:nvPr>
        </p:nvSpPr>
        <p:spPr/>
        <p:txBody>
          <a:bodyPr/>
          <a:lstStyle/>
          <a:p>
            <a:r>
              <a:rPr lang="en-US" dirty="0"/>
              <a:t>Lesson 3.2: Condo</a:t>
            </a:r>
          </a:p>
        </p:txBody>
      </p:sp>
      <p:sp>
        <p:nvSpPr>
          <p:cNvPr id="3" name="Content Placeholder 2">
            <a:extLst>
              <a:ext uri="{FF2B5EF4-FFF2-40B4-BE49-F238E27FC236}">
                <a16:creationId xmlns:a16="http://schemas.microsoft.com/office/drawing/2014/main" id="{1CD09F77-E042-436F-BE03-4A77DE0A74EC}"/>
              </a:ext>
            </a:extLst>
          </p:cNvPr>
          <p:cNvSpPr>
            <a:spLocks noGrp="1"/>
          </p:cNvSpPr>
          <p:nvPr>
            <p:ph idx="1"/>
          </p:nvPr>
        </p:nvSpPr>
        <p:spPr/>
        <p:txBody>
          <a:bodyPr/>
          <a:lstStyle/>
          <a:p>
            <a:r>
              <a:rPr lang="en-US" dirty="0" smtClean="0"/>
              <a:t>Condo is one of ISU’s frequently utilized HPC resources</a:t>
            </a:r>
          </a:p>
          <a:p>
            <a:r>
              <a:rPr lang="en-US" dirty="0" smtClean="0"/>
              <a:t>Further </a:t>
            </a:r>
            <a:r>
              <a:rPr lang="en-US" dirty="0"/>
              <a:t>information: </a:t>
            </a:r>
            <a:r>
              <a:rPr lang="en-US" dirty="0">
                <a:hlinkClick r:id="rId2"/>
              </a:rPr>
              <a:t>https://www.hpc.iastate.edu/guides/condo-2017</a:t>
            </a:r>
            <a:endParaRPr lang="en-US" dirty="0"/>
          </a:p>
          <a:p>
            <a:endParaRPr lang="en-US" dirty="0" smtClean="0"/>
          </a:p>
          <a:p>
            <a:r>
              <a:rPr lang="en-US" dirty="0" smtClean="0"/>
              <a:t>ITS </a:t>
            </a:r>
            <a:r>
              <a:rPr lang="en-US" dirty="0"/>
              <a:t>has very good guides on IT resources</a:t>
            </a:r>
          </a:p>
          <a:p>
            <a:endParaRPr lang="en-US" dirty="0"/>
          </a:p>
          <a:p>
            <a:endParaRPr lang="en-US" dirty="0"/>
          </a:p>
        </p:txBody>
      </p:sp>
    </p:spTree>
    <p:extLst>
      <p:ext uri="{BB962C8B-B14F-4D97-AF65-F5344CB8AC3E}">
        <p14:creationId xmlns:p14="http://schemas.microsoft.com/office/powerpoint/2010/main" val="38056223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E018-F364-4AB3-8E98-8F6D1BD13BB7}"/>
              </a:ext>
            </a:extLst>
          </p:cNvPr>
          <p:cNvSpPr>
            <a:spLocks noGrp="1"/>
          </p:cNvSpPr>
          <p:nvPr>
            <p:ph type="title"/>
          </p:nvPr>
        </p:nvSpPr>
        <p:spPr/>
        <p:txBody>
          <a:bodyPr/>
          <a:lstStyle/>
          <a:p>
            <a:r>
              <a:rPr lang="en-US" dirty="0"/>
              <a:t>Lesson 3.2: Condo</a:t>
            </a:r>
          </a:p>
        </p:txBody>
      </p:sp>
      <p:sp>
        <p:nvSpPr>
          <p:cNvPr id="3" name="Content Placeholder 2">
            <a:extLst>
              <a:ext uri="{FF2B5EF4-FFF2-40B4-BE49-F238E27FC236}">
                <a16:creationId xmlns:a16="http://schemas.microsoft.com/office/drawing/2014/main" id="{8CE481DA-315C-499E-B518-603C924F3FBF}"/>
              </a:ext>
            </a:extLst>
          </p:cNvPr>
          <p:cNvSpPr>
            <a:spLocks noGrp="1"/>
          </p:cNvSpPr>
          <p:nvPr>
            <p:ph idx="1"/>
          </p:nvPr>
        </p:nvSpPr>
        <p:spPr/>
        <p:txBody>
          <a:bodyPr/>
          <a:lstStyle/>
          <a:p>
            <a:r>
              <a:rPr lang="en-US" dirty="0"/>
              <a:t>NEVER DO LARGE OPERATIONS DIRECTLY IN YOUR </a:t>
            </a:r>
            <a:r>
              <a:rPr lang="en-US" dirty="0" smtClean="0"/>
              <a:t>CONSOLE/ON THE HEAD NODE</a:t>
            </a:r>
            <a:endParaRPr lang="en-US" dirty="0"/>
          </a:p>
          <a:p>
            <a:r>
              <a:rPr lang="en-US" dirty="0"/>
              <a:t>This means you shouldn’t run large jobs directly in your terminal when connected to an HPC cluster</a:t>
            </a:r>
          </a:p>
          <a:p>
            <a:r>
              <a:rPr lang="en-US" dirty="0"/>
              <a:t>When </a:t>
            </a:r>
            <a:r>
              <a:rPr lang="en-US" dirty="0" err="1"/>
              <a:t>SSH’d</a:t>
            </a:r>
            <a:r>
              <a:rPr lang="en-US" dirty="0"/>
              <a:t> into the HPC cluster, </a:t>
            </a:r>
            <a:r>
              <a:rPr lang="en-US" b="1" dirty="0"/>
              <a:t>the environment you’re in is only meant to handle task scheduling</a:t>
            </a:r>
          </a:p>
          <a:p>
            <a:r>
              <a:rPr lang="en-US" dirty="0"/>
              <a:t>You </a:t>
            </a:r>
            <a:r>
              <a:rPr lang="en-US" dirty="0" smtClean="0"/>
              <a:t>submit jobs to the compute nodes through </a:t>
            </a:r>
            <a:r>
              <a:rPr lang="en-US" dirty="0" err="1" smtClean="0"/>
              <a:t>Slurm</a:t>
            </a:r>
            <a:r>
              <a:rPr lang="en-US" dirty="0" smtClean="0"/>
              <a:t> scripts</a:t>
            </a:r>
            <a:endParaRPr lang="en-US" dirty="0"/>
          </a:p>
        </p:txBody>
      </p:sp>
    </p:spTree>
    <p:extLst>
      <p:ext uri="{BB962C8B-B14F-4D97-AF65-F5344CB8AC3E}">
        <p14:creationId xmlns:p14="http://schemas.microsoft.com/office/powerpoint/2010/main" val="19910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19BB-9D9C-4FB2-86FF-D745D85E5899}"/>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31FB6BE4-9586-45B0-96C4-8770CDC33A2E}"/>
              </a:ext>
            </a:extLst>
          </p:cNvPr>
          <p:cNvSpPr>
            <a:spLocks noGrp="1"/>
          </p:cNvSpPr>
          <p:nvPr>
            <p:ph idx="1"/>
          </p:nvPr>
        </p:nvSpPr>
        <p:spPr>
          <a:xfrm>
            <a:off x="628650" y="1985199"/>
            <a:ext cx="3529282" cy="4191764"/>
          </a:xfrm>
        </p:spPr>
        <p:txBody>
          <a:bodyPr/>
          <a:lstStyle/>
          <a:p>
            <a:r>
              <a:rPr lang="en-US" dirty="0"/>
              <a:t>Simple Linux Utility for Resource Management</a:t>
            </a:r>
          </a:p>
          <a:p>
            <a:endParaRPr lang="en-US" dirty="0"/>
          </a:p>
          <a:p>
            <a:endParaRPr lang="en-US" dirty="0"/>
          </a:p>
          <a:p>
            <a:r>
              <a:rPr lang="en-US" dirty="0"/>
              <a:t>The name is indeed referencing </a:t>
            </a:r>
            <a:r>
              <a:rPr lang="en-US" dirty="0" err="1"/>
              <a:t>Slurm</a:t>
            </a:r>
            <a:r>
              <a:rPr lang="en-US" dirty="0"/>
              <a:t> “soda” from the TV show </a:t>
            </a:r>
            <a:r>
              <a:rPr lang="en-US" i="1" dirty="0"/>
              <a:t>Futurama</a:t>
            </a:r>
            <a:endParaRPr lang="en-US" dirty="0"/>
          </a:p>
        </p:txBody>
      </p:sp>
      <p:pic>
        <p:nvPicPr>
          <p:cNvPr id="2052" name="Picture 4" descr="Image result for futurama slurm">
            <a:extLst>
              <a:ext uri="{FF2B5EF4-FFF2-40B4-BE49-F238E27FC236}">
                <a16:creationId xmlns:a16="http://schemas.microsoft.com/office/drawing/2014/main" id="{7851CF2E-F505-486E-9F7B-AFE2B4048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024" y="3261549"/>
            <a:ext cx="4670976" cy="3501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slurm software">
            <a:extLst>
              <a:ext uri="{FF2B5EF4-FFF2-40B4-BE49-F238E27FC236}">
                <a16:creationId xmlns:a16="http://schemas.microsoft.com/office/drawing/2014/main" id="{853D5B57-A14D-4CCF-A242-CFA14C7865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0229" y="319089"/>
            <a:ext cx="2919371" cy="267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61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945D-D6A8-45BA-B9E2-C2A8F672A56C}"/>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0F227244-C55E-47E1-9201-744133107A94}"/>
              </a:ext>
            </a:extLst>
          </p:cNvPr>
          <p:cNvSpPr>
            <a:spLocks noGrp="1"/>
          </p:cNvSpPr>
          <p:nvPr>
            <p:ph idx="1"/>
          </p:nvPr>
        </p:nvSpPr>
        <p:spPr>
          <a:xfrm>
            <a:off x="174937" y="1829594"/>
            <a:ext cx="3548222" cy="4351338"/>
          </a:xfrm>
        </p:spPr>
        <p:txBody>
          <a:bodyPr/>
          <a:lstStyle/>
          <a:p>
            <a:r>
              <a:rPr lang="en-US" dirty="0" err="1" smtClean="0"/>
              <a:t>Slurm</a:t>
            </a:r>
            <a:r>
              <a:rPr lang="en-US" dirty="0" smtClean="0"/>
              <a:t> is the batch scheduler that ISU uses for distributing jobs on our HPC resources</a:t>
            </a:r>
            <a:endParaRPr lang="en-US" dirty="0"/>
          </a:p>
        </p:txBody>
      </p:sp>
      <p:pic>
        <p:nvPicPr>
          <p:cNvPr id="5124" name="Picture 4" descr="Related image">
            <a:extLst>
              <a:ext uri="{FF2B5EF4-FFF2-40B4-BE49-F238E27FC236}">
                <a16:creationId xmlns:a16="http://schemas.microsoft.com/office/drawing/2014/main" id="{76DC061E-A9B7-491A-8350-B8A09356181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3159" y="1181100"/>
            <a:ext cx="5816442" cy="44958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slurm futurama">
            <a:extLst>
              <a:ext uri="{FF2B5EF4-FFF2-40B4-BE49-F238E27FC236}">
                <a16:creationId xmlns:a16="http://schemas.microsoft.com/office/drawing/2014/main" id="{B6A9121E-64D6-4297-B938-8B13728743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4186" y="2895600"/>
            <a:ext cx="1537195" cy="110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474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C4E2-5E0E-4394-82B0-BB3EE461A2C0}"/>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8E57E60A-7ED5-4596-B341-6B0B8ACA06DD}"/>
              </a:ext>
            </a:extLst>
          </p:cNvPr>
          <p:cNvSpPr>
            <a:spLocks noGrp="1"/>
          </p:cNvSpPr>
          <p:nvPr>
            <p:ph idx="1"/>
          </p:nvPr>
        </p:nvSpPr>
        <p:spPr/>
        <p:txBody>
          <a:bodyPr>
            <a:normAutofit/>
          </a:bodyPr>
          <a:lstStyle/>
          <a:p>
            <a:r>
              <a:rPr lang="en-US" sz="2400" dirty="0"/>
              <a:t>HPC jobs are submitted through the console, in the form of scripts</a:t>
            </a:r>
          </a:p>
          <a:p>
            <a:r>
              <a:rPr lang="en-US" sz="2400" dirty="0"/>
              <a:t>Each of these scripts will have special instructions for </a:t>
            </a:r>
            <a:r>
              <a:rPr lang="en-US" sz="2400" dirty="0" err="1"/>
              <a:t>Slurm</a:t>
            </a:r>
            <a:r>
              <a:rPr lang="en-US" sz="2400" dirty="0"/>
              <a:t>, and </a:t>
            </a:r>
            <a:r>
              <a:rPr lang="en-US" sz="2400" dirty="0" err="1"/>
              <a:t>Slurm</a:t>
            </a:r>
            <a:r>
              <a:rPr lang="en-US" sz="2400" dirty="0"/>
              <a:t> will handle them appropriately</a:t>
            </a:r>
          </a:p>
          <a:p>
            <a:endParaRPr lang="en-US" sz="2400" dirty="0"/>
          </a:p>
        </p:txBody>
      </p:sp>
      <p:pic>
        <p:nvPicPr>
          <p:cNvPr id="4" name="Picture 3">
            <a:extLst>
              <a:ext uri="{FF2B5EF4-FFF2-40B4-BE49-F238E27FC236}">
                <a16:creationId xmlns:a16="http://schemas.microsoft.com/office/drawing/2014/main" id="{5E7E561D-033A-42DE-9025-67FEDC557CF1}"/>
              </a:ext>
            </a:extLst>
          </p:cNvPr>
          <p:cNvPicPr>
            <a:picLocks noChangeAspect="1"/>
          </p:cNvPicPr>
          <p:nvPr/>
        </p:nvPicPr>
        <p:blipFill>
          <a:blip r:embed="rId2"/>
          <a:stretch>
            <a:fillRect/>
          </a:stretch>
        </p:blipFill>
        <p:spPr>
          <a:xfrm>
            <a:off x="1485900" y="3429000"/>
            <a:ext cx="6172200" cy="3248025"/>
          </a:xfrm>
          <a:prstGeom prst="rect">
            <a:avLst/>
          </a:prstGeom>
        </p:spPr>
      </p:pic>
    </p:spTree>
    <p:extLst>
      <p:ext uri="{BB962C8B-B14F-4D97-AF65-F5344CB8AC3E}">
        <p14:creationId xmlns:p14="http://schemas.microsoft.com/office/powerpoint/2010/main" val="3699591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marL="0" indent="0">
              <a:buNone/>
            </a:pPr>
            <a:r>
              <a:rPr lang="en-US" sz="2300" dirty="0"/>
              <a:t>Lesson 0: Quick Review of Basic UNIX</a:t>
            </a:r>
          </a:p>
          <a:p>
            <a:pPr marL="0" indent="0">
              <a:buNone/>
            </a:pPr>
            <a:r>
              <a:rPr lang="en-US" sz="2300" dirty="0"/>
              <a:t>Lesson 0.5: Setup</a:t>
            </a:r>
          </a:p>
          <a:p>
            <a:pPr marL="0" indent="0">
              <a:buNone/>
            </a:pPr>
            <a:r>
              <a:rPr lang="en-US" sz="2300" dirty="0"/>
              <a:t>Lesson 1: Text Editing with </a:t>
            </a:r>
            <a:r>
              <a:rPr lang="en-US" sz="2300" dirty="0" err="1">
                <a:latin typeface="Courier New" panose="02070309020205020404" pitchFamily="49" charset="0"/>
                <a:cs typeface="Courier New" panose="02070309020205020404" pitchFamily="49" charset="0"/>
              </a:rPr>
              <a:t>nano</a:t>
            </a:r>
            <a:endParaRPr lang="en-US" sz="2300" dirty="0">
              <a:latin typeface="Courier New" panose="02070309020205020404" pitchFamily="49" charset="0"/>
              <a:cs typeface="Courier New" panose="02070309020205020404" pitchFamily="49" charset="0"/>
            </a:endParaRPr>
          </a:p>
          <a:p>
            <a:pPr marL="0" indent="0">
              <a:buNone/>
            </a:pPr>
            <a:r>
              <a:rPr lang="en-US" sz="2300" dirty="0"/>
              <a:t>Lesson 2: Shell </a:t>
            </a:r>
            <a:r>
              <a:rPr lang="en-US" sz="2300" dirty="0" smtClean="0"/>
              <a:t>Scripting</a:t>
            </a:r>
          </a:p>
          <a:p>
            <a:pPr marL="0" indent="0">
              <a:buNone/>
            </a:pPr>
            <a:r>
              <a:rPr lang="en-US" sz="2300" dirty="0" smtClean="0"/>
              <a:t>Lesson 3: </a:t>
            </a:r>
            <a:r>
              <a:rPr lang="en-US" sz="2300" dirty="0"/>
              <a:t>Condo and </a:t>
            </a:r>
            <a:r>
              <a:rPr lang="en-US" sz="2300" dirty="0" err="1"/>
              <a:t>Slurm</a:t>
            </a:r>
            <a:endParaRPr lang="en-US" sz="2300" dirty="0"/>
          </a:p>
          <a:p>
            <a:pPr marL="0" indent="0">
              <a:buNone/>
            </a:pPr>
            <a:r>
              <a:rPr lang="en-US" sz="2300" dirty="0"/>
              <a:t>Lesson </a:t>
            </a:r>
            <a:r>
              <a:rPr lang="en-US" sz="2300" dirty="0" smtClean="0"/>
              <a:t>4: </a:t>
            </a:r>
            <a:r>
              <a:rPr lang="en-US" sz="2300" dirty="0"/>
              <a:t>Data Exploration with </a:t>
            </a:r>
            <a:r>
              <a:rPr lang="en-US" sz="2300" dirty="0">
                <a:latin typeface="Courier New" panose="02070309020205020404" pitchFamily="49" charset="0"/>
                <a:cs typeface="Courier New" panose="02070309020205020404" pitchFamily="49" charset="0"/>
              </a:rPr>
              <a:t>grep</a:t>
            </a:r>
            <a:endParaRPr lang="en-US" sz="2300" dirty="0"/>
          </a:p>
          <a:p>
            <a:pPr marL="0" indent="0">
              <a:buNone/>
            </a:pPr>
            <a:r>
              <a:rPr lang="en-US" sz="2300" dirty="0" smtClean="0"/>
              <a:t>Lesson 5: Regular Expressions (if we get to it)</a:t>
            </a:r>
            <a:endParaRPr lang="en-US" sz="23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4611581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804D-ECE6-463A-8801-211B4424C856}"/>
              </a:ext>
            </a:extLst>
          </p:cNvPr>
          <p:cNvSpPr>
            <a:spLocks noGrp="1"/>
          </p:cNvSpPr>
          <p:nvPr>
            <p:ph type="title"/>
          </p:nvPr>
        </p:nvSpPr>
        <p:spPr/>
        <p:txBody>
          <a:bodyPr/>
          <a:lstStyle/>
          <a:p>
            <a:r>
              <a:rPr lang="en-US" dirty="0"/>
              <a:t>Lesson </a:t>
            </a:r>
            <a:r>
              <a:rPr lang="en-US" dirty="0" smtClean="0"/>
              <a:t>3.4: </a:t>
            </a:r>
            <a:br>
              <a:rPr lang="en-US" dirty="0" smtClean="0"/>
            </a:br>
            <a:r>
              <a:rPr lang="en-US" dirty="0" err="1" smtClean="0"/>
              <a:t>Slurm</a:t>
            </a:r>
            <a:r>
              <a:rPr lang="en-US" dirty="0" smtClean="0"/>
              <a:t> Job Script Generation</a:t>
            </a:r>
            <a:endParaRPr lang="en-US" dirty="0"/>
          </a:p>
        </p:txBody>
      </p:sp>
      <p:sp>
        <p:nvSpPr>
          <p:cNvPr id="3" name="Content Placeholder 2">
            <a:extLst>
              <a:ext uri="{FF2B5EF4-FFF2-40B4-BE49-F238E27FC236}">
                <a16:creationId xmlns:a16="http://schemas.microsoft.com/office/drawing/2014/main" id="{2606A79F-6A4B-4570-B032-7F9F6281D280}"/>
              </a:ext>
            </a:extLst>
          </p:cNvPr>
          <p:cNvSpPr>
            <a:spLocks noGrp="1"/>
          </p:cNvSpPr>
          <p:nvPr>
            <p:ph idx="1"/>
          </p:nvPr>
        </p:nvSpPr>
        <p:spPr/>
        <p:txBody>
          <a:bodyPr/>
          <a:lstStyle/>
          <a:p>
            <a:r>
              <a:rPr lang="en-US" dirty="0"/>
              <a:t>ITS has set up a wonderful tool for automatically generating </a:t>
            </a:r>
            <a:r>
              <a:rPr lang="en-US" dirty="0" err="1"/>
              <a:t>Slurm</a:t>
            </a:r>
            <a:r>
              <a:rPr lang="en-US" dirty="0"/>
              <a:t> </a:t>
            </a:r>
            <a:r>
              <a:rPr lang="en-US" dirty="0" smtClean="0"/>
              <a:t>scripts</a:t>
            </a:r>
            <a:endParaRPr lang="en-US" dirty="0">
              <a:hlinkClick r:id="rId2"/>
            </a:endParaRPr>
          </a:p>
          <a:p>
            <a:pPr marL="0" indent="0">
              <a:buNone/>
            </a:pPr>
            <a:r>
              <a:rPr lang="en-US" dirty="0">
                <a:hlinkClick r:id="rId2"/>
              </a:rPr>
              <a:t>https://www.hpc.iastate.edu/guides/condo-2017/slurm-job-script-generator-for-condo</a:t>
            </a:r>
            <a:endParaRPr lang="en-US" dirty="0"/>
          </a:p>
          <a:p>
            <a:endParaRPr lang="en-US" dirty="0" smtClean="0"/>
          </a:p>
          <a:p>
            <a:r>
              <a:rPr lang="en-US" dirty="0" smtClean="0"/>
              <a:t>We will be able to use </a:t>
            </a:r>
            <a:r>
              <a:rPr lang="en-US" dirty="0" err="1" smtClean="0"/>
              <a:t>Slurm</a:t>
            </a:r>
            <a:r>
              <a:rPr lang="en-US" dirty="0" smtClean="0"/>
              <a:t> on our training server; you can get access to condo through your lab:</a:t>
            </a:r>
          </a:p>
          <a:p>
            <a:pPr marL="0" indent="0">
              <a:buNone/>
            </a:pPr>
            <a:r>
              <a:rPr lang="en-US" dirty="0">
                <a:hlinkClick r:id="rId3"/>
              </a:rPr>
              <a:t>https://</a:t>
            </a:r>
            <a:r>
              <a:rPr lang="en-US" dirty="0" smtClean="0">
                <a:hlinkClick r:id="rId3"/>
              </a:rPr>
              <a:t>www.hpc.iastate.edu/guides/condo-2017/who-can-use-condo</a:t>
            </a:r>
            <a:endParaRPr lang="en-US" dirty="0" smtClean="0"/>
          </a:p>
          <a:p>
            <a:endParaRPr lang="en-US" dirty="0"/>
          </a:p>
        </p:txBody>
      </p:sp>
    </p:spTree>
    <p:extLst>
      <p:ext uri="{BB962C8B-B14F-4D97-AF65-F5344CB8AC3E}">
        <p14:creationId xmlns:p14="http://schemas.microsoft.com/office/powerpoint/2010/main" val="1628374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pic>
        <p:nvPicPr>
          <p:cNvPr id="4" name="Picture 3"/>
          <p:cNvPicPr>
            <a:picLocks noChangeAspect="1"/>
          </p:cNvPicPr>
          <p:nvPr/>
        </p:nvPicPr>
        <p:blipFill>
          <a:blip r:embed="rId2"/>
          <a:stretch>
            <a:fillRect/>
          </a:stretch>
        </p:blipFill>
        <p:spPr>
          <a:xfrm>
            <a:off x="2203554" y="1795151"/>
            <a:ext cx="5038178" cy="4857045"/>
          </a:xfrm>
          <a:prstGeom prst="rect">
            <a:avLst/>
          </a:prstGeom>
        </p:spPr>
      </p:pic>
    </p:spTree>
    <p:extLst>
      <p:ext uri="{BB962C8B-B14F-4D97-AF65-F5344CB8AC3E}">
        <p14:creationId xmlns:p14="http://schemas.microsoft.com/office/powerpoint/2010/main" val="26790244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fontScale="85000" lnSpcReduction="10000"/>
          </a:bodyPr>
          <a:lstStyle/>
          <a:p>
            <a:pPr marL="0" indent="0">
              <a:buNone/>
            </a:pPr>
            <a:r>
              <a:rPr lang="en-US" dirty="0" smtClean="0"/>
              <a:t>Compute node type:</a:t>
            </a:r>
          </a:p>
          <a:p>
            <a:pPr marL="0" indent="0">
              <a:buNone/>
            </a:pPr>
            <a:r>
              <a:rPr lang="en-US" dirty="0" smtClean="0"/>
              <a:t>Allows you to select the node type for your job</a:t>
            </a:r>
          </a:p>
          <a:p>
            <a:pPr marL="0" indent="0">
              <a:buNone/>
            </a:pPr>
            <a:r>
              <a:rPr lang="en-US" dirty="0" smtClean="0"/>
              <a:t>You will mostly use “compute” or “</a:t>
            </a:r>
            <a:r>
              <a:rPr lang="en-US" dirty="0" err="1" smtClean="0"/>
              <a:t>freecompute</a:t>
            </a:r>
            <a:r>
              <a:rPr lang="en-US" dirty="0" smtClean="0"/>
              <a:t>”; </a:t>
            </a:r>
            <a:r>
              <a:rPr lang="en-US" dirty="0" err="1" smtClean="0"/>
              <a:t>gpu</a:t>
            </a:r>
            <a:r>
              <a:rPr lang="en-US" dirty="0" smtClean="0"/>
              <a:t>, fat, and huge are more expensive and for processing truly ridiculous amounts of information (like TB, as opposed to GB)</a:t>
            </a:r>
            <a:endParaRPr lang="en-US" dirty="0"/>
          </a:p>
        </p:txBody>
      </p:sp>
      <p:pic>
        <p:nvPicPr>
          <p:cNvPr id="4" name="Picture 3"/>
          <p:cNvPicPr>
            <a:picLocks noChangeAspect="1"/>
          </p:cNvPicPr>
          <p:nvPr/>
        </p:nvPicPr>
        <p:blipFill>
          <a:blip r:embed="rId2"/>
          <a:stretch>
            <a:fillRect/>
          </a:stretch>
        </p:blipFill>
        <p:spPr>
          <a:xfrm>
            <a:off x="1135661" y="3883858"/>
            <a:ext cx="7067550" cy="1885950"/>
          </a:xfrm>
          <a:prstGeom prst="rect">
            <a:avLst/>
          </a:prstGeom>
        </p:spPr>
      </p:pic>
    </p:spTree>
    <p:extLst>
      <p:ext uri="{BB962C8B-B14F-4D97-AF65-F5344CB8AC3E}">
        <p14:creationId xmlns:p14="http://schemas.microsoft.com/office/powerpoint/2010/main" val="370829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a:bodyPr>
          <a:lstStyle/>
          <a:p>
            <a:pPr marL="0" indent="0">
              <a:buNone/>
            </a:pPr>
            <a:r>
              <a:rPr lang="en-US" dirty="0" smtClean="0"/>
              <a:t>Number of compute nodes:</a:t>
            </a:r>
          </a:p>
          <a:p>
            <a:pPr marL="0" indent="0">
              <a:buNone/>
            </a:pPr>
            <a:r>
              <a:rPr lang="en-US" dirty="0" smtClean="0"/>
              <a:t>Allows you to select how many nodes will process your job</a:t>
            </a:r>
          </a:p>
          <a:p>
            <a:pPr marL="0" indent="0">
              <a:buNone/>
            </a:pPr>
            <a:r>
              <a:rPr lang="en-US" dirty="0"/>
              <a:t>M</a:t>
            </a:r>
            <a:r>
              <a:rPr lang="en-US" dirty="0" smtClean="0"/>
              <a:t>ore nodes = faster completion = more $</a:t>
            </a:r>
            <a:endParaRPr lang="en-US" dirty="0"/>
          </a:p>
        </p:txBody>
      </p:sp>
      <p:pic>
        <p:nvPicPr>
          <p:cNvPr id="5" name="Picture 4"/>
          <p:cNvPicPr>
            <a:picLocks noChangeAspect="1"/>
          </p:cNvPicPr>
          <p:nvPr/>
        </p:nvPicPr>
        <p:blipFill rotWithShape="1">
          <a:blip r:embed="rId2"/>
          <a:srcRect t="25440" b="67168"/>
          <a:stretch/>
        </p:blipFill>
        <p:spPr>
          <a:xfrm>
            <a:off x="1198694" y="4414603"/>
            <a:ext cx="6941484" cy="494676"/>
          </a:xfrm>
          <a:prstGeom prst="rect">
            <a:avLst/>
          </a:prstGeom>
        </p:spPr>
      </p:pic>
    </p:spTree>
    <p:extLst>
      <p:ext uri="{BB962C8B-B14F-4D97-AF65-F5344CB8AC3E}">
        <p14:creationId xmlns:p14="http://schemas.microsoft.com/office/powerpoint/2010/main" val="79988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a:bodyPr>
          <a:lstStyle/>
          <a:p>
            <a:pPr marL="0" indent="0">
              <a:buNone/>
            </a:pPr>
            <a:r>
              <a:rPr lang="en-US" dirty="0" smtClean="0"/>
              <a:t>Number of processor cores per node:</a:t>
            </a:r>
          </a:p>
          <a:p>
            <a:pPr marL="0" indent="0">
              <a:buNone/>
            </a:pPr>
            <a:r>
              <a:rPr lang="en-US" dirty="0" smtClean="0"/>
              <a:t>Allows you to select how many processors in each node will be  utilized</a:t>
            </a:r>
          </a:p>
          <a:p>
            <a:pPr marL="0" indent="0">
              <a:buNone/>
            </a:pPr>
            <a:r>
              <a:rPr lang="en-US" dirty="0" smtClean="0"/>
              <a:t>More processors = faster completion = more $</a:t>
            </a:r>
            <a:endParaRPr lang="en-US" dirty="0"/>
          </a:p>
        </p:txBody>
      </p:sp>
      <p:pic>
        <p:nvPicPr>
          <p:cNvPr id="5" name="Picture 4"/>
          <p:cNvPicPr>
            <a:picLocks noChangeAspect="1"/>
          </p:cNvPicPr>
          <p:nvPr/>
        </p:nvPicPr>
        <p:blipFill rotWithShape="1">
          <a:blip r:embed="rId2"/>
          <a:srcRect t="32048" b="52944"/>
          <a:stretch/>
        </p:blipFill>
        <p:spPr>
          <a:xfrm>
            <a:off x="1198694" y="4489554"/>
            <a:ext cx="6941484" cy="1004340"/>
          </a:xfrm>
          <a:prstGeom prst="rect">
            <a:avLst/>
          </a:prstGeom>
        </p:spPr>
      </p:pic>
    </p:spTree>
    <p:extLst>
      <p:ext uri="{BB962C8B-B14F-4D97-AF65-F5344CB8AC3E}">
        <p14:creationId xmlns:p14="http://schemas.microsoft.com/office/powerpoint/2010/main" val="154806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err="1" smtClean="0"/>
              <a:t>Walltime</a:t>
            </a:r>
            <a:r>
              <a:rPr lang="en-US" dirty="0" smtClean="0"/>
              <a:t> limit:</a:t>
            </a:r>
          </a:p>
          <a:p>
            <a:pPr marL="0" indent="0">
              <a:buNone/>
            </a:pPr>
            <a:r>
              <a:rPr lang="en-US" dirty="0" smtClean="0"/>
              <a:t>Limits how long a job will run</a:t>
            </a:r>
          </a:p>
          <a:p>
            <a:pPr marL="0" indent="0">
              <a:buNone/>
            </a:pPr>
            <a:r>
              <a:rPr lang="en-US" b="1" dirty="0" smtClean="0"/>
              <a:t>A job will immediately be canceled if it runs into its </a:t>
            </a:r>
            <a:r>
              <a:rPr lang="en-US" b="1" dirty="0" err="1" smtClean="0"/>
              <a:t>walltime</a:t>
            </a:r>
            <a:r>
              <a:rPr lang="en-US" b="1" dirty="0" smtClean="0"/>
              <a:t> limit</a:t>
            </a:r>
          </a:p>
          <a:p>
            <a:pPr marL="0" indent="0">
              <a:buNone/>
            </a:pPr>
            <a:r>
              <a:rPr lang="en-US" dirty="0" smtClean="0"/>
              <a:t>Shorter </a:t>
            </a:r>
            <a:r>
              <a:rPr lang="en-US" dirty="0" err="1" smtClean="0"/>
              <a:t>walltimes</a:t>
            </a:r>
            <a:r>
              <a:rPr lang="en-US" dirty="0" smtClean="0"/>
              <a:t> tend to be prioritized (to finish as many jobs as quickly as possible)</a:t>
            </a:r>
          </a:p>
        </p:txBody>
      </p:sp>
      <p:pic>
        <p:nvPicPr>
          <p:cNvPr id="5" name="Picture 4"/>
          <p:cNvPicPr>
            <a:picLocks noChangeAspect="1"/>
          </p:cNvPicPr>
          <p:nvPr/>
        </p:nvPicPr>
        <p:blipFill rotWithShape="1">
          <a:blip r:embed="rId2"/>
          <a:srcRect t="46943" b="43425"/>
          <a:stretch/>
        </p:blipFill>
        <p:spPr>
          <a:xfrm>
            <a:off x="1198694" y="5014210"/>
            <a:ext cx="6941484" cy="644576"/>
          </a:xfrm>
          <a:prstGeom prst="rect">
            <a:avLst/>
          </a:prstGeom>
        </p:spPr>
      </p:pic>
    </p:spTree>
    <p:extLst>
      <p:ext uri="{BB962C8B-B14F-4D97-AF65-F5344CB8AC3E}">
        <p14:creationId xmlns:p14="http://schemas.microsoft.com/office/powerpoint/2010/main" val="36858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p:txBody>
          <a:bodyPr/>
          <a:lstStyle/>
          <a:p>
            <a:r>
              <a:rPr lang="en-US" dirty="0" smtClean="0"/>
              <a:t>Pro-tip (Thanks, </a:t>
            </a:r>
            <a:r>
              <a:rPr lang="en-US" dirty="0" err="1" smtClean="0"/>
              <a:t>Sagnik</a:t>
            </a:r>
            <a:r>
              <a:rPr lang="en-US" dirty="0" smtClean="0"/>
              <a:t>!): </a:t>
            </a:r>
          </a:p>
          <a:p>
            <a:endParaRPr lang="en-US" dirty="0" smtClean="0"/>
          </a:p>
          <a:p>
            <a:pPr marL="0" indent="0">
              <a:buNone/>
            </a:pPr>
            <a:r>
              <a:rPr lang="en-US" dirty="0" smtClean="0"/>
              <a:t>If you’re running a script for the first time, allocate 1-2min of </a:t>
            </a:r>
            <a:r>
              <a:rPr lang="en-US" dirty="0" err="1" smtClean="0"/>
              <a:t>walltime</a:t>
            </a:r>
            <a:r>
              <a:rPr lang="en-US" dirty="0" smtClean="0"/>
              <a:t>, instead of several hours or days</a:t>
            </a:r>
          </a:p>
          <a:p>
            <a:endParaRPr lang="en-US" dirty="0" smtClean="0"/>
          </a:p>
          <a:p>
            <a:pPr marL="0" indent="0">
              <a:buNone/>
            </a:pPr>
            <a:r>
              <a:rPr lang="en-US" dirty="0" smtClean="0"/>
              <a:t>Check to make sure your script actually runs before requesting more than a few minutes of HPC time!</a:t>
            </a:r>
          </a:p>
          <a:p>
            <a:endParaRPr lang="en-US" dirty="0" smtClean="0"/>
          </a:p>
        </p:txBody>
      </p:sp>
    </p:spTree>
    <p:extLst>
      <p:ext uri="{BB962C8B-B14F-4D97-AF65-F5344CB8AC3E}">
        <p14:creationId xmlns:p14="http://schemas.microsoft.com/office/powerpoint/2010/main" val="33331128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Max memory per compute node:</a:t>
            </a:r>
          </a:p>
          <a:p>
            <a:pPr marL="0" indent="0">
              <a:buNone/>
            </a:pPr>
            <a:r>
              <a:rPr lang="en-US" dirty="0" smtClean="0"/>
              <a:t>Limits how much memory each node you are utilizing will use</a:t>
            </a:r>
          </a:p>
          <a:p>
            <a:pPr marL="0" indent="0">
              <a:buNone/>
            </a:pPr>
            <a:r>
              <a:rPr lang="en-US" dirty="0" smtClean="0"/>
              <a:t>More memory = faster completion = more $</a:t>
            </a:r>
          </a:p>
        </p:txBody>
      </p:sp>
      <p:pic>
        <p:nvPicPr>
          <p:cNvPr id="5" name="Picture 4"/>
          <p:cNvPicPr>
            <a:picLocks noChangeAspect="1"/>
          </p:cNvPicPr>
          <p:nvPr/>
        </p:nvPicPr>
        <p:blipFill rotWithShape="1">
          <a:blip r:embed="rId2"/>
          <a:srcRect t="57134" b="33682"/>
          <a:stretch/>
        </p:blipFill>
        <p:spPr>
          <a:xfrm>
            <a:off x="1198694" y="4706912"/>
            <a:ext cx="6941484" cy="614596"/>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50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name:</a:t>
            </a:r>
          </a:p>
          <a:p>
            <a:pPr marL="0" indent="0">
              <a:buNone/>
            </a:pPr>
            <a:r>
              <a:rPr lang="en-US" dirty="0" smtClean="0"/>
              <a:t>A name you can provide to more easily identify your jobs</a:t>
            </a:r>
          </a:p>
        </p:txBody>
      </p:sp>
      <p:pic>
        <p:nvPicPr>
          <p:cNvPr id="5" name="Picture 4"/>
          <p:cNvPicPr>
            <a:picLocks noChangeAspect="1"/>
          </p:cNvPicPr>
          <p:nvPr/>
        </p:nvPicPr>
        <p:blipFill rotWithShape="1">
          <a:blip r:embed="rId2"/>
          <a:srcRect t="66878" b="24162"/>
          <a:stretch/>
        </p:blipFill>
        <p:spPr>
          <a:xfrm>
            <a:off x="1198694" y="4279692"/>
            <a:ext cx="6941484" cy="599606"/>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7639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Receive email for job events:</a:t>
            </a:r>
          </a:p>
          <a:p>
            <a:pPr marL="0" indent="0">
              <a:buNone/>
            </a:pPr>
            <a:r>
              <a:rPr lang="en-US" dirty="0" smtClean="0"/>
              <a:t>You can provide an email address to optionally receive emails to inform you when your job starts, when it ends, and if it fails due to an error of some kind</a:t>
            </a:r>
          </a:p>
        </p:txBody>
      </p:sp>
      <p:pic>
        <p:nvPicPr>
          <p:cNvPr id="5" name="Picture 4"/>
          <p:cNvPicPr>
            <a:picLocks noChangeAspect="1"/>
          </p:cNvPicPr>
          <p:nvPr/>
        </p:nvPicPr>
        <p:blipFill rotWithShape="1">
          <a:blip r:embed="rId2"/>
          <a:srcRect t="76285" b="14419"/>
          <a:stretch/>
        </p:blipFill>
        <p:spPr>
          <a:xfrm>
            <a:off x="1198694" y="4909278"/>
            <a:ext cx="6941484" cy="622091"/>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253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 Quick Review</a:t>
            </a:r>
          </a:p>
        </p:txBody>
      </p:sp>
      <p:sp>
        <p:nvSpPr>
          <p:cNvPr id="3" name="Content Placeholder 2"/>
          <p:cNvSpPr>
            <a:spLocks noGrp="1"/>
          </p:cNvSpPr>
          <p:nvPr>
            <p:ph idx="1"/>
          </p:nvPr>
        </p:nvSpPr>
        <p:spPr/>
        <p:txBody>
          <a:bodyPr>
            <a:normAutofit fontScale="70000" lnSpcReduction="20000"/>
          </a:bodyPr>
          <a:lstStyle/>
          <a:p>
            <a:r>
              <a:rPr lang="en-US" sz="2400" dirty="0"/>
              <a:t>When describing a path to an/application:</a:t>
            </a:r>
          </a:p>
          <a:p>
            <a:pPr marL="457200" lvl="1" indent="0">
              <a:buNone/>
            </a:pPr>
            <a:r>
              <a:rPr lang="en-US" dirty="0">
                <a:latin typeface="Courier New" panose="02070309020205020404" pitchFamily="49" charset="0"/>
                <a:cs typeface="Courier New" panose="02070309020205020404" pitchFamily="49" charset="0"/>
              </a:rPr>
              <a:t>this/is/path/to/the/file.txt</a:t>
            </a:r>
          </a:p>
          <a:p>
            <a:r>
              <a:rPr lang="en-US" sz="2400" dirty="0"/>
              <a:t>For our purposes:</a:t>
            </a:r>
          </a:p>
          <a:p>
            <a:pPr lvl="1"/>
            <a:r>
              <a:rPr lang="en-US" sz="2000" dirty="0"/>
              <a:t> “folder” and “directory” refer to the same thing</a:t>
            </a:r>
          </a:p>
          <a:p>
            <a:pPr lvl="1"/>
            <a:r>
              <a:rPr lang="en-US" sz="2000" dirty="0"/>
              <a:t>“terminal”, “console”, and “console window” all refer to the place you will type commands</a:t>
            </a:r>
          </a:p>
          <a:p>
            <a:r>
              <a:rPr lang="en-US" sz="2400" dirty="0"/>
              <a:t>In PowerPoint, commands you will type in the terminal will look</a:t>
            </a:r>
            <a:br>
              <a:rPr lang="en-US" sz="2400" dirty="0"/>
            </a:br>
            <a:r>
              <a:rPr lang="en-US" sz="2400" dirty="0">
                <a:latin typeface="Courier New" panose="02070309020205020404" pitchFamily="49" charset="0"/>
                <a:cs typeface="Courier New" panose="02070309020205020404" pitchFamily="49" charset="0"/>
              </a:rPr>
              <a:t>like this</a:t>
            </a:r>
          </a:p>
          <a:p>
            <a:r>
              <a:rPr lang="en-US" sz="2400" dirty="0">
                <a:cs typeface="Courier New" panose="02070309020205020404" pitchFamily="49" charset="0"/>
              </a:rPr>
              <a:t>Keys you press will look like this: </a:t>
            </a:r>
            <a:r>
              <a:rPr lang="en-US" sz="2400" b="1" dirty="0">
                <a:cs typeface="Courier New" panose="02070309020205020404" pitchFamily="49" charset="0"/>
              </a:rPr>
              <a:t>[Ctrl] </a:t>
            </a:r>
            <a:r>
              <a:rPr lang="en-US" sz="2400" dirty="0">
                <a:cs typeface="Courier New" panose="02070309020205020404" pitchFamily="49" charset="0"/>
              </a:rPr>
              <a:t>or </a:t>
            </a:r>
            <a:r>
              <a:rPr lang="en-US" sz="2400" b="1" dirty="0">
                <a:cs typeface="Courier New" panose="02070309020205020404" pitchFamily="49" charset="0"/>
              </a:rPr>
              <a:t>[command]</a:t>
            </a:r>
          </a:p>
          <a:p>
            <a:r>
              <a:rPr lang="en-US" sz="2400" dirty="0">
                <a:cs typeface="Courier New" panose="02070309020205020404" pitchFamily="49" charset="0"/>
              </a:rPr>
              <a:t>If you should press keys at the same time: </a:t>
            </a:r>
            <a:r>
              <a:rPr lang="en-US" sz="2400" b="1" dirty="0">
                <a:cs typeface="Courier New" panose="02070309020205020404" pitchFamily="49" charset="0"/>
              </a:rPr>
              <a:t>[Ctrl] </a:t>
            </a:r>
            <a:r>
              <a:rPr lang="en-US" sz="2400" dirty="0">
                <a:cs typeface="Courier New" panose="02070309020205020404" pitchFamily="49" charset="0"/>
              </a:rPr>
              <a:t>+ </a:t>
            </a:r>
            <a:r>
              <a:rPr lang="en-US" sz="2400" b="1" dirty="0">
                <a:cs typeface="Courier New" panose="02070309020205020404" pitchFamily="49" charset="0"/>
              </a:rPr>
              <a:t>[C]</a:t>
            </a:r>
          </a:p>
          <a:p>
            <a:r>
              <a:rPr lang="en-US" sz="2400" dirty="0">
                <a:cs typeface="Courier New" panose="02070309020205020404" pitchFamily="49" charset="0"/>
              </a:rPr>
              <a:t>A name or value that is user-dependent or variable will look </a:t>
            </a:r>
            <a:r>
              <a:rPr lang="en-US" sz="2400" dirty="0">
                <a:latin typeface="Courier New" panose="02070309020205020404" pitchFamily="49" charset="0"/>
                <a:cs typeface="Courier New" panose="02070309020205020404" pitchFamily="49" charset="0"/>
              </a:rPr>
              <a:t>&lt;like this&gt;</a:t>
            </a:r>
          </a:p>
          <a:p>
            <a:r>
              <a:rPr lang="en-US" sz="2400" dirty="0">
                <a:cs typeface="Courier New" panose="02070309020205020404" pitchFamily="49" charset="0"/>
              </a:rPr>
              <a:t>Don’t use spaces in names; use dashes </a:t>
            </a:r>
            <a:r>
              <a:rPr lang="en-US" sz="2400" b="1" dirty="0">
                <a:cs typeface="Courier New" panose="02070309020205020404" pitchFamily="49" charset="0"/>
              </a:rPr>
              <a:t>[-]</a:t>
            </a:r>
            <a:r>
              <a:rPr lang="en-US" sz="2400" dirty="0">
                <a:cs typeface="Courier New" panose="02070309020205020404" pitchFamily="49" charset="0"/>
              </a:rPr>
              <a:t> instead</a:t>
            </a:r>
          </a:p>
          <a:p>
            <a:endParaRPr lang="en-US" sz="2400" dirty="0">
              <a:cs typeface="Courier New" panose="02070309020205020404" pitchFamily="49" charset="0"/>
            </a:endParaRPr>
          </a:p>
          <a:p>
            <a:pPr marL="0" indent="0">
              <a:buNone/>
            </a:pPr>
            <a:r>
              <a:rPr lang="en-US" sz="2300" dirty="0">
                <a:latin typeface="Courier New" panose="02070309020205020404" pitchFamily="49" charset="0"/>
                <a:cs typeface="Courier New" panose="02070309020205020404" pitchFamily="49" charset="0"/>
              </a:rPr>
              <a:t>cd</a:t>
            </a:r>
            <a:r>
              <a:rPr lang="en-US" sz="2300" dirty="0"/>
              <a:t>: change directory</a:t>
            </a:r>
          </a:p>
          <a:p>
            <a:pPr marL="0" indent="0">
              <a:buNone/>
            </a:pPr>
            <a:r>
              <a:rPr lang="en-US" sz="2300" dirty="0">
                <a:latin typeface="Courier New" panose="02070309020205020404" pitchFamily="49" charset="0"/>
                <a:cs typeface="Courier New" panose="02070309020205020404" pitchFamily="49" charset="0"/>
              </a:rPr>
              <a:t>ls</a:t>
            </a:r>
            <a:r>
              <a:rPr lang="en-US" sz="2300" dirty="0"/>
              <a:t>: list directory contents</a:t>
            </a:r>
          </a:p>
          <a:p>
            <a:pPr marL="0" indent="0">
              <a:buNone/>
            </a:pPr>
            <a:r>
              <a:rPr lang="en-US" sz="2300" dirty="0">
                <a:latin typeface="Courier New" panose="02070309020205020404" pitchFamily="49" charset="0"/>
                <a:cs typeface="Courier New" panose="02070309020205020404" pitchFamily="49" charset="0"/>
              </a:rPr>
              <a:t>man &lt;command&gt;</a:t>
            </a:r>
            <a:r>
              <a:rPr lang="en-US" sz="2300" dirty="0">
                <a:cs typeface="Courier New" panose="02070309020205020404" pitchFamily="49" charset="0"/>
              </a:rPr>
              <a:t>: </a:t>
            </a:r>
            <a:r>
              <a:rPr lang="en-US" sz="2300" dirty="0"/>
              <a:t>show manual page for command</a:t>
            </a:r>
          </a:p>
        </p:txBody>
      </p:sp>
    </p:spTree>
    <p:extLst>
      <p:ext uri="{BB962C8B-B14F-4D97-AF65-F5344CB8AC3E}">
        <p14:creationId xmlns:p14="http://schemas.microsoft.com/office/powerpoint/2010/main" val="278443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standard output file:</a:t>
            </a:r>
          </a:p>
          <a:p>
            <a:pPr marL="0" indent="0">
              <a:buNone/>
            </a:pPr>
            <a:r>
              <a:rPr lang="en-US" dirty="0" smtClean="0"/>
              <a:t>If your job would output information to the console, this is the name of the file it will output to </a:t>
            </a:r>
            <a:endParaRPr lang="en-US" dirty="0"/>
          </a:p>
        </p:txBody>
      </p:sp>
      <p:pic>
        <p:nvPicPr>
          <p:cNvPr id="5" name="Picture 4"/>
          <p:cNvPicPr>
            <a:picLocks noChangeAspect="1"/>
          </p:cNvPicPr>
          <p:nvPr/>
        </p:nvPicPr>
        <p:blipFill rotWithShape="1">
          <a:blip r:embed="rId2"/>
          <a:srcRect t="85581" b="7699"/>
          <a:stretch/>
        </p:blipFill>
        <p:spPr>
          <a:xfrm>
            <a:off x="1198694" y="4654445"/>
            <a:ext cx="6941484" cy="449705"/>
          </a:xfrm>
          <a:prstGeom prst="rect">
            <a:avLst/>
          </a:prstGeom>
        </p:spPr>
      </p:pic>
    </p:spTree>
    <p:extLst>
      <p:ext uri="{BB962C8B-B14F-4D97-AF65-F5344CB8AC3E}">
        <p14:creationId xmlns:p14="http://schemas.microsoft.com/office/powerpoint/2010/main" val="22963676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standard error file:</a:t>
            </a:r>
          </a:p>
          <a:p>
            <a:pPr marL="0" indent="0">
              <a:buNone/>
            </a:pPr>
            <a:r>
              <a:rPr lang="en-US" dirty="0" smtClean="0"/>
              <a:t>If your job fails due to an error, the error message/log will be output to this file</a:t>
            </a:r>
            <a:endParaRPr lang="en-US" dirty="0"/>
          </a:p>
        </p:txBody>
      </p:sp>
      <p:pic>
        <p:nvPicPr>
          <p:cNvPr id="5" name="Picture 4"/>
          <p:cNvPicPr>
            <a:picLocks noChangeAspect="1"/>
          </p:cNvPicPr>
          <p:nvPr/>
        </p:nvPicPr>
        <p:blipFill rotWithShape="1">
          <a:blip r:embed="rId2"/>
          <a:srcRect t="92861" b="1651"/>
          <a:stretch/>
        </p:blipFill>
        <p:spPr>
          <a:xfrm>
            <a:off x="1198694" y="4234720"/>
            <a:ext cx="6941484" cy="367259"/>
          </a:xfrm>
          <a:prstGeom prst="rect">
            <a:avLst/>
          </a:prstGeom>
        </p:spPr>
      </p:pic>
    </p:spTree>
    <p:extLst>
      <p:ext uri="{BB962C8B-B14F-4D97-AF65-F5344CB8AC3E}">
        <p14:creationId xmlns:p14="http://schemas.microsoft.com/office/powerpoint/2010/main" val="15221201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628650" y="1704665"/>
            <a:ext cx="7886700" cy="907920"/>
          </a:xfrm>
        </p:spPr>
        <p:txBody>
          <a:bodyPr/>
          <a:lstStyle/>
          <a:p>
            <a:pPr marL="0" indent="0">
              <a:buNone/>
            </a:pPr>
            <a:r>
              <a:rPr lang="en-US" dirty="0" smtClean="0"/>
              <a:t>As you specify options, the page will dynamically generate a script header containing your parameters</a:t>
            </a:r>
            <a:endParaRPr lang="en-US" dirty="0"/>
          </a:p>
        </p:txBody>
      </p:sp>
      <p:pic>
        <p:nvPicPr>
          <p:cNvPr id="4" name="Picture 3"/>
          <p:cNvPicPr>
            <a:picLocks noChangeAspect="1"/>
          </p:cNvPicPr>
          <p:nvPr/>
        </p:nvPicPr>
        <p:blipFill>
          <a:blip r:embed="rId2"/>
          <a:stretch>
            <a:fillRect/>
          </a:stretch>
        </p:blipFill>
        <p:spPr>
          <a:xfrm>
            <a:off x="943443" y="2612585"/>
            <a:ext cx="6315075" cy="3486150"/>
          </a:xfrm>
          <a:prstGeom prst="rect">
            <a:avLst/>
          </a:prstGeom>
        </p:spPr>
      </p:pic>
      <p:sp>
        <p:nvSpPr>
          <p:cNvPr id="5" name="Content Placeholder 2"/>
          <p:cNvSpPr txBox="1">
            <a:spLocks/>
          </p:cNvSpPr>
          <p:nvPr/>
        </p:nvSpPr>
        <p:spPr>
          <a:xfrm>
            <a:off x="481247" y="5844449"/>
            <a:ext cx="7886700" cy="90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Below this section, you can write code to execute some function/run a program</a:t>
            </a:r>
            <a:endParaRPr lang="en-US" dirty="0"/>
          </a:p>
        </p:txBody>
      </p:sp>
    </p:spTree>
    <p:extLst>
      <p:ext uri="{BB962C8B-B14F-4D97-AF65-F5344CB8AC3E}">
        <p14:creationId xmlns:p14="http://schemas.microsoft.com/office/powerpoint/2010/main" val="17425846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p:txBody>
          <a:bodyPr/>
          <a:lstStyle/>
          <a:p>
            <a:pPr marL="0" indent="0">
              <a:buNone/>
            </a:pPr>
            <a:r>
              <a:rPr lang="en-US" dirty="0" smtClean="0"/>
              <a:t>When creating </a:t>
            </a:r>
            <a:r>
              <a:rPr lang="en-US" dirty="0" err="1" smtClean="0"/>
              <a:t>Slurm</a:t>
            </a:r>
            <a:r>
              <a:rPr lang="en-US" dirty="0" smtClean="0"/>
              <a:t> commands, you can:</a:t>
            </a:r>
          </a:p>
          <a:p>
            <a:pPr marL="514350" indent="-514350">
              <a:buAutoNum type="arabicPeriod"/>
            </a:pPr>
            <a:r>
              <a:rPr lang="en-US" dirty="0" smtClean="0"/>
              <a:t>Open your script file with </a:t>
            </a:r>
            <a:r>
              <a:rPr lang="en-US" dirty="0" err="1" smtClean="0">
                <a:latin typeface="Courier New" panose="02070309020205020404" pitchFamily="49" charset="0"/>
                <a:cs typeface="Courier New" panose="02070309020205020404" pitchFamily="49" charset="0"/>
              </a:rPr>
              <a:t>nano</a:t>
            </a:r>
            <a:endParaRPr lang="en-US" dirty="0"/>
          </a:p>
          <a:p>
            <a:pPr marL="514350" indent="-514350">
              <a:buAutoNum type="arabicPeriod"/>
            </a:pPr>
            <a:r>
              <a:rPr lang="en-US" dirty="0"/>
              <a:t>C</a:t>
            </a:r>
            <a:r>
              <a:rPr lang="en-US" dirty="0" smtClean="0"/>
              <a:t>opy the header script to your clipboard (</a:t>
            </a:r>
            <a:r>
              <a:rPr lang="en-US" b="1" dirty="0" smtClean="0"/>
              <a:t>[Ctrl]</a:t>
            </a:r>
            <a:r>
              <a:rPr lang="en-US" dirty="0" smtClean="0"/>
              <a:t> + </a:t>
            </a:r>
            <a:r>
              <a:rPr lang="en-US" b="1" dirty="0" smtClean="0"/>
              <a:t>[c]</a:t>
            </a:r>
            <a:r>
              <a:rPr lang="en-US" dirty="0" smtClean="0"/>
              <a:t> or </a:t>
            </a:r>
            <a:r>
              <a:rPr lang="en-US" b="1" dirty="0" smtClean="0"/>
              <a:t>[command]</a:t>
            </a:r>
            <a:r>
              <a:rPr lang="en-US" dirty="0" smtClean="0"/>
              <a:t> + </a:t>
            </a:r>
            <a:r>
              <a:rPr lang="en-US" b="1" dirty="0" smtClean="0"/>
              <a:t>[c]</a:t>
            </a:r>
            <a:r>
              <a:rPr lang="en-US" dirty="0" smtClean="0"/>
              <a:t>)</a:t>
            </a:r>
            <a:endParaRPr lang="en-US" b="1" dirty="0" smtClean="0"/>
          </a:p>
          <a:p>
            <a:pPr marL="514350" indent="-514350">
              <a:buAutoNum type="arabicPeriod"/>
            </a:pPr>
            <a:r>
              <a:rPr lang="en-US" dirty="0" smtClean="0"/>
              <a:t>Then </a:t>
            </a:r>
            <a:r>
              <a:rPr lang="en-US" b="1" dirty="0" smtClean="0"/>
              <a:t>Left click </a:t>
            </a:r>
            <a:r>
              <a:rPr lang="en-US" dirty="0" smtClean="0"/>
              <a:t>or </a:t>
            </a:r>
            <a:r>
              <a:rPr lang="en-US" b="1" dirty="0" smtClean="0"/>
              <a:t>[command]</a:t>
            </a:r>
            <a:r>
              <a:rPr lang="en-US" dirty="0" smtClean="0"/>
              <a:t> + </a:t>
            </a:r>
            <a:r>
              <a:rPr lang="en-US" b="1" dirty="0" smtClean="0"/>
              <a:t>click</a:t>
            </a:r>
            <a:r>
              <a:rPr lang="en-US" dirty="0" smtClean="0"/>
              <a:t> to paste the header directly into the console</a:t>
            </a:r>
            <a:endParaRPr lang="en-US" dirty="0"/>
          </a:p>
        </p:txBody>
      </p:sp>
    </p:spTree>
    <p:extLst>
      <p:ext uri="{BB962C8B-B14F-4D97-AF65-F5344CB8AC3E}">
        <p14:creationId xmlns:p14="http://schemas.microsoft.com/office/powerpoint/2010/main" val="42113453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628650" y="1828800"/>
            <a:ext cx="7886700" cy="1216342"/>
          </a:xfrm>
        </p:spPr>
        <p:txBody>
          <a:bodyPr>
            <a:normAutofit fontScale="92500" lnSpcReduction="20000"/>
          </a:bodyPr>
          <a:lstStyle/>
          <a:p>
            <a:r>
              <a:rPr lang="en-US" dirty="0" smtClean="0"/>
              <a:t>We are not on condo</a:t>
            </a:r>
          </a:p>
          <a:p>
            <a:r>
              <a:rPr lang="en-US" dirty="0" smtClean="0"/>
              <a:t>We are on a training server</a:t>
            </a:r>
          </a:p>
          <a:p>
            <a:r>
              <a:rPr lang="en-US" dirty="0" smtClean="0"/>
              <a:t>Use these settings for </a:t>
            </a:r>
            <a:r>
              <a:rPr lang="en-US" dirty="0" err="1" smtClean="0"/>
              <a:t>Slurm</a:t>
            </a:r>
            <a:r>
              <a:rPr lang="en-US" dirty="0" smtClean="0"/>
              <a:t> jobs on training server:</a:t>
            </a:r>
            <a:endParaRPr lang="en-US" dirty="0"/>
          </a:p>
        </p:txBody>
      </p:sp>
      <p:pic>
        <p:nvPicPr>
          <p:cNvPr id="4" name="Picture 3"/>
          <p:cNvPicPr>
            <a:picLocks noChangeAspect="1"/>
          </p:cNvPicPr>
          <p:nvPr/>
        </p:nvPicPr>
        <p:blipFill rotWithShape="1">
          <a:blip r:embed="rId2"/>
          <a:srcRect t="21120"/>
          <a:stretch/>
        </p:blipFill>
        <p:spPr>
          <a:xfrm>
            <a:off x="1162050" y="3101339"/>
            <a:ext cx="6819900" cy="3621405"/>
          </a:xfrm>
          <a:prstGeom prst="rect">
            <a:avLst/>
          </a:prstGeom>
        </p:spPr>
      </p:pic>
    </p:spTree>
    <p:extLst>
      <p:ext uri="{BB962C8B-B14F-4D97-AF65-F5344CB8AC3E}">
        <p14:creationId xmlns:p14="http://schemas.microsoft.com/office/powerpoint/2010/main" val="122768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Prelude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a:t>
            </a:r>
            <a:r>
              <a:rPr lang="en-US" dirty="0">
                <a:hlinkClick r:id="rId2"/>
              </a:rPr>
              <a:t>https://www.hpc.iastate.edu/guides/condo-2017/slurm-job-script-generator-for-condo</a:t>
            </a:r>
            <a:r>
              <a:rPr lang="en-US" dirty="0"/>
              <a:t> to generate </a:t>
            </a:r>
            <a:r>
              <a:rPr lang="en-US" dirty="0" err="1"/>
              <a:t>Slurm</a:t>
            </a:r>
            <a:r>
              <a:rPr lang="en-US" dirty="0"/>
              <a:t> headers for your </a:t>
            </a:r>
            <a:r>
              <a:rPr lang="en-US" dirty="0" smtClean="0"/>
              <a:t>file</a:t>
            </a:r>
          </a:p>
          <a:p>
            <a:r>
              <a:rPr lang="en-US" dirty="0" smtClean="0"/>
              <a:t>Name a standard output file and a standard error</a:t>
            </a:r>
          </a:p>
          <a:p>
            <a:r>
              <a:rPr lang="en-US" dirty="0" smtClean="0"/>
              <a:t>Copy the Job Script</a:t>
            </a:r>
          </a:p>
          <a:p>
            <a:r>
              <a:rPr lang="en-US" dirty="0" smtClean="0"/>
              <a:t>Create </a:t>
            </a:r>
            <a:r>
              <a:rPr lang="en-US" dirty="0"/>
              <a:t>a copy of the file called </a:t>
            </a:r>
            <a:r>
              <a:rPr lang="en-US" dirty="0">
                <a:latin typeface="Courier New" panose="02070309020205020404" pitchFamily="49" charset="0"/>
                <a:cs typeface="Courier New" panose="02070309020205020404" pitchFamily="49" charset="0"/>
              </a:rPr>
              <a:t>slurm-test.sh</a:t>
            </a:r>
            <a:r>
              <a:rPr lang="en-US" dirty="0">
                <a:cs typeface="Courier New" panose="02070309020205020404" pitchFamily="49" charset="0"/>
              </a:rPr>
              <a:t>; call this copy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yourname</a:t>
            </a:r>
            <a:r>
              <a:rPr lang="en-US" dirty="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slurm-test.sh</a:t>
            </a:r>
            <a:endParaRPr lang="en-US" dirty="0" smtClean="0"/>
          </a:p>
          <a:p>
            <a:r>
              <a:rPr lang="en-US" dirty="0" smtClean="0"/>
              <a:t>Open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yourname</a:t>
            </a:r>
            <a:r>
              <a:rPr lang="en-US" dirty="0" smtClean="0">
                <a:latin typeface="Courier New" panose="02070309020205020404" pitchFamily="49" charset="0"/>
                <a:cs typeface="Courier New" panose="02070309020205020404" pitchFamily="49" charset="0"/>
              </a:rPr>
              <a:t>&gt;-slurm-test.sh</a:t>
            </a:r>
            <a:r>
              <a:rPr lang="en-US" dirty="0" smtClean="0"/>
              <a:t> and paste </a:t>
            </a:r>
            <a:r>
              <a:rPr lang="en-US" dirty="0"/>
              <a:t>your </a:t>
            </a:r>
            <a:r>
              <a:rPr lang="en-US" dirty="0" err="1" smtClean="0"/>
              <a:t>Slurm</a:t>
            </a:r>
            <a:r>
              <a:rPr lang="en-US" dirty="0" smtClean="0"/>
              <a:t> Job Script </a:t>
            </a:r>
            <a:r>
              <a:rPr lang="en-US" dirty="0"/>
              <a:t>header above the code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yourname</a:t>
            </a:r>
            <a:r>
              <a:rPr lang="en-US" dirty="0">
                <a:latin typeface="Courier New" panose="02070309020205020404" pitchFamily="49" charset="0"/>
                <a:cs typeface="Courier New" panose="02070309020205020404" pitchFamily="49" charset="0"/>
              </a:rPr>
              <a:t>&gt;-slurm-test.sh</a:t>
            </a:r>
          </a:p>
          <a:p>
            <a:r>
              <a:rPr lang="en-US" dirty="0" smtClean="0"/>
              <a:t>Change “0.1M” to “1K”</a:t>
            </a:r>
            <a:endParaRPr lang="en-US" dirty="0"/>
          </a:p>
        </p:txBody>
      </p:sp>
    </p:spTree>
    <p:extLst>
      <p:ext uri="{BB962C8B-B14F-4D97-AF65-F5344CB8AC3E}">
        <p14:creationId xmlns:p14="http://schemas.microsoft.com/office/powerpoint/2010/main" val="39678358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13C8-CC7C-4DA2-9451-C859699AB8A4}"/>
              </a:ext>
            </a:extLst>
          </p:cNvPr>
          <p:cNvSpPr>
            <a:spLocks noGrp="1"/>
          </p:cNvSpPr>
          <p:nvPr>
            <p:ph type="title"/>
          </p:nvPr>
        </p:nvSpPr>
        <p:spPr/>
        <p:txBody>
          <a:bodyPr/>
          <a:lstStyle/>
          <a:p>
            <a:r>
              <a:rPr lang="en-US" dirty="0" smtClean="0"/>
              <a:t>Lesson 3.5: </a:t>
            </a:r>
            <a:r>
              <a:rPr lang="en-US" dirty="0" err="1" smtClean="0"/>
              <a:t>Slurm</a:t>
            </a:r>
            <a:r>
              <a:rPr lang="en-US" dirty="0" smtClean="0"/>
              <a:t> Commands</a:t>
            </a:r>
            <a:endParaRPr lang="en-US" dirty="0"/>
          </a:p>
        </p:txBody>
      </p:sp>
      <p:sp>
        <p:nvSpPr>
          <p:cNvPr id="3" name="Content Placeholder 2">
            <a:extLst>
              <a:ext uri="{FF2B5EF4-FFF2-40B4-BE49-F238E27FC236}">
                <a16:creationId xmlns:a16="http://schemas.microsoft.com/office/drawing/2014/main" id="{8D2BDCED-9E8A-4B42-A108-2FB473906737}"/>
              </a:ext>
            </a:extLst>
          </p:cNvPr>
          <p:cNvSpPr>
            <a:spLocks noGrp="1"/>
          </p:cNvSpPr>
          <p:nvPr>
            <p:ph idx="1"/>
          </p:nvPr>
        </p:nvSpPr>
        <p:spPr/>
        <p:txBody>
          <a:bodyPr/>
          <a:lstStyle/>
          <a:p>
            <a:pPr marL="0" indent="0">
              <a:buNone/>
            </a:pPr>
            <a:r>
              <a:rPr lang="en-US" dirty="0" smtClean="0"/>
              <a:t>3.51: Submit a </a:t>
            </a:r>
            <a:r>
              <a:rPr lang="en-US" dirty="0" err="1" smtClean="0"/>
              <a:t>Slurm</a:t>
            </a:r>
            <a:r>
              <a:rPr lang="en-US" dirty="0" smtClean="0"/>
              <a:t> script</a:t>
            </a:r>
          </a:p>
          <a:p>
            <a:pPr marL="0" indent="0">
              <a:buNone/>
            </a:pPr>
            <a:r>
              <a:rPr lang="en-US" dirty="0"/>
              <a:t>3.52: Check the job </a:t>
            </a:r>
            <a:r>
              <a:rPr lang="en-US" dirty="0" smtClean="0"/>
              <a:t>queue</a:t>
            </a:r>
            <a:endParaRPr lang="en-US" dirty="0" smtClean="0"/>
          </a:p>
          <a:p>
            <a:pPr marL="0" indent="0">
              <a:buNone/>
            </a:pPr>
            <a:r>
              <a:rPr lang="en-US" dirty="0" smtClean="0"/>
              <a:t>3.53: Cancel a </a:t>
            </a:r>
            <a:r>
              <a:rPr lang="en-US" dirty="0" err="1" smtClean="0"/>
              <a:t>Slurm</a:t>
            </a:r>
            <a:r>
              <a:rPr lang="en-US" dirty="0" smtClean="0"/>
              <a:t> job</a:t>
            </a:r>
          </a:p>
          <a:p>
            <a:pPr marL="0" indent="0">
              <a:buNone/>
            </a:pPr>
            <a:r>
              <a:rPr lang="en-US" dirty="0" smtClean="0"/>
              <a:t>3.54: Check job stats</a:t>
            </a:r>
            <a:endParaRPr lang="en-US" dirty="0"/>
          </a:p>
        </p:txBody>
      </p:sp>
    </p:spTree>
    <p:extLst>
      <p:ext uri="{BB962C8B-B14F-4D97-AF65-F5344CB8AC3E}">
        <p14:creationId xmlns:p14="http://schemas.microsoft.com/office/powerpoint/2010/main" val="25284498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3.51: Submit a </a:t>
            </a:r>
            <a:r>
              <a:rPr lang="en-US" dirty="0" err="1" smtClean="0"/>
              <a:t>Slurm</a:t>
            </a:r>
            <a:r>
              <a:rPr lang="en-US" dirty="0" smtClean="0"/>
              <a:t> script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sbatch</a:t>
            </a:r>
            <a:r>
              <a:rPr lang="en-US" dirty="0" smtClean="0">
                <a:latin typeface="Courier New" panose="02070309020205020404" pitchFamily="49" charset="0"/>
                <a:cs typeface="Courier New" panose="02070309020205020404" pitchFamily="49" charset="0"/>
              </a:rPr>
              <a:t> &lt;slurmscript.sh&gt;</a:t>
            </a:r>
          </a:p>
          <a:p>
            <a:pPr marL="0" indent="0">
              <a:buNone/>
            </a:pPr>
            <a:r>
              <a:rPr lang="en-US" dirty="0" smtClean="0"/>
              <a:t>What it does:</a:t>
            </a:r>
          </a:p>
          <a:p>
            <a:pPr marL="0" indent="0">
              <a:buNone/>
            </a:pPr>
            <a:r>
              <a:rPr lang="en-US" dirty="0" err="1" smtClean="0"/>
              <a:t>sbatch</a:t>
            </a:r>
            <a:r>
              <a:rPr lang="en-US" dirty="0" smtClean="0"/>
              <a:t> submits a script to </a:t>
            </a:r>
            <a:r>
              <a:rPr lang="en-US" dirty="0" err="1" smtClean="0"/>
              <a:t>Slurm</a:t>
            </a:r>
            <a:r>
              <a:rPr lang="en-US" dirty="0" smtClean="0"/>
              <a:t>, which reads the parameters in the #SBATCH lines and then allocates resources and distributes jobs accordingly</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Your job will be assigned a job ID; you can use this job ID to check job stats, cancel jobs, etc.</a:t>
            </a:r>
            <a:endParaRPr lang="en-US" dirty="0"/>
          </a:p>
        </p:txBody>
      </p:sp>
      <p:pic>
        <p:nvPicPr>
          <p:cNvPr id="4" name="Picture 3"/>
          <p:cNvPicPr>
            <a:picLocks noChangeAspect="1"/>
          </p:cNvPicPr>
          <p:nvPr/>
        </p:nvPicPr>
        <p:blipFill>
          <a:blip r:embed="rId2"/>
          <a:stretch>
            <a:fillRect/>
          </a:stretch>
        </p:blipFill>
        <p:spPr>
          <a:xfrm>
            <a:off x="1139763" y="4001294"/>
            <a:ext cx="6372581" cy="1143173"/>
          </a:xfrm>
          <a:prstGeom prst="rect">
            <a:avLst/>
          </a:prstGeom>
        </p:spPr>
      </p:pic>
    </p:spTree>
    <p:extLst>
      <p:ext uri="{BB962C8B-B14F-4D97-AF65-F5344CB8AC3E}">
        <p14:creationId xmlns:p14="http://schemas.microsoft.com/office/powerpoint/2010/main" val="89222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3.52: Check the job queue</a:t>
            </a:r>
            <a:endParaRPr lang="en-US" dirty="0"/>
          </a:p>
        </p:txBody>
      </p:sp>
      <p:sp>
        <p:nvSpPr>
          <p:cNvPr id="3" name="Content Placeholder 2"/>
          <p:cNvSpPr>
            <a:spLocks noGrp="1"/>
          </p:cNvSpPr>
          <p:nvPr>
            <p:ph idx="1"/>
          </p:nvPr>
        </p:nvSpPr>
        <p:spPr/>
        <p:txBody>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squeue</a:t>
            </a:r>
            <a:r>
              <a:rPr lang="en-US" dirty="0" smtClean="0">
                <a:latin typeface="Courier New" panose="02070309020205020404" pitchFamily="49" charset="0"/>
                <a:cs typeface="Courier New" panose="02070309020205020404" pitchFamily="49" charset="0"/>
              </a:rPr>
              <a:t> -options</a:t>
            </a:r>
          </a:p>
          <a:p>
            <a:pPr marL="0" indent="0">
              <a:buNone/>
            </a:pPr>
            <a:r>
              <a:rPr lang="en-US" dirty="0" smtClean="0"/>
              <a:t>What it does:</a:t>
            </a:r>
          </a:p>
          <a:p>
            <a:pPr marL="0" indent="0">
              <a:buNone/>
            </a:pPr>
            <a:r>
              <a:rPr lang="en-US" dirty="0" smtClean="0"/>
              <a:t>View information on jobs in the </a:t>
            </a:r>
            <a:r>
              <a:rPr lang="en-US" dirty="0" err="1" smtClean="0"/>
              <a:t>Slurm</a:t>
            </a:r>
            <a:r>
              <a:rPr lang="en-US" dirty="0" smtClean="0"/>
              <a:t> queue</a:t>
            </a:r>
          </a:p>
          <a:p>
            <a:pPr marL="0" indent="0">
              <a:buNone/>
            </a:pPr>
            <a:r>
              <a:rPr lang="en-US" dirty="0" smtClean="0"/>
              <a:t>Options:</a:t>
            </a:r>
          </a:p>
          <a:p>
            <a:pPr marL="0" indent="0">
              <a:buNone/>
            </a:pPr>
            <a:r>
              <a:rPr lang="en-US" dirty="0" smtClean="0">
                <a:latin typeface="Courier New" panose="02070309020205020404" pitchFamily="49" charset="0"/>
                <a:cs typeface="Courier New" panose="02070309020205020404" pitchFamily="49" charset="0"/>
              </a:rPr>
              <a:t>-u &lt;user&gt;</a:t>
            </a:r>
            <a:r>
              <a:rPr lang="en-US" dirty="0" smtClean="0"/>
              <a:t>: View information only on jobs submitted by a particular user</a:t>
            </a:r>
            <a:endParaRPr lang="en-US" dirty="0"/>
          </a:p>
        </p:txBody>
      </p:sp>
      <p:pic>
        <p:nvPicPr>
          <p:cNvPr id="4" name="Picture 3"/>
          <p:cNvPicPr>
            <a:picLocks noChangeAspect="1"/>
          </p:cNvPicPr>
          <p:nvPr/>
        </p:nvPicPr>
        <p:blipFill>
          <a:blip r:embed="rId2"/>
          <a:stretch>
            <a:fillRect/>
          </a:stretch>
        </p:blipFill>
        <p:spPr>
          <a:xfrm>
            <a:off x="72465" y="4903887"/>
            <a:ext cx="8999070" cy="899907"/>
          </a:xfrm>
          <a:prstGeom prst="rect">
            <a:avLst/>
          </a:prstGeom>
        </p:spPr>
      </p:pic>
    </p:spTree>
    <p:extLst>
      <p:ext uri="{BB962C8B-B14F-4D97-AF65-F5344CB8AC3E}">
        <p14:creationId xmlns:p14="http://schemas.microsoft.com/office/powerpoint/2010/main" val="96369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3.53: Cancel a </a:t>
            </a:r>
            <a:r>
              <a:rPr lang="en-US" dirty="0" err="1" smtClean="0"/>
              <a:t>Slurm</a:t>
            </a:r>
            <a:r>
              <a:rPr lang="en-US" dirty="0" smtClean="0"/>
              <a:t> job</a:t>
            </a:r>
            <a:endParaRPr lang="en-US" dirty="0"/>
          </a:p>
        </p:txBody>
      </p:sp>
      <p:sp>
        <p:nvSpPr>
          <p:cNvPr id="3" name="Content Placeholder 2"/>
          <p:cNvSpPr>
            <a:spLocks noGrp="1"/>
          </p:cNvSpPr>
          <p:nvPr>
            <p:ph idx="1"/>
          </p:nvPr>
        </p:nvSpPr>
        <p:spPr/>
        <p:txBody>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scancel</a:t>
            </a: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a:t>
            </a:r>
          </a:p>
          <a:p>
            <a:pPr marL="0" indent="0">
              <a:buNone/>
            </a:pPr>
            <a:r>
              <a:rPr lang="en-US" dirty="0" smtClean="0"/>
              <a:t>What it does:</a:t>
            </a:r>
          </a:p>
          <a:p>
            <a:pPr marL="0" indent="0">
              <a:buNone/>
            </a:pPr>
            <a:r>
              <a:rPr lang="en-US" dirty="0" smtClean="0"/>
              <a:t>Immediately stops running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a:t>
            </a:r>
            <a:r>
              <a:rPr lang="en-US" dirty="0" smtClean="0"/>
              <a:t>, or removes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 </a:t>
            </a:r>
            <a:r>
              <a:rPr lang="en-US" dirty="0" smtClean="0"/>
              <a:t>from the </a:t>
            </a:r>
            <a:r>
              <a:rPr lang="en-US" dirty="0" err="1" smtClean="0"/>
              <a:t>Slurm</a:t>
            </a:r>
            <a:r>
              <a:rPr lang="en-US" dirty="0" smtClean="0"/>
              <a:t> queue</a:t>
            </a:r>
          </a:p>
          <a:p>
            <a:pPr marL="0" indent="0">
              <a:buNone/>
            </a:pPr>
            <a:endParaRPr lang="en-US" dirty="0"/>
          </a:p>
        </p:txBody>
      </p:sp>
      <p:pic>
        <p:nvPicPr>
          <p:cNvPr id="4" name="Picture 3"/>
          <p:cNvPicPr>
            <a:picLocks noChangeAspect="1"/>
          </p:cNvPicPr>
          <p:nvPr/>
        </p:nvPicPr>
        <p:blipFill>
          <a:blip r:embed="rId2"/>
          <a:stretch>
            <a:fillRect/>
          </a:stretch>
        </p:blipFill>
        <p:spPr>
          <a:xfrm>
            <a:off x="497077" y="4091978"/>
            <a:ext cx="8149846" cy="1522891"/>
          </a:xfrm>
          <a:prstGeom prst="rect">
            <a:avLst/>
          </a:prstGeom>
        </p:spPr>
      </p:pic>
    </p:spTree>
    <p:extLst>
      <p:ext uri="{BB962C8B-B14F-4D97-AF65-F5344CB8AC3E}">
        <p14:creationId xmlns:p14="http://schemas.microsoft.com/office/powerpoint/2010/main" val="267337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0.5: Setup</a:t>
            </a:r>
          </a:p>
        </p:txBody>
      </p:sp>
      <p:sp>
        <p:nvSpPr>
          <p:cNvPr id="3" name="Content Placeholder 2"/>
          <p:cNvSpPr>
            <a:spLocks noGrp="1"/>
          </p:cNvSpPr>
          <p:nvPr>
            <p:ph idx="1"/>
          </p:nvPr>
        </p:nvSpPr>
        <p:spPr/>
        <p:txBody>
          <a:bodyPr/>
          <a:lstStyle/>
          <a:p>
            <a:pPr marL="0" lvl="1" indent="0">
              <a:buNone/>
            </a:pPr>
            <a:r>
              <a:rPr lang="en-US" dirty="0"/>
              <a:t>Once logged </a:t>
            </a:r>
            <a:r>
              <a:rPr lang="en-US" dirty="0" smtClean="0"/>
              <a:t>in, use this command to clone the materials into your workspace:</a:t>
            </a:r>
            <a:endParaRPr lang="en-US" dirty="0"/>
          </a:p>
          <a:p>
            <a:pPr marL="0" lvl="1" indent="0">
              <a:buNone/>
            </a:pPr>
            <a:endParaRPr lang="en-US" dirty="0"/>
          </a:p>
          <a:p>
            <a:pPr marL="0" lvl="1" indent="0">
              <a:buNone/>
            </a:pPr>
            <a:r>
              <a:rPr lang="en-US" dirty="0">
                <a:latin typeface="Courier New" panose="02070309020205020404" pitchFamily="49" charset="0"/>
                <a:cs typeface="Courier New" panose="02070309020205020404" pitchFamily="49" charset="0"/>
              </a:rPr>
              <a:t>git clone https://</a:t>
            </a:r>
            <a:r>
              <a:rPr lang="en-US" dirty="0" smtClean="0">
                <a:latin typeface="Courier New" panose="02070309020205020404" pitchFamily="49" charset="0"/>
                <a:cs typeface="Courier New" panose="02070309020205020404" pitchFamily="49" charset="0"/>
              </a:rPr>
              <a:t>github.com/cmmann/20180303-unix-adv.git</a:t>
            </a:r>
          </a:p>
          <a:p>
            <a:pPr marL="0" lvl="1" indent="0">
              <a:buNone/>
            </a:pPr>
            <a:endParaRPr lang="en-US" dirty="0">
              <a:latin typeface="Courier New" panose="02070309020205020404" pitchFamily="49" charset="0"/>
              <a:cs typeface="Courier New" panose="02070309020205020404" pitchFamily="49" charset="0"/>
            </a:endParaRPr>
          </a:p>
          <a:p>
            <a:pPr marL="0" lvl="1" indent="0">
              <a:buNone/>
            </a:pPr>
            <a:r>
              <a:rPr lang="en-US" dirty="0" smtClean="0">
                <a:cs typeface="Courier New" panose="02070309020205020404" pitchFamily="49" charset="0"/>
              </a:rPr>
              <a:t>If you are prompted for a username/password, check to make sure you typed the URL correctly!</a:t>
            </a:r>
            <a:endParaRPr lang="en-US" dirty="0">
              <a:cs typeface="Courier New" panose="02070309020205020404" pitchFamily="49" charset="0"/>
            </a:endParaRPr>
          </a:p>
        </p:txBody>
      </p:sp>
    </p:spTree>
    <p:extLst>
      <p:ext uri="{BB962C8B-B14F-4D97-AF65-F5344CB8AC3E}">
        <p14:creationId xmlns:p14="http://schemas.microsoft.com/office/powerpoint/2010/main" val="4747042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normAutofit/>
          </a:bodyPr>
          <a:lstStyle/>
          <a:p>
            <a:pPr marL="0" indent="0">
              <a:buNone/>
            </a:pPr>
            <a:r>
              <a:rPr lang="en-US" sz="2400" dirty="0"/>
              <a:t>1</a:t>
            </a:r>
            <a:r>
              <a:rPr lang="en-US" sz="2400" dirty="0" smtClean="0"/>
              <a:t>. Submit </a:t>
            </a:r>
            <a:r>
              <a:rPr lang="en-US" sz="2400" dirty="0" smtClean="0">
                <a:latin typeface="Courier New" panose="02070309020205020404" pitchFamily="49" charset="0"/>
                <a:cs typeface="Courier New" panose="02070309020205020404" pitchFamily="49" charset="0"/>
              </a:rPr>
              <a:t>&lt;</a:t>
            </a:r>
            <a:r>
              <a:rPr lang="en-US" sz="2400" dirty="0" err="1" smtClean="0">
                <a:latin typeface="Courier New" panose="02070309020205020404" pitchFamily="49" charset="0"/>
                <a:cs typeface="Courier New" panose="02070309020205020404" pitchFamily="49" charset="0"/>
              </a:rPr>
              <a:t>yourname</a:t>
            </a:r>
            <a:r>
              <a:rPr lang="en-US" sz="2400" dirty="0" smtClean="0">
                <a:latin typeface="Courier New" panose="02070309020205020404" pitchFamily="49" charset="0"/>
                <a:cs typeface="Courier New" panose="02070309020205020404" pitchFamily="49" charset="0"/>
              </a:rPr>
              <a:t>&gt;-slurm-test.sh </a:t>
            </a:r>
            <a:r>
              <a:rPr lang="en-US" sz="2400" dirty="0" smtClean="0"/>
              <a:t>to </a:t>
            </a:r>
            <a:r>
              <a:rPr lang="en-US" sz="2400" dirty="0" err="1" smtClean="0"/>
              <a:t>Slurm</a:t>
            </a:r>
            <a:r>
              <a:rPr lang="en-US" sz="2400" dirty="0" smtClean="0"/>
              <a:t> for processing.</a:t>
            </a:r>
            <a:br>
              <a:rPr lang="en-US" sz="2400" dirty="0" smtClean="0"/>
            </a:br>
            <a:r>
              <a:rPr lang="en-US" sz="2400" dirty="0" smtClean="0"/>
              <a:t>The code should take exactly 30 seconds to run, once it reaches the head of the queue.</a:t>
            </a:r>
          </a:p>
          <a:p>
            <a:pPr marL="0" indent="0">
              <a:buNone/>
            </a:pPr>
            <a:r>
              <a:rPr lang="en-US" sz="2400" dirty="0" smtClean="0"/>
              <a:t>2. Use </a:t>
            </a:r>
            <a:r>
              <a:rPr lang="en-US" sz="2400" dirty="0" err="1" smtClean="0">
                <a:latin typeface="Courier New" panose="02070309020205020404" pitchFamily="49" charset="0"/>
                <a:cs typeface="Courier New" panose="02070309020205020404" pitchFamily="49" charset="0"/>
              </a:rPr>
              <a:t>squeue</a:t>
            </a:r>
            <a:r>
              <a:rPr lang="en-US" sz="2400" dirty="0" smtClean="0">
                <a:latin typeface="Courier New" panose="02070309020205020404" pitchFamily="49" charset="0"/>
                <a:cs typeface="Courier New" panose="02070309020205020404" pitchFamily="49" charset="0"/>
              </a:rPr>
              <a:t> </a:t>
            </a:r>
            <a:r>
              <a:rPr lang="en-US" sz="2400" dirty="0" smtClean="0"/>
              <a:t>to view the </a:t>
            </a:r>
            <a:r>
              <a:rPr lang="en-US" sz="2400" dirty="0" err="1" smtClean="0"/>
              <a:t>Slurm</a:t>
            </a:r>
            <a:r>
              <a:rPr lang="en-US" sz="2400" dirty="0" smtClean="0"/>
              <a:t> queue</a:t>
            </a:r>
          </a:p>
          <a:p>
            <a:pPr marL="0" indent="0">
              <a:buNone/>
            </a:pPr>
            <a:r>
              <a:rPr lang="en-US" sz="2400" dirty="0" smtClean="0"/>
              <a:t>3. Try to cancel SOMEONE ELSE’s job. What happens?</a:t>
            </a:r>
          </a:p>
          <a:p>
            <a:pPr marL="0" indent="0">
              <a:buNone/>
            </a:pPr>
            <a:r>
              <a:rPr lang="en-US" sz="2400" dirty="0" smtClean="0"/>
              <a:t>4. View your output file. What did the code in </a:t>
            </a:r>
            <a:r>
              <a:rPr lang="en-US" sz="2400" dirty="0" smtClean="0">
                <a:latin typeface="Courier New" panose="02070309020205020404" pitchFamily="49" charset="0"/>
                <a:cs typeface="Courier New" panose="02070309020205020404" pitchFamily="49" charset="0"/>
              </a:rPr>
              <a:t>&lt;</a:t>
            </a:r>
            <a:r>
              <a:rPr lang="en-US" sz="2400" dirty="0" err="1" smtClean="0">
                <a:latin typeface="Courier New" panose="02070309020205020404" pitchFamily="49" charset="0"/>
                <a:cs typeface="Courier New" panose="02070309020205020404" pitchFamily="49" charset="0"/>
              </a:rPr>
              <a:t>yourname</a:t>
            </a:r>
            <a:r>
              <a:rPr lang="en-US" sz="2400" dirty="0" smtClean="0">
                <a:latin typeface="Courier New" panose="02070309020205020404" pitchFamily="49" charset="0"/>
                <a:cs typeface="Courier New" panose="02070309020205020404" pitchFamily="49" charset="0"/>
              </a:rPr>
              <a:t>&gt;-slurm-test.sh</a:t>
            </a:r>
            <a:r>
              <a:rPr lang="en-US" sz="2400" dirty="0" smtClean="0"/>
              <a:t> do?</a:t>
            </a:r>
            <a:endParaRPr lang="en-US" sz="2400" dirty="0"/>
          </a:p>
        </p:txBody>
      </p:sp>
    </p:spTree>
    <p:extLst>
      <p:ext uri="{BB962C8B-B14F-4D97-AF65-F5344CB8AC3E}">
        <p14:creationId xmlns:p14="http://schemas.microsoft.com/office/powerpoint/2010/main" val="31564732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a:t>
            </a:r>
          </a:p>
        </p:txBody>
      </p:sp>
      <p:sp>
        <p:nvSpPr>
          <p:cNvPr id="3" name="Content Placeholder 2"/>
          <p:cNvSpPr>
            <a:spLocks noGrp="1"/>
          </p:cNvSpPr>
          <p:nvPr>
            <p:ph idx="1"/>
          </p:nvPr>
        </p:nvSpPr>
        <p:spPr/>
        <p:txBody>
          <a:bodyPr>
            <a:normAutofit/>
          </a:bodyPr>
          <a:lstStyle/>
          <a:p>
            <a:pPr marL="0" indent="0">
              <a:buNone/>
            </a:pPr>
            <a:r>
              <a:rPr lang="en-US" dirty="0"/>
              <a:t>Overview:</a:t>
            </a:r>
          </a:p>
          <a:p>
            <a:pPr marL="0" indent="0">
              <a:buNone/>
            </a:pPr>
            <a:r>
              <a:rPr lang="en-US" dirty="0"/>
              <a:t>Lesson 4.0: Review Text Output</a:t>
            </a:r>
          </a:p>
          <a:p>
            <a:pPr marL="0" indent="0">
              <a:buNone/>
            </a:pPr>
            <a:r>
              <a:rPr lang="en-US" dirty="0"/>
              <a:t>Lesson 4.1: Word Count</a:t>
            </a:r>
          </a:p>
          <a:p>
            <a:pPr marL="0" indent="0">
              <a:buNone/>
            </a:pPr>
            <a:r>
              <a:rPr lang="en-US" dirty="0"/>
              <a:t>Lesson 4.2: </a:t>
            </a:r>
            <a:r>
              <a:rPr lang="en-US" dirty="0" smtClean="0"/>
              <a:t>Piping</a:t>
            </a:r>
          </a:p>
          <a:p>
            <a:pPr marL="0" indent="0">
              <a:buNone/>
            </a:pPr>
            <a:r>
              <a:rPr lang="en-US" dirty="0" smtClean="0"/>
              <a:t>Lesson </a:t>
            </a:r>
            <a:r>
              <a:rPr lang="en-US" dirty="0"/>
              <a:t>4.3: </a:t>
            </a:r>
            <a:r>
              <a:rPr lang="en-US" dirty="0" smtClean="0"/>
              <a:t>Sort</a:t>
            </a:r>
            <a:endParaRPr lang="en-US" dirty="0"/>
          </a:p>
          <a:p>
            <a:pPr marL="0" indent="0">
              <a:buNone/>
            </a:pPr>
            <a:r>
              <a:rPr lang="en-US" dirty="0"/>
              <a:t>Lesson 4.4: </a:t>
            </a:r>
            <a:r>
              <a:rPr lang="en-US" dirty="0" err="1" smtClean="0"/>
              <a:t>Uniq</a:t>
            </a:r>
            <a:endParaRPr lang="en-US" dirty="0"/>
          </a:p>
          <a:p>
            <a:pPr marL="0" indent="0">
              <a:buNone/>
            </a:pPr>
            <a:r>
              <a:rPr lang="en-US" dirty="0"/>
              <a:t>Lesson 4.5: Grep</a:t>
            </a:r>
          </a:p>
          <a:p>
            <a:pPr marL="0" indent="0">
              <a:buNone/>
            </a:pPr>
            <a:r>
              <a:rPr lang="en-US" dirty="0"/>
              <a:t>Exercise </a:t>
            </a:r>
            <a:r>
              <a:rPr lang="en-US" dirty="0" smtClean="0"/>
              <a:t>4: </a:t>
            </a:r>
            <a:r>
              <a:rPr lang="en-US" dirty="0"/>
              <a:t>Hello</a:t>
            </a:r>
          </a:p>
          <a:p>
            <a:pPr marL="0" indent="0">
              <a:buNone/>
            </a:pPr>
            <a:endParaRPr lang="en-US" dirty="0"/>
          </a:p>
        </p:txBody>
      </p:sp>
    </p:spTree>
    <p:extLst>
      <p:ext uri="{BB962C8B-B14F-4D97-AF65-F5344CB8AC3E}">
        <p14:creationId xmlns:p14="http://schemas.microsoft.com/office/powerpoint/2010/main" val="32409922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4.0: Text Output</a:t>
            </a:r>
          </a:p>
        </p:txBody>
      </p:sp>
      <p:sp>
        <p:nvSpPr>
          <p:cNvPr id="3" name="Content Placeholder 2"/>
          <p:cNvSpPr>
            <a:spLocks noGrp="1"/>
          </p:cNvSpPr>
          <p:nvPr>
            <p:ph idx="1"/>
          </p:nvPr>
        </p:nvSpPr>
        <p:spPr>
          <a:xfrm>
            <a:off x="628650" y="1526875"/>
            <a:ext cx="7886700" cy="5141344"/>
          </a:xfrm>
        </p:spPr>
        <p:txBody>
          <a:bodyPr>
            <a:normAutofit/>
          </a:bodyPr>
          <a:lstStyle/>
          <a:p>
            <a:pPr marL="0" indent="0">
              <a:buNone/>
            </a:pPr>
            <a:r>
              <a:rPr lang="en-US" sz="2400" dirty="0"/>
              <a:t>Commands: </a:t>
            </a:r>
          </a:p>
          <a:p>
            <a:pPr marL="0" indent="0">
              <a:buNone/>
            </a:pPr>
            <a:r>
              <a:rPr lang="en-US" sz="2400" dirty="0">
                <a:latin typeface="Courier New" panose="02070309020205020404" pitchFamily="49" charset="0"/>
                <a:cs typeface="Courier New" panose="02070309020205020404" pitchFamily="49" charset="0"/>
              </a:rPr>
              <a:t>cat &lt;filename.txt&gt;</a:t>
            </a:r>
          </a:p>
          <a:p>
            <a:pPr marL="0" indent="0">
              <a:buNone/>
            </a:pPr>
            <a:r>
              <a:rPr lang="en-US" sz="2400" dirty="0">
                <a:latin typeface="Courier New" panose="02070309020205020404" pitchFamily="49" charset="0"/>
                <a:cs typeface="Courier New" panose="02070309020205020404" pitchFamily="49" charset="0"/>
              </a:rPr>
              <a:t>head &lt;filename.txt&gt;</a:t>
            </a:r>
          </a:p>
          <a:p>
            <a:pPr marL="0" indent="0">
              <a:buNone/>
            </a:pPr>
            <a:r>
              <a:rPr lang="en-US" sz="2400" dirty="0">
                <a:latin typeface="Courier New" panose="02070309020205020404" pitchFamily="49" charset="0"/>
                <a:cs typeface="Courier New" panose="02070309020205020404" pitchFamily="49" charset="0"/>
              </a:rPr>
              <a:t>tail &lt;filename.txt&gt;</a:t>
            </a:r>
          </a:p>
          <a:p>
            <a:pPr marL="0" indent="0">
              <a:buNone/>
            </a:pPr>
            <a:r>
              <a:rPr lang="en-US" sz="2400" dirty="0">
                <a:latin typeface="Courier New" panose="02070309020205020404" pitchFamily="49" charset="0"/>
                <a:cs typeface="Courier New" panose="02070309020205020404" pitchFamily="49" charset="0"/>
              </a:rPr>
              <a:t>less &lt;filename.txt&gt;</a:t>
            </a:r>
          </a:p>
          <a:p>
            <a:pPr marL="0" indent="0">
              <a:buNone/>
            </a:pPr>
            <a:r>
              <a:rPr lang="en-US" sz="2400" dirty="0"/>
              <a:t>What they do:</a:t>
            </a:r>
          </a:p>
          <a:p>
            <a:pPr marL="0" indent="0">
              <a:buNone/>
            </a:pPr>
            <a:r>
              <a:rPr lang="en-US" sz="2400" dirty="0">
                <a:latin typeface="Courier New" panose="02070309020205020404" pitchFamily="49" charset="0"/>
                <a:cs typeface="Courier New" panose="02070309020205020404" pitchFamily="49" charset="0"/>
              </a:rPr>
              <a:t>cat </a:t>
            </a:r>
            <a:r>
              <a:rPr lang="en-US" sz="2400" dirty="0"/>
              <a:t>outputs the entirety of </a:t>
            </a:r>
            <a:r>
              <a:rPr lang="en-US" sz="2400" dirty="0">
                <a:latin typeface="Courier New" panose="02070309020205020404" pitchFamily="49" charset="0"/>
                <a:cs typeface="Courier New" panose="02070309020205020404" pitchFamily="49" charset="0"/>
              </a:rPr>
              <a:t>&lt;filename.txt&gt; </a:t>
            </a:r>
            <a:r>
              <a:rPr lang="en-US" sz="2400" dirty="0"/>
              <a:t>to the console (don’t try this with large files!!)</a:t>
            </a:r>
          </a:p>
          <a:p>
            <a:pPr marL="0" indent="0">
              <a:buNone/>
            </a:pPr>
            <a:r>
              <a:rPr lang="en-US" sz="2400" dirty="0">
                <a:latin typeface="Courier New" panose="02070309020205020404" pitchFamily="49" charset="0"/>
                <a:cs typeface="Courier New" panose="02070309020205020404" pitchFamily="49" charset="0"/>
              </a:rPr>
              <a:t>head </a:t>
            </a:r>
            <a:r>
              <a:rPr lang="en-US" sz="2400" dirty="0"/>
              <a:t>outputs the first 10 lines of the file</a:t>
            </a:r>
          </a:p>
          <a:p>
            <a:pPr marL="0" indent="0">
              <a:buNone/>
            </a:pPr>
            <a:r>
              <a:rPr lang="en-US" sz="2400" dirty="0">
                <a:latin typeface="Courier New" panose="02070309020205020404" pitchFamily="49" charset="0"/>
                <a:cs typeface="Courier New" panose="02070309020205020404" pitchFamily="49" charset="0"/>
              </a:rPr>
              <a:t>tail </a:t>
            </a:r>
            <a:r>
              <a:rPr lang="en-US" sz="2400" dirty="0"/>
              <a:t>outputs the last 10 lines of the file</a:t>
            </a:r>
          </a:p>
          <a:p>
            <a:pPr marL="0" indent="0">
              <a:buNone/>
            </a:pPr>
            <a:r>
              <a:rPr lang="en-US" sz="2400" dirty="0">
                <a:latin typeface="Courier New" panose="02070309020205020404" pitchFamily="49" charset="0"/>
                <a:cs typeface="Courier New" panose="02070309020205020404" pitchFamily="49" charset="0"/>
              </a:rPr>
              <a:t>less</a:t>
            </a:r>
            <a:r>
              <a:rPr lang="en-US" sz="2400" dirty="0"/>
              <a:t> lets you scroll around a file</a:t>
            </a:r>
          </a:p>
        </p:txBody>
      </p:sp>
    </p:spTree>
    <p:extLst>
      <p:ext uri="{BB962C8B-B14F-4D97-AF65-F5344CB8AC3E}">
        <p14:creationId xmlns:p14="http://schemas.microsoft.com/office/powerpoint/2010/main" val="23263795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normAutofit/>
          </a:bodyPr>
          <a:lstStyle/>
          <a:p>
            <a:pPr marL="0" indent="0">
              <a:buNone/>
            </a:pPr>
            <a:r>
              <a:rPr lang="en-US" sz="2400" dirty="0"/>
              <a:t>Command:</a:t>
            </a:r>
          </a:p>
          <a:p>
            <a:pPr marL="0" indent="0">
              <a:buNone/>
            </a:pPr>
            <a:r>
              <a:rPr lang="en-US" sz="2400" dirty="0" err="1">
                <a:latin typeface="Courier New" panose="02070309020205020404" pitchFamily="49" charset="0"/>
                <a:cs typeface="Courier New" panose="02070309020205020404" pitchFamily="49" charset="0"/>
              </a:rPr>
              <a:t>wc</a:t>
            </a:r>
            <a:r>
              <a:rPr lang="en-US" sz="2400" dirty="0">
                <a:latin typeface="Courier New" panose="02070309020205020404" pitchFamily="49" charset="0"/>
                <a:cs typeface="Courier New" panose="02070309020205020404" pitchFamily="49" charset="0"/>
              </a:rPr>
              <a:t> &lt;filename&gt;</a:t>
            </a:r>
          </a:p>
          <a:p>
            <a:pPr marL="0" indent="0">
              <a:buNone/>
            </a:pPr>
            <a:r>
              <a:rPr lang="en-US" sz="2400" dirty="0"/>
              <a:t>What it does:</a:t>
            </a:r>
          </a:p>
          <a:p>
            <a:pPr marL="0" indent="0">
              <a:buNone/>
            </a:pPr>
            <a:r>
              <a:rPr lang="en-US" sz="2400" dirty="0"/>
              <a:t>Outputs the number of:</a:t>
            </a:r>
          </a:p>
          <a:p>
            <a:pPr marL="0" indent="0">
              <a:buNone/>
            </a:pPr>
            <a:r>
              <a:rPr lang="en-US" sz="2400" dirty="0"/>
              <a:t>		     lines words bytes filename</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1928812" y="5149849"/>
            <a:ext cx="5286375" cy="1162050"/>
          </a:xfrm>
          <a:prstGeom prst="rect">
            <a:avLst/>
          </a:prstGeom>
        </p:spPr>
      </p:pic>
      <p:cxnSp>
        <p:nvCxnSpPr>
          <p:cNvPr id="6" name="Straight Arrow Connector 5"/>
          <p:cNvCxnSpPr>
            <a:cxnSpLocks/>
          </p:cNvCxnSpPr>
          <p:nvPr/>
        </p:nvCxnSpPr>
        <p:spPr>
          <a:xfrm flipH="1">
            <a:off x="2268072" y="3959525"/>
            <a:ext cx="682162" cy="1706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H="1">
            <a:off x="2829464" y="3959525"/>
            <a:ext cx="1293962" cy="1706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3501819" y="3959525"/>
            <a:ext cx="1354853" cy="17546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a:off x="4746162" y="4001294"/>
            <a:ext cx="782865" cy="17295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348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normAutofit/>
          </a:bodyPr>
          <a:lstStyle/>
          <a:p>
            <a:pPr marL="0" indent="0">
              <a:buNone/>
            </a:pPr>
            <a:r>
              <a:rPr lang="en-US" sz="2400" dirty="0"/>
              <a:t>Options:</a:t>
            </a:r>
          </a:p>
          <a:p>
            <a:pPr marL="0" indent="0">
              <a:buNone/>
            </a:pPr>
            <a:r>
              <a:rPr lang="en-US" sz="2400" dirty="0">
                <a:latin typeface="Courier New" panose="02070309020205020404" pitchFamily="49" charset="0"/>
                <a:cs typeface="Courier New" panose="02070309020205020404" pitchFamily="49" charset="0"/>
              </a:rPr>
              <a:t>-l </a:t>
            </a:r>
            <a:r>
              <a:rPr lang="en-US" sz="2400" dirty="0"/>
              <a:t>: output ONLY the number of LINES and filename</a:t>
            </a:r>
          </a:p>
          <a:p>
            <a:pPr marL="0" indent="0">
              <a:buNone/>
            </a:pPr>
            <a:r>
              <a:rPr lang="en-US" sz="2400" dirty="0">
                <a:latin typeface="Courier New" panose="02070309020205020404" pitchFamily="49" charset="0"/>
                <a:cs typeface="Courier New" panose="02070309020205020404" pitchFamily="49" charset="0"/>
              </a:rPr>
              <a:t>-w </a:t>
            </a:r>
            <a:r>
              <a:rPr lang="en-US" sz="2400" dirty="0"/>
              <a:t>: output ONLY the number of WORDS and filename</a:t>
            </a:r>
          </a:p>
          <a:p>
            <a:pPr marL="0" indent="0">
              <a:buNone/>
            </a:pPr>
            <a:r>
              <a:rPr lang="en-US" sz="2400" dirty="0">
                <a:latin typeface="Courier New" panose="02070309020205020404" pitchFamily="49" charset="0"/>
                <a:cs typeface="Courier New" panose="02070309020205020404" pitchFamily="49" charset="0"/>
              </a:rPr>
              <a:t>-m</a:t>
            </a:r>
            <a:r>
              <a:rPr lang="en-US" sz="2400" dirty="0"/>
              <a:t> : print the number of characters in the file and filename</a:t>
            </a:r>
          </a:p>
          <a:p>
            <a:pPr marL="0" indent="0">
              <a:buNone/>
            </a:pPr>
            <a:endParaRPr lang="en-US" sz="2400" dirty="0"/>
          </a:p>
        </p:txBody>
      </p:sp>
    </p:spTree>
    <p:extLst>
      <p:ext uri="{BB962C8B-B14F-4D97-AF65-F5344CB8AC3E}">
        <p14:creationId xmlns:p14="http://schemas.microsoft.com/office/powerpoint/2010/main" val="42045639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lstStyle/>
          <a:p>
            <a:pPr marL="0" indent="0">
              <a:buNone/>
            </a:pPr>
            <a:r>
              <a:rPr lang="en-US" dirty="0"/>
              <a:t>So that’s cool, but these options all put out the filename as well</a:t>
            </a:r>
          </a:p>
          <a:p>
            <a:pPr marL="0" indent="0">
              <a:buNone/>
            </a:pPr>
            <a:r>
              <a:rPr lang="en-US" dirty="0"/>
              <a:t/>
            </a:r>
            <a:br>
              <a:rPr lang="en-US" dirty="0"/>
            </a:br>
            <a:r>
              <a:rPr lang="en-US" dirty="0"/>
              <a:t>How do we get around that?</a:t>
            </a:r>
          </a:p>
          <a:p>
            <a:pPr marL="0" indent="0">
              <a:buNone/>
            </a:pPr>
            <a:endParaRPr lang="en-US" dirty="0"/>
          </a:p>
          <a:p>
            <a:pPr marL="0" indent="0">
              <a:buNone/>
            </a:pPr>
            <a:r>
              <a:rPr lang="en-US" dirty="0"/>
              <a:t>Many, many possible ways, but we’re going to use piping for now</a:t>
            </a:r>
          </a:p>
          <a:p>
            <a:pPr marL="0" indent="0">
              <a:buNone/>
            </a:pPr>
            <a:endParaRPr lang="en-US" dirty="0"/>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491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4.2: Piping</a:t>
            </a:r>
          </a:p>
        </p:txBody>
      </p:sp>
      <p:sp>
        <p:nvSpPr>
          <p:cNvPr id="3" name="Content Placeholder 2"/>
          <p:cNvSpPr>
            <a:spLocks noGrp="1"/>
          </p:cNvSpPr>
          <p:nvPr>
            <p:ph idx="1"/>
          </p:nvPr>
        </p:nvSpPr>
        <p:spPr/>
        <p:txBody>
          <a:bodyPr/>
          <a:lstStyle/>
          <a:p>
            <a:pPr marL="0" indent="0">
              <a:buNone/>
            </a:pPr>
            <a:r>
              <a:rPr lang="en-US" dirty="0"/>
              <a:t>We can take the output of one command, and directly feed it to another command – all in one line, using the </a:t>
            </a:r>
            <a:r>
              <a:rPr lang="en-US" b="1" dirty="0"/>
              <a:t>[|]</a:t>
            </a:r>
            <a:r>
              <a:rPr lang="en-US" dirty="0"/>
              <a:t> key (this is generally directly below the backspace key)</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command1 | command2</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Example:</a:t>
            </a:r>
          </a:p>
          <a:p>
            <a:pPr marL="0" indent="0">
              <a:buNone/>
            </a:pP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cat bill-of-rights | </a:t>
            </a:r>
            <a:r>
              <a:rPr lang="en-US" sz="2400" dirty="0" err="1">
                <a:latin typeface="Courier New" panose="02070309020205020404" pitchFamily="49" charset="0"/>
                <a:cs typeface="Courier New" panose="02070309020205020404" pitchFamily="49" charset="0"/>
              </a:rPr>
              <a:t>wc</a:t>
            </a:r>
            <a:r>
              <a:rPr lang="en-US" sz="2400" dirty="0">
                <a:latin typeface="Courier New" panose="02070309020205020404" pitchFamily="49" charset="0"/>
                <a:cs typeface="Courier New" panose="02070309020205020404" pitchFamily="49" charset="0"/>
              </a:rPr>
              <a:t> -l</a:t>
            </a:r>
          </a:p>
          <a:p>
            <a:pPr marL="0" indent="0">
              <a:buNone/>
            </a:pP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336357" y="5467349"/>
            <a:ext cx="5693086" cy="928369"/>
          </a:xfrm>
          <a:prstGeom prst="rect">
            <a:avLst/>
          </a:prstGeom>
        </p:spPr>
      </p:pic>
    </p:spTree>
    <p:extLst>
      <p:ext uri="{BB962C8B-B14F-4D97-AF65-F5344CB8AC3E}">
        <p14:creationId xmlns:p14="http://schemas.microsoft.com/office/powerpoint/2010/main" val="193907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4.3: sort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Command:</a:t>
            </a:r>
          </a:p>
          <a:p>
            <a:pPr marL="0" indent="0">
              <a:buNone/>
            </a:pPr>
            <a:r>
              <a:rPr lang="en-US" dirty="0">
                <a:latin typeface="Courier New" panose="02070309020205020404" pitchFamily="49" charset="0"/>
                <a:cs typeface="Courier New" panose="02070309020205020404" pitchFamily="49" charset="0"/>
              </a:rPr>
              <a:t>sort &lt;file&gt;</a:t>
            </a:r>
          </a:p>
          <a:p>
            <a:pPr marL="0" indent="0">
              <a:buNone/>
            </a:pPr>
            <a:endParaRPr lang="en-US" dirty="0"/>
          </a:p>
          <a:p>
            <a:pPr marL="0" indent="0">
              <a:buNone/>
            </a:pPr>
            <a:r>
              <a:rPr lang="en-US" dirty="0"/>
              <a:t>What it does:</a:t>
            </a:r>
          </a:p>
          <a:p>
            <a:pPr marL="0" indent="0">
              <a:buNone/>
            </a:pPr>
            <a:r>
              <a:rPr lang="en-US" dirty="0"/>
              <a:t>Sorts </a:t>
            </a:r>
            <a:r>
              <a:rPr lang="en-US" dirty="0">
                <a:latin typeface="Courier New" panose="02070309020205020404" pitchFamily="49" charset="0"/>
                <a:cs typeface="Courier New" panose="02070309020205020404" pitchFamily="49" charset="0"/>
              </a:rPr>
              <a:t>&lt;file&gt; </a:t>
            </a:r>
            <a:r>
              <a:rPr lang="en-US" dirty="0"/>
              <a:t>alphabetically by line</a:t>
            </a:r>
          </a:p>
          <a:p>
            <a:pPr marL="0" indent="0">
              <a:buNone/>
            </a:pPr>
            <a:endParaRPr lang="en-US" dirty="0"/>
          </a:p>
          <a:p>
            <a:pPr marL="0" indent="0">
              <a:buNone/>
            </a:pPr>
            <a:r>
              <a:rPr lang="en-US" dirty="0"/>
              <a:t>Options:</a:t>
            </a:r>
          </a:p>
          <a:p>
            <a:pPr marL="0" indent="0">
              <a:buNone/>
            </a:pPr>
            <a:r>
              <a:rPr lang="en-US" dirty="0">
                <a:latin typeface="Courier New" panose="02070309020205020404" pitchFamily="49" charset="0"/>
                <a:cs typeface="Courier New" panose="02070309020205020404" pitchFamily="49" charset="0"/>
              </a:rPr>
              <a:t>-n </a:t>
            </a:r>
            <a:r>
              <a:rPr lang="en-US" dirty="0"/>
              <a:t>: sort numerically (if there are no numbers, it will default to alphabetic sort</a:t>
            </a:r>
          </a:p>
          <a:p>
            <a:pPr marL="0" indent="0">
              <a:buNone/>
            </a:pPr>
            <a:r>
              <a:rPr lang="en-US" dirty="0">
                <a:latin typeface="Courier New" panose="02070309020205020404" pitchFamily="49" charset="0"/>
                <a:cs typeface="Courier New" panose="02070309020205020404" pitchFamily="49" charset="0"/>
              </a:rPr>
              <a:t>-r </a:t>
            </a:r>
            <a:r>
              <a:rPr lang="en-US" dirty="0"/>
              <a:t>: sort in reverse alphabetical order</a:t>
            </a:r>
          </a:p>
          <a:p>
            <a:pPr marL="0" indent="0">
              <a:buNone/>
            </a:pPr>
            <a:r>
              <a:rPr lang="en-US" dirty="0">
                <a:latin typeface="Courier New" panose="02070309020205020404" pitchFamily="49" charset="0"/>
                <a:cs typeface="Courier New" panose="02070309020205020404" pitchFamily="49" charset="0"/>
              </a:rPr>
              <a:t>-u </a:t>
            </a:r>
            <a:r>
              <a:rPr lang="en-US" dirty="0"/>
              <a:t>: sort only unique items</a:t>
            </a:r>
          </a:p>
        </p:txBody>
      </p:sp>
    </p:spTree>
    <p:extLst>
      <p:ext uri="{BB962C8B-B14F-4D97-AF65-F5344CB8AC3E}">
        <p14:creationId xmlns:p14="http://schemas.microsoft.com/office/powerpoint/2010/main" val="201770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4.4: </a:t>
            </a:r>
            <a:r>
              <a:rPr lang="en-US" dirty="0" err="1"/>
              <a:t>uniq</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Command:</a:t>
            </a:r>
          </a:p>
          <a:p>
            <a:pPr marL="0" indent="0">
              <a:buNone/>
            </a:pPr>
            <a:r>
              <a:rPr lang="en-US" dirty="0" err="1">
                <a:latin typeface="Courier New" panose="02070309020205020404" pitchFamily="49" charset="0"/>
                <a:cs typeface="Courier New" panose="02070309020205020404" pitchFamily="49" charset="0"/>
              </a:rPr>
              <a:t>uniq</a:t>
            </a:r>
            <a:endParaRPr lang="en-US"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What it does:</a:t>
            </a:r>
          </a:p>
          <a:p>
            <a:pPr marL="0" indent="0">
              <a:buNone/>
            </a:pPr>
            <a:r>
              <a:rPr lang="en-US" dirty="0"/>
              <a:t>Finds unique occurrences of text input</a:t>
            </a:r>
          </a:p>
          <a:p>
            <a:pPr marL="0" indent="0">
              <a:buNone/>
            </a:pPr>
            <a:endParaRPr lang="en-US" dirty="0"/>
          </a:p>
          <a:p>
            <a:pPr marL="0" indent="0">
              <a:buNone/>
            </a:pPr>
            <a:r>
              <a:rPr lang="en-US" dirty="0"/>
              <a:t>Options:</a:t>
            </a:r>
          </a:p>
          <a:p>
            <a:pPr marL="0" indent="0">
              <a:buNone/>
            </a:pPr>
            <a:r>
              <a:rPr lang="en-US" dirty="0">
                <a:latin typeface="Courier New" panose="02070309020205020404" pitchFamily="49" charset="0"/>
                <a:cs typeface="Courier New" panose="02070309020205020404" pitchFamily="49" charset="0"/>
              </a:rPr>
              <a:t>-c </a:t>
            </a:r>
            <a:r>
              <a:rPr lang="en-US" dirty="0"/>
              <a:t>: count the occurrences of each line</a:t>
            </a:r>
          </a:p>
          <a:p>
            <a:pPr marL="0" indent="0">
              <a:buNone/>
            </a:pPr>
            <a:r>
              <a:rPr lang="en-US" dirty="0">
                <a:latin typeface="Courier New" panose="02070309020205020404" pitchFamily="49" charset="0"/>
                <a:cs typeface="Courier New" panose="02070309020205020404" pitchFamily="49" charset="0"/>
              </a:rPr>
              <a:t>-d </a:t>
            </a:r>
            <a:r>
              <a:rPr lang="en-US" dirty="0"/>
              <a:t>: print only duplicated lines</a:t>
            </a:r>
          </a:p>
          <a:p>
            <a:pPr marL="0" indent="0">
              <a:buNone/>
            </a:pPr>
            <a:r>
              <a:rPr lang="en-US" dirty="0">
                <a:latin typeface="Courier New" panose="02070309020205020404" pitchFamily="49" charset="0"/>
                <a:cs typeface="Courier New" panose="02070309020205020404" pitchFamily="49" charset="0"/>
              </a:rPr>
              <a:t>-u </a:t>
            </a:r>
            <a:r>
              <a:rPr lang="en-US" dirty="0"/>
              <a:t>: print only unique lines</a:t>
            </a:r>
          </a:p>
        </p:txBody>
      </p:sp>
    </p:spTree>
    <p:extLst>
      <p:ext uri="{BB962C8B-B14F-4D97-AF65-F5344CB8AC3E}">
        <p14:creationId xmlns:p14="http://schemas.microsoft.com/office/powerpoint/2010/main" val="406083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4.4: </a:t>
            </a:r>
            <a:r>
              <a:rPr lang="en-US" dirty="0" err="1"/>
              <a:t>uniq</a:t>
            </a:r>
            <a:endParaRPr lang="en-US" dirty="0"/>
          </a:p>
        </p:txBody>
      </p:sp>
      <p:sp>
        <p:nvSpPr>
          <p:cNvPr id="3" name="Content Placeholder 2"/>
          <p:cNvSpPr>
            <a:spLocks noGrp="1"/>
          </p:cNvSpPr>
          <p:nvPr>
            <p:ph idx="1"/>
          </p:nvPr>
        </p:nvSpPr>
        <p:spPr/>
        <p:txBody>
          <a:bodyPr>
            <a:normAutofit/>
          </a:bodyPr>
          <a:lstStyle/>
          <a:p>
            <a:pPr marL="0" indent="0">
              <a:buNone/>
            </a:pPr>
            <a:r>
              <a:rPr lang="en-US" dirty="0" err="1">
                <a:latin typeface="Courier New" panose="02070309020205020404" pitchFamily="49" charset="0"/>
                <a:cs typeface="Courier New" panose="02070309020205020404" pitchFamily="49" charset="0"/>
              </a:rPr>
              <a:t>uniq</a:t>
            </a:r>
            <a:r>
              <a:rPr lang="en-US" dirty="0"/>
              <a:t> must be called on something that is already sorted!</a:t>
            </a:r>
          </a:p>
          <a:p>
            <a:pPr marL="0" indent="0">
              <a:buNone/>
            </a:pPr>
            <a:endParaRPr lang="en-US" dirty="0"/>
          </a:p>
          <a:p>
            <a:pPr marL="0" indent="0">
              <a:buNone/>
            </a:pPr>
            <a:r>
              <a:rPr lang="en-US" dirty="0"/>
              <a:t>It works by comparing adjacent items in a list and discarding if they are identical.</a:t>
            </a:r>
          </a:p>
          <a:p>
            <a:pPr marL="0" indent="0">
              <a:buNone/>
            </a:pPr>
            <a:endParaRPr lang="en-US" dirty="0"/>
          </a:p>
          <a:p>
            <a:pPr marL="0" indent="0">
              <a:buNone/>
            </a:pPr>
            <a:r>
              <a:rPr lang="en-US" dirty="0"/>
              <a:t>Generally called after sort:</a:t>
            </a:r>
          </a:p>
          <a:p>
            <a:pPr marL="0" indent="0">
              <a:buNone/>
            </a:pPr>
            <a:r>
              <a:rPr lang="en-US" dirty="0">
                <a:latin typeface="Courier New" panose="02070309020205020404" pitchFamily="49" charset="0"/>
                <a:cs typeface="Courier New" panose="02070309020205020404" pitchFamily="49" charset="0"/>
              </a:rPr>
              <a:t>cat hello.txt | sort | </a:t>
            </a:r>
            <a:r>
              <a:rPr lang="en-US" dirty="0" err="1">
                <a:latin typeface="Courier New" panose="02070309020205020404" pitchFamily="49" charset="0"/>
                <a:cs typeface="Courier New" panose="02070309020205020404" pitchFamily="49" charset="0"/>
              </a:rPr>
              <a:t>uniq</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299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Text Editing</a:t>
            </a:r>
          </a:p>
        </p:txBody>
      </p:sp>
      <p:sp>
        <p:nvSpPr>
          <p:cNvPr id="3" name="Content Placeholder 2"/>
          <p:cNvSpPr>
            <a:spLocks noGrp="1"/>
          </p:cNvSpPr>
          <p:nvPr>
            <p:ph idx="1"/>
          </p:nvPr>
        </p:nvSpPr>
        <p:spPr/>
        <p:txBody>
          <a:bodyPr/>
          <a:lstStyle/>
          <a:p>
            <a:pPr marL="0" indent="0">
              <a:buNone/>
            </a:pPr>
            <a:r>
              <a:rPr lang="en-US" dirty="0"/>
              <a:t>Overview:</a:t>
            </a:r>
          </a:p>
          <a:p>
            <a:pPr marL="0" indent="0">
              <a:buNone/>
            </a:pPr>
            <a:r>
              <a:rPr lang="en-US" dirty="0"/>
              <a:t>Lesson 1.1: Text Editors in UNIX</a:t>
            </a:r>
          </a:p>
          <a:p>
            <a:pPr marL="0" indent="0">
              <a:buNone/>
            </a:pPr>
            <a:r>
              <a:rPr lang="en-US" dirty="0"/>
              <a:t>Lesson 1.2: </a:t>
            </a:r>
            <a:r>
              <a:rPr lang="en-US" dirty="0" err="1" smtClean="0">
                <a:latin typeface="Courier New" panose="02070309020205020404" pitchFamily="49" charset="0"/>
                <a:cs typeface="Courier New" panose="02070309020205020404" pitchFamily="49" charset="0"/>
              </a:rPr>
              <a:t>nano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09744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4.5: Grep</a:t>
            </a:r>
          </a:p>
        </p:txBody>
      </p:sp>
      <p:sp>
        <p:nvSpPr>
          <p:cNvPr id="3" name="Content Placeholder 2"/>
          <p:cNvSpPr>
            <a:spLocks noGrp="1"/>
          </p:cNvSpPr>
          <p:nvPr>
            <p:ph idx="1"/>
          </p:nvPr>
        </p:nvSpPr>
        <p:spPr/>
        <p:txBody>
          <a:bodyPr/>
          <a:lstStyle/>
          <a:p>
            <a:pPr marL="0" indent="0">
              <a:buNone/>
            </a:pPr>
            <a:r>
              <a:rPr lang="en-US" dirty="0"/>
              <a:t>Stands for “Global Regular Expression Print”</a:t>
            </a:r>
          </a:p>
          <a:p>
            <a:pPr marL="0" indent="0">
              <a:buNone/>
            </a:pPr>
            <a:endParaRPr lang="en-US" dirty="0"/>
          </a:p>
          <a:p>
            <a:pPr marL="0" indent="0">
              <a:buNone/>
            </a:pPr>
            <a:r>
              <a:rPr lang="en-US" dirty="0"/>
              <a:t>EXTREMELY POWERFUL search tool</a:t>
            </a:r>
          </a:p>
          <a:p>
            <a:pPr marL="0" indent="0">
              <a:buNone/>
            </a:pPr>
            <a:endParaRPr lang="en-US" dirty="0"/>
          </a:p>
          <a:p>
            <a:pPr marL="0" indent="0">
              <a:buNone/>
            </a:pPr>
            <a:r>
              <a:rPr lang="en-US" dirty="0"/>
              <a:t>Finds text matching highly variable criteria and prints the lines containing that text</a:t>
            </a:r>
          </a:p>
          <a:p>
            <a:pPr marL="0" indent="0">
              <a:buNone/>
            </a:pPr>
            <a:endParaRPr lang="en-US" dirty="0"/>
          </a:p>
          <a:p>
            <a:pPr marL="0" indent="0">
              <a:buNone/>
            </a:pPr>
            <a:r>
              <a:rPr lang="en-US" dirty="0"/>
              <a:t>Can search multiple files, and find the files that match</a:t>
            </a:r>
          </a:p>
        </p:txBody>
      </p:sp>
    </p:spTree>
    <p:extLst>
      <p:ext uri="{BB962C8B-B14F-4D97-AF65-F5344CB8AC3E}">
        <p14:creationId xmlns:p14="http://schemas.microsoft.com/office/powerpoint/2010/main" val="200006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4.5: Grep</a:t>
            </a:r>
          </a:p>
        </p:txBody>
      </p:sp>
      <p:sp>
        <p:nvSpPr>
          <p:cNvPr id="3" name="Content Placeholder 2"/>
          <p:cNvSpPr>
            <a:spLocks noGrp="1"/>
          </p:cNvSpPr>
          <p:nvPr>
            <p:ph idx="1"/>
          </p:nvPr>
        </p:nvSpPr>
        <p:spPr/>
        <p:txBody>
          <a:bodyPr>
            <a:normAutofit/>
          </a:bodyPr>
          <a:lstStyle/>
          <a:p>
            <a:pPr marL="0" indent="0">
              <a:buNone/>
            </a:pPr>
            <a:r>
              <a:rPr lang="en-US" sz="2400" dirty="0"/>
              <a:t>Command:</a:t>
            </a:r>
          </a:p>
          <a:p>
            <a:pPr marL="0" indent="0">
              <a:buNone/>
            </a:pPr>
            <a:r>
              <a:rPr lang="en-US" sz="2400" dirty="0">
                <a:latin typeface="Courier New" panose="02070309020205020404" pitchFamily="49" charset="0"/>
                <a:cs typeface="Courier New" panose="02070309020205020404" pitchFamily="49" charset="0"/>
              </a:rPr>
              <a:t>grep –options &lt;pattern&gt; &lt;files&gt;</a:t>
            </a:r>
          </a:p>
          <a:p>
            <a:pPr marL="0" indent="0">
              <a:buNone/>
            </a:pPr>
            <a:r>
              <a:rPr lang="en-US" sz="2400" dirty="0"/>
              <a:t>What it does:</a:t>
            </a:r>
          </a:p>
          <a:p>
            <a:pPr marL="0" indent="0">
              <a:buNone/>
            </a:pPr>
            <a:r>
              <a:rPr lang="en-US" sz="2400" dirty="0"/>
              <a:t>	</a:t>
            </a:r>
            <a:r>
              <a:rPr lang="en-US" sz="2400" dirty="0">
                <a:latin typeface="Courier New" panose="02070309020205020404" pitchFamily="49" charset="0"/>
                <a:cs typeface="Courier New" panose="02070309020205020404" pitchFamily="49" charset="0"/>
              </a:rPr>
              <a:t>grep </a:t>
            </a:r>
            <a:r>
              <a:rPr lang="en-US" sz="2400" dirty="0"/>
              <a:t>searches </a:t>
            </a:r>
            <a:r>
              <a:rPr lang="en-US" sz="2400" dirty="0">
                <a:latin typeface="Courier New" panose="02070309020205020404" pitchFamily="49" charset="0"/>
                <a:cs typeface="Courier New" panose="02070309020205020404" pitchFamily="49" charset="0"/>
              </a:rPr>
              <a:t>&lt;files&gt; </a:t>
            </a:r>
            <a:r>
              <a:rPr lang="en-US" sz="2400" dirty="0"/>
              <a:t>for content matching </a:t>
            </a:r>
            <a:r>
              <a:rPr lang="en-US" sz="2400" dirty="0">
                <a:latin typeface="Courier New" panose="02070309020205020404" pitchFamily="49" charset="0"/>
                <a:cs typeface="Courier New" panose="02070309020205020404" pitchFamily="49" charset="0"/>
              </a:rPr>
              <a:t>&lt;pattern&gt;</a:t>
            </a:r>
          </a:p>
        </p:txBody>
      </p:sp>
      <p:pic>
        <p:nvPicPr>
          <p:cNvPr id="4" name="Picture 3"/>
          <p:cNvPicPr>
            <a:picLocks noChangeAspect="1"/>
          </p:cNvPicPr>
          <p:nvPr/>
        </p:nvPicPr>
        <p:blipFill>
          <a:blip r:embed="rId2"/>
          <a:stretch>
            <a:fillRect/>
          </a:stretch>
        </p:blipFill>
        <p:spPr>
          <a:xfrm>
            <a:off x="666750" y="4900613"/>
            <a:ext cx="7810500" cy="1276350"/>
          </a:xfrm>
          <a:prstGeom prst="rect">
            <a:avLst/>
          </a:prstGeom>
        </p:spPr>
      </p:pic>
    </p:spTree>
    <p:extLst>
      <p:ext uri="{BB962C8B-B14F-4D97-AF65-F5344CB8AC3E}">
        <p14:creationId xmlns:p14="http://schemas.microsoft.com/office/powerpoint/2010/main" val="156376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4.6: Piping and Grep</a:t>
            </a:r>
          </a:p>
        </p:txBody>
      </p:sp>
      <p:sp>
        <p:nvSpPr>
          <p:cNvPr id="3" name="Content Placeholder 2"/>
          <p:cNvSpPr>
            <a:spLocks noGrp="1"/>
          </p:cNvSpPr>
          <p:nvPr>
            <p:ph idx="1"/>
          </p:nvPr>
        </p:nvSpPr>
        <p:spPr/>
        <p:txBody>
          <a:bodyPr>
            <a:normAutofit/>
          </a:bodyPr>
          <a:lstStyle/>
          <a:p>
            <a:pPr marL="0" indent="0">
              <a:buNone/>
            </a:pPr>
            <a:r>
              <a:rPr lang="en-US" sz="2400" dirty="0"/>
              <a:t>We can also feed text directly to </a:t>
            </a:r>
            <a:r>
              <a:rPr lang="en-US" sz="2400" dirty="0" err="1"/>
              <a:t>grep</a:t>
            </a:r>
            <a:r>
              <a:rPr lang="en-US" sz="2400" dirty="0"/>
              <a:t>, and have it search that:</a:t>
            </a:r>
          </a:p>
          <a:p>
            <a:pPr marL="0" indent="0">
              <a:buNone/>
            </a:pPr>
            <a:r>
              <a:rPr lang="en-US" sz="2400" dirty="0"/>
              <a:t>Command:</a:t>
            </a:r>
          </a:p>
          <a:p>
            <a:pPr marL="0" indent="0">
              <a:buNone/>
            </a:pP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intext</a:t>
            </a:r>
            <a:r>
              <a:rPr lang="en-US" sz="2400" dirty="0">
                <a:latin typeface="Courier New" panose="02070309020205020404" pitchFamily="49" charset="0"/>
                <a:cs typeface="Courier New" panose="02070309020205020404" pitchFamily="49" charset="0"/>
              </a:rPr>
              <a:t>&gt; | </a:t>
            </a:r>
            <a:r>
              <a:rPr lang="en-US" sz="2400" dirty="0" err="1">
                <a:latin typeface="Courier New" panose="02070309020205020404" pitchFamily="49" charset="0"/>
                <a:cs typeface="Courier New" panose="02070309020205020404" pitchFamily="49" charset="0"/>
              </a:rPr>
              <a:t>grep</a:t>
            </a:r>
            <a:r>
              <a:rPr lang="en-US" sz="2400" dirty="0">
                <a:latin typeface="Courier New" panose="02070309020205020404" pitchFamily="49" charset="0"/>
                <a:cs typeface="Courier New" panose="02070309020205020404" pitchFamily="49" charset="0"/>
              </a:rPr>
              <a:t> –options &lt;pattern&gt; </a:t>
            </a:r>
          </a:p>
          <a:p>
            <a:pPr marL="0" indent="0">
              <a:buNone/>
            </a:pPr>
            <a:r>
              <a:rPr lang="en-US" sz="2400" dirty="0"/>
              <a:t>What it does:</a:t>
            </a:r>
          </a:p>
          <a:p>
            <a:pPr marL="0" indent="0">
              <a:buNone/>
            </a:pPr>
            <a:r>
              <a:rPr lang="en-US" sz="2400" dirty="0"/>
              <a:t>	grep searches </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intext</a:t>
            </a:r>
            <a:r>
              <a:rPr lang="en-US" sz="2400" dirty="0">
                <a:latin typeface="Courier New" panose="02070309020205020404" pitchFamily="49" charset="0"/>
                <a:cs typeface="Courier New" panose="02070309020205020404" pitchFamily="49" charset="0"/>
              </a:rPr>
              <a:t>&gt; </a:t>
            </a:r>
            <a:r>
              <a:rPr lang="en-US" sz="2400" dirty="0"/>
              <a:t>for content matching </a:t>
            </a:r>
            <a:r>
              <a:rPr lang="en-US" sz="2400" dirty="0">
                <a:latin typeface="Courier New" panose="02070309020205020404" pitchFamily="49" charset="0"/>
                <a:cs typeface="Courier New" panose="02070309020205020404" pitchFamily="49" charset="0"/>
              </a:rPr>
              <a:t>&lt;pattern&gt;</a:t>
            </a:r>
          </a:p>
        </p:txBody>
      </p:sp>
      <p:pic>
        <p:nvPicPr>
          <p:cNvPr id="5" name="Picture 4"/>
          <p:cNvPicPr>
            <a:picLocks noChangeAspect="1"/>
          </p:cNvPicPr>
          <p:nvPr/>
        </p:nvPicPr>
        <p:blipFill>
          <a:blip r:embed="rId2"/>
          <a:stretch>
            <a:fillRect/>
          </a:stretch>
        </p:blipFill>
        <p:spPr>
          <a:xfrm>
            <a:off x="359764" y="5127886"/>
            <a:ext cx="8420958" cy="923636"/>
          </a:xfrm>
          <a:prstGeom prst="rect">
            <a:avLst/>
          </a:prstGeom>
        </p:spPr>
      </p:pic>
    </p:spTree>
    <p:extLst>
      <p:ext uri="{BB962C8B-B14F-4D97-AF65-F5344CB8AC3E}">
        <p14:creationId xmlns:p14="http://schemas.microsoft.com/office/powerpoint/2010/main" val="72739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4.7: </a:t>
            </a:r>
            <a:br>
              <a:rPr lang="en-US" dirty="0"/>
            </a:br>
            <a:r>
              <a:rPr lang="en-US" dirty="0"/>
              <a:t>Grep All Files in A Directory</a:t>
            </a:r>
          </a:p>
        </p:txBody>
      </p:sp>
      <p:sp>
        <p:nvSpPr>
          <p:cNvPr id="3" name="Content Placeholder 2"/>
          <p:cNvSpPr>
            <a:spLocks noGrp="1"/>
          </p:cNvSpPr>
          <p:nvPr>
            <p:ph idx="1"/>
          </p:nvPr>
        </p:nvSpPr>
        <p:spPr/>
        <p:txBody>
          <a:bodyPr>
            <a:normAutofit/>
          </a:bodyPr>
          <a:lstStyle/>
          <a:p>
            <a:pPr marL="0" indent="0">
              <a:buNone/>
            </a:pPr>
            <a:r>
              <a:rPr lang="en-US" sz="2400" dirty="0"/>
              <a:t>We can also search for content within a </a:t>
            </a:r>
            <a:r>
              <a:rPr lang="en-US" sz="2400" dirty="0" smtClean="0"/>
              <a:t>directory:</a:t>
            </a:r>
            <a:endParaRPr lang="en-US" sz="2400" dirty="0"/>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grep –R &lt;pattern&gt; &lt;</a:t>
            </a:r>
            <a:r>
              <a:rPr lang="en-US" sz="2400" dirty="0" err="1">
                <a:latin typeface="Courier New" panose="02070309020205020404" pitchFamily="49" charset="0"/>
                <a:cs typeface="Courier New" panose="02070309020205020404" pitchFamily="49" charset="0"/>
              </a:rPr>
              <a:t>directoryname</a:t>
            </a:r>
            <a:r>
              <a:rPr lang="en-US" sz="2400" dirty="0">
                <a:latin typeface="Courier New" panose="02070309020205020404" pitchFamily="49" charset="0"/>
                <a:cs typeface="Courier New" panose="02070309020205020404" pitchFamily="49" charset="0"/>
              </a:rPr>
              <a:t>/&gt;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For this, we have to use the </a:t>
            </a:r>
            <a:r>
              <a:rPr lang="en-US" sz="2400" dirty="0">
                <a:latin typeface="Courier New" panose="02070309020205020404" pitchFamily="49" charset="0"/>
                <a:cs typeface="Courier New" panose="02070309020205020404" pitchFamily="49" charset="0"/>
              </a:rPr>
              <a:t>–R</a:t>
            </a:r>
            <a:r>
              <a:rPr lang="en-US" sz="2400" dirty="0">
                <a:cs typeface="Courier New" panose="02070309020205020404" pitchFamily="49" charset="0"/>
              </a:rPr>
              <a:t> Recursive option!</a:t>
            </a:r>
          </a:p>
        </p:txBody>
      </p:sp>
      <p:pic>
        <p:nvPicPr>
          <p:cNvPr id="4" name="Picture 3"/>
          <p:cNvPicPr>
            <a:picLocks noChangeAspect="1"/>
          </p:cNvPicPr>
          <p:nvPr/>
        </p:nvPicPr>
        <p:blipFill>
          <a:blip r:embed="rId2"/>
          <a:stretch>
            <a:fillRect/>
          </a:stretch>
        </p:blipFill>
        <p:spPr>
          <a:xfrm>
            <a:off x="314325" y="4807152"/>
            <a:ext cx="8515350" cy="1028497"/>
          </a:xfrm>
          <a:prstGeom prst="rect">
            <a:avLst/>
          </a:prstGeom>
        </p:spPr>
      </p:pic>
    </p:spTree>
    <p:extLst>
      <p:ext uri="{BB962C8B-B14F-4D97-AF65-F5344CB8AC3E}">
        <p14:creationId xmlns:p14="http://schemas.microsoft.com/office/powerpoint/2010/main" val="29139741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4.8: Grep Options</a:t>
            </a:r>
          </a:p>
        </p:txBody>
      </p:sp>
      <p:sp>
        <p:nvSpPr>
          <p:cNvPr id="3" name="Content Placeholder 2"/>
          <p:cNvSpPr>
            <a:spLocks noGrp="1"/>
          </p:cNvSpPr>
          <p:nvPr>
            <p:ph idx="1"/>
          </p:nvPr>
        </p:nvSpPr>
        <p:spPr/>
        <p:txBody>
          <a:bodyPr>
            <a:normAutofit/>
          </a:bodyPr>
          <a:lstStyle/>
          <a:p>
            <a:pPr marL="0" indent="0">
              <a:buNone/>
            </a:pPr>
            <a:r>
              <a:rPr lang="en-US" sz="2400" dirty="0"/>
              <a:t>Grep has many, many options:</a:t>
            </a:r>
          </a:p>
          <a:p>
            <a:pPr marL="0" indent="0">
              <a:buNone/>
            </a:pPr>
            <a:r>
              <a:rPr lang="en-US" sz="2400" dirty="0">
                <a:latin typeface="Courier New" panose="02070309020205020404" pitchFamily="49" charset="0"/>
                <a:cs typeface="Courier New" panose="02070309020205020404" pitchFamily="49" charset="0"/>
              </a:rPr>
              <a:t>-c </a:t>
            </a:r>
            <a:r>
              <a:rPr lang="en-US" sz="2400" dirty="0"/>
              <a:t>: count how many LINES on which the pattern occurs</a:t>
            </a:r>
          </a:p>
          <a:p>
            <a:pPr marL="0" indent="0">
              <a:buNone/>
            </a:pPr>
            <a:r>
              <a:rPr lang="en-US" sz="2400" dirty="0">
                <a:latin typeface="Courier New" panose="02070309020205020404" pitchFamily="49" charset="0"/>
                <a:cs typeface="Courier New" panose="02070309020205020404" pitchFamily="49" charset="0"/>
              </a:rPr>
              <a:t>-o </a:t>
            </a:r>
            <a:r>
              <a:rPr lang="en-US" sz="2400" dirty="0"/>
              <a:t>: show only the part of a line that matches a pattern; this will show all matches in the line</a:t>
            </a:r>
          </a:p>
          <a:p>
            <a:pPr marL="0" indent="0">
              <a:buNone/>
            </a:pPr>
            <a:r>
              <a:rPr lang="en-US" sz="2400" dirty="0">
                <a:latin typeface="Courier New" panose="02070309020205020404" pitchFamily="49" charset="0"/>
                <a:cs typeface="Courier New" panose="02070309020205020404" pitchFamily="49" charset="0"/>
              </a:rPr>
              <a:t>-v </a:t>
            </a:r>
            <a:r>
              <a:rPr lang="en-US" sz="2400" dirty="0"/>
              <a:t>: invert match – so select things that DON’T match </a:t>
            </a:r>
            <a:r>
              <a:rPr lang="en-US" sz="2400" dirty="0">
                <a:latin typeface="Courier New" panose="02070309020205020404" pitchFamily="49" charset="0"/>
                <a:cs typeface="Courier New" panose="02070309020205020404" pitchFamily="49" charset="0"/>
              </a:rPr>
              <a:t>&lt;pattern&gt;</a:t>
            </a:r>
          </a:p>
          <a:p>
            <a:pPr marL="0" indent="0">
              <a:buNone/>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r>
              <a:rPr lang="en-US" sz="2400" dirty="0"/>
              <a:t>: case insensitive matching</a:t>
            </a:r>
          </a:p>
          <a:p>
            <a:pPr marL="0" indent="0">
              <a:buNone/>
            </a:pPr>
            <a:r>
              <a:rPr lang="en-US" sz="2400" dirty="0">
                <a:latin typeface="Courier New" panose="02070309020205020404" pitchFamily="49" charset="0"/>
                <a:cs typeface="Courier New" panose="02070309020205020404" pitchFamily="49" charset="0"/>
              </a:rPr>
              <a:t>-l </a:t>
            </a:r>
            <a:r>
              <a:rPr lang="en-US" sz="2400" dirty="0"/>
              <a:t>: list the files with a match</a:t>
            </a:r>
          </a:p>
          <a:p>
            <a:pPr marL="0" indent="0">
              <a:buNone/>
            </a:pPr>
            <a:r>
              <a:rPr lang="en-US" sz="2400" dirty="0">
                <a:latin typeface="Courier New" panose="02070309020205020404" pitchFamily="49" charset="0"/>
                <a:cs typeface="Courier New" panose="02070309020205020404" pitchFamily="49" charset="0"/>
              </a:rPr>
              <a:t>-L </a:t>
            </a:r>
            <a:r>
              <a:rPr lang="en-US" sz="2400" dirty="0"/>
              <a:t>: list the files that don’t have a match</a:t>
            </a:r>
          </a:p>
          <a:p>
            <a:pPr marL="0" indent="0">
              <a:buNone/>
            </a:pPr>
            <a:endParaRPr lang="en-US" sz="2400" dirty="0"/>
          </a:p>
        </p:txBody>
      </p:sp>
    </p:spTree>
    <p:extLst>
      <p:ext uri="{BB962C8B-B14F-4D97-AF65-F5344CB8AC3E}">
        <p14:creationId xmlns:p14="http://schemas.microsoft.com/office/powerpoint/2010/main" val="365441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4: </a:t>
            </a:r>
            <a:r>
              <a:rPr lang="en-US" dirty="0"/>
              <a:t>Hello</a:t>
            </a:r>
          </a:p>
        </p:txBody>
      </p:sp>
      <p:sp>
        <p:nvSpPr>
          <p:cNvPr id="3" name="Content Placeholder 2"/>
          <p:cNvSpPr>
            <a:spLocks noGrp="1"/>
          </p:cNvSpPr>
          <p:nvPr>
            <p:ph idx="1"/>
          </p:nvPr>
        </p:nvSpPr>
        <p:spPr/>
        <p:txBody>
          <a:bodyPr>
            <a:normAutofit/>
          </a:bodyPr>
          <a:lstStyle/>
          <a:p>
            <a:pPr marL="0" indent="0">
              <a:buNone/>
            </a:pPr>
            <a:r>
              <a:rPr lang="en-US" sz="2400" dirty="0" smtClean="0"/>
              <a:t>1. Navigate </a:t>
            </a:r>
            <a:r>
              <a:rPr lang="en-US" sz="2400" dirty="0"/>
              <a:t>to </a:t>
            </a:r>
            <a:r>
              <a:rPr lang="en-US" sz="2400" dirty="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20180303-adv-unix/exercise4/</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t>2. Open </a:t>
            </a:r>
            <a:r>
              <a:rPr lang="en-US" sz="2400" dirty="0"/>
              <a:t>“</a:t>
            </a:r>
            <a:r>
              <a:rPr lang="en-US" sz="2400" dirty="0" smtClean="0">
                <a:latin typeface="Courier New" panose="02070309020205020404" pitchFamily="49" charset="0"/>
                <a:cs typeface="Courier New" panose="02070309020205020404" pitchFamily="49" charset="0"/>
              </a:rPr>
              <a:t>exercise4.sh</a:t>
            </a:r>
            <a:r>
              <a:rPr lang="en-US" sz="2400" dirty="0"/>
              <a:t>”</a:t>
            </a:r>
          </a:p>
          <a:p>
            <a:pPr marL="0" indent="0">
              <a:buNone/>
            </a:pPr>
            <a:r>
              <a:rPr lang="en-US" sz="2400" dirty="0" smtClean="0"/>
              <a:t>3. Edit </a:t>
            </a:r>
            <a:r>
              <a:rPr lang="en-US" sz="2400" dirty="0"/>
              <a:t>the file to perform the exercises.</a:t>
            </a:r>
          </a:p>
          <a:p>
            <a:pPr marL="0" indent="0">
              <a:buNone/>
            </a:pPr>
            <a:r>
              <a:rPr lang="en-US" sz="2400" dirty="0" smtClean="0"/>
              <a:t>4. Execute </a:t>
            </a:r>
            <a:r>
              <a:rPr lang="en-US" sz="2400" dirty="0"/>
              <a:t>the file</a:t>
            </a:r>
            <a:r>
              <a:rPr lang="en-US" sz="2400" dirty="0" smtClean="0"/>
              <a:t>!</a:t>
            </a:r>
          </a:p>
          <a:p>
            <a:pPr marL="0" indent="0">
              <a:buNone/>
            </a:pPr>
            <a:endParaRPr lang="en-US" sz="2400" dirty="0"/>
          </a:p>
          <a:p>
            <a:pPr marL="0" indent="0">
              <a:buNone/>
            </a:pPr>
            <a:r>
              <a:rPr lang="en-US" sz="2400" dirty="0" smtClean="0"/>
              <a:t>Hint:</a:t>
            </a:r>
          </a:p>
          <a:p>
            <a:pPr marL="0" indent="0">
              <a:buNone/>
            </a:pPr>
            <a:r>
              <a:rPr lang="en-US" sz="2400" dirty="0"/>
              <a:t>	</a:t>
            </a:r>
            <a:r>
              <a:rPr lang="en-US" sz="2400" dirty="0" smtClean="0"/>
              <a:t>If you aren’t sure if you’re getting the correct answers, you can run </a:t>
            </a:r>
            <a:r>
              <a:rPr lang="en-US" sz="2400" dirty="0" smtClean="0">
                <a:latin typeface="Courier New" panose="02070309020205020404" pitchFamily="49" charset="0"/>
                <a:cs typeface="Courier New" panose="02070309020205020404" pitchFamily="49" charset="0"/>
              </a:rPr>
              <a:t>exercise4answers.sh</a:t>
            </a:r>
            <a:r>
              <a:rPr lang="en-US" sz="2400" dirty="0" smtClean="0"/>
              <a:t>.</a:t>
            </a:r>
          </a:p>
        </p:txBody>
      </p:sp>
    </p:spTree>
    <p:extLst>
      <p:ext uri="{BB962C8B-B14F-4D97-AF65-F5344CB8AC3E}">
        <p14:creationId xmlns:p14="http://schemas.microsoft.com/office/powerpoint/2010/main" val="30312366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Regular Expressions</a:t>
            </a:r>
          </a:p>
        </p:txBody>
      </p:sp>
      <p:sp>
        <p:nvSpPr>
          <p:cNvPr id="3" name="Content Placeholder 2"/>
          <p:cNvSpPr>
            <a:spLocks noGrp="1"/>
          </p:cNvSpPr>
          <p:nvPr>
            <p:ph idx="1"/>
          </p:nvPr>
        </p:nvSpPr>
        <p:spPr/>
        <p:txBody>
          <a:bodyPr>
            <a:normAutofit lnSpcReduction="10000"/>
          </a:bodyPr>
          <a:lstStyle/>
          <a:p>
            <a:pPr marL="0" indent="0">
              <a:buNone/>
            </a:pPr>
            <a:r>
              <a:rPr lang="en-US" sz="2400" dirty="0"/>
              <a:t>Overview:</a:t>
            </a:r>
          </a:p>
          <a:p>
            <a:pPr marL="0" indent="0">
              <a:buNone/>
            </a:pPr>
            <a:r>
              <a:rPr lang="en-US" sz="2400" dirty="0"/>
              <a:t>Lesson 5.1: What are Regular Expressions?</a:t>
            </a:r>
          </a:p>
          <a:p>
            <a:pPr marL="0" indent="0">
              <a:buNone/>
            </a:pPr>
            <a:r>
              <a:rPr lang="en-US" sz="2400" dirty="0"/>
              <a:t>Lesson 5.2: </a:t>
            </a:r>
            <a:r>
              <a:rPr lang="en-US" sz="2400" dirty="0" err="1">
                <a:latin typeface="Courier New" panose="02070309020205020404" pitchFamily="49" charset="0"/>
                <a:cs typeface="Courier New" panose="02070309020205020404" pitchFamily="49" charset="0"/>
              </a:rPr>
              <a:t>egrep</a:t>
            </a:r>
            <a:endParaRPr lang="en-US" sz="2400" dirty="0">
              <a:latin typeface="Courier New" panose="02070309020205020404" pitchFamily="49" charset="0"/>
              <a:cs typeface="Courier New" panose="02070309020205020404" pitchFamily="49" charset="0"/>
            </a:endParaRPr>
          </a:p>
          <a:p>
            <a:pPr marL="0" indent="0">
              <a:buNone/>
            </a:pPr>
            <a:r>
              <a:rPr lang="en-US" sz="2400" dirty="0"/>
              <a:t>Lesson 5.3: Matching words with </a:t>
            </a:r>
            <a:r>
              <a:rPr lang="en-US" sz="2400" dirty="0" err="1">
                <a:latin typeface="Courier New" panose="02070309020205020404" pitchFamily="49" charset="0"/>
                <a:cs typeface="Courier New" panose="02070309020205020404" pitchFamily="49" charset="0"/>
              </a:rPr>
              <a:t>egrep</a:t>
            </a:r>
            <a:endParaRPr lang="en-US" sz="2400" dirty="0">
              <a:latin typeface="Courier New" panose="02070309020205020404" pitchFamily="49" charset="0"/>
              <a:cs typeface="Courier New" panose="02070309020205020404" pitchFamily="49" charset="0"/>
            </a:endParaRPr>
          </a:p>
          <a:p>
            <a:pPr marL="0" indent="0">
              <a:buNone/>
            </a:pPr>
            <a:r>
              <a:rPr lang="en-US" sz="2400" dirty="0"/>
              <a:t>Lesson 5.4: Fuzzy Matching</a:t>
            </a:r>
          </a:p>
          <a:p>
            <a:pPr marL="0" indent="0">
              <a:buNone/>
            </a:pPr>
            <a:r>
              <a:rPr lang="en-US" sz="2400" dirty="0"/>
              <a:t>Lesson 5.5: Number Matching</a:t>
            </a:r>
          </a:p>
          <a:p>
            <a:pPr marL="0" indent="0">
              <a:buNone/>
            </a:pPr>
            <a:r>
              <a:rPr lang="en-US" sz="2400" dirty="0"/>
              <a:t>Lesson 5.6: Operators</a:t>
            </a:r>
          </a:p>
          <a:p>
            <a:pPr marL="0" indent="0">
              <a:buNone/>
            </a:pPr>
            <a:r>
              <a:rPr lang="en-US" sz="2400" dirty="0"/>
              <a:t>Lesson 5.7: Matching X Letters</a:t>
            </a:r>
          </a:p>
          <a:p>
            <a:pPr marL="0" indent="0">
              <a:buNone/>
            </a:pPr>
            <a:r>
              <a:rPr lang="en-US" sz="2400" dirty="0"/>
              <a:t>Lesson 5.8: Example</a:t>
            </a:r>
          </a:p>
          <a:p>
            <a:pPr marL="0" indent="0">
              <a:buNone/>
            </a:pPr>
            <a:r>
              <a:rPr lang="en-US" sz="2400" dirty="0"/>
              <a:t>Lesson 5.9: Continuing Education</a:t>
            </a:r>
          </a:p>
          <a:p>
            <a:pPr marL="0" indent="0">
              <a:buNone/>
            </a:pPr>
            <a:endParaRPr lang="en-US" sz="2400" dirty="0"/>
          </a:p>
        </p:txBody>
      </p:sp>
    </p:spTree>
    <p:extLst>
      <p:ext uri="{BB962C8B-B14F-4D97-AF65-F5344CB8AC3E}">
        <p14:creationId xmlns:p14="http://schemas.microsoft.com/office/powerpoint/2010/main" val="20128480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5.1: Regular Expressions</a:t>
            </a:r>
          </a:p>
        </p:txBody>
      </p:sp>
      <p:sp>
        <p:nvSpPr>
          <p:cNvPr id="3" name="Content Placeholder 2"/>
          <p:cNvSpPr>
            <a:spLocks noGrp="1"/>
          </p:cNvSpPr>
          <p:nvPr>
            <p:ph idx="1"/>
          </p:nvPr>
        </p:nvSpPr>
        <p:spPr/>
        <p:txBody>
          <a:bodyPr>
            <a:normAutofit/>
          </a:bodyPr>
          <a:lstStyle/>
          <a:p>
            <a:pPr marL="0" indent="0">
              <a:buNone/>
            </a:pPr>
            <a:r>
              <a:rPr lang="en-US" sz="2400" dirty="0"/>
              <a:t>Also called ‘regex’ or ‘</a:t>
            </a:r>
            <a:r>
              <a:rPr lang="en-US" sz="2400" dirty="0" err="1"/>
              <a:t>regexp</a:t>
            </a:r>
            <a:r>
              <a:rPr lang="en-US" sz="2400" dirty="0"/>
              <a:t>’</a:t>
            </a:r>
          </a:p>
          <a:p>
            <a:pPr marL="0" indent="0">
              <a:buNone/>
            </a:pPr>
            <a:endParaRPr lang="en-US" sz="2400" dirty="0"/>
          </a:p>
          <a:p>
            <a:pPr marL="0" indent="0">
              <a:buNone/>
            </a:pPr>
            <a:r>
              <a:rPr lang="en-US" sz="2400" dirty="0"/>
              <a:t>UNBELIEVABLY POWERFUL tool for defining search patterns</a:t>
            </a:r>
          </a:p>
          <a:p>
            <a:pPr marL="0" indent="0">
              <a:buNone/>
            </a:pPr>
            <a:endParaRPr lang="en-US" sz="2400" dirty="0"/>
          </a:p>
          <a:p>
            <a:pPr marL="0" indent="0">
              <a:buNone/>
            </a:pPr>
            <a:r>
              <a:rPr lang="en-US" sz="2400" dirty="0"/>
              <a:t>Consists of ‘codes’ that denote various conditions</a:t>
            </a:r>
          </a:p>
          <a:p>
            <a:pPr marL="0" indent="0">
              <a:buNone/>
            </a:pPr>
            <a:endParaRPr lang="en-US" sz="2400" dirty="0"/>
          </a:p>
          <a:p>
            <a:pPr marL="0" indent="0">
              <a:buNone/>
            </a:pPr>
            <a:r>
              <a:rPr lang="en-US" sz="2400" dirty="0"/>
              <a:t>These conditions can be used to very narrowly find things, or very, very broadly find things</a:t>
            </a:r>
          </a:p>
        </p:txBody>
      </p:sp>
    </p:spTree>
    <p:extLst>
      <p:ext uri="{BB962C8B-B14F-4D97-AF65-F5344CB8AC3E}">
        <p14:creationId xmlns:p14="http://schemas.microsoft.com/office/powerpoint/2010/main" val="313320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5.2: Regular Expressions</a:t>
            </a:r>
          </a:p>
        </p:txBody>
      </p:sp>
      <p:sp>
        <p:nvSpPr>
          <p:cNvPr id="3" name="Content Placeholder 2"/>
          <p:cNvSpPr>
            <a:spLocks noGrp="1"/>
          </p:cNvSpPr>
          <p:nvPr>
            <p:ph idx="1"/>
          </p:nvPr>
        </p:nvSpPr>
        <p:spPr/>
        <p:txBody>
          <a:bodyPr>
            <a:normAutofit/>
          </a:bodyPr>
          <a:lstStyle/>
          <a:p>
            <a:pPr marL="0" indent="0">
              <a:buNone/>
            </a:pPr>
            <a:r>
              <a:rPr lang="en-US" sz="2400" dirty="0"/>
              <a:t>In UNIX, frequently used with </a:t>
            </a:r>
            <a:r>
              <a:rPr lang="en-US" sz="2400" dirty="0">
                <a:latin typeface="Courier New" panose="02070309020205020404" pitchFamily="49" charset="0"/>
                <a:cs typeface="Courier New" panose="02070309020205020404" pitchFamily="49" charset="0"/>
              </a:rPr>
              <a:t>grep</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grep -E &lt;‘</a:t>
            </a:r>
            <a:r>
              <a:rPr lang="en-US" sz="2400" dirty="0" err="1">
                <a:latin typeface="Courier New" panose="02070309020205020404" pitchFamily="49" charset="0"/>
                <a:cs typeface="Courier New" panose="02070309020205020404" pitchFamily="49" charset="0"/>
              </a:rPr>
              <a:t>regexppattern</a:t>
            </a:r>
            <a:r>
              <a:rPr lang="en-US" sz="2400" dirty="0">
                <a:latin typeface="Courier New" panose="02070309020205020404" pitchFamily="49" charset="0"/>
                <a:cs typeface="Courier New" panose="02070309020205020404" pitchFamily="49" charset="0"/>
              </a:rPr>
              <a:t>’&gt; &lt;file&gt;</a:t>
            </a:r>
          </a:p>
          <a:p>
            <a:pPr marL="0" indent="0">
              <a:buNone/>
            </a:pPr>
            <a:endParaRPr lang="en-US" sz="2400" dirty="0"/>
          </a:p>
          <a:p>
            <a:pPr marL="0" indent="0">
              <a:buNone/>
            </a:pPr>
            <a:r>
              <a:rPr lang="en-US" sz="2400" dirty="0"/>
              <a:t>The option “</a:t>
            </a:r>
            <a:r>
              <a:rPr lang="en-US" sz="2400" dirty="0">
                <a:latin typeface="Courier New" panose="02070309020205020404" pitchFamily="49" charset="0"/>
                <a:cs typeface="Courier New" panose="02070309020205020404" pitchFamily="49" charset="0"/>
              </a:rPr>
              <a:t>-E</a:t>
            </a:r>
            <a:r>
              <a:rPr lang="en-US" sz="2400" dirty="0"/>
              <a:t>” tells grep that the pattern is a regular expression!</a:t>
            </a:r>
            <a:br>
              <a:rPr lang="en-US" sz="2400" dirty="0"/>
            </a:br>
            <a:r>
              <a:rPr lang="en-US" sz="2400" dirty="0"/>
              <a:t/>
            </a:r>
            <a:br>
              <a:rPr lang="en-US" sz="2400" dirty="0"/>
            </a:br>
            <a:r>
              <a:rPr lang="en-US" sz="2400" dirty="0"/>
              <a:t>It is very important that you remember the “-E” option, otherwise </a:t>
            </a:r>
            <a:r>
              <a:rPr lang="en-US" sz="2400" dirty="0" err="1"/>
              <a:t>grep</a:t>
            </a:r>
            <a:r>
              <a:rPr lang="en-US" sz="2400" dirty="0"/>
              <a:t> will try to match your exact pattern, instead of what it represents.</a:t>
            </a:r>
          </a:p>
        </p:txBody>
      </p:sp>
    </p:spTree>
    <p:extLst>
      <p:ext uri="{BB962C8B-B14F-4D97-AF65-F5344CB8AC3E}">
        <p14:creationId xmlns:p14="http://schemas.microsoft.com/office/powerpoint/2010/main" val="228535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5.2: </a:t>
            </a:r>
            <a:r>
              <a:rPr lang="en-US" dirty="0" err="1"/>
              <a:t>egrep</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Alternatively, you can use </a:t>
            </a:r>
            <a:r>
              <a:rPr lang="en-US" sz="2400" dirty="0" err="1"/>
              <a:t>egrep</a:t>
            </a:r>
            <a:r>
              <a:rPr lang="en-US" sz="2400" dirty="0"/>
              <a:t>:</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&lt;‘</a:t>
            </a:r>
            <a:r>
              <a:rPr lang="en-US" sz="2400" dirty="0" err="1">
                <a:latin typeface="Courier New" panose="02070309020205020404" pitchFamily="49" charset="0"/>
                <a:cs typeface="Courier New" panose="02070309020205020404" pitchFamily="49" charset="0"/>
              </a:rPr>
              <a:t>regexppattern</a:t>
            </a:r>
            <a:r>
              <a:rPr lang="en-US" sz="2400" dirty="0">
                <a:latin typeface="Courier New" panose="02070309020205020404" pitchFamily="49" charset="0"/>
                <a:cs typeface="Courier New" panose="02070309020205020404" pitchFamily="49" charset="0"/>
              </a:rPr>
              <a:t>’&gt; &lt;file&gt;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This behaves exactly as “</a:t>
            </a:r>
            <a:r>
              <a:rPr lang="en-US" sz="2400" dirty="0" err="1">
                <a:latin typeface="Courier New" panose="02070309020205020404" pitchFamily="49" charset="0"/>
                <a:cs typeface="Courier New" panose="02070309020205020404" pitchFamily="49" charset="0"/>
              </a:rPr>
              <a:t>grep</a:t>
            </a:r>
            <a:r>
              <a:rPr lang="en-US" sz="2400" dirty="0">
                <a:latin typeface="Courier New" panose="02070309020205020404" pitchFamily="49" charset="0"/>
                <a:cs typeface="Courier New" panose="02070309020205020404" pitchFamily="49" charset="0"/>
              </a:rPr>
              <a:t> –E</a:t>
            </a:r>
            <a:r>
              <a:rPr lang="en-US" sz="2400" dirty="0">
                <a:cs typeface="Courier New" panose="02070309020205020404" pitchFamily="49" charset="0"/>
              </a:rPr>
              <a:t>”, and will be used through the rest of the slides.</a:t>
            </a:r>
          </a:p>
        </p:txBody>
      </p:sp>
    </p:spTree>
    <p:extLst>
      <p:ext uri="{BB962C8B-B14F-4D97-AF65-F5344CB8AC3E}">
        <p14:creationId xmlns:p14="http://schemas.microsoft.com/office/powerpoint/2010/main" val="331186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7157</TotalTime>
  <Words>4840</Words>
  <Application>Microsoft Office PowerPoint</Application>
  <PresentationFormat>On-screen Show (4:3)</PresentationFormat>
  <Paragraphs>811</Paragraphs>
  <Slides>129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129</vt:i4>
      </vt:variant>
    </vt:vector>
  </HeadingPairs>
  <TitlesOfParts>
    <vt:vector size="135" baseType="lpstr">
      <vt:lpstr>Arial</vt:lpstr>
      <vt:lpstr>Calibri</vt:lpstr>
      <vt:lpstr>Calibri Light</vt:lpstr>
      <vt:lpstr>Courier New</vt:lpstr>
      <vt:lpstr>Wingdings</vt:lpstr>
      <vt:lpstr>Office Theme</vt:lpstr>
      <vt:lpstr>PLEASE FILL IN THIS  side of the classroom first! </vt:lpstr>
      <vt:lpstr>Advanced UNIX </vt:lpstr>
      <vt:lpstr>Thanks!</vt:lpstr>
      <vt:lpstr>Materials</vt:lpstr>
      <vt:lpstr>Set-Up</vt:lpstr>
      <vt:lpstr>Overview</vt:lpstr>
      <vt:lpstr>Lesson 0: Quick Review</vt:lpstr>
      <vt:lpstr>Lesson 0.5: Setup</vt:lpstr>
      <vt:lpstr>Lesson 1: Text Editing</vt:lpstr>
      <vt:lpstr>Lesson 1.1: Text Editors in UNIX</vt:lpstr>
      <vt:lpstr>Lesson 1.2: Text Editing with nano</vt:lpstr>
      <vt:lpstr>Lesson 1.2:  Text Editing with nano</vt:lpstr>
      <vt:lpstr>Exercise 1:</vt:lpstr>
      <vt:lpstr>Exercise 1:</vt:lpstr>
      <vt:lpstr>Exercise 1:</vt:lpstr>
      <vt:lpstr>Exercise 1:</vt:lpstr>
      <vt:lpstr>Exercise 1:</vt:lpstr>
      <vt:lpstr>Lesson 2: Shell Scripting</vt:lpstr>
      <vt:lpstr>Lesson 2.0: What is a shell?</vt:lpstr>
      <vt:lpstr>Lesson 2.0: What is a shell?</vt:lpstr>
      <vt:lpstr>Lesson 2.0: Shell Scripting</vt:lpstr>
      <vt:lpstr>Lesson 2.1: Creating a Shell Script</vt:lpstr>
      <vt:lpstr>Lesson 2.1: Creating a Shell Script</vt:lpstr>
      <vt:lpstr>Lesson 2.1: Comments</vt:lpstr>
      <vt:lpstr>Lesson 2.1: Comments</vt:lpstr>
      <vt:lpstr>Lesson 2.1: Creating a Shell Script</vt:lpstr>
      <vt:lpstr>Lesson 2.1: Creating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Exercise 2:</vt:lpstr>
      <vt:lpstr>Lesson 3: Condo and Slurm</vt:lpstr>
      <vt:lpstr>Lesson 3.1:  High Performance Computing</vt:lpstr>
      <vt:lpstr>Lesson 3.1:  High Performance Computing</vt:lpstr>
      <vt:lpstr>Lesson 3.1:  High Performance Computing</vt:lpstr>
      <vt:lpstr>Lesson 3.1:  High Performance Computing</vt:lpstr>
      <vt:lpstr>Lesson 3.1:  High Performance Computing</vt:lpstr>
      <vt:lpstr>Lesson 3.1:  High Performance Computing</vt:lpstr>
      <vt:lpstr>Lesson 3.2: Condo</vt:lpstr>
      <vt:lpstr>Lesson 3.2: Condo</vt:lpstr>
      <vt:lpstr>Lesson 3.3: Slurm</vt:lpstr>
      <vt:lpstr>Lesson 3.3: Slurm</vt:lpstr>
      <vt:lpstr>Lesson 3.3: Slurm</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Exercise 3 Prelude</vt:lpstr>
      <vt:lpstr>Lesson 3.5: Slurm Commands</vt:lpstr>
      <vt:lpstr>Lesson 3.51: Submit a Slurm script</vt:lpstr>
      <vt:lpstr>Lesson 3.52: Check the job queue</vt:lpstr>
      <vt:lpstr>Lesson 3.53: Cancel a Slurm job</vt:lpstr>
      <vt:lpstr>Exercise 3</vt:lpstr>
      <vt:lpstr>Lesson 4:</vt:lpstr>
      <vt:lpstr>Lesson 4.0: Text Output</vt:lpstr>
      <vt:lpstr>Lesson 4.1: Word Count</vt:lpstr>
      <vt:lpstr>Lesson 4.1: Word Count</vt:lpstr>
      <vt:lpstr>Lesson 4.1: Word Count</vt:lpstr>
      <vt:lpstr>Lesson 4.2: Piping</vt:lpstr>
      <vt:lpstr>Lesson 4.3: sort</vt:lpstr>
      <vt:lpstr>Lesson 4.4: uniq</vt:lpstr>
      <vt:lpstr>Lesson 4.4: uniq</vt:lpstr>
      <vt:lpstr>Lesson 4.5: Grep</vt:lpstr>
      <vt:lpstr>Lesson 4.5: Grep</vt:lpstr>
      <vt:lpstr>Lesson 4.6: Piping and Grep</vt:lpstr>
      <vt:lpstr>Lesson 4.7:  Grep All Files in A Directory</vt:lpstr>
      <vt:lpstr>Lesson 4.8: Grep Options</vt:lpstr>
      <vt:lpstr>Exercise 4: Hello</vt:lpstr>
      <vt:lpstr>Lesson 5: Regular Expressions</vt:lpstr>
      <vt:lpstr>Lesson 5.1: Regular Expressions</vt:lpstr>
      <vt:lpstr>Lesson 5.2: Regular Expressions</vt:lpstr>
      <vt:lpstr>Lesson 5.2: egrep</vt:lpstr>
      <vt:lpstr>Lesson 5.3: Matching Words</vt:lpstr>
      <vt:lpstr>Lesson 5.4: Fuzzy Matching</vt:lpstr>
      <vt:lpstr>Lesson 5.4: Fuzzy Matching</vt:lpstr>
      <vt:lpstr>Lesson 5.4: Fuzzy Matching</vt:lpstr>
      <vt:lpstr>Lesson 5.4: Fuzzy Matching</vt:lpstr>
      <vt:lpstr>Lesson 5.4: Fuzzy Matching</vt:lpstr>
      <vt:lpstr>Lesson 5.5: Number Matching</vt:lpstr>
      <vt:lpstr>Lesson 5.5: Number Matching</vt:lpstr>
      <vt:lpstr>Lesson 5.6: Operators</vt:lpstr>
      <vt:lpstr>Lesson 5.6: Operators</vt:lpstr>
      <vt:lpstr>Lesson 5.6: Operators</vt:lpstr>
      <vt:lpstr>Lesson 5.6: Operators</vt:lpstr>
      <vt:lpstr>Lesson 5.6: Operators</vt:lpstr>
      <vt:lpstr>Lesson 5.7:  Matching X Letters</vt:lpstr>
      <vt:lpstr>Lesson 5.7:  Matching X Letters</vt:lpstr>
      <vt:lpstr>Lesson 5.7:  Matching X Letters</vt:lpstr>
      <vt:lpstr>Lesson 5.7:  Matching X Letters</vt:lpstr>
      <vt:lpstr>Lesson 5.7:  Matching X Letters</vt:lpstr>
      <vt:lpstr>Lesson 5.7:  Matching X Letters</vt:lpstr>
      <vt:lpstr>Lesson 5.7:  Matching X Letters</vt:lpstr>
      <vt:lpstr>Lesson 5.8: Example</vt:lpstr>
      <vt:lpstr>Lesson 5.8: Example</vt:lpstr>
      <vt:lpstr>Lesson 5.8: Example</vt:lpstr>
      <vt:lpstr>Lesson 5.8: Example</vt:lpstr>
      <vt:lpstr>Lesson 5.8: Example</vt:lpstr>
      <vt:lpstr>Lesson 5.8: Example</vt:lpstr>
      <vt:lpstr>Lesson 5.8: Example</vt:lpstr>
      <vt:lpstr>Lesson 5.9:  Regexp Continuing Education</vt:lpstr>
      <vt:lpstr>Exercise 5: Real Life Stuff</vt:lpstr>
      <vt:lpstr>Closing</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UNIX</dc:title>
  <dc:creator>Mann, Carla [GDCBS]</dc:creator>
  <cp:lastModifiedBy>Mann, Carla [GDCBS]</cp:lastModifiedBy>
  <cp:revision>98</cp:revision>
  <dcterms:created xsi:type="dcterms:W3CDTF">2017-03-01T21:17:29Z</dcterms:created>
  <dcterms:modified xsi:type="dcterms:W3CDTF">2018-03-03T16:53:56Z</dcterms:modified>
</cp:coreProperties>
</file>