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7" r:id="rId3"/>
    <p:sldId id="258" r:id="rId4"/>
    <p:sldId id="381" r:id="rId5"/>
    <p:sldId id="275" r:id="rId6"/>
    <p:sldId id="259" r:id="rId7"/>
    <p:sldId id="260" r:id="rId8"/>
    <p:sldId id="261" r:id="rId9"/>
    <p:sldId id="263" r:id="rId10"/>
    <p:sldId id="264" r:id="rId11"/>
    <p:sldId id="278" r:id="rId12"/>
    <p:sldId id="265" r:id="rId13"/>
    <p:sldId id="266" r:id="rId14"/>
    <p:sldId id="330" r:id="rId15"/>
    <p:sldId id="331" r:id="rId16"/>
    <p:sldId id="332" r:id="rId17"/>
    <p:sldId id="333" r:id="rId18"/>
    <p:sldId id="268" r:id="rId19"/>
    <p:sldId id="269" r:id="rId20"/>
    <p:sldId id="270" r:id="rId21"/>
    <p:sldId id="262" r:id="rId22"/>
    <p:sldId id="271" r:id="rId23"/>
    <p:sldId id="272" r:id="rId24"/>
    <p:sldId id="274" r:id="rId25"/>
    <p:sldId id="277" r:id="rId26"/>
    <p:sldId id="273" r:id="rId27"/>
    <p:sldId id="280" r:id="rId28"/>
    <p:sldId id="336" r:id="rId29"/>
    <p:sldId id="337" r:id="rId30"/>
    <p:sldId id="375" r:id="rId31"/>
    <p:sldId id="281" r:id="rId32"/>
    <p:sldId id="338" r:id="rId33"/>
    <p:sldId id="282" r:id="rId34"/>
    <p:sldId id="284" r:id="rId35"/>
    <p:sldId id="285" r:id="rId36"/>
    <p:sldId id="283" r:id="rId37"/>
    <p:sldId id="334" r:id="rId38"/>
    <p:sldId id="286" r:id="rId39"/>
    <p:sldId id="287" r:id="rId40"/>
    <p:sldId id="288" r:id="rId41"/>
    <p:sldId id="289" r:id="rId42"/>
    <p:sldId id="290" r:id="rId43"/>
    <p:sldId id="291" r:id="rId44"/>
    <p:sldId id="293" r:id="rId45"/>
    <p:sldId id="295" r:id="rId46"/>
    <p:sldId id="296" r:id="rId47"/>
    <p:sldId id="335" r:id="rId48"/>
    <p:sldId id="298" r:id="rId49"/>
    <p:sldId id="300" r:id="rId50"/>
    <p:sldId id="301" r:id="rId51"/>
    <p:sldId id="302" r:id="rId52"/>
    <p:sldId id="303" r:id="rId53"/>
    <p:sldId id="299" r:id="rId54"/>
    <p:sldId id="377" r:id="rId55"/>
    <p:sldId id="378" r:id="rId56"/>
    <p:sldId id="379" r:id="rId57"/>
    <p:sldId id="304" r:id="rId58"/>
    <p:sldId id="305" r:id="rId59"/>
    <p:sldId id="339" r:id="rId60"/>
    <p:sldId id="306" r:id="rId61"/>
    <p:sldId id="307" r:id="rId62"/>
    <p:sldId id="340" r:id="rId63"/>
    <p:sldId id="341" r:id="rId64"/>
    <p:sldId id="308" r:id="rId65"/>
    <p:sldId id="309" r:id="rId66"/>
    <p:sldId id="349" r:id="rId67"/>
    <p:sldId id="347" r:id="rId68"/>
    <p:sldId id="311" r:id="rId69"/>
    <p:sldId id="315" r:id="rId70"/>
    <p:sldId id="342" r:id="rId71"/>
    <p:sldId id="368" r:id="rId72"/>
    <p:sldId id="314" r:id="rId73"/>
    <p:sldId id="317" r:id="rId74"/>
    <p:sldId id="318" r:id="rId75"/>
    <p:sldId id="313" r:id="rId76"/>
    <p:sldId id="343" r:id="rId77"/>
    <p:sldId id="344" r:id="rId78"/>
    <p:sldId id="345" r:id="rId79"/>
    <p:sldId id="346" r:id="rId80"/>
    <p:sldId id="369" r:id="rId81"/>
    <p:sldId id="31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67" r:id="rId92"/>
    <p:sldId id="361" r:id="rId93"/>
    <p:sldId id="362" r:id="rId94"/>
    <p:sldId id="363" r:id="rId95"/>
    <p:sldId id="364" r:id="rId96"/>
    <p:sldId id="365" r:id="rId97"/>
    <p:sldId id="366" r:id="rId98"/>
    <p:sldId id="376" r:id="rId99"/>
    <p:sldId id="360" r:id="rId100"/>
    <p:sldId id="359" r:id="rId101"/>
    <p:sldId id="321" r:id="rId102"/>
    <p:sldId id="370" r:id="rId103"/>
    <p:sldId id="322" r:id="rId104"/>
    <p:sldId id="310" r:id="rId105"/>
    <p:sldId id="323" r:id="rId106"/>
    <p:sldId id="324" r:id="rId107"/>
    <p:sldId id="325" r:id="rId108"/>
    <p:sldId id="371" r:id="rId109"/>
    <p:sldId id="372" r:id="rId110"/>
    <p:sldId id="374" r:id="rId111"/>
    <p:sldId id="326" r:id="rId112"/>
    <p:sldId id="380" r:id="rId1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FA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0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2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1884-8810-4B85-A937-DD6832D046A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gawk/manual/gawk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tldp.org/LDP/Bash-Beginners-Guide/html/sect_04_01.html#sect_04_01_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FILL IN THIS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side of the classroom first!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are using one of the Gilman desktops…</a:t>
            </a:r>
          </a:p>
          <a:p>
            <a:r>
              <a:rPr lang="en-US" dirty="0"/>
              <a:t>Sign in on a desktop</a:t>
            </a:r>
          </a:p>
          <a:p>
            <a:r>
              <a:rPr lang="en-US" dirty="0"/>
              <a:t>Double click on “Statistics (SAS)”</a:t>
            </a:r>
          </a:p>
          <a:p>
            <a:r>
              <a:rPr lang="en-US" dirty="0"/>
              <a:t>Hit [Ctrl]+[Alt]+[Del]</a:t>
            </a:r>
          </a:p>
          <a:p>
            <a:r>
              <a:rPr lang="en-US" dirty="0"/>
              <a:t>Double click the desktop folder “SSH &amp; Secure File Transfer”</a:t>
            </a:r>
          </a:p>
          <a:p>
            <a:r>
              <a:rPr lang="en-US" dirty="0"/>
              <a:t>Double click on “putty.exe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Sign into the server</a:t>
            </a:r>
            <a:endParaRPr lang="en-US" dirty="0"/>
          </a:p>
          <a:p>
            <a:r>
              <a:rPr lang="en-US" dirty="0"/>
              <a:t>Chill</a:t>
            </a:r>
          </a:p>
        </p:txBody>
      </p:sp>
    </p:spTree>
    <p:extLst>
      <p:ext uri="{BB962C8B-B14F-4D97-AF65-F5344CB8AC3E}">
        <p14:creationId xmlns:p14="http://schemas.microsoft.com/office/powerpoint/2010/main" val="141031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1.1: </a:t>
            </a:r>
            <a:r>
              <a:rPr lang="en-US" dirty="0"/>
              <a:t>Text Editors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Multiple ways of editing text in files in </a:t>
            </a:r>
            <a:r>
              <a:rPr lang="en-US" sz="2400" dirty="0" smtClean="0"/>
              <a:t>UNIX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sz="2400" dirty="0"/>
              <a:t> is a VERY powerful text editor, but has a steep learning curve 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worthwhile to learn, but we could spend an entire workshop on </a:t>
            </a:r>
            <a:r>
              <a:rPr lang="en-US" dirty="0" smtClean="0"/>
              <a:t>it, so we’re not going to mess with it today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“Friendliest” is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*If you already know how to use Vim, go ahead and use it! 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092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Real Life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and edit the file ‘exercise4.sh’</a:t>
            </a:r>
          </a:p>
          <a:p>
            <a:pPr marL="0" indent="0">
              <a:buNone/>
            </a:pPr>
            <a:r>
              <a:rPr lang="en-US" sz="2400" dirty="0" smtClean="0"/>
              <a:t>Complete the exercises within.</a:t>
            </a:r>
          </a:p>
          <a:p>
            <a:pPr marL="0" indent="0">
              <a:buNone/>
            </a:pPr>
            <a:r>
              <a:rPr lang="en-US" sz="2400" dirty="0" smtClean="0"/>
              <a:t>Then run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4517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5: Super-basic 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Overview:</a:t>
            </a:r>
          </a:p>
          <a:p>
            <a:pPr marL="0" indent="0">
              <a:buNone/>
            </a:pPr>
            <a:r>
              <a:rPr lang="en-US" sz="2400" dirty="0" smtClean="0"/>
              <a:t>Lesson 5.1: What is AWK?</a:t>
            </a:r>
          </a:p>
          <a:p>
            <a:pPr marL="0" indent="0">
              <a:buNone/>
            </a:pPr>
            <a:r>
              <a:rPr lang="en-US" sz="2400" dirty="0" smtClean="0"/>
              <a:t>Lesson 5.2: AWK Syntax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5902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5.1: What is AWK?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AWK </a:t>
            </a:r>
            <a:r>
              <a:rPr lang="en-US" sz="2400" dirty="0"/>
              <a:t>is a </a:t>
            </a:r>
            <a:r>
              <a:rPr lang="en-US" sz="2400" i="1" dirty="0"/>
              <a:t>programming language</a:t>
            </a:r>
            <a:r>
              <a:rPr lang="en-US" sz="2400" dirty="0"/>
              <a:t> that we can use within bash to add extra power to our </a:t>
            </a:r>
            <a:r>
              <a:rPr lang="en-US" sz="2400" dirty="0" smtClean="0"/>
              <a:t>scripts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(“AWK” comes from the initials of its creators, Alfred </a:t>
            </a:r>
            <a:r>
              <a:rPr lang="en-US" sz="2400" dirty="0" err="1" smtClean="0"/>
              <a:t>Aho</a:t>
            </a:r>
            <a:r>
              <a:rPr lang="en-US" sz="2400" dirty="0" smtClean="0"/>
              <a:t>, Peter Weinberger, and Brian Kernighan, not awkward)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AWK </a:t>
            </a:r>
            <a:r>
              <a:rPr lang="en-US" sz="2400" dirty="0"/>
              <a:t>is EXTREMELY complicated, so we are going to focus on a few VERY narrow uses, that will hopefully be helpful to some of you</a:t>
            </a:r>
          </a:p>
        </p:txBody>
      </p:sp>
    </p:spTree>
    <p:extLst>
      <p:ext uri="{BB962C8B-B14F-4D97-AF65-F5344CB8AC3E}">
        <p14:creationId xmlns:p14="http://schemas.microsoft.com/office/powerpoint/2010/main" val="23327185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5.2: AWK </a:t>
            </a:r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Basic syntax: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‘condition {procedure}’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condition is TRUE, do procedure</a:t>
            </a:r>
          </a:p>
          <a:p>
            <a:pPr marL="0" indent="0">
              <a:buNone/>
            </a:pPr>
            <a:r>
              <a:rPr lang="en-US" sz="2400" dirty="0"/>
              <a:t>If condition is FALSE, don’t do that procedure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want to do a </a:t>
            </a:r>
            <a:r>
              <a:rPr lang="en-US" sz="2400" dirty="0" smtClean="0"/>
              <a:t>procedure regardless, </a:t>
            </a:r>
            <a:r>
              <a:rPr lang="en-US" sz="2400" dirty="0"/>
              <a:t>then leave out condition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‘{procedure}’</a:t>
            </a:r>
          </a:p>
        </p:txBody>
      </p:sp>
    </p:spTree>
    <p:extLst>
      <p:ext uri="{BB962C8B-B14F-4D97-AF65-F5344CB8AC3E}">
        <p14:creationId xmlns:p14="http://schemas.microsoft.com/office/powerpoint/2010/main" val="23626580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5.3: AWK </a:t>
            </a:r>
            <a:r>
              <a:rPr lang="en-US" dirty="0"/>
              <a:t>Field Separator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AWK </a:t>
            </a:r>
            <a:r>
              <a:rPr lang="en-US" sz="2400" dirty="0"/>
              <a:t>has the ability to automatically break a line into separate columns (or ‘fields’)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By default, fields are separated by whitespaces – tabs, spaces,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separator or </a:t>
            </a:r>
            <a:r>
              <a:rPr lang="en-US" sz="2400" i="1" dirty="0"/>
              <a:t>delimiter</a:t>
            </a:r>
            <a:r>
              <a:rPr lang="en-US" sz="2400" dirty="0"/>
              <a:t> can be changed: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’delimiter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 ‘condition {procedure}’ &lt;filename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If you want to separate on tabs only: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‘\t’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‘condition {procedure}’ &lt;filename&gt;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09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5.4: Accessing AWK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99440" cy="4858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AWK breaks up a line, each </a:t>
            </a:r>
            <a:r>
              <a:rPr lang="en-US" sz="2400" dirty="0" smtClean="0"/>
              <a:t>field </a:t>
            </a:r>
            <a:r>
              <a:rPr lang="en-US" sz="2400" dirty="0"/>
              <a:t>gets its own number: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  quick  brown   fox   jumped   over  the  lazy  dog.</a:t>
            </a:r>
          </a:p>
          <a:p>
            <a:pPr marL="0" indent="0">
              <a:buNone/>
            </a:pPr>
            <a:r>
              <a:rPr lang="en-US" sz="2400" dirty="0"/>
              <a:t>$1       $2       $3         $4       $5           $6    $7   $8     $9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‘name’ of each column takes the form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$number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field can be accessed through its name!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74164" y="2435902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53587" y="2435902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67987" y="2435902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67593" y="2435902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06846" y="2435902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48859" y="2435902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03495" y="2435902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18092" y="2435902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12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Accessing AWK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99440" cy="4858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Suppose we have the following sentence in a file called “sentence.txt”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  quick  brown   fox   jumped   over  the  lazy  dog.</a:t>
            </a:r>
          </a:p>
          <a:p>
            <a:pPr marL="0" indent="0">
              <a:buNone/>
            </a:pPr>
            <a:r>
              <a:rPr lang="en-US" sz="2400" dirty="0"/>
              <a:t>$1       $2       $3         $4       $5           $6    $7   $8     $9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could access the third word via:</a:t>
            </a:r>
          </a:p>
          <a:p>
            <a:pPr marL="0" indent="0">
              <a:buNone/>
            </a:pPr>
            <a:r>
              <a:rPr lang="en-US" sz="2400" dirty="0" err="1"/>
              <a:t>awk</a:t>
            </a:r>
            <a:r>
              <a:rPr lang="en-US" sz="2400" dirty="0"/>
              <a:t> ‘{print $3}’ </a:t>
            </a:r>
            <a:r>
              <a:rPr lang="en-US" sz="2400" dirty="0" smtClean="0"/>
              <a:t>sentence.txt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44185" y="3102964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23608" y="3102964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38008" y="3102964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37614" y="3102964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76867" y="3102964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18880" y="3102964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3516" y="3102964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88113" y="3102964"/>
            <a:ext cx="0" cy="1409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753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Accessing AWK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99440" cy="4858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With this method, we can actually access ‘columns’ in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Rank	Title		Studio	Worldwide	Domestic</a:t>
            </a:r>
          </a:p>
          <a:p>
            <a:pPr marL="0" indent="0">
              <a:buNone/>
            </a:pPr>
            <a:r>
              <a:rPr lang="en-US" sz="2400" dirty="0"/>
              <a:t>1	Avatar	</a:t>
            </a:r>
            <a:r>
              <a:rPr lang="en-US" sz="2400" dirty="0" smtClean="0"/>
              <a:t>	Fox</a:t>
            </a:r>
            <a:r>
              <a:rPr lang="en-US" sz="2400" dirty="0"/>
              <a:t>	</a:t>
            </a:r>
            <a:r>
              <a:rPr lang="en-US" sz="2400" dirty="0" smtClean="0"/>
              <a:t>$</a:t>
            </a:r>
            <a:r>
              <a:rPr lang="en-US" sz="2400" dirty="0"/>
              <a:t>2,788	</a:t>
            </a:r>
            <a:r>
              <a:rPr lang="en-US" sz="2400" dirty="0" smtClean="0"/>
              <a:t>	$</a:t>
            </a:r>
            <a:r>
              <a:rPr lang="en-US" sz="2400" dirty="0"/>
              <a:t>760.5</a:t>
            </a:r>
          </a:p>
          <a:p>
            <a:pPr marL="0" indent="0">
              <a:buNone/>
            </a:pPr>
            <a:r>
              <a:rPr lang="en-US" sz="2400" dirty="0"/>
              <a:t>2	Titanic	</a:t>
            </a:r>
            <a:r>
              <a:rPr lang="en-US" sz="2400" dirty="0" smtClean="0"/>
              <a:t>	Par</a:t>
            </a:r>
            <a:r>
              <a:rPr lang="en-US" sz="2400" dirty="0"/>
              <a:t>	</a:t>
            </a:r>
            <a:r>
              <a:rPr lang="en-US" sz="2400" dirty="0" smtClean="0"/>
              <a:t>$</a:t>
            </a:r>
            <a:r>
              <a:rPr lang="en-US" sz="2400" dirty="0"/>
              <a:t>2,186.8	$658.7</a:t>
            </a:r>
          </a:p>
          <a:p>
            <a:pPr marL="0" indent="0">
              <a:buNone/>
            </a:pPr>
            <a:r>
              <a:rPr lang="en-US" sz="2400" dirty="0"/>
              <a:t>3	</a:t>
            </a:r>
            <a:r>
              <a:rPr lang="en-US" sz="2400" dirty="0" smtClean="0"/>
              <a:t>Star Wars: TFA</a:t>
            </a:r>
            <a:r>
              <a:rPr lang="en-US" sz="2400" dirty="0"/>
              <a:t>	BV	</a:t>
            </a:r>
            <a:r>
              <a:rPr lang="en-US" sz="2400" dirty="0" smtClean="0"/>
              <a:t>$</a:t>
            </a:r>
            <a:r>
              <a:rPr lang="en-US" sz="2400" dirty="0"/>
              <a:t>2,059.7	$932.3</a:t>
            </a:r>
          </a:p>
          <a:p>
            <a:pPr marL="514350" indent="-514350">
              <a:buAutoNum type="arabicPlain" startAt="3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could output the Worldwide </a:t>
            </a:r>
            <a:r>
              <a:rPr lang="en-US" sz="2400" dirty="0" smtClean="0"/>
              <a:t>gross for each movie </a:t>
            </a:r>
            <a:r>
              <a:rPr lang="en-US" sz="2400" dirty="0"/>
              <a:t>using: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–F ’\t’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$4}’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575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5.5: AWK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99440" cy="4858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use ‘conditions’ to only access certain columns:</a:t>
            </a:r>
          </a:p>
          <a:p>
            <a:pPr marL="0" indent="0">
              <a:buNone/>
            </a:pPr>
            <a:r>
              <a:rPr lang="en-US" sz="2400" dirty="0" smtClean="0"/>
              <a:t>So let’s print the Worldwide gross ONLY for movies made after 2010: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Rank    Title   Studio  Worldwide       Domestic        %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$1	     $2       $3           $4                      $5               $6</a:t>
            </a:r>
          </a:p>
          <a:p>
            <a:pPr marL="0" indent="0">
              <a:buNone/>
            </a:pPr>
            <a:r>
              <a:rPr lang="en-US" sz="2400" dirty="0" smtClean="0"/>
              <a:t>Overseas        </a:t>
            </a:r>
            <a:r>
              <a:rPr lang="en-US" sz="2400" dirty="0"/>
              <a:t>%       Year</a:t>
            </a:r>
          </a:p>
          <a:p>
            <a:pPr marL="0" indent="0">
              <a:buNone/>
            </a:pPr>
            <a:r>
              <a:rPr lang="en-US" sz="2400" dirty="0" smtClean="0"/>
              <a:t>$7                     $8       $9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$’\t’ ???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650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5.5: AWK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99440" cy="4858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use ‘conditions’ to only access certain columns:</a:t>
            </a:r>
          </a:p>
          <a:p>
            <a:pPr marL="0" indent="0">
              <a:buNone/>
            </a:pPr>
            <a:r>
              <a:rPr lang="en-US" sz="2400" dirty="0" smtClean="0"/>
              <a:t>So let’s print the Worldwide gross ONLY for movies made after 2010: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Rank    Title   Studio  Worldwide       Domestic        %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$1	     $2       $3           $4                      $5               $6</a:t>
            </a:r>
          </a:p>
          <a:p>
            <a:pPr marL="0" indent="0">
              <a:buNone/>
            </a:pPr>
            <a:r>
              <a:rPr lang="en-US" sz="2400" dirty="0" smtClean="0"/>
              <a:t>Overseas        </a:t>
            </a:r>
            <a:r>
              <a:rPr lang="en-US" sz="2400" dirty="0"/>
              <a:t>%       Year</a:t>
            </a:r>
          </a:p>
          <a:p>
            <a:pPr marL="0" indent="0">
              <a:buNone/>
            </a:pPr>
            <a:r>
              <a:rPr lang="en-US" sz="2400" dirty="0" smtClean="0"/>
              <a:t>$7                     $8       $9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$’\t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‘$9 &gt; 2010 {print $4}’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1.2: </a:t>
            </a:r>
            <a:r>
              <a:rPr lang="en-US" dirty="0"/>
              <a:t>Text Editing with </a:t>
            </a:r>
            <a:r>
              <a:rPr lang="en-US" dirty="0" err="1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use: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&lt;filename&gt;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&lt;filename&gt; </a:t>
            </a:r>
            <a:r>
              <a:rPr lang="en-US" sz="2400" dirty="0"/>
              <a:t>exists,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will open the file and you can read and manipulate it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&lt;filename&gt;</a:t>
            </a:r>
            <a:r>
              <a:rPr lang="en-US" sz="2400" dirty="0"/>
              <a:t> does not exist,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will create a new file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&lt;filename&gt; </a:t>
            </a:r>
            <a:r>
              <a:rPr lang="en-US" sz="2400" dirty="0"/>
              <a:t>and open it for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96" y="4847381"/>
            <a:ext cx="283845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03" y="4602682"/>
            <a:ext cx="3022548" cy="18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49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Navigate to ~/20170302/exercise5</a:t>
            </a:r>
          </a:p>
          <a:p>
            <a:pPr marL="0" indent="0">
              <a:buNone/>
            </a:pPr>
            <a:r>
              <a:rPr lang="en-US" sz="2400" dirty="0" smtClean="0"/>
              <a:t>Move ‘exercise5.sh’ to ~/linux-1/files</a:t>
            </a:r>
          </a:p>
          <a:p>
            <a:pPr marL="0" indent="0">
              <a:buNone/>
            </a:pPr>
            <a:r>
              <a:rPr lang="en-US" sz="2400" dirty="0" smtClean="0"/>
              <a:t>Open ‘exercise5.sh’</a:t>
            </a:r>
          </a:p>
          <a:p>
            <a:pPr marL="0" indent="0">
              <a:buNone/>
            </a:pPr>
            <a:r>
              <a:rPr lang="en-US" sz="2400" dirty="0" smtClean="0"/>
              <a:t>Complete the instructions, and run the 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6780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5.6: </a:t>
            </a:r>
            <a:br>
              <a:rPr lang="en-US" dirty="0" smtClean="0"/>
            </a:br>
            <a:r>
              <a:rPr lang="en-US" dirty="0" smtClean="0"/>
              <a:t>AWK Continuing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99440" cy="4858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do many, many, many more things with AWK</a:t>
            </a:r>
          </a:p>
          <a:p>
            <a:pPr marL="0" indent="0">
              <a:buNone/>
            </a:pPr>
            <a:r>
              <a:rPr lang="en-US" sz="2400" dirty="0" smtClean="0"/>
              <a:t>(Add rows and columns based on conditions, etc.)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It is EXTREMELY powerful, and can get extremel</a:t>
            </a:r>
            <a:r>
              <a:rPr lang="en-US" sz="2400" dirty="0" smtClean="0"/>
              <a:t>y complicated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Hopefully, you now have enough to at least know what questions to ask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Further AWK learning: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www.gnu.org/software/gawk/manual/gawk.html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751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Thanks for coming!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Please take this survey so that we can improve the workshop for future attendees: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1.2: </a:t>
            </a:r>
            <a:r>
              <a:rPr lang="en-US" dirty="0"/>
              <a:t>Text Editing with </a:t>
            </a:r>
            <a:r>
              <a:rPr lang="en-US" dirty="0" err="1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is kind enough to give you a list of controls at the bottom of the editing window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easily type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window just as you would in notepad or another text editor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exit out of a </a:t>
            </a:r>
            <a:r>
              <a:rPr lang="en-US" sz="2400" dirty="0" err="1"/>
              <a:t>nano</a:t>
            </a:r>
            <a:r>
              <a:rPr lang="en-US" sz="2400" dirty="0"/>
              <a:t> window, type [Ctrl]+[x]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nano</a:t>
            </a:r>
            <a:r>
              <a:rPr lang="en-US" sz="2400" dirty="0"/>
              <a:t> will ask if you want to save changes; type [y] or [n]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826124"/>
            <a:ext cx="6667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Navigate to </a:t>
            </a:r>
            <a:r>
              <a:rPr lang="en-US" dirty="0" err="1" smtClean="0"/>
              <a:t>adv-unix</a:t>
            </a:r>
            <a:r>
              <a:rPr lang="en-US" dirty="0" smtClean="0"/>
              <a:t>/exercise1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nano</a:t>
            </a:r>
            <a:r>
              <a:rPr lang="en-US" dirty="0" smtClean="0"/>
              <a:t> to open “exercise1.txt”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Edit 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Answer the questions in the file </a:t>
            </a:r>
            <a:br>
              <a:rPr lang="en-US" dirty="0" smtClean="0"/>
            </a:br>
            <a:r>
              <a:rPr lang="en-US" dirty="0" smtClean="0"/>
              <a:t>(the answers don’t really matter, just your ability to edit the file)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Exit (save when prompted)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1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Navigate to </a:t>
            </a:r>
            <a:r>
              <a:rPr lang="en-US" dirty="0" err="1" smtClean="0"/>
              <a:t>adv-unix</a:t>
            </a:r>
            <a:r>
              <a:rPr lang="en-US" dirty="0" smtClean="0"/>
              <a:t>/exercise1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adv-unix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/exercise1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nano</a:t>
            </a:r>
            <a:r>
              <a:rPr lang="en-US" dirty="0" smtClean="0"/>
              <a:t> to open “exercise1.txt”</a:t>
            </a:r>
          </a:p>
          <a:p>
            <a:pPr marL="914400" lvl="1" indent="-457200">
              <a:buAutoNum type="arabicPeriod"/>
            </a:pPr>
            <a:r>
              <a:rPr lang="en-US" dirty="0"/>
              <a:t>Edit 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dirty="0"/>
              <a:t>Answer the questions in the file </a:t>
            </a:r>
            <a:br>
              <a:rPr lang="en-US" dirty="0"/>
            </a:br>
            <a:r>
              <a:rPr lang="en-US" dirty="0"/>
              <a:t>(the answers don’t really matter, just your ability to edit the file)</a:t>
            </a:r>
          </a:p>
          <a:p>
            <a:pPr marL="914400" lvl="1" indent="-457200">
              <a:buAutoNum type="arabicPeriod"/>
            </a:pPr>
            <a:r>
              <a:rPr lang="en-US" dirty="0"/>
              <a:t>Exit (save when prompted)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4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Navigate to </a:t>
            </a:r>
            <a:r>
              <a:rPr lang="en-US" dirty="0" err="1" smtClean="0"/>
              <a:t>adv-unix</a:t>
            </a:r>
            <a:r>
              <a:rPr lang="en-US" dirty="0" smtClean="0"/>
              <a:t>/exercise1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adv-unix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/exercise1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nano</a:t>
            </a:r>
            <a:r>
              <a:rPr lang="en-US" dirty="0" smtClean="0"/>
              <a:t> to open “exercise1.txt”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exercise1.txt</a:t>
            </a:r>
          </a:p>
          <a:p>
            <a:pPr marL="914400" lvl="1" indent="-457200">
              <a:buAutoNum type="arabicPeriod"/>
            </a:pPr>
            <a:r>
              <a:rPr lang="en-US" dirty="0"/>
              <a:t>Edit 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dirty="0"/>
              <a:t>Answer the questions in the file </a:t>
            </a:r>
            <a:br>
              <a:rPr lang="en-US" dirty="0"/>
            </a:br>
            <a:r>
              <a:rPr lang="en-US" dirty="0"/>
              <a:t>(the answers don’t really matter, just your ability to edit the file)</a:t>
            </a:r>
          </a:p>
          <a:p>
            <a:pPr marL="914400" lvl="1" indent="-457200">
              <a:buAutoNum type="arabicPeriod"/>
            </a:pPr>
            <a:r>
              <a:rPr lang="en-US" dirty="0"/>
              <a:t>Exit (save when prompted)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4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7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Navigate to </a:t>
            </a:r>
            <a:r>
              <a:rPr lang="en-US" dirty="0" err="1" smtClean="0"/>
              <a:t>adv-unix</a:t>
            </a:r>
            <a:r>
              <a:rPr lang="en-US" dirty="0" smtClean="0"/>
              <a:t>/exercise1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adv-unix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/exercise1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nano</a:t>
            </a:r>
            <a:r>
              <a:rPr lang="en-US" dirty="0" smtClean="0"/>
              <a:t> to open “exercise1.txt”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exercise1.txt</a:t>
            </a:r>
          </a:p>
          <a:p>
            <a:pPr marL="914400" lvl="1" indent="-457200">
              <a:buAutoNum type="arabicPeriod"/>
            </a:pPr>
            <a:r>
              <a:rPr lang="en-US" dirty="0"/>
              <a:t>Edit 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dirty="0"/>
              <a:t>Answer the questions in the file </a:t>
            </a:r>
            <a:br>
              <a:rPr lang="en-US" dirty="0"/>
            </a:br>
            <a:r>
              <a:rPr lang="en-US" dirty="0"/>
              <a:t>(the answers don’t really matter, just your ability to edit the file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Carla</a:t>
            </a:r>
            <a:b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seek the Holy Grail</a:t>
            </a:r>
            <a:b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b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AutoNum type="arabicPeriod"/>
            </a:pPr>
            <a:r>
              <a:rPr lang="en-US" dirty="0"/>
              <a:t>Exit (save when prompted)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894"/>
            <a:ext cx="7886700" cy="5339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Navigate to </a:t>
            </a:r>
            <a:r>
              <a:rPr lang="en-US" dirty="0" err="1" smtClean="0"/>
              <a:t>adv-unix</a:t>
            </a:r>
            <a:r>
              <a:rPr lang="en-US" dirty="0" smtClean="0"/>
              <a:t>/exercise1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adv-unix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/exercise1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nano</a:t>
            </a:r>
            <a:r>
              <a:rPr lang="en-US" dirty="0" smtClean="0"/>
              <a:t> to open “exercise1.txt”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exercise1.txt</a:t>
            </a:r>
          </a:p>
          <a:p>
            <a:pPr marL="914400" lvl="1" indent="-457200">
              <a:buAutoNum type="arabicPeriod"/>
            </a:pPr>
            <a:r>
              <a:rPr lang="en-US" dirty="0"/>
              <a:t>Edit 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dirty="0"/>
              <a:t>Answer the questions in the file </a:t>
            </a:r>
            <a:br>
              <a:rPr lang="en-US" dirty="0"/>
            </a:br>
            <a:r>
              <a:rPr lang="en-US" dirty="0"/>
              <a:t>(the answers don’t really matter, just your ability to edit the file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Carla</a:t>
            </a:r>
            <a:b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seek the Holy Grail</a:t>
            </a:r>
            <a:b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b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AutoNum type="arabicPeriod"/>
            </a:pPr>
            <a:r>
              <a:rPr lang="en-US" dirty="0"/>
              <a:t>Exit (save when prompted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[Ctrl]+[x]</a:t>
            </a:r>
            <a:b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[y]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7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Shell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Overview:</a:t>
            </a:r>
          </a:p>
          <a:p>
            <a:pPr marL="0" indent="0">
              <a:buNone/>
            </a:pPr>
            <a:r>
              <a:rPr lang="en-US" sz="2400" dirty="0"/>
              <a:t>Lesson 2.0: What is a shell?</a:t>
            </a:r>
          </a:p>
          <a:p>
            <a:pPr marL="0" indent="0">
              <a:buNone/>
            </a:pPr>
            <a:r>
              <a:rPr lang="en-US" sz="2400" dirty="0"/>
              <a:t>Lesson 2.1: Creating a shell script</a:t>
            </a:r>
          </a:p>
          <a:p>
            <a:pPr marL="0" indent="0">
              <a:buNone/>
            </a:pPr>
            <a:r>
              <a:rPr lang="en-US" sz="2400" dirty="0"/>
              <a:t>Lesson 2.3: Executing a shell </a:t>
            </a:r>
            <a:r>
              <a:rPr lang="en-US" sz="2400" dirty="0" smtClean="0"/>
              <a:t>script</a:t>
            </a:r>
          </a:p>
          <a:p>
            <a:pPr marL="0" indent="0">
              <a:buNone/>
            </a:pPr>
            <a:r>
              <a:rPr lang="en-US" sz="2400" dirty="0" smtClean="0"/>
              <a:t>Exercise 2: Completed throughout the lesson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286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2.0: What is a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9555"/>
            <a:ext cx="7886700" cy="474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shell is an interface for accessing an operating system’s services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Shells can be GUIs (graphical user interface) or </a:t>
            </a:r>
            <a:br>
              <a:rPr lang="en-US" sz="2400" dirty="0"/>
            </a:br>
            <a:r>
              <a:rPr lang="en-US" sz="2400" dirty="0"/>
              <a:t>CLIs (command-line interface)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4" y="3698678"/>
            <a:ext cx="923925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5" y="4897357"/>
            <a:ext cx="4945216" cy="83015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endCxn id="4" idx="0"/>
          </p:cNvCxnSpPr>
          <p:nvPr/>
        </p:nvCxnSpPr>
        <p:spPr>
          <a:xfrm>
            <a:off x="6274797" y="3065172"/>
            <a:ext cx="1370390" cy="63350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094704" y="3361386"/>
            <a:ext cx="25758" cy="153597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UNIX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BCBGSO Workshop</a:t>
            </a:r>
          </a:p>
          <a:p>
            <a:r>
              <a:rPr lang="en-US" dirty="0"/>
              <a:t>March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Presenter: Carla Mann</a:t>
            </a:r>
          </a:p>
        </p:txBody>
      </p:sp>
    </p:spTree>
    <p:extLst>
      <p:ext uri="{BB962C8B-B14F-4D97-AF65-F5344CB8AC3E}">
        <p14:creationId xmlns:p14="http://schemas.microsoft.com/office/powerpoint/2010/main" val="99754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2.0: What is a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5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There are multiple ‘flavors’ of command-line </a:t>
            </a:r>
            <a:r>
              <a:rPr lang="en-US" sz="2400" dirty="0" smtClean="0"/>
              <a:t>interfaces:</a:t>
            </a:r>
          </a:p>
          <a:p>
            <a:pPr marL="0" indent="0">
              <a:buNone/>
            </a:pPr>
            <a:r>
              <a:rPr lang="en-US" sz="2400" dirty="0" smtClean="0"/>
              <a:t>	DOS, POSIX, CMD.EXE, many others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are going to use a command-line </a:t>
            </a:r>
            <a:r>
              <a:rPr lang="en-US" sz="2400" dirty="0" smtClean="0"/>
              <a:t>shell</a:t>
            </a:r>
            <a:br>
              <a:rPr lang="en-US" sz="2400" dirty="0" smtClean="0"/>
            </a:br>
            <a:r>
              <a:rPr lang="en-US" sz="2400" dirty="0" smtClean="0"/>
              <a:t>called Bash: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enable Bash scripting on your terminal, enter: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And as simply as that, the server now knows </a:t>
            </a:r>
            <a:r>
              <a:rPr lang="en-US" sz="2400" dirty="0" smtClean="0">
                <a:cs typeface="Courier New" panose="02070309020205020404" pitchFamily="49" charset="0"/>
              </a:rPr>
              <a:t>what to use to interpret commands</a:t>
            </a: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2050" name="Picture 2" descr="https://tiswww.case.edu/php/chet/img/bash-logo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65" y="2780676"/>
            <a:ext cx="2680226" cy="112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0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2.0: Shell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command you type into your terminal can be pasted into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file is called a </a:t>
            </a:r>
            <a:r>
              <a:rPr lang="en-US" sz="2400" i="1" dirty="0"/>
              <a:t>shell script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That file can then be </a:t>
            </a:r>
            <a:r>
              <a:rPr lang="en-US" sz="2400" i="1" dirty="0"/>
              <a:t>executed</a:t>
            </a:r>
            <a:r>
              <a:rPr lang="en-US" sz="2400" dirty="0"/>
              <a:t>, or run, from the terminal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commands in the file will be read line-by-line and executed, as if you had typed them in the terminal</a:t>
            </a:r>
          </a:p>
        </p:txBody>
      </p:sp>
    </p:spTree>
    <p:extLst>
      <p:ext uri="{BB962C8B-B14F-4D97-AF65-F5344CB8AC3E}">
        <p14:creationId xmlns:p14="http://schemas.microsoft.com/office/powerpoint/2010/main" val="219687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creating a shell script, we first need to create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file should end in “.</a:t>
            </a:r>
            <a:r>
              <a:rPr lang="en-US" sz="2400" dirty="0" err="1"/>
              <a:t>sh</a:t>
            </a:r>
            <a:r>
              <a:rPr lang="en-US" sz="2400" dirty="0"/>
              <a:t>”, which signifies that it is a shell </a:t>
            </a:r>
            <a:r>
              <a:rPr lang="en-US" sz="2400" dirty="0" smtClean="0"/>
              <a:t>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the computer doesn’t require the “.</a:t>
            </a:r>
            <a:r>
              <a:rPr lang="en-US" sz="2400" dirty="0" err="1"/>
              <a:t>sh</a:t>
            </a:r>
            <a:r>
              <a:rPr lang="en-US" sz="2400" dirty="0"/>
              <a:t>” extension to recognize this </a:t>
            </a:r>
            <a:r>
              <a:rPr lang="en-US" sz="2400" dirty="0" smtClean="0"/>
              <a:t>(it uses something different) – </a:t>
            </a:r>
            <a:r>
              <a:rPr lang="en-US" sz="2400" dirty="0"/>
              <a:t>this is a human convention so you know </a:t>
            </a:r>
            <a:r>
              <a:rPr lang="en-US" sz="2400" dirty="0" smtClean="0"/>
              <a:t>the file contains a shell script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Create a file, using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>
                <a:solidFill>
                  <a:srgbClr val="FF0000"/>
                </a:solidFill>
              </a:rPr>
              <a:t>, called “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07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1070"/>
            <a:ext cx="7886700" cy="46958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WE know the script should be executed with bash </a:t>
            </a:r>
          </a:p>
          <a:p>
            <a:pPr marL="0" indent="0">
              <a:buNone/>
            </a:pPr>
            <a:r>
              <a:rPr lang="en-US" sz="2400" dirty="0"/>
              <a:t>How do we tell UNIX what tools to use?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By starting off the file with a </a:t>
            </a:r>
            <a:r>
              <a:rPr lang="en-US" sz="2400" dirty="0" err="1"/>
              <a:t>hashbang</a:t>
            </a:r>
            <a:r>
              <a:rPr lang="en-US" sz="2400" dirty="0"/>
              <a:t> and a file path!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</a:t>
            </a:r>
            <a:r>
              <a:rPr lang="en-US" sz="2400" dirty="0"/>
              <a:t>tells UNIX to use certain a certain shell to run the 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#! &lt;path/to/program&gt;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In our case, we’re using bash. So the first line of hello.sh, and EVERY SHELL SCRIPT YOU WRITE (that will be interpreted with bash), will be: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#! /bin/bash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5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Scripts can be complicated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track of what scripts are doing with </a:t>
            </a:r>
            <a:r>
              <a:rPr lang="en-US" i="1" dirty="0"/>
              <a:t>comments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.</a:t>
            </a:r>
            <a:r>
              <a:rPr lang="en-US" dirty="0" err="1"/>
              <a:t>sh</a:t>
            </a:r>
            <a:r>
              <a:rPr lang="en-US" dirty="0"/>
              <a:t> files, any text following ‘#’ is ignored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#So this is ignored</a:t>
            </a:r>
          </a:p>
          <a:p>
            <a:pPr marL="0" indent="0">
              <a:buNone/>
            </a:pPr>
            <a:r>
              <a:rPr lang="en-US" dirty="0"/>
              <a:t>But only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#this last bit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ignored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#Using a comment, add your name and the date to this script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02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good practice to comment your scripts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you still know what your script is doing 6 months from now?</a:t>
            </a:r>
          </a:p>
        </p:txBody>
      </p:sp>
      <p:pic>
        <p:nvPicPr>
          <p:cNvPr id="1026" name="Picture 2" descr="http://s2.quickmeme.com/img/6e/6e70715910c80e2f8ceca9ec411887ae2f9691b2ff7288d7425c4278252d1b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2" y="3724844"/>
            <a:ext cx="3736416" cy="28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3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are going to create a simple script within hello.sh that prints “hello” to the console upon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print to the console using the command “echo”: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“what you want to say”</a:t>
            </a:r>
          </a:p>
        </p:txBody>
      </p:sp>
    </p:spTree>
    <p:extLst>
      <p:ext uri="{BB962C8B-B14F-4D97-AF65-F5344CB8AC3E}">
        <p14:creationId xmlns:p14="http://schemas.microsoft.com/office/powerpoint/2010/main" val="1946960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You can do the same thing, within the script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In your hello.sh file, type: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“hello, world!” </a:t>
            </a:r>
            <a:r>
              <a:rPr lang="en-US" sz="2400" dirty="0" smtClean="0">
                <a:cs typeface="Courier New" panose="02070309020205020404" pitchFamily="49" charset="0"/>
              </a:rPr>
              <a:t>if you want to be grammatically correct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Then exit and save the file</a:t>
            </a:r>
          </a:p>
        </p:txBody>
      </p:sp>
    </p:spTree>
    <p:extLst>
      <p:ext uri="{BB962C8B-B14F-4D97-AF65-F5344CB8AC3E}">
        <p14:creationId xmlns:p14="http://schemas.microsoft.com/office/powerpoint/2010/main" val="60743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2.2: </a:t>
            </a:r>
            <a:br>
              <a:rPr lang="en-US" dirty="0" smtClean="0"/>
            </a:br>
            <a:r>
              <a:rPr lang="en-US" dirty="0" smtClean="0"/>
              <a:t>Executing a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You can execute scripts you’ve written (that are in your current directory) by typing: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commandname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This tells the server the path to the command it’s executing</a:t>
            </a: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But we execute other commands by typing just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 smtClean="0">
                <a:cs typeface="Courier New" panose="02070309020205020404" pitchFamily="49" charset="0"/>
              </a:rPr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400" dirty="0" smtClean="0">
                <a:cs typeface="Courier New" panose="02070309020205020404" pitchFamily="49" charset="0"/>
              </a:rPr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Why can’t we just execute the file by typing it’s name?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60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2.2: </a:t>
            </a:r>
            <a:br>
              <a:rPr lang="en-US" dirty="0" smtClean="0"/>
            </a:br>
            <a:r>
              <a:rPr lang="en-US" dirty="0" smtClean="0"/>
              <a:t>Executing a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Security.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What happens if somebody comes into your directory and creates an executable file called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 smtClean="0">
                <a:cs typeface="Courier New" panose="02070309020205020404" pitchFamily="49" charset="0"/>
              </a:rPr>
              <a:t> that contains: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“sucks to be you”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4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5724"/>
            <a:ext cx="7886700" cy="5032375"/>
          </a:xfrm>
        </p:spPr>
        <p:txBody>
          <a:bodyPr>
            <a:normAutofit/>
          </a:bodyPr>
          <a:lstStyle/>
          <a:p>
            <a:r>
              <a:rPr lang="en-US" sz="2000" dirty="0"/>
              <a:t>BIG thanks to Jennifer Chang for inspiration for </a:t>
            </a:r>
            <a:r>
              <a:rPr lang="en-US" sz="2000" dirty="0" smtClean="0"/>
              <a:t>slides and materials</a:t>
            </a:r>
          </a:p>
          <a:p>
            <a:r>
              <a:rPr lang="en-US" sz="2000" dirty="0" smtClean="0"/>
              <a:t>Organizers</a:t>
            </a:r>
            <a:r>
              <a:rPr lang="en-US" sz="2000" dirty="0"/>
              <a:t>: Ashish Jain and Dan Kool</a:t>
            </a:r>
          </a:p>
          <a:p>
            <a:r>
              <a:rPr lang="en-US" sz="2000" dirty="0"/>
              <a:t>Funding/Support/Volunteers: BCBGSO</a:t>
            </a:r>
          </a:p>
          <a:p>
            <a:r>
              <a:rPr lang="en-US" sz="2000" dirty="0"/>
              <a:t>Tech support: Biology IT (Levi Baber)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Our many, MANY volunteers:</a:t>
            </a:r>
          </a:p>
          <a:p>
            <a:pPr marL="0" indent="0">
              <a:buNone/>
            </a:pPr>
            <a:r>
              <a:rPr lang="en-US" sz="2000" dirty="0"/>
              <a:t>Dan Kool	Ashish Jain	David </a:t>
            </a:r>
            <a:r>
              <a:rPr lang="en-US" sz="2000" dirty="0" err="1"/>
              <a:t>Hufnagel</a:t>
            </a:r>
            <a:r>
              <a:rPr lang="en-US" sz="2000" dirty="0"/>
              <a:t>	</a:t>
            </a:r>
            <a:r>
              <a:rPr lang="en-US" sz="2000" dirty="0" err="1"/>
              <a:t>Xiyu</a:t>
            </a:r>
            <a:r>
              <a:rPr lang="en-US" sz="2000" dirty="0"/>
              <a:t> Peng</a:t>
            </a:r>
          </a:p>
          <a:p>
            <a:pPr marL="0" indent="0">
              <a:buNone/>
            </a:pPr>
            <a:r>
              <a:rPr lang="en-US" sz="2000" dirty="0" err="1"/>
              <a:t>Sagnik</a:t>
            </a:r>
            <a:r>
              <a:rPr lang="en-US" sz="2000" dirty="0"/>
              <a:t> Banerjee	</a:t>
            </a:r>
            <a:r>
              <a:rPr lang="en-US" sz="2000" dirty="0" err="1"/>
              <a:t>Akshay</a:t>
            </a:r>
            <a:r>
              <a:rPr lang="en-US" sz="2000" dirty="0"/>
              <a:t> Yadav	Schuyler Smith	</a:t>
            </a:r>
            <a:r>
              <a:rPr lang="en-US" sz="2000" dirty="0" err="1"/>
              <a:t>Urminder</a:t>
            </a:r>
            <a:r>
              <a:rPr lang="en-US" sz="2000" dirty="0"/>
              <a:t> Singh</a:t>
            </a:r>
          </a:p>
          <a:p>
            <a:pPr marL="0" indent="0">
              <a:buNone/>
            </a:pPr>
            <a:r>
              <a:rPr lang="en-US" sz="2000" dirty="0"/>
              <a:t>Lindsay Rutter	Alvin Chon	</a:t>
            </a:r>
            <a:r>
              <a:rPr lang="en-US" sz="2000" dirty="0" err="1"/>
              <a:t>Avani</a:t>
            </a:r>
            <a:r>
              <a:rPr lang="en-US" sz="2000" dirty="0"/>
              <a:t> </a:t>
            </a:r>
            <a:r>
              <a:rPr lang="en-US" sz="2000" dirty="0" err="1"/>
              <a:t>Khadilkar</a:t>
            </a:r>
            <a:r>
              <a:rPr lang="en-US" sz="2000" dirty="0"/>
              <a:t>	Kumar </a:t>
            </a:r>
            <a:r>
              <a:rPr lang="en-US" sz="2000" dirty="0" err="1"/>
              <a:t>Ambuj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Nancy </a:t>
            </a:r>
            <a:r>
              <a:rPr lang="en-US" sz="2000" dirty="0" err="1"/>
              <a:t>Machanda</a:t>
            </a:r>
            <a:r>
              <a:rPr lang="en-US" sz="2000" dirty="0"/>
              <a:t>	Cam Fay		</a:t>
            </a:r>
            <a:r>
              <a:rPr lang="en-US" sz="2000" dirty="0" err="1"/>
              <a:t>Sayane</a:t>
            </a:r>
            <a:r>
              <a:rPr lang="en-US" sz="2000" dirty="0"/>
              <a:t> </a:t>
            </a:r>
            <a:r>
              <a:rPr lang="en-US" sz="2000" dirty="0" err="1"/>
              <a:t>Shome</a:t>
            </a:r>
            <a:r>
              <a:rPr lang="en-US" sz="2000" dirty="0"/>
              <a:t>	Rebekah Starks</a:t>
            </a:r>
          </a:p>
          <a:p>
            <a:pPr marL="0" indent="0">
              <a:buNone/>
            </a:pPr>
            <a:r>
              <a:rPr lang="en-US" sz="2000" dirty="0"/>
              <a:t>John Hsieh	Ashley Zhu	Gaurav </a:t>
            </a:r>
            <a:r>
              <a:rPr lang="en-US" sz="2000" dirty="0" err="1"/>
              <a:t>Kandoi</a:t>
            </a:r>
            <a:r>
              <a:rPr lang="en-US" sz="2000" dirty="0"/>
              <a:t>	Michael Zeller</a:t>
            </a:r>
          </a:p>
        </p:txBody>
      </p:sp>
    </p:spTree>
    <p:extLst>
      <p:ext uri="{BB962C8B-B14F-4D97-AF65-F5344CB8AC3E}">
        <p14:creationId xmlns:p14="http://schemas.microsoft.com/office/powerpoint/2010/main" val="1464803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2.2: </a:t>
            </a:r>
            <a:br>
              <a:rPr lang="en-US" dirty="0" smtClean="0"/>
            </a:br>
            <a:r>
              <a:rPr lang="en-US" dirty="0" smtClean="0"/>
              <a:t>Executing a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Security.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What happens if somebody comes into your directory and creates an executable file called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 smtClean="0">
                <a:cs typeface="Courier New" panose="02070309020205020404" pitchFamily="49" charset="0"/>
              </a:rPr>
              <a:t> that contains: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“sucks to be you”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This way, you can be sure that you’re using the genuine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dirty="0" smtClean="0">
                <a:cs typeface="Courier New" panose="02070309020205020404" pitchFamily="49" charset="0"/>
              </a:rPr>
              <a:t>command.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1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So how do we execute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 smtClean="0"/>
              <a:t>?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1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So how do we execute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 smtClean="0"/>
              <a:t>?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What happens when you run the script?</a:t>
            </a:r>
          </a:p>
        </p:txBody>
      </p:sp>
    </p:spTree>
    <p:extLst>
      <p:ext uri="{BB962C8B-B14F-4D97-AF65-F5344CB8AC3E}">
        <p14:creationId xmlns:p14="http://schemas.microsoft.com/office/powerpoint/2010/main" val="854929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how do we execute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What happens when you run the script?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4830856"/>
            <a:ext cx="4133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74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5669"/>
            <a:ext cx="7886700" cy="4391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See what happens with: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 hello.sh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01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5669"/>
            <a:ext cx="7886700" cy="4391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cs typeface="Courier New" panose="02070309020205020404" pitchFamily="49" charset="0"/>
              </a:rPr>
              <a:t>Why is the script executing, even though we don’t have permission!?!?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90775"/>
            <a:ext cx="6791325" cy="2076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1895" y="3429000"/>
            <a:ext cx="363388" cy="232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604"/>
            <a:ext cx="7886700" cy="1325563"/>
          </a:xfrm>
        </p:spPr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344"/>
            <a:ext cx="7886700" cy="469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Fun fact: The execute permission is not a </a:t>
            </a:r>
            <a:r>
              <a:rPr lang="en-US" sz="2400" i="1" dirty="0">
                <a:cs typeface="Courier New" panose="02070309020205020404" pitchFamily="49" charset="0"/>
              </a:rPr>
              <a:t>security</a:t>
            </a:r>
            <a:r>
              <a:rPr lang="en-US" sz="2400" dirty="0">
                <a:cs typeface="Courier New" panose="02070309020205020404" pitchFamily="49" charset="0"/>
              </a:rPr>
              <a:t> feature – instead, it’s a flag to the system that a script is executable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So when we run a script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  <a:r>
              <a:rPr lang="en-US" sz="2400" dirty="0">
                <a:cs typeface="Courier New" panose="02070309020205020404" pitchFamily="49" charset="0"/>
              </a:rPr>
              <a:t>, we are executing </a:t>
            </a:r>
            <a:r>
              <a:rPr lang="en-US" sz="2400" i="1" dirty="0"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, which the system does not recognize as executable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When we run the script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 hello.sh</a:t>
            </a:r>
            <a:r>
              <a:rPr lang="en-US" sz="2400" dirty="0">
                <a:cs typeface="Courier New" panose="02070309020205020404" pitchFamily="49" charset="0"/>
              </a:rPr>
              <a:t>, we are executing </a:t>
            </a:r>
            <a:r>
              <a:rPr lang="en-US" sz="2400" i="1" dirty="0">
                <a:cs typeface="Courier New" panose="02070309020205020404" pitchFamily="49" charset="0"/>
              </a:rPr>
              <a:t>bash</a:t>
            </a:r>
            <a:r>
              <a:rPr lang="en-US" sz="2400" dirty="0">
                <a:cs typeface="Courier New" panose="02070309020205020404" pitchFamily="49" charset="0"/>
              </a:rPr>
              <a:t>, which is reading the commands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 </a:t>
            </a:r>
            <a:r>
              <a:rPr lang="en-US" sz="2400" dirty="0">
                <a:cs typeface="Courier New" panose="02070309020205020404" pitchFamily="49" charset="0"/>
              </a:rPr>
              <a:t>and then executing those </a:t>
            </a:r>
            <a:r>
              <a:rPr lang="en-US" sz="2400" dirty="0" smtClean="0">
                <a:cs typeface="Courier New" panose="02070309020205020404" pitchFamily="49" charset="0"/>
              </a:rPr>
              <a:t>commands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3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604"/>
            <a:ext cx="7886700" cy="1325563"/>
          </a:xfrm>
        </p:spPr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344"/>
            <a:ext cx="4610412" cy="469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The difference between the two: 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cs typeface="Courier New" panose="02070309020205020404" pitchFamily="49" charset="0"/>
              </a:rPr>
              <a:t>n scenario 1, hello.sh is telling the system what to do. 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/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In scenario 2, bash is readin</a:t>
            </a:r>
            <a:r>
              <a:rPr lang="en-US" sz="2400" dirty="0" smtClean="0">
                <a:cs typeface="Courier New" panose="02070309020205020404" pitchFamily="49" charset="0"/>
              </a:rPr>
              <a:t>g hello.sh, and then bash is telling the system what to do. 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/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Bash has executable permissions, so it can ‘boss’ the system around, but hello.sh currently doesn’t, so it can’t.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http://www.lolshouse.net/wp-content/uploads/2013/03/0614-You-Cant-Tell-Me-What-To-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33" y="2287846"/>
            <a:ext cx="3239749" cy="295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84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Try changing the permissions on hello.sh to make it executable for you, the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would you change the </a:t>
            </a:r>
            <a:r>
              <a:rPr lang="en-US" sz="2400" dirty="0" smtClean="0"/>
              <a:t>Execute </a:t>
            </a:r>
            <a:r>
              <a:rPr lang="en-US" sz="2400" dirty="0"/>
              <a:t>permission for hello.sh?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??? hello.sh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Remember: read = 4, write = 2, execute 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9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Try changing the permissions on hello.sh to make it executable for you, the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would you change the execute permission for hello.sh?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??? hello.sh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Remember: read = 4, write = 2, execute = 1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755 hello.sh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Alternate shortcut: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hello.sh</a:t>
            </a:r>
          </a:p>
        </p:txBody>
      </p:sp>
    </p:spTree>
    <p:extLst>
      <p:ext uri="{BB962C8B-B14F-4D97-AF65-F5344CB8AC3E}">
        <p14:creationId xmlns:p14="http://schemas.microsoft.com/office/powerpoint/2010/main" val="271825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materials (slides, cheat sheets, </a:t>
            </a:r>
            <a:r>
              <a:rPr lang="en-US" dirty="0" err="1" smtClean="0"/>
              <a:t>etc</a:t>
            </a:r>
            <a:r>
              <a:rPr lang="en-US" dirty="0" smtClean="0"/>
              <a:t>) available here: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https://github.com/cmmann/advanced-unix-workshop-materials.git</a:t>
            </a:r>
          </a:p>
        </p:txBody>
      </p:sp>
    </p:spTree>
    <p:extLst>
      <p:ext uri="{BB962C8B-B14F-4D97-AF65-F5344CB8AC3E}">
        <p14:creationId xmlns:p14="http://schemas.microsoft.com/office/powerpoint/2010/main" val="224639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Try executing the script now: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/.hello.sh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343461"/>
            <a:ext cx="6743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49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If Execute permission isn’t providing security, then what 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execute permission isn’t providing security, then what is?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 and Write permissions!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Try changing permission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 </a:t>
            </a:r>
            <a:r>
              <a:rPr lang="en-US" sz="2400" dirty="0"/>
              <a:t>so that you have Write and Execute, but </a:t>
            </a:r>
            <a:r>
              <a:rPr lang="en-US" sz="2400" dirty="0" smtClean="0"/>
              <a:t>not </a:t>
            </a:r>
            <a:r>
              <a:rPr lang="en-US" sz="2400" dirty="0"/>
              <a:t>Read:</a:t>
            </a:r>
          </a:p>
        </p:txBody>
      </p:sp>
    </p:spTree>
    <p:extLst>
      <p:ext uri="{BB962C8B-B14F-4D97-AF65-F5344CB8AC3E}">
        <p14:creationId xmlns:p14="http://schemas.microsoft.com/office/powerpoint/2010/main" val="143857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execute permission isn’t providing security, then what is?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 and Write permissions!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Try changing permission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 </a:t>
            </a:r>
            <a:r>
              <a:rPr lang="en-US" sz="2400" dirty="0"/>
              <a:t>so that you have Write and Execute, but </a:t>
            </a:r>
            <a:r>
              <a:rPr lang="en-US" sz="2400" dirty="0" smtClean="0"/>
              <a:t>not </a:t>
            </a:r>
            <a:r>
              <a:rPr lang="en-US" sz="2400" dirty="0"/>
              <a:t>Read: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344 hello.sh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8807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4912" y="2394008"/>
            <a:ext cx="6734175" cy="2605928"/>
            <a:chOff x="1204912" y="1876425"/>
            <a:chExt cx="6734175" cy="26059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50433"/>
            <a:stretch/>
          </p:blipFill>
          <p:spPr>
            <a:xfrm>
              <a:off x="1204912" y="1876425"/>
              <a:ext cx="6734175" cy="15391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65644"/>
            <a:stretch/>
          </p:blipFill>
          <p:spPr>
            <a:xfrm>
              <a:off x="1204912" y="3415553"/>
              <a:ext cx="6734175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664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don’t they work?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11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don’t they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Because without Read permission, </a:t>
            </a:r>
            <a:r>
              <a:rPr lang="en-US" dirty="0" smtClean="0">
                <a:solidFill>
                  <a:srgbClr val="0000FF"/>
                </a:solidFill>
              </a:rPr>
              <a:t>the system </a:t>
            </a:r>
            <a:r>
              <a:rPr lang="en-US" dirty="0">
                <a:solidFill>
                  <a:srgbClr val="0000FF"/>
                </a:solidFill>
              </a:rPr>
              <a:t>can’t read the commands in the file, regardless of how it’s called!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So Read (and to a lesser extent, Write) permissions are the true ‘security’ features of permissions</a:t>
            </a:r>
          </a:p>
        </p:txBody>
      </p:sp>
    </p:spTree>
    <p:extLst>
      <p:ext uri="{BB962C8B-B14F-4D97-AF65-F5344CB8AC3E}">
        <p14:creationId xmlns:p14="http://schemas.microsoft.com/office/powerpoint/2010/main" val="3328857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Execute hello.sh by calling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10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Overview:</a:t>
            </a:r>
          </a:p>
          <a:p>
            <a:pPr marL="0" indent="0">
              <a:buNone/>
            </a:pPr>
            <a:r>
              <a:rPr lang="en-US" dirty="0"/>
              <a:t>Lesson 3.0: Review </a:t>
            </a:r>
            <a:r>
              <a:rPr lang="en-US" dirty="0" smtClean="0"/>
              <a:t>Text </a:t>
            </a:r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Lesson 3.1: Word Count</a:t>
            </a:r>
          </a:p>
          <a:p>
            <a:pPr marL="0" indent="0">
              <a:buNone/>
            </a:pPr>
            <a:r>
              <a:rPr lang="en-US" dirty="0"/>
              <a:t>Lesson 3.2: Piping, overwriting, and appending</a:t>
            </a:r>
          </a:p>
          <a:p>
            <a:pPr marL="0" indent="0">
              <a:buNone/>
            </a:pPr>
            <a:r>
              <a:rPr lang="en-US" dirty="0" smtClean="0"/>
              <a:t>Lesson 3.3: </a:t>
            </a:r>
            <a:r>
              <a:rPr lang="en-US" dirty="0" err="1"/>
              <a:t>Uniq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Lesson </a:t>
            </a:r>
            <a:r>
              <a:rPr lang="en-US" dirty="0" smtClean="0"/>
              <a:t>3.4: Sort</a:t>
            </a:r>
          </a:p>
          <a:p>
            <a:pPr marL="0" indent="0">
              <a:buNone/>
            </a:pPr>
            <a:r>
              <a:rPr lang="en-US" dirty="0" smtClean="0"/>
              <a:t>Lesson 3.5: </a:t>
            </a:r>
            <a:r>
              <a:rPr lang="en-US" dirty="0" err="1" smtClean="0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Exercise </a:t>
            </a:r>
            <a:r>
              <a:rPr lang="en-US" dirty="0" smtClean="0"/>
              <a:t>3: Hello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92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3.0: Text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875"/>
            <a:ext cx="7886700" cy="5141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Commands: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&lt;filename.txt&gt;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 &lt;filename.txt&gt;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 &lt;filename.txt&gt;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&lt;filename.txt&gt;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What they do: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2400" dirty="0"/>
              <a:t>outputs the entirety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&lt;filename.txt&gt; </a:t>
            </a:r>
            <a:r>
              <a:rPr lang="en-US" sz="2400" dirty="0"/>
              <a:t>to the console (don’t try this with large files!!)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 sz="2400" dirty="0"/>
              <a:t>outputs the first 10 lines of the file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2400" dirty="0"/>
              <a:t>outputs the last 10 lines of the </a:t>
            </a:r>
            <a:r>
              <a:rPr lang="en-US" sz="2400" dirty="0" smtClean="0"/>
              <a:t>file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sz="2400" dirty="0" smtClean="0"/>
              <a:t> lets you scroll around a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37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14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Mac/Linux:</a:t>
            </a:r>
          </a:p>
          <a:p>
            <a:pPr marL="0" indent="0">
              <a:buNone/>
            </a:pPr>
            <a:r>
              <a:rPr lang="en-US" sz="2200" dirty="0"/>
              <a:t>Open terminal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&lt;your-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&gt;@training.las.iastate.edu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Windows:</a:t>
            </a:r>
          </a:p>
          <a:p>
            <a:pPr marL="0" indent="0">
              <a:buNone/>
            </a:pPr>
            <a:r>
              <a:rPr lang="en-US" sz="2200" dirty="0"/>
              <a:t>Open Putty.exe</a:t>
            </a:r>
          </a:p>
          <a:p>
            <a:pPr marL="0" indent="0">
              <a:buNone/>
            </a:pPr>
            <a:r>
              <a:rPr lang="en-US" sz="2200" dirty="0"/>
              <a:t>Enter </a:t>
            </a:r>
          </a:p>
          <a:p>
            <a:pPr marL="0" indent="0">
              <a:buNone/>
            </a:pPr>
            <a:r>
              <a:rPr lang="en-US" sz="2200" dirty="0"/>
              <a:t>&lt;your-</a:t>
            </a:r>
            <a:r>
              <a:rPr lang="en-US" sz="2200" dirty="0" err="1"/>
              <a:t>netid</a:t>
            </a:r>
            <a:r>
              <a:rPr lang="en-US" sz="2200" dirty="0"/>
              <a:t>&gt;@training.las.iastate.edu </a:t>
            </a:r>
            <a:br>
              <a:rPr lang="en-US" sz="2200" dirty="0"/>
            </a:br>
            <a:r>
              <a:rPr lang="en-US" sz="2200" dirty="0"/>
              <a:t>into the Host Name box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825625"/>
            <a:ext cx="3751212" cy="35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7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3.1: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&lt;filename&gt;</a:t>
            </a:r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Outputs the number of:</a:t>
            </a:r>
          </a:p>
          <a:p>
            <a:pPr marL="0" indent="0">
              <a:buNone/>
            </a:pPr>
            <a:r>
              <a:rPr lang="en-US" sz="2400" dirty="0"/>
              <a:t>		     lines words bytes filename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149849"/>
            <a:ext cx="5286375" cy="1162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268072" y="3959525"/>
            <a:ext cx="682162" cy="1706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29464" y="3959525"/>
            <a:ext cx="1293962" cy="1706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501819" y="3959525"/>
            <a:ext cx="1354853" cy="1754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746162" y="4001294"/>
            <a:ext cx="782865" cy="1729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48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3.1: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Options: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 </a:t>
            </a:r>
            <a:r>
              <a:rPr lang="en-US" sz="2400" dirty="0"/>
              <a:t>: output ONLY the number of </a:t>
            </a:r>
            <a:r>
              <a:rPr lang="en-US" sz="2400" dirty="0" smtClean="0"/>
              <a:t>LINES and filename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US" sz="2400" dirty="0"/>
              <a:t>: output ONLY the number of </a:t>
            </a:r>
            <a:r>
              <a:rPr lang="en-US" sz="2400" dirty="0" smtClean="0"/>
              <a:t>WORDS</a:t>
            </a:r>
            <a:r>
              <a:rPr lang="en-US" sz="2400" dirty="0" smtClean="0"/>
              <a:t> and filename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sz="2400" dirty="0"/>
              <a:t> : print the number of characters in the </a:t>
            </a:r>
            <a:r>
              <a:rPr lang="en-US" sz="2400" dirty="0" smtClean="0"/>
              <a:t>file and filename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563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3.1: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that’s cool, but these options all put out the filename as well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How do we get around that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Many, many possible ways, but we’re going to use piping for 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19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3.2: Piping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take the output of one command, and directly feed it to another command – all in one line, using the [|]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command1 | command2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Example</a:t>
            </a:r>
            <a:r>
              <a:rPr lang="en-US" sz="2400" dirty="0" smtClean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bill-of-rights |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75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3.3: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Command:</a:t>
            </a:r>
          </a:p>
          <a:p>
            <a:pPr marL="0" indent="0">
              <a:buNone/>
            </a:pPr>
            <a:r>
              <a:rPr lang="en-US" dirty="0" smtClean="0"/>
              <a:t>sort &lt;file&gt;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it does: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Sorts &lt;file&gt; alphabetically by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Options: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US" dirty="0" smtClean="0"/>
              <a:t>: sort numerically (if there are no numbers, it will default to alphabetic sort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dirty="0" smtClean="0"/>
              <a:t>: sort in reverse alphabetical order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dirty="0" smtClean="0"/>
              <a:t>: sort only unique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00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3.4: </a:t>
            </a:r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Command: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it does: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Finds unique occurrences of text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Options: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dirty="0" smtClean="0"/>
              <a:t>: count the occurrences of each line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US" dirty="0" smtClean="0"/>
              <a:t>: print only duplicated lines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dirty="0" smtClean="0"/>
              <a:t>: print only unique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34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3.4: </a:t>
            </a:r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 smtClean="0"/>
              <a:t> must be called on something that is already sorted!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works by comparing adjacent items in a list and discarding if they are identical.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Generally called after sort: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hello.txt | sort 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987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3.5: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Stands for “Global Regular Expression Print”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EXTREMELY POWERFUL search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Finds text matching highly variable criteria and prints the lines containing that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search multiple files, and find the files that match</a:t>
            </a:r>
          </a:p>
        </p:txBody>
      </p:sp>
    </p:spTree>
    <p:extLst>
      <p:ext uri="{BB962C8B-B14F-4D97-AF65-F5344CB8AC3E}">
        <p14:creationId xmlns:p14="http://schemas.microsoft.com/office/powerpoint/2010/main" val="2000063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3.5: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–options &lt;pattern&gt; &lt;files&gt;</a:t>
            </a:r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	grep searches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&lt;files&gt; </a:t>
            </a:r>
            <a:r>
              <a:rPr lang="en-US" sz="2400" dirty="0"/>
              <a:t>for content matching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900613"/>
            <a:ext cx="7810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94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3.6: Piping and </a:t>
            </a:r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also feed text directly to </a:t>
            </a:r>
            <a:r>
              <a:rPr lang="en-US" sz="2400" dirty="0" err="1" smtClean="0"/>
              <a:t>grep</a:t>
            </a:r>
            <a:r>
              <a:rPr lang="en-US" sz="2400" dirty="0" smtClean="0"/>
              <a:t>, and hav</a:t>
            </a:r>
            <a:r>
              <a:rPr lang="en-US" sz="2400" dirty="0" smtClean="0"/>
              <a:t>e it search that: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Command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|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–options &lt;pattern&gt;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What </a:t>
            </a:r>
            <a:r>
              <a:rPr lang="en-US" sz="2400" dirty="0"/>
              <a:t>it does:</a:t>
            </a:r>
          </a:p>
          <a:p>
            <a:pPr marL="0" indent="0">
              <a:buNone/>
            </a:pPr>
            <a:r>
              <a:rPr lang="en-US" sz="2400" dirty="0"/>
              <a:t>	grep searches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/>
              <a:t>for content matching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5127886"/>
            <a:ext cx="8420958" cy="9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9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Lesson 0: Quick Review of Basic UNIX</a:t>
            </a:r>
          </a:p>
          <a:p>
            <a:pPr marL="0" indent="0">
              <a:buNone/>
            </a:pPr>
            <a:r>
              <a:rPr lang="en-US" sz="2300" dirty="0"/>
              <a:t>Lesson 0.5: </a:t>
            </a:r>
            <a:r>
              <a:rPr lang="en-US" sz="2300" dirty="0" smtClean="0"/>
              <a:t>Setup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Lesson 1: Text Editing with </a:t>
            </a:r>
            <a:r>
              <a:rPr lang="en-US" sz="2300" dirty="0" err="1"/>
              <a:t>nano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Lesson 2: Shell Scripting; if and loop</a:t>
            </a:r>
          </a:p>
          <a:p>
            <a:pPr marL="0" indent="0">
              <a:buNone/>
            </a:pPr>
            <a:r>
              <a:rPr lang="en-US" sz="2300" dirty="0"/>
              <a:t>Lesson 3: Data Exploration with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/>
              <a:t>and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/>
              <a:t>Lesson 4: Regular </a:t>
            </a:r>
            <a:r>
              <a:rPr lang="en-US" sz="2300" dirty="0" smtClean="0"/>
              <a:t>Expressions</a:t>
            </a:r>
          </a:p>
          <a:p>
            <a:pPr marL="0" indent="0">
              <a:buNone/>
            </a:pPr>
            <a:r>
              <a:rPr lang="en-US" sz="2300" dirty="0" smtClean="0"/>
              <a:t>Lesson 5: Further Data Exploration with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en-US" sz="2300" dirty="0" smtClean="0"/>
              <a:t>and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/>
              <a:t>Lesson </a:t>
            </a:r>
            <a:r>
              <a:rPr lang="en-US" sz="2300" dirty="0"/>
              <a:t>5</a:t>
            </a:r>
            <a:r>
              <a:rPr lang="en-US" sz="2300" dirty="0" smtClean="0"/>
              <a:t>: </a:t>
            </a:r>
            <a:r>
              <a:rPr lang="en-US" sz="2300" dirty="0" err="1"/>
              <a:t>awk</a:t>
            </a:r>
            <a:endParaRPr lang="en-US" sz="2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8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3.7: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Grep All Files in A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search for content within a directory: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–R &lt;pattern&gt;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For this, we have to use the </a:t>
            </a:r>
            <a:r>
              <a:rPr lang="en-US" sz="2400" dirty="0" smtClean="0">
                <a:cs typeface="Courier New" panose="02070309020205020404" pitchFamily="49" charset="0"/>
              </a:rPr>
              <a:t>–R Recursive </a:t>
            </a:r>
            <a:r>
              <a:rPr lang="en-US" sz="2400" dirty="0">
                <a:cs typeface="Courier New" panose="02070309020205020404" pitchFamily="49" charset="0"/>
              </a:rPr>
              <a:t>option!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807152"/>
            <a:ext cx="8515350" cy="10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4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3.8: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Grep has </a:t>
            </a:r>
            <a:r>
              <a:rPr lang="en-US" sz="2400" dirty="0" smtClean="0"/>
              <a:t>many, many </a:t>
            </a:r>
            <a:r>
              <a:rPr lang="en-US" sz="2400" dirty="0"/>
              <a:t>options: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2400" dirty="0"/>
              <a:t>: </a:t>
            </a:r>
            <a:r>
              <a:rPr lang="en-US" sz="2400" dirty="0" smtClean="0"/>
              <a:t>count how many LINES on which the pattern occurs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2400" dirty="0" smtClean="0"/>
              <a:t>: show only the part of a line that matches a pattern; this will show all matches in the line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US" sz="2400" dirty="0"/>
              <a:t>: invert match – so select things that DON’T match &lt;pattern&gt;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: case </a:t>
            </a:r>
            <a:r>
              <a:rPr lang="en-US" sz="2400" dirty="0" smtClean="0"/>
              <a:t>insensitive matching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 </a:t>
            </a:r>
            <a:r>
              <a:rPr lang="en-US" sz="2400" dirty="0"/>
              <a:t>: list </a:t>
            </a:r>
            <a:r>
              <a:rPr lang="en-US" sz="2400" dirty="0" smtClean="0"/>
              <a:t>the files </a:t>
            </a:r>
            <a:r>
              <a:rPr lang="en-US" sz="2400" dirty="0"/>
              <a:t>with </a:t>
            </a:r>
            <a:r>
              <a:rPr lang="en-US" sz="2400" dirty="0" smtClean="0"/>
              <a:t>a match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 </a:t>
            </a:r>
            <a:r>
              <a:rPr lang="en-US" sz="2400" dirty="0"/>
              <a:t>: </a:t>
            </a:r>
            <a:r>
              <a:rPr lang="en-US" sz="2400" dirty="0" smtClean="0"/>
              <a:t>list the</a:t>
            </a:r>
            <a:r>
              <a:rPr lang="en-US" sz="2400" dirty="0" smtClean="0"/>
              <a:t> </a:t>
            </a:r>
            <a:r>
              <a:rPr lang="en-US" sz="2400" dirty="0"/>
              <a:t>files that don’t </a:t>
            </a:r>
            <a:r>
              <a:rPr lang="en-US" sz="2400" dirty="0" smtClean="0"/>
              <a:t>have a match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414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Navigate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~/20170302-adv-unix/exercise3/</a:t>
            </a:r>
          </a:p>
          <a:p>
            <a:pPr marL="0" indent="0">
              <a:buNone/>
            </a:pPr>
            <a:r>
              <a:rPr lang="en-US" sz="2400" dirty="0" smtClean="0"/>
              <a:t>Open 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exercise3.sh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Edit the file to perform the exercises.</a:t>
            </a:r>
          </a:p>
          <a:p>
            <a:pPr marL="0" indent="0">
              <a:buNone/>
            </a:pPr>
            <a:r>
              <a:rPr lang="en-US" sz="2400" dirty="0" smtClean="0"/>
              <a:t>Execute the file!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236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4: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Overview:</a:t>
            </a:r>
          </a:p>
          <a:p>
            <a:pPr marL="0" indent="0">
              <a:buNone/>
            </a:pPr>
            <a:r>
              <a:rPr lang="en-US" sz="2400" dirty="0" smtClean="0"/>
              <a:t>Lesson 4.1: What are Regular Expressions?</a:t>
            </a:r>
          </a:p>
          <a:p>
            <a:pPr marL="0" indent="0">
              <a:buNone/>
            </a:pPr>
            <a:r>
              <a:rPr lang="en-US" sz="2400" dirty="0" smtClean="0"/>
              <a:t>Lesson 4.2: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Lesson 4.3: Matching words with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Lesson 4.4: Fuzzy Matching</a:t>
            </a:r>
          </a:p>
          <a:p>
            <a:pPr marL="0" indent="0">
              <a:buNone/>
            </a:pPr>
            <a:r>
              <a:rPr lang="en-US" sz="2400" dirty="0" smtClean="0"/>
              <a:t>Lesson 4.5: Number Matching</a:t>
            </a:r>
          </a:p>
          <a:p>
            <a:pPr marL="0" indent="0">
              <a:buNone/>
            </a:pPr>
            <a:r>
              <a:rPr lang="en-US" sz="2400" dirty="0" smtClean="0"/>
              <a:t>Lesson 4.6: Operators</a:t>
            </a:r>
          </a:p>
          <a:p>
            <a:pPr marL="0" indent="0">
              <a:buNone/>
            </a:pPr>
            <a:r>
              <a:rPr lang="en-US" sz="2400" dirty="0" smtClean="0"/>
              <a:t>Lesson 4.7: Matching X Letters</a:t>
            </a:r>
          </a:p>
          <a:p>
            <a:pPr marL="0" indent="0">
              <a:buNone/>
            </a:pPr>
            <a:r>
              <a:rPr lang="en-US" sz="2400" dirty="0" smtClean="0"/>
              <a:t>Lesson 4.8: Example</a:t>
            </a:r>
          </a:p>
          <a:p>
            <a:pPr marL="0" indent="0">
              <a:buNone/>
            </a:pPr>
            <a:r>
              <a:rPr lang="en-US" sz="2400" dirty="0" smtClean="0"/>
              <a:t>Lesson 4.9: Continuing Education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848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4.1: </a:t>
            </a:r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Also called ‘regex’ or ‘</a:t>
            </a:r>
            <a:r>
              <a:rPr lang="en-US" sz="2400" dirty="0" err="1"/>
              <a:t>regexp</a:t>
            </a:r>
            <a:r>
              <a:rPr lang="en-US" sz="2400" dirty="0"/>
              <a:t>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UNBELIEVABLY POWERFUL tool for defining search patterns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Consists of </a:t>
            </a:r>
            <a:r>
              <a:rPr lang="en-US" sz="2400" dirty="0" smtClean="0"/>
              <a:t>‘codes’ </a:t>
            </a:r>
            <a:r>
              <a:rPr lang="en-US" sz="2400" dirty="0"/>
              <a:t>that denote various </a:t>
            </a:r>
            <a:r>
              <a:rPr lang="en-US" sz="2400" dirty="0" smtClean="0"/>
              <a:t>conditions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These conditions can be used to very narrowly find things, or very, very broadly find things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3204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4.2: </a:t>
            </a:r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UNIX, frequently used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-E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&lt;‘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regexppattern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option “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sz="2400" dirty="0"/>
              <a:t>” tells grep that the pattern is a regular </a:t>
            </a:r>
            <a:r>
              <a:rPr lang="en-US" sz="2400" dirty="0" smtClean="0"/>
              <a:t>expression!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It is very important that you remember the “-E” option, otherwise </a:t>
            </a:r>
            <a:r>
              <a:rPr lang="en-US" sz="2400" dirty="0" err="1" smtClean="0"/>
              <a:t>grep</a:t>
            </a:r>
            <a:r>
              <a:rPr lang="en-US" sz="2400" dirty="0" smtClean="0"/>
              <a:t> will try to match your exact pattern, instead of what it represents.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3539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4.2: </a:t>
            </a:r>
            <a:r>
              <a:rPr lang="en-US" dirty="0" err="1" smtClean="0"/>
              <a:t>egrep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Alternatively, you can use </a:t>
            </a:r>
            <a:r>
              <a:rPr lang="en-US" sz="2400" dirty="0" err="1" smtClean="0"/>
              <a:t>egrep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&lt;‘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regexppattern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’&gt; &lt;file&gt;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This behaves exactly as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</a:t>
            </a:r>
            <a:r>
              <a:rPr lang="en-US" sz="2400" dirty="0" smtClean="0">
                <a:cs typeface="Courier New" panose="02070309020205020404" pitchFamily="49" charset="0"/>
              </a:rPr>
              <a:t>”, and will be used through the rest of the slides.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67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4.3: Matching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still match words while </a:t>
            </a:r>
            <a:r>
              <a:rPr lang="en-US" sz="2400" dirty="0" err="1" smtClean="0"/>
              <a:t>grepping</a:t>
            </a:r>
            <a:r>
              <a:rPr lang="en-US" sz="2400" dirty="0" smtClean="0"/>
              <a:t> regular expressions: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‘cat’ &lt;file&gt;</a:t>
            </a:r>
          </a:p>
          <a:p>
            <a:pPr marL="0" indent="0">
              <a:buNone/>
            </a:pPr>
            <a:r>
              <a:rPr lang="en-US" sz="2400" dirty="0" smtClean="0"/>
              <a:t>will still find any instance of the letters ‘cat’ in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But </a:t>
            </a:r>
            <a:r>
              <a:rPr lang="en-US" sz="2400" dirty="0" err="1" smtClean="0"/>
              <a:t>grep</a:t>
            </a:r>
            <a:r>
              <a:rPr lang="en-US" sz="2400" dirty="0" smtClean="0"/>
              <a:t> allows us to search for words </a:t>
            </a:r>
            <a:br>
              <a:rPr lang="en-US" sz="2400" dirty="0" smtClean="0"/>
            </a:br>
            <a:r>
              <a:rPr lang="en-US" sz="2400" dirty="0" smtClean="0"/>
              <a:t>similar to ‘cat’…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373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4.4: </a:t>
            </a:r>
            <a:r>
              <a:rPr lang="en-US" dirty="0" smtClean="0"/>
              <a:t>Fuzzy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regexp</a:t>
            </a:r>
            <a:r>
              <a:rPr lang="en-US" sz="2400" dirty="0"/>
              <a:t> to find </a:t>
            </a:r>
            <a:r>
              <a:rPr lang="en-US" sz="2400" dirty="0" smtClean="0"/>
              <a:t>words containing ‘cat’ or ‘cot’ </a:t>
            </a:r>
            <a:r>
              <a:rPr lang="en-US" sz="2400" dirty="0"/>
              <a:t>would be:</a:t>
            </a:r>
          </a:p>
          <a:p>
            <a:pPr marL="0" indent="0">
              <a:buNone/>
            </a:pPr>
            <a:r>
              <a:rPr lang="en-US" sz="2400" dirty="0"/>
              <a:t>‘[c][</a:t>
            </a:r>
            <a:r>
              <a:rPr lang="en-US" sz="2400" dirty="0" err="1" smtClean="0"/>
              <a:t>ao</a:t>
            </a:r>
            <a:r>
              <a:rPr lang="en-US" sz="2400" dirty="0" smtClean="0"/>
              <a:t>][</a:t>
            </a:r>
            <a:r>
              <a:rPr lang="en-US" sz="2400" dirty="0"/>
              <a:t>t]’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brackets encase ‘character’ slots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would ‘[</a:t>
            </a:r>
            <a:r>
              <a:rPr lang="en-US" sz="2400" dirty="0" err="1" smtClean="0"/>
              <a:t>fw</a:t>
            </a:r>
            <a:r>
              <a:rPr lang="en-US" sz="2400" dirty="0" smtClean="0"/>
              <a:t>][</a:t>
            </a:r>
            <a:r>
              <a:rPr lang="en-US" sz="2400" dirty="0" err="1"/>
              <a:t>i</a:t>
            </a:r>
            <a:r>
              <a:rPr lang="en-US" sz="2400" dirty="0"/>
              <a:t>][s][</a:t>
            </a:r>
            <a:r>
              <a:rPr lang="en-US" sz="2400" dirty="0" smtClean="0"/>
              <a:t>h]’ </a:t>
            </a:r>
            <a:r>
              <a:rPr lang="en-US" sz="2400" dirty="0"/>
              <a:t>match?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925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4.4: Fuzzy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regexp</a:t>
            </a:r>
            <a:r>
              <a:rPr lang="en-US" sz="2400" dirty="0"/>
              <a:t> to find words containing ‘cat’ or ‘cot’ would be:</a:t>
            </a:r>
          </a:p>
          <a:p>
            <a:pPr marL="0" indent="0">
              <a:buNone/>
            </a:pPr>
            <a:r>
              <a:rPr lang="en-US" sz="2400" dirty="0"/>
              <a:t>‘[c][</a:t>
            </a:r>
            <a:r>
              <a:rPr lang="en-US" sz="2400" dirty="0" err="1"/>
              <a:t>ao</a:t>
            </a:r>
            <a:r>
              <a:rPr lang="en-US" sz="2400" dirty="0"/>
              <a:t>][t]’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brackets encase ‘character’ slots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would ‘[</a:t>
            </a:r>
            <a:r>
              <a:rPr lang="en-US" sz="2400" dirty="0" err="1" smtClean="0"/>
              <a:t>fw</a:t>
            </a:r>
            <a:r>
              <a:rPr lang="en-US" sz="2400" dirty="0" smtClean="0"/>
              <a:t>][</a:t>
            </a:r>
            <a:r>
              <a:rPr lang="en-US" sz="2400" dirty="0" err="1"/>
              <a:t>i</a:t>
            </a:r>
            <a:r>
              <a:rPr lang="en-US" sz="2400" dirty="0"/>
              <a:t>][s][h]’ match?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fish, lungfish, fishing, </a:t>
            </a:r>
            <a:r>
              <a:rPr lang="en-US" sz="2400" dirty="0" smtClean="0">
                <a:solidFill>
                  <a:srgbClr val="0000FF"/>
                </a:solidFill>
              </a:rPr>
              <a:t>wish, wishing, swish, etc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77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0: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In PowerPoint, commands you will type will look</a:t>
            </a:r>
            <a:br>
              <a:rPr lang="en-US" sz="2300" dirty="0"/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like this</a:t>
            </a:r>
            <a:endParaRPr lang="en-US" sz="2300" dirty="0"/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300" dirty="0"/>
              <a:t>: change directory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300" dirty="0"/>
              <a:t>: list directory contents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man &lt;command&gt;</a:t>
            </a:r>
            <a:r>
              <a:rPr lang="en-US" sz="2300" dirty="0">
                <a:cs typeface="Courier New" panose="02070309020205020404" pitchFamily="49" charset="0"/>
              </a:rPr>
              <a:t>: </a:t>
            </a:r>
            <a:r>
              <a:rPr lang="en-US" sz="2300" dirty="0"/>
              <a:t>show manual page for command</a:t>
            </a:r>
          </a:p>
        </p:txBody>
      </p:sp>
    </p:spTree>
    <p:extLst>
      <p:ext uri="{BB962C8B-B14F-4D97-AF65-F5344CB8AC3E}">
        <p14:creationId xmlns:p14="http://schemas.microsoft.com/office/powerpoint/2010/main" val="27844364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4.4: Fuzzy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we only wanted to match the ‘word’ cat or cot, and not , we can bracket ‘[c][</a:t>
            </a:r>
            <a:r>
              <a:rPr lang="en-US" sz="2400" dirty="0" err="1" smtClean="0"/>
              <a:t>ao</a:t>
            </a:r>
            <a:r>
              <a:rPr lang="en-US" sz="2400" dirty="0" smtClean="0"/>
              <a:t>][t]’ with spaces: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‘[ ][c][</a:t>
            </a:r>
            <a:r>
              <a:rPr lang="en-US" sz="2400" dirty="0" err="1" smtClean="0"/>
              <a:t>ao</a:t>
            </a:r>
            <a:r>
              <a:rPr lang="en-US" sz="2400" dirty="0" smtClean="0"/>
              <a:t>][t][ 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 that many, many systems use Regular Expressions, and some have slightly different usage.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many systems, you can specify a </a:t>
            </a:r>
            <a:r>
              <a:rPr lang="en-US" sz="2400" dirty="0" smtClean="0"/>
              <a:t>match to ‘whitespace’ (spaces and tabs) using “\s”, but this does not work in bash.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5262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4.4: Fuzzy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bracket system, though, is rather cumbersome. Instead, we could specify: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‘\b[c][</a:t>
            </a:r>
            <a:r>
              <a:rPr lang="en-US" sz="2400" dirty="0" err="1" smtClean="0"/>
              <a:t>ao</a:t>
            </a:r>
            <a:r>
              <a:rPr lang="en-US" sz="2400" dirty="0" smtClean="0"/>
              <a:t>][t]’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this context, ‘\b’ means to match the beginning of a word.</a:t>
            </a:r>
          </a:p>
          <a:p>
            <a:pPr marL="0" indent="0">
              <a:buNone/>
            </a:pPr>
            <a:r>
              <a:rPr lang="en-US" sz="2400" dirty="0" smtClean="0"/>
              <a:t>The ‘\’ before the ‘b’ is an </a:t>
            </a:r>
            <a:r>
              <a:rPr lang="en-US" sz="2400" i="1" dirty="0" smtClean="0"/>
              <a:t>escape</a:t>
            </a:r>
            <a:r>
              <a:rPr lang="en-US" sz="2400" dirty="0" smtClean="0"/>
              <a:t> character – it signals that we don’t want to </a:t>
            </a:r>
            <a:r>
              <a:rPr lang="en-US" sz="2400" i="1" dirty="0" smtClean="0"/>
              <a:t>literally</a:t>
            </a:r>
            <a:r>
              <a:rPr lang="en-US" sz="2400" dirty="0" smtClean="0"/>
              <a:t> match the letter ‘b’, but the condition that ‘b’ represents.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23616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4.4: Fuzzy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use a ‘-’ to represent a span of characters: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‘[a-c][</a:t>
            </a:r>
            <a:r>
              <a:rPr lang="en-US" sz="2400" dirty="0"/>
              <a:t>o][g]’ would recognize </a:t>
            </a:r>
            <a:r>
              <a:rPr lang="en-US" sz="2400" dirty="0" smtClean="0"/>
              <a:t>‘</a:t>
            </a:r>
            <a:r>
              <a:rPr lang="en-US" sz="2400" dirty="0" err="1" smtClean="0"/>
              <a:t>aog</a:t>
            </a:r>
            <a:r>
              <a:rPr lang="en-US" sz="2400" dirty="0"/>
              <a:t>’, </a:t>
            </a:r>
            <a:r>
              <a:rPr lang="en-US" sz="2400" dirty="0" smtClean="0"/>
              <a:t>‘bog</a:t>
            </a:r>
            <a:r>
              <a:rPr lang="en-US" sz="2400" dirty="0"/>
              <a:t>’, </a:t>
            </a:r>
            <a:r>
              <a:rPr lang="en-US" sz="2400" dirty="0" smtClean="0"/>
              <a:t>‘cog’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‘[l-z][</a:t>
            </a:r>
            <a:r>
              <a:rPr lang="en-US" sz="2400" dirty="0"/>
              <a:t>o][g]’ would only recognize </a:t>
            </a:r>
            <a:r>
              <a:rPr lang="en-US" sz="2400" dirty="0" smtClean="0"/>
              <a:t>‘log</a:t>
            </a:r>
            <a:r>
              <a:rPr lang="en-US" sz="2400" dirty="0"/>
              <a:t>’, </a:t>
            </a:r>
            <a:r>
              <a:rPr lang="en-US" sz="2400" dirty="0" smtClean="0"/>
              <a:t>‘</a:t>
            </a:r>
            <a:r>
              <a:rPr lang="en-US" sz="2400" dirty="0" err="1" smtClean="0"/>
              <a:t>mog</a:t>
            </a:r>
            <a:r>
              <a:rPr lang="en-US" sz="2400" dirty="0"/>
              <a:t>’, </a:t>
            </a:r>
            <a:r>
              <a:rPr lang="en-US" sz="2400" dirty="0" smtClean="0"/>
              <a:t>‘nog’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4100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4.5: Number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match numbers: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number(s) will the following match?</a:t>
            </a:r>
          </a:p>
          <a:p>
            <a:pPr marL="0" indent="0">
              <a:buNone/>
            </a:pPr>
            <a:r>
              <a:rPr lang="en-US" sz="2400" dirty="0"/>
              <a:t>‘[0-3][5-8][345</a:t>
            </a:r>
            <a:r>
              <a:rPr lang="en-US" sz="2400" dirty="0" smtClean="0"/>
              <a:t>]’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6152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4.5: Number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match numbers: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number(s) will the following match?</a:t>
            </a:r>
          </a:p>
          <a:p>
            <a:pPr marL="0" indent="0">
              <a:buNone/>
            </a:pPr>
            <a:r>
              <a:rPr lang="en-US" sz="2400" dirty="0"/>
              <a:t>‘[0-3][5-8][345]’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053, 153, 374, etc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948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4.6: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‘[</a:t>
            </a:r>
            <a:r>
              <a:rPr lang="en-US" sz="2400" dirty="0"/>
              <a:t>cd][</a:t>
            </a:r>
            <a:r>
              <a:rPr lang="en-US" sz="2400" dirty="0" err="1"/>
              <a:t>ao</a:t>
            </a:r>
            <a:r>
              <a:rPr lang="en-US" sz="2400" dirty="0"/>
              <a:t>][</a:t>
            </a:r>
            <a:r>
              <a:rPr lang="en-US" sz="2400" dirty="0" err="1"/>
              <a:t>tg</a:t>
            </a:r>
            <a:r>
              <a:rPr lang="en-US" sz="2400" dirty="0"/>
              <a:t>]’ would match ‘cat’ or ‘dog’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(But also ‘cag’, ‘</a:t>
            </a:r>
            <a:r>
              <a:rPr lang="en-US" sz="2400" dirty="0" err="1"/>
              <a:t>dat</a:t>
            </a:r>
            <a:r>
              <a:rPr lang="en-US" sz="2400" dirty="0"/>
              <a:t>’, and any combination of those letters)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What regular expression would you use to find words containing “trap” or “tarp”?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696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4.6: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‘[</a:t>
            </a:r>
            <a:r>
              <a:rPr lang="en-US" sz="2400" dirty="0"/>
              <a:t>cd][</a:t>
            </a:r>
            <a:r>
              <a:rPr lang="en-US" sz="2400" dirty="0" err="1"/>
              <a:t>ao</a:t>
            </a:r>
            <a:r>
              <a:rPr lang="en-US" sz="2400" dirty="0"/>
              <a:t>][</a:t>
            </a:r>
            <a:r>
              <a:rPr lang="en-US" sz="2400" dirty="0" err="1"/>
              <a:t>tg</a:t>
            </a:r>
            <a:r>
              <a:rPr lang="en-US" sz="2400" dirty="0"/>
              <a:t>]’ would match ‘cat’ or ‘dog’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(But also ‘cag’, ‘</a:t>
            </a:r>
            <a:r>
              <a:rPr lang="en-US" sz="2400" dirty="0" err="1"/>
              <a:t>dat</a:t>
            </a:r>
            <a:r>
              <a:rPr lang="en-US" sz="2400" dirty="0"/>
              <a:t>’, and any combination of those letters)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What regular expression would you use to find words containing “trap” or “tarp”?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‘[t][</a:t>
            </a:r>
            <a:r>
              <a:rPr lang="en-US" sz="2400" dirty="0" err="1" smtClean="0">
                <a:solidFill>
                  <a:srgbClr val="0000FF"/>
                </a:solidFill>
              </a:rPr>
              <a:t>ar</a:t>
            </a:r>
            <a:r>
              <a:rPr lang="en-US" sz="2400" dirty="0" smtClean="0">
                <a:solidFill>
                  <a:srgbClr val="0000FF"/>
                </a:solidFill>
              </a:rPr>
              <a:t>][</a:t>
            </a:r>
            <a:r>
              <a:rPr lang="en-US" sz="2400" dirty="0" err="1" smtClean="0">
                <a:solidFill>
                  <a:srgbClr val="0000FF"/>
                </a:solidFill>
              </a:rPr>
              <a:t>ar</a:t>
            </a:r>
            <a:r>
              <a:rPr lang="en-US" sz="2400" dirty="0" smtClean="0">
                <a:solidFill>
                  <a:srgbClr val="0000FF"/>
                </a:solidFill>
              </a:rPr>
              <a:t>][p]’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164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But what if we wanted to match ‘trap’ or ‘tarp’, but not ‘</a:t>
            </a:r>
            <a:r>
              <a:rPr lang="en-US" sz="2400" dirty="0" err="1" smtClean="0"/>
              <a:t>trrp</a:t>
            </a:r>
            <a:r>
              <a:rPr lang="en-US" sz="2400" dirty="0" smtClean="0"/>
              <a:t>’ or ‘</a:t>
            </a:r>
            <a:r>
              <a:rPr lang="en-US" sz="2400" dirty="0" err="1" smtClean="0"/>
              <a:t>taap</a:t>
            </a:r>
            <a:r>
              <a:rPr lang="en-US" sz="2400" dirty="0" smtClean="0"/>
              <a:t>’?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57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But what if we wanted to match ‘trap’ or ‘tarp’, but not ‘</a:t>
            </a:r>
            <a:r>
              <a:rPr lang="en-US" sz="2400" dirty="0" err="1"/>
              <a:t>trrp</a:t>
            </a:r>
            <a:r>
              <a:rPr lang="en-US" sz="2400" dirty="0"/>
              <a:t>’ or ‘</a:t>
            </a:r>
            <a:r>
              <a:rPr lang="en-US" sz="2400" dirty="0" err="1"/>
              <a:t>taap</a:t>
            </a:r>
            <a:r>
              <a:rPr lang="en-US" sz="2400" dirty="0"/>
              <a:t>’?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can use </a:t>
            </a:r>
            <a:r>
              <a:rPr lang="en-US" sz="2400" i="1" dirty="0" smtClean="0"/>
              <a:t>operators</a:t>
            </a:r>
            <a:r>
              <a:rPr lang="en-US" sz="2400" dirty="0" smtClean="0"/>
              <a:t> to specify this!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59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you want to match </a:t>
            </a:r>
            <a:r>
              <a:rPr lang="en-US" sz="2400" i="1" dirty="0" smtClean="0"/>
              <a:t>this</a:t>
            </a:r>
            <a:r>
              <a:rPr lang="en-US" sz="2400" dirty="0" smtClean="0"/>
              <a:t> OR </a:t>
            </a:r>
            <a:r>
              <a:rPr lang="en-US" sz="2400" i="1" dirty="0" smtClean="0"/>
              <a:t>that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this|that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&lt;file&gt;</a:t>
            </a:r>
          </a:p>
          <a:p>
            <a:pPr marL="0" indent="0">
              <a:buNone/>
            </a:pPr>
            <a:r>
              <a:rPr lang="en-US" sz="2400" dirty="0" smtClean="0"/>
              <a:t>When using regular expressions, </a:t>
            </a:r>
            <a:r>
              <a:rPr lang="en-US" sz="2400" dirty="0" err="1" smtClean="0"/>
              <a:t>grep</a:t>
            </a:r>
            <a:r>
              <a:rPr lang="en-US" sz="2400" dirty="0" smtClean="0"/>
              <a:t> understands that “|” means “OR”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you to find things that are NOT something, you use: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–v ‘something’ &lt;file&gt;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5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0.5: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Onc</a:t>
            </a:r>
            <a:r>
              <a:rPr lang="en-US" dirty="0" smtClean="0"/>
              <a:t>e logged in: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clone https://github.com/cmmann/20170302-adv-unix.git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042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What if you want to match the character ‘|’?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We use escape characters again!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‘\|’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986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4.7: </a:t>
            </a:r>
            <a:br>
              <a:rPr lang="en-US" dirty="0" smtClean="0"/>
            </a:br>
            <a:r>
              <a:rPr lang="en-US" dirty="0" smtClean="0"/>
              <a:t>Matching X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if we want to </a:t>
            </a:r>
            <a:r>
              <a:rPr lang="en-US" sz="2400" dirty="0" smtClean="0"/>
              <a:t>find something more complicated, like a zip code?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911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if we want to </a:t>
            </a:r>
            <a:r>
              <a:rPr lang="en-US" sz="2400" dirty="0" smtClean="0"/>
              <a:t>find something more complicated, like a zip code?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What is the form of a zip code?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234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if we want to </a:t>
            </a:r>
            <a:r>
              <a:rPr lang="en-US" sz="2400" dirty="0" smtClean="0"/>
              <a:t>find something more complicated, like a zip code?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What is the form of a zip code?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5 numbers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624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if we want to </a:t>
            </a:r>
            <a:r>
              <a:rPr lang="en-US" sz="2400" dirty="0" smtClean="0"/>
              <a:t>find something more complicated, like a zip code?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What is the form of a zip code?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5 numbers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 could we potentially match that?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771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if we want to </a:t>
            </a:r>
            <a:r>
              <a:rPr lang="en-US" sz="2400" dirty="0" smtClean="0"/>
              <a:t>find something more complicated, like a zip code?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What is the form of a zip code?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5 numbers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 could we potentially match that?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‘[0-9][0-9][0-9][0-9][0-9]’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187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But that’s rather cumbersome. Instead, we can specify a specific number of times to look for a set of characters: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‘[0-9]{5}’ &lt;file&gt;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In </a:t>
            </a:r>
            <a:r>
              <a:rPr lang="en-US" sz="2400" dirty="0" err="1" smtClean="0">
                <a:cs typeface="Courier New" panose="02070309020205020404" pitchFamily="49" charset="0"/>
              </a:rPr>
              <a:t>regexp</a:t>
            </a:r>
            <a:r>
              <a:rPr lang="en-US" sz="2400" dirty="0" smtClean="0">
                <a:cs typeface="Courier New" panose="02070309020205020404" pitchFamily="49" charset="0"/>
              </a:rPr>
              <a:t>, you can use a number in brackets AFTER the thing that you want to repeat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915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We can put more than just a number in there: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cs typeface="Courier New" panose="02070309020205020404" pitchFamily="49" charset="0"/>
              </a:rPr>
              <a:t>{n,} : will match the letter ‘a’ n OR MORE times</a:t>
            </a: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What will ‘a{2}’ match?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aardvark, armadillo, </a:t>
            </a:r>
            <a:r>
              <a:rPr lang="en-US" sz="2400" dirty="0" err="1" smtClean="0">
                <a:cs typeface="Courier New" panose="02070309020205020404" pitchFamily="49" charset="0"/>
              </a:rPr>
              <a:t>aaaah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634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put more than just a number in there: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cs typeface="Courier New" panose="02070309020205020404" pitchFamily="49" charset="0"/>
              </a:rPr>
              <a:t>{n,} : will match the letter ‘a’ n OR MORE times</a:t>
            </a: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What will ‘a{2}’ match?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aardvark</a:t>
            </a:r>
            <a:r>
              <a:rPr lang="en-US" sz="2400" dirty="0" smtClean="0">
                <a:cs typeface="Courier New" panose="02070309020205020404" pitchFamily="49" charset="0"/>
              </a:rPr>
              <a:t>, armadillo, </a:t>
            </a:r>
            <a:r>
              <a:rPr lang="en-US" sz="24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aaaah</a:t>
            </a:r>
            <a:endParaRPr lang="en-US" sz="2400" dirty="0" smtClean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469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also specify a range of times to match: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a{n, m} : will match ‘a’ at least n times, but not more than m times.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What will ‘a{2, 3}’ match?</a:t>
            </a:r>
          </a:p>
          <a:p>
            <a:pPr marL="0" indent="0">
              <a:buNone/>
            </a:pPr>
            <a:r>
              <a:rPr lang="en-US" sz="2400" dirty="0" smtClean="0"/>
              <a:t>aardvark, armadillo, </a:t>
            </a:r>
            <a:r>
              <a:rPr lang="en-US" sz="2400" dirty="0" err="1" smtClean="0"/>
              <a:t>aaaah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4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Overview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Lesson 1.1: Text Editors in UNIX</a:t>
            </a:r>
          </a:p>
          <a:p>
            <a:pPr marL="0" indent="0">
              <a:buNone/>
            </a:pPr>
            <a:r>
              <a:rPr lang="en-US" dirty="0" smtClean="0"/>
              <a:t>Lesson 1.2: Nano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744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also specify a range of times to match: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a{n, m} : will match ‘a’ at least n times, but not more than m times.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What will ‘a{2, 3}’ match?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aardvark</a:t>
            </a:r>
            <a:r>
              <a:rPr lang="en-US" sz="2400" dirty="0" smtClean="0"/>
              <a:t>, armadillo, </a:t>
            </a:r>
            <a:r>
              <a:rPr lang="en-US" sz="2400" dirty="0" err="1" smtClean="0"/>
              <a:t>aaaah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6721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also specify more matches: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 </a:t>
            </a:r>
            <a:r>
              <a:rPr lang="en-US" sz="2400" dirty="0" smtClean="0"/>
              <a:t>: match ‘a’ 0 or more times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 </a:t>
            </a:r>
            <a:r>
              <a:rPr lang="en-US" sz="2400" dirty="0" smtClean="0"/>
              <a:t>: match ‘a’ 1 or more times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a? </a:t>
            </a:r>
            <a:r>
              <a:rPr lang="en-US" sz="2400" dirty="0" smtClean="0"/>
              <a:t>: match ‘a’ once if it happens, but matching it is optional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5003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4.8: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can match EXTREMELY complicated things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Real world example: PDB files</a:t>
            </a:r>
          </a:p>
          <a:p>
            <a:pPr marL="0" indent="0">
              <a:buNone/>
            </a:pPr>
            <a:r>
              <a:rPr lang="en-US" sz="2400" dirty="0" smtClean="0"/>
              <a:t>In my day job, I want to find the coordinates of atoms in PDB files.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These lines take the form: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994457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574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So these lines look similarly, but they have different numbers and characters spaced differently. </a:t>
            </a:r>
          </a:p>
          <a:p>
            <a:pPr marL="0" indent="0">
              <a:buNone/>
            </a:pPr>
            <a:r>
              <a:rPr lang="en-US" sz="2400" dirty="0" smtClean="0"/>
              <a:t>And the rest of the file looks NOTHING like this. </a:t>
            </a:r>
          </a:p>
          <a:p>
            <a:pPr marL="0" indent="0">
              <a:buNone/>
            </a:pPr>
            <a:r>
              <a:rPr lang="en-US" sz="2400" dirty="0" smtClean="0"/>
              <a:t>How could I pull out ONLY these lines?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994457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01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could try: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‘ATOM’ 1R2X.pdb</a:t>
            </a:r>
            <a:r>
              <a:rPr lang="en-US" sz="2400" dirty="0" smtClean="0"/>
              <a:t>, but…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994457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2" y="3048000"/>
            <a:ext cx="6467475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10662" y="3372787"/>
            <a:ext cx="487181" cy="25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specify that we only want to match ‘ATOM’ if it starts at the beginning of the line: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‘^ATOM’ 1R2X.pdb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The character ‘^’ is a special character that means to match the beginning of the line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97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But what if I ONLY want the protein atom coordinates?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3900175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38269" y="3020518"/>
            <a:ext cx="292308" cy="899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87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make a really </a:t>
            </a:r>
            <a:r>
              <a:rPr lang="en-US" i="1" dirty="0" smtClean="0"/>
              <a:t>complicated</a:t>
            </a:r>
            <a:r>
              <a:rPr lang="en-US" dirty="0" smtClean="0"/>
              <a:t> </a:t>
            </a:r>
            <a:r>
              <a:rPr lang="en-US" dirty="0" err="1" smtClean="0"/>
              <a:t>regexp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‘^ATOM[ ]*[0-9]+[ ]*[A-Z]+[ ]*[A-Z]{3}’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5144357"/>
            <a:ext cx="7515225" cy="695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38269" y="4264700"/>
            <a:ext cx="292308" cy="899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6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is this doing?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‘^ATOM[ ]*[0-9]+[ ]*[A-Z]+[ ]*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[A-Z]{3}’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858" y="2867444"/>
            <a:ext cx="400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ATOM at the beginning of the line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7491" y="4996411"/>
            <a:ext cx="289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any number of spaces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4546" y="335145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at least one digit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1356" y="2927124"/>
            <a:ext cx="249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at least one letter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1087057" y="3260189"/>
            <a:ext cx="830940" cy="103909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2306743" y="4255142"/>
            <a:ext cx="235607" cy="80494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3298236" y="3430656"/>
            <a:ext cx="391501" cy="1241627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4505111" y="4290864"/>
            <a:ext cx="235607" cy="80494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6589183" y="4290864"/>
            <a:ext cx="235607" cy="80494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5282204" y="3224910"/>
            <a:ext cx="765492" cy="1279127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1436263" y="5062761"/>
            <a:ext cx="294972" cy="1681600"/>
          </a:xfrm>
          <a:prstGeom prst="leftBrace">
            <a:avLst/>
          </a:prstGeom>
          <a:ln w="38100">
            <a:solidFill>
              <a:srgbClr val="C10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8650" y="6220358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exactly 3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273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4.9: </a:t>
            </a:r>
            <a:br>
              <a:rPr lang="en-US" dirty="0" smtClean="0"/>
            </a:br>
            <a:r>
              <a:rPr lang="en-US" dirty="0" err="1" smtClean="0"/>
              <a:t>Regexp</a:t>
            </a:r>
            <a:r>
              <a:rPr lang="en-US" dirty="0" smtClean="0"/>
              <a:t> Continuing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There are many, many more options available to use with </a:t>
            </a:r>
            <a:r>
              <a:rPr lang="en-US" sz="2400" dirty="0" err="1" smtClean="0"/>
              <a:t>regexp</a:t>
            </a:r>
            <a:r>
              <a:rPr lang="en-US" sz="2400" dirty="0" smtClean="0"/>
              <a:t> in bash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could spend an entire workshop on this alone. (We’re not going to today, though.)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you want to learn more, visit: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tldp.org/LDP/Bash-Beginners-Guide/html/sect_04_01.html#sect_04_01_02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04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Words>4252</Words>
  <Application>Microsoft Office PowerPoint</Application>
  <PresentationFormat>On-screen Show (4:3)</PresentationFormat>
  <Paragraphs>766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Arial</vt:lpstr>
      <vt:lpstr>Calibri</vt:lpstr>
      <vt:lpstr>Calibri Light</vt:lpstr>
      <vt:lpstr>Courier New</vt:lpstr>
      <vt:lpstr>Wingdings</vt:lpstr>
      <vt:lpstr>Office Theme</vt:lpstr>
      <vt:lpstr>PLEASE FILL IN THIS  side of the classroom first! </vt:lpstr>
      <vt:lpstr>Advanced UNIX</vt:lpstr>
      <vt:lpstr>Thanks!</vt:lpstr>
      <vt:lpstr>Materials</vt:lpstr>
      <vt:lpstr>Set-Up</vt:lpstr>
      <vt:lpstr>Overview</vt:lpstr>
      <vt:lpstr>Lesson 0: Quick Review</vt:lpstr>
      <vt:lpstr>Lesson 0.5: Setup</vt:lpstr>
      <vt:lpstr>Lesson 1: Text Editing</vt:lpstr>
      <vt:lpstr>Lesson 1.1: Text Editors in UNIX</vt:lpstr>
      <vt:lpstr>Lesson 1.2: Text Editing with nano</vt:lpstr>
      <vt:lpstr>Lesson 1.2: Text Editing with nano</vt:lpstr>
      <vt:lpstr>Exercise 1:</vt:lpstr>
      <vt:lpstr>Exercise 1:</vt:lpstr>
      <vt:lpstr>Exercise 1:</vt:lpstr>
      <vt:lpstr>Exercise 1:</vt:lpstr>
      <vt:lpstr>Exercise 1:</vt:lpstr>
      <vt:lpstr>Lesson 2: Shell Scripting</vt:lpstr>
      <vt:lpstr>Lesson 2.0: What is a shell?</vt:lpstr>
      <vt:lpstr>Lesson 2.0: What is a shell?</vt:lpstr>
      <vt:lpstr>Lesson 2.0: Shell Scripting</vt:lpstr>
      <vt:lpstr>Lesson 2.1: Creating a Shell Script</vt:lpstr>
      <vt:lpstr>Lesson 2.1: Creating a Shell Script</vt:lpstr>
      <vt:lpstr>Lesson 2.1: Comments</vt:lpstr>
      <vt:lpstr>Lesson 2.1: Comments</vt:lpstr>
      <vt:lpstr>Lesson 2.1: Creating a Shell Script</vt:lpstr>
      <vt:lpstr>Lesson 2.1: Creating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2.3:  Executing a Shell Script</vt:lpstr>
      <vt:lpstr>Lesson 2.3:  Executing a Shell Script</vt:lpstr>
      <vt:lpstr>Lesson 2.3:  Executing a Shell Script</vt:lpstr>
      <vt:lpstr>Lesson 2.3:  Executing a Shell Script</vt:lpstr>
      <vt:lpstr>Lesson 2.3:  Executing a Shell Script</vt:lpstr>
      <vt:lpstr>Lesson 2.3: Executing a Shell Script</vt:lpstr>
      <vt:lpstr>Lesson 2.3: Executing a Shell Script</vt:lpstr>
      <vt:lpstr>Lesson 2.3: Executing a Shell Script</vt:lpstr>
      <vt:lpstr>Lesson 2.3: Executing a Shell Script</vt:lpstr>
      <vt:lpstr>Lesson 2.3: Executing a Shell Script</vt:lpstr>
      <vt:lpstr>Lesson 2.3: Executing a Shell Script</vt:lpstr>
      <vt:lpstr>Exercise 2:</vt:lpstr>
      <vt:lpstr>Lesson 3:</vt:lpstr>
      <vt:lpstr>Lesson 3.0: Text Output</vt:lpstr>
      <vt:lpstr>Lesson 3.1: Word Count</vt:lpstr>
      <vt:lpstr>Lesson 3.1: Word Count</vt:lpstr>
      <vt:lpstr>Lesson 3.1: Word Count</vt:lpstr>
      <vt:lpstr>Lesson 3.2: Piping</vt:lpstr>
      <vt:lpstr>Lesson 3.3: sort</vt:lpstr>
      <vt:lpstr>Lesson 3.4: uniq</vt:lpstr>
      <vt:lpstr>Lesson 3.4: uniq</vt:lpstr>
      <vt:lpstr>Lesson 3.5: Grep</vt:lpstr>
      <vt:lpstr>Lesson 3.5: Grep</vt:lpstr>
      <vt:lpstr>Lesson 3.6: Piping and Grep</vt:lpstr>
      <vt:lpstr>Lesson 3.7:  Grep All Files in A Directory</vt:lpstr>
      <vt:lpstr>Lesson 3.8: Grep Options</vt:lpstr>
      <vt:lpstr>Exercise 3: Hello</vt:lpstr>
      <vt:lpstr>Lesson 4: Regular Expressions</vt:lpstr>
      <vt:lpstr>Lesson 4.1: Regular Expressions</vt:lpstr>
      <vt:lpstr>Lesson 4.2: Regular Expressions</vt:lpstr>
      <vt:lpstr>Lesson 4.2: egrep</vt:lpstr>
      <vt:lpstr>Lesson 4.3: Matching Words</vt:lpstr>
      <vt:lpstr>Lesson 4.4: Fuzzy Matching</vt:lpstr>
      <vt:lpstr>Lesson 4.4: Fuzzy Matching</vt:lpstr>
      <vt:lpstr>Lesson 4.4: Fuzzy Matching</vt:lpstr>
      <vt:lpstr>Lesson 4.4: Fuzzy Matching</vt:lpstr>
      <vt:lpstr>Lesson 4.4: Fuzzy Matching</vt:lpstr>
      <vt:lpstr>Lesson 4.5: Number Matching</vt:lpstr>
      <vt:lpstr>Lesson 4.5: Number Matching</vt:lpstr>
      <vt:lpstr>Lesson 4.6: Operators</vt:lpstr>
      <vt:lpstr>Lesson 4.6: Operators</vt:lpstr>
      <vt:lpstr>Lesson 4.6: Operators</vt:lpstr>
      <vt:lpstr>Lesson 4.6: Operators</vt:lpstr>
      <vt:lpstr>Lesson 4.6: Operators</vt:lpstr>
      <vt:lpstr>Lesson 4.6: Operators</vt:lpstr>
      <vt:lpstr>Lesson 4.7:  Matching X Letters</vt:lpstr>
      <vt:lpstr>Lesson 4.7:  Matching X Letters</vt:lpstr>
      <vt:lpstr>Lesson 4.7:  Matching X Letters</vt:lpstr>
      <vt:lpstr>Lesson 4.7:  Matching X Letters</vt:lpstr>
      <vt:lpstr>Lesson 4.7:  Matching X Letters</vt:lpstr>
      <vt:lpstr>Lesson 4.7:  Matching X Letters</vt:lpstr>
      <vt:lpstr>Lesson 4.7:  Matching X Letters</vt:lpstr>
      <vt:lpstr>Lesson 4.7:  Matching X Letters</vt:lpstr>
      <vt:lpstr>Lesson 4.7:  Matching X Letters</vt:lpstr>
      <vt:lpstr>Lesson 4.7:  Matching X Letters</vt:lpstr>
      <vt:lpstr>Lesson 4.7:  Matching X Letters</vt:lpstr>
      <vt:lpstr>Lesson 4.8: Example</vt:lpstr>
      <vt:lpstr>Lesson 4.8: Example</vt:lpstr>
      <vt:lpstr>Lesson 4.8: Example</vt:lpstr>
      <vt:lpstr>Lesson 4.8: Example</vt:lpstr>
      <vt:lpstr>Lesson 4.8: Example</vt:lpstr>
      <vt:lpstr>Lesson 4.8: Example</vt:lpstr>
      <vt:lpstr>Lesson 4.8: Example</vt:lpstr>
      <vt:lpstr>Lesson 4.9:  Regexp Continuing Education</vt:lpstr>
      <vt:lpstr>Exercise 4: Real Life Stuff</vt:lpstr>
      <vt:lpstr>Lesson 5: Super-basic AWK</vt:lpstr>
      <vt:lpstr>Lesson 5.1: What is AWK?</vt:lpstr>
      <vt:lpstr>Lesson 5.2: AWK Syntax</vt:lpstr>
      <vt:lpstr>Lesson 5.3: AWK Field Separator</vt:lpstr>
      <vt:lpstr>Lesson 5.4: Accessing AWK Fields</vt:lpstr>
      <vt:lpstr>Lesson 5.4: Accessing AWK Fields</vt:lpstr>
      <vt:lpstr>Lesson 5.4: Accessing AWK Fields</vt:lpstr>
      <vt:lpstr>Lesson 5.5: AWK Conditions</vt:lpstr>
      <vt:lpstr>Lesson 5.5: AWK Conditions</vt:lpstr>
      <vt:lpstr>Exercise 5</vt:lpstr>
      <vt:lpstr>Lesson 5.6:  AWK Continuing Education</vt:lpstr>
      <vt:lpstr>Closing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UNIX</dc:title>
  <dc:creator>Mann, Carla [GDCBS]</dc:creator>
  <cp:lastModifiedBy>Mann, Carla [GDCBS]</cp:lastModifiedBy>
  <cp:revision>59</cp:revision>
  <dcterms:created xsi:type="dcterms:W3CDTF">2017-03-01T21:17:29Z</dcterms:created>
  <dcterms:modified xsi:type="dcterms:W3CDTF">2017-03-02T23:02:22Z</dcterms:modified>
</cp:coreProperties>
</file>