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B06382-4D17-4632-8A0E-10638014AC86}">
  <a:tblStyle styleId="{18B06382-4D17-4632-8A0E-10638014AC8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686da86ce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686da86ce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686da86ce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686da86ce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686da86ce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686da86ce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686da86ce_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686da86ce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686da86ce_5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686da86ce_5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686da86ce_5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686da86ce_5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86da86ce_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686da86ce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686da86c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686da86c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686da86c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686da86c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686da86ce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686da86ce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86da86c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686da86c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686da86c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686da86c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686da86ce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686da86ce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686da86c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686da86c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686da86c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686da86c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686da86ce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686da86ce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686da86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686da86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686da86c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686da86c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686da86c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686da86c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686da86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686da8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686da86c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686da86c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686da86c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686da86c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686da86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686da86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686da86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686da86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686da86c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686da86c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lockdown on COVID-19 in England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Davies, Rosanna Barnard, Chris Jarvis, John Edmunds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LSHTM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235500" y="1152475"/>
            <a:ext cx="8520600" cy="3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Tier system only results in highest cumulative deaths (Slide 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Wales style lockdown reduces impact on health services and deaths more than Northern Ireland style lockdown (Slides 6-8)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School closure has a significant additional impact (Slide 6-8)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 of lockdown on deaths becomes more apparent after the lockdown has finished (Slide 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highest incidence tier 3 areas, we see a smaller effect of lockdown. (Slide 6-7)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p23"/>
          <p:cNvGraphicFramePr/>
          <p:nvPr/>
        </p:nvGraphicFramePr>
        <p:xfrm>
          <a:off x="4763" y="167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{18B06382-4D17-4632-8A0E-10638014AC86}</a:tableStyleId>
              </a:tblPr>
              <a:tblGrid>
                <a:gridCol w="1238250"/>
                <a:gridCol w="1076325"/>
                <a:gridCol w="962025"/>
                <a:gridCol w="962025"/>
                <a:gridCol w="981075"/>
                <a:gridCol w="1057275"/>
                <a:gridCol w="952500"/>
                <a:gridCol w="952500"/>
                <a:gridCol w="9525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indicator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England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East of England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London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Midlands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North East and Yorkshire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North West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South East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South West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Admissions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189,000 (183,000 - 195,000)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20,400 (19,000 - 22,300)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22,900 (22,200 - 23,800)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42,000 (38,300 - 44,000)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28,600 (25,900 - 31,500)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33,800 (32,700 - 34,800)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21,200 (19,200 - 23,300)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19,800 (18,400 - 22,900)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Deaths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30,700 (29,100 - 32,300)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3,830 (3,460 - 4,420)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1,860 (1,760 - 1,960)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6,400 (5,810 - 7,280)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6,150 (5,350 - 7,290)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6,350 (6,060 - 6,660)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2,530 (2,320 - 2,840)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3,020 (2,820 - 3,900)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Peak ICU (rel. W1)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74% (71 - 78%)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156% (147 - 172%)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43% (41 - 47%)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76% (63 - 82%)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101% (90 - 109%)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125% (121 - 128%)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79% (67 - 91%)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211% (193 - 240%)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Peak ICU requirement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2,380 (2,300 - 2,500)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361 (341 - 399)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575 (539 - 625)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421 (350 - 454)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389 (348 - 418)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421 (408 - 430)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240 (202 - 277)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242 (221 - 275)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in Tier 2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12 (11 - 13)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12 (8 - 12)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16 (16 - 16)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16 (16 - 16)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12 (7 - 12)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 (7 - 10)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16 (16 - 16)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 (7 - 8)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in Tier 3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 (2 - 4)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(4 - 8)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8 (8 - 8)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in lockdown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of high ICU occupancy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 (10 - 10)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14 (13 - 15)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 (9 - 11)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12 (10 - 12)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13 (13 - 13)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 (9 - 12)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15 (14 - 15)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results: Tier system only</a:t>
            </a:r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408800" y="96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All figures are from 1st Oct 2020 to 31st March 2021</a:t>
            </a:r>
            <a:endParaRPr sz="2000"/>
          </a:p>
        </p:txBody>
      </p:sp>
      <p:sp>
        <p:nvSpPr>
          <p:cNvPr id="121" name="Google Shape;121;p23"/>
          <p:cNvSpPr txBox="1"/>
          <p:nvPr/>
        </p:nvSpPr>
        <p:spPr>
          <a:xfrm>
            <a:off x="1256100" y="2039425"/>
            <a:ext cx="23967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← total COVID hospital admissions</a:t>
            </a:r>
            <a:endParaRPr sz="1200"/>
          </a:p>
        </p:txBody>
      </p:sp>
      <p:sp>
        <p:nvSpPr>
          <p:cNvPr id="122" name="Google Shape;122;p23"/>
          <p:cNvSpPr txBox="1"/>
          <p:nvPr/>
        </p:nvSpPr>
        <p:spPr>
          <a:xfrm>
            <a:off x="1256100" y="2364075"/>
            <a:ext cx="36021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← total COVID deaths (within 28 days of positive test)</a:t>
            </a:r>
            <a:endParaRPr sz="1200"/>
          </a:p>
        </p:txBody>
      </p:sp>
      <p:sp>
        <p:nvSpPr>
          <p:cNvPr id="123" name="Google Shape;123;p23"/>
          <p:cNvSpPr txBox="1"/>
          <p:nvPr/>
        </p:nvSpPr>
        <p:spPr>
          <a:xfrm>
            <a:off x="1256100" y="3781675"/>
            <a:ext cx="66318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← number of weeks during which ICU requirement is 50% or greater than peak in first wave</a:t>
            </a:r>
            <a:endParaRPr sz="1200"/>
          </a:p>
        </p:txBody>
      </p:sp>
      <p:sp>
        <p:nvSpPr>
          <p:cNvPr id="124" name="Google Shape;124;p23"/>
          <p:cNvSpPr txBox="1"/>
          <p:nvPr/>
        </p:nvSpPr>
        <p:spPr>
          <a:xfrm>
            <a:off x="1256100" y="2667663"/>
            <a:ext cx="66318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← peak ICU requirement for COVID patients, relative to peak occupancy in first wave</a:t>
            </a:r>
            <a:endParaRPr sz="1200"/>
          </a:p>
        </p:txBody>
      </p:sp>
      <p:sp>
        <p:nvSpPr>
          <p:cNvPr id="125" name="Google Shape;125;p23"/>
          <p:cNvSpPr txBox="1"/>
          <p:nvPr/>
        </p:nvSpPr>
        <p:spPr>
          <a:xfrm>
            <a:off x="1256100" y="2910550"/>
            <a:ext cx="46668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← peak ICU requirement for COVID patients, in number of beds needed</a:t>
            </a:r>
            <a:endParaRPr sz="1200"/>
          </a:p>
        </p:txBody>
      </p:sp>
      <p:sp>
        <p:nvSpPr>
          <p:cNvPr id="126" name="Google Shape;126;p23"/>
          <p:cNvSpPr txBox="1"/>
          <p:nvPr/>
        </p:nvSpPr>
        <p:spPr>
          <a:xfrm>
            <a:off x="1256100" y="3245450"/>
            <a:ext cx="4666800" cy="4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← weeks spent in tier 2, tier 3, or lockdown</a:t>
            </a:r>
            <a:endParaRPr sz="1200"/>
          </a:p>
        </p:txBody>
      </p:sp>
      <p:sp>
        <p:nvSpPr>
          <p:cNvPr id="127" name="Google Shape;127;p23"/>
          <p:cNvSpPr txBox="1"/>
          <p:nvPr/>
        </p:nvSpPr>
        <p:spPr>
          <a:xfrm>
            <a:off x="1220500" y="1377650"/>
            <a:ext cx="78531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↓all England</a:t>
            </a:r>
            <a:r>
              <a:rPr lang="en" sz="1100">
                <a:solidFill>
                  <a:schemeClr val="dk1"/>
                </a:solidFill>
              </a:rPr>
              <a:t>↓          </a:t>
            </a:r>
            <a:r>
              <a:rPr lang="en" sz="1100">
                <a:solidFill>
                  <a:schemeClr val="dk1"/>
                </a:solidFill>
              </a:rPr>
              <a:t>↓↓↓                                                     NHS England regions                                                                 ↓↓↓</a:t>
            </a:r>
            <a:endParaRPr sz="1200"/>
          </a:p>
        </p:txBody>
      </p:sp>
      <p:sp>
        <p:nvSpPr>
          <p:cNvPr id="128" name="Google Shape;128;p23"/>
          <p:cNvSpPr txBox="1"/>
          <p:nvPr/>
        </p:nvSpPr>
        <p:spPr>
          <a:xfrm>
            <a:off x="333650" y="4328125"/>
            <a:ext cx="7853100" cy="619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Note: Our model produces results at the level of NHS England regions, not at individual local authorities. This means that indicators for the number of weeks spent in Tier 2 / Tier 3 should be taken as approximate, and interpreted as an </a:t>
            </a:r>
            <a:r>
              <a:rPr b="1" lang="en" sz="1100"/>
              <a:t>average</a:t>
            </a:r>
            <a:r>
              <a:rPr lang="en" sz="1100"/>
              <a:t> across the whole NHS England region, not the number of weeks that any particular local authority spends in Tier 2 / 3.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24"/>
          <p:cNvGraphicFramePr/>
          <p:nvPr/>
        </p:nvGraphicFramePr>
        <p:xfrm>
          <a:off x="9513" y="167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{18B06382-4D17-4632-8A0E-10638014AC86}</a:tableStyleId>
              </a:tblPr>
              <a:tblGrid>
                <a:gridCol w="1238250"/>
                <a:gridCol w="1076325"/>
                <a:gridCol w="962025"/>
                <a:gridCol w="962025"/>
                <a:gridCol w="981075"/>
                <a:gridCol w="1057275"/>
                <a:gridCol w="952500"/>
                <a:gridCol w="952500"/>
                <a:gridCol w="9525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indicator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England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East of England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London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Midlands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North East and Yorkshire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North West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South East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South West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Admissions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189,000 (183,000 - 195,000)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20,400 (19,000 - 22,300)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22,900 (22,200 - 23,800)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42,000 (38,300 - 44,000)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28,600 (25,900 - 31,500)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33,800 (32,700 - 34,800)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21,200 (19,200 - 23,300)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19,800 (18,400 - 22,900)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Deaths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30,700 (29,100 - 32,300)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3,830 (3,460 - 4,420)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1,860 (1,760 - 1,960)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6,400 (5,810 - 7,280)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6,150 (5,350 - 7,290)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6,350 (6,060 - 6,660)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2,530 (2,320 - 2,840)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3,020 (2,820 - 3,900)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Peak ICU (rel. W1)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74% (71 - 78%)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156% (147 - 172%)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43% (41 - 47%)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76% (63 - 82%)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101% (90 - 109%)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125% (121 - 128%)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79% (67 - 91%)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211% (193 - 240%)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Peak ICU requirement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2,380 (2,300 - 2,500)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361 (341 - 399)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575 (539 - 625)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421 (350 - 454)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389 (348 - 418)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421 (408 - 430)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240 (202 - 277)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242 (221 - 275)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in Tier 2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12 (11 - 13)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12 (8 - 12)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16 (16 - 16)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16 (16 - 16)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12 (7 - 12)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 (7 - 10)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16 (16 - 16)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 (7 - 8)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in Tier 3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 (2 - 4)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(4 - 8)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8 (8 - 8)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in lockdown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of high ICU occupancy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 (10 - 10)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14 (13 - 15)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 (9 - 11)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12 (10 - 12)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13 (13 - 13)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 (9 - 12)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15 (14 - 15)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results: Tier system only</a:t>
            </a:r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408800" y="96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All figures are from 1st Oct 2020 to 31st March 2021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results: NI strength lockdown, schools open</a:t>
            </a:r>
            <a:endParaRPr/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408800" y="96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All figures are from 1st Oct 2020 to 31st March 2021</a:t>
            </a:r>
            <a:endParaRPr sz="2000"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4763" y="167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{18B06382-4D17-4632-8A0E-10638014AC86}</a:tableStyleId>
              </a:tblPr>
              <a:tblGrid>
                <a:gridCol w="1238250"/>
                <a:gridCol w="1076325"/>
                <a:gridCol w="962025"/>
                <a:gridCol w="962025"/>
                <a:gridCol w="981075"/>
                <a:gridCol w="1057275"/>
                <a:gridCol w="952500"/>
                <a:gridCol w="952500"/>
                <a:gridCol w="9525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indicator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England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East of England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London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Midlands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North East and Yorkshire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North West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South East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South West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Admissions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161,000 (157,000 - 165,000)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19,500 (18,000 - 22,300)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18,000 (17,400 - 18,900)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33,500 (31,500 - 35,000)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23,700 (22,200 - 25,900)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30,200 (29,400 - 30,900)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16,400 (14,300 - 18,700)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19,700 (18,300 - 22,100)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Deaths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26,100 (25,100 - 27,400)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3,710 (3,300 - 4,430)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1,440 (1,360 - 1,530)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5,030 (4,640 - 5,780)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5,140 (4,610 - 5,940)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5,700 (5,400 - 5,870)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1,820 (1,620 - 2,140)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3,000 (2,810 - 3,620)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Peak ICU (rel. W1)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51% (49 - 53%)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119% (110 - 136%)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26% (24 - 28%)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47% (40 - 51%)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89% (81 - 98%)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121% (117 - 124%)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53% (47 - 62%)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159% (143 - 180%)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Peak ICU requirement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1,630 (1,580 - 1,700)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276 (255 - 315)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339 (311 - 374)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262 (222 - 280)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342 (310 - 377)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407 (393 - 418)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162 (142 - 187)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182 (163 - 206)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in Tier 2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 (8 - 11)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16 (13 - 17)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 (10 - 14)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 (5 - 11)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 (3 - 7)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 (1 - 6)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12 (8 - 12)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13 (9 - 17)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in Tier 3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(0 - 1)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(0 - 1)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 (0 - 2)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in lockdown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of high ICU occupancy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 (0 - 2)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18 (17 - 18)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(0 - 1)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8 (7 - 9)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 (10 - 10)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 (0 - 8)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19 (18 - 20)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results: NI strength lockdown, schools closed</a:t>
            </a:r>
            <a:endParaRPr/>
          </a:p>
        </p:txBody>
      </p:sp>
      <p:sp>
        <p:nvSpPr>
          <p:cNvPr id="148" name="Google Shape;148;p26"/>
          <p:cNvSpPr txBox="1"/>
          <p:nvPr>
            <p:ph type="title"/>
          </p:nvPr>
        </p:nvSpPr>
        <p:spPr>
          <a:xfrm>
            <a:off x="408800" y="96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All figures are from 1st Oct 2020 to 31st March 2021</a:t>
            </a:r>
            <a:endParaRPr sz="2000"/>
          </a:p>
        </p:txBody>
      </p:sp>
      <p:graphicFrame>
        <p:nvGraphicFramePr>
          <p:cNvPr id="149" name="Google Shape;149;p26"/>
          <p:cNvGraphicFramePr/>
          <p:nvPr/>
        </p:nvGraphicFramePr>
        <p:xfrm>
          <a:off x="4750" y="167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{18B06382-4D17-4632-8A0E-10638014AC86}</a:tableStyleId>
              </a:tblPr>
              <a:tblGrid>
                <a:gridCol w="1238250"/>
                <a:gridCol w="1076325"/>
                <a:gridCol w="962025"/>
                <a:gridCol w="962025"/>
                <a:gridCol w="981075"/>
                <a:gridCol w="1057275"/>
                <a:gridCol w="952500"/>
                <a:gridCol w="952500"/>
                <a:gridCol w="9525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indicator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England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East of England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London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Midlands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North East and Yorkshire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North West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South East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South West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Admissions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129,000 (126,000 - 133,000)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17,200 (16,000 - 19,700)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15,400 (15,000 - 16,000)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23,000 (20,100 - 24,500)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17,900 (16,300 - 19,000)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24,300 (23,700 - 24,900)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12,900 (11,000 - 14,900)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17,900 (16,600 - 20,900)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Deaths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20,400 (19,600 - 21,300)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3,220 (2,870 - 3,850)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1,210 (1,150 - 1,270)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3,370 (3,030 - 3,700)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3,820 (3,490 - 4,250)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4,540 (4,340 - 4,730)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1,360 (1,190 - 1,620)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2,670 (2,490 - 3,480)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Peak ICU (rel. W1)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47% (46 - 49%)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105% (96 - 123%)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24% (22 - 26%)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43% (38 - 46%)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85% (77 - 93%)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119% (115 - 122%)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50% (44 - 58%)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141% (127 - 173%)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Peak ICU requirement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1,530 (1,480 - 1,590)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242 (222 - 284)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315 (293 - 346)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239 (208 - 256)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329 (298 - 360)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400 (385 - 411)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152 (134 - 175)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162 (145 - 198)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in Tier 2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 (5 - 8)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15 (14 - 15)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 (2 - 3)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 (1 - 3)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 (2 - 3)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 (1 - 2)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 (5 - 9)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16 (15 - 17)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in Tier 3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(0 - 1)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 (0 - 2)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in lockdown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of high ICU occupancy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14 (12 - 15)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 (5 - 6)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8 (8 - 8)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 (0 - 5)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19 (18 - 21)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results: Wales strength lockdown, schools open</a:t>
            </a:r>
            <a:endParaRPr/>
          </a:p>
        </p:txBody>
      </p:sp>
      <p:sp>
        <p:nvSpPr>
          <p:cNvPr id="155" name="Google Shape;155;p27"/>
          <p:cNvSpPr txBox="1"/>
          <p:nvPr>
            <p:ph type="title"/>
          </p:nvPr>
        </p:nvSpPr>
        <p:spPr>
          <a:xfrm>
            <a:off x="408800" y="96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All figures are from 1st Oct 2020 to 31st March 2021</a:t>
            </a:r>
            <a:endParaRPr sz="2000"/>
          </a:p>
        </p:txBody>
      </p:sp>
      <p:graphicFrame>
        <p:nvGraphicFramePr>
          <p:cNvPr id="156" name="Google Shape;156;p27"/>
          <p:cNvGraphicFramePr/>
          <p:nvPr/>
        </p:nvGraphicFramePr>
        <p:xfrm>
          <a:off x="4763" y="167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{18B06382-4D17-4632-8A0E-10638014AC86}</a:tableStyleId>
              </a:tblPr>
              <a:tblGrid>
                <a:gridCol w="1238250"/>
                <a:gridCol w="1085850"/>
                <a:gridCol w="971550"/>
                <a:gridCol w="962025"/>
                <a:gridCol w="981075"/>
                <a:gridCol w="1057275"/>
                <a:gridCol w="962025"/>
                <a:gridCol w="914400"/>
                <a:gridCol w="962025"/>
              </a:tblGrid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indicator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England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East of England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London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Midlands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North East and Yorkshire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North West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South East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South West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Admissions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129,000 (125,000 - 134,000)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17,300 (16,000 - 20,000)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13,300 (12,700 - 14,200)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25,700 (21,800 - 27,300)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19,800 (18,100 - 21,200)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23,700 (23,000 - 24,300)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10,700 (8,530 - 13,100)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18,200 (16,700 - 21,400)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Deaths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20,700 (19,800 - 21,800)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3,240 (2,860 - 3,920)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1,050 (971 - 1,120)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3,770 (3,290 - 4,250)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4,240 (3,840 - 4,740)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4,410 (4,200 - 4,640)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1,090 (898 - 1,380)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2,710 (2,530 - 3,590)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Peak ICU (rel. W1)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47% (46 - 49%)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106% (97 - 124%)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23% (21 - 25%)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44% (38 - 47%)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86% (78 - 95%)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119% (114 - 122%)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48% (39 - 58%)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143% (128 - 175%)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Peak ICU requirement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1,530 (1,470 - 1,590)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244 (224 - 286)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306 (282 - 337)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241 (208 - 258)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331 (300 - 364)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399 (385 - 411)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147 (118 - 175)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164 (147 - 200)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in Tier 2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 (5 - 8)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15 (14 - 16)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 (2 - 3)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 (1 - 3)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 (2 - 3)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 (1 - 2)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 (2 - 7)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16 (15 - 17)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in Tier 3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(0 - 1)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 (0 - 2)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in lockdown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of high ICU occupancy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13 (11 - 16)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 (6 - 7)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8 (8 - 8)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(0 - 3)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21 (18 - 21)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80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results: Wales strength lockdown, schools closed</a:t>
            </a:r>
            <a:endParaRPr/>
          </a:p>
        </p:txBody>
      </p:sp>
      <p:sp>
        <p:nvSpPr>
          <p:cNvPr id="162" name="Google Shape;162;p28"/>
          <p:cNvSpPr txBox="1"/>
          <p:nvPr>
            <p:ph type="title"/>
          </p:nvPr>
        </p:nvSpPr>
        <p:spPr>
          <a:xfrm>
            <a:off x="408800" y="96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All figures are from 1st Oct 2020 to 31st March 2021</a:t>
            </a:r>
            <a:endParaRPr sz="2000"/>
          </a:p>
        </p:txBody>
      </p:sp>
      <p:graphicFrame>
        <p:nvGraphicFramePr>
          <p:cNvPr id="163" name="Google Shape;163;p28"/>
          <p:cNvGraphicFramePr/>
          <p:nvPr/>
        </p:nvGraphicFramePr>
        <p:xfrm>
          <a:off x="4750" y="167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{18B06382-4D17-4632-8A0E-10638014AC86}</a:tableStyleId>
              </a:tblPr>
              <a:tblGrid>
                <a:gridCol w="1257300"/>
                <a:gridCol w="1009650"/>
                <a:gridCol w="990600"/>
                <a:gridCol w="990600"/>
                <a:gridCol w="1000125"/>
                <a:gridCol w="1085850"/>
                <a:gridCol w="981075"/>
                <a:gridCol w="838200"/>
                <a:gridCol w="981075"/>
              </a:tblGrid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indicator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England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East of England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London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Midlands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North East and Yorkshire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North West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South East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South West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Admissions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100,000 (97,700 - 104,000)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14,600 (13,500 - 16,300)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11,000 (10,500 - 11,600)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16,100 (13,800 - 17,300)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15,100 (13,700 - 16,000)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20,000 (19,400 - 20,400)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7,390 (5,810 - 8,950)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16,100 (14,700 - 18,900)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Deaths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16,000 (15,400 - 16,700)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2,620 (2,360 - 3,160)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852 (802 - 908)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2,380 (2,090 - 2,580)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3,220 (2,920 - 3,490)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3,720 (3,560 - 3,860)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741 (613 - 920)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2,330 (2,140 - 2,960)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Peak ICU (rel. W1)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46% (45 - 48%)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106% (97 - 125%)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23% (21 - 25%)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42% (37 - 45%)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84% (77 - 92%)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118% (113 - 121%)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36% (26 - 46%)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145% (129 - 174%)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Peak ICU requirement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1,490 (1,440 - 1,550)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247 (225 - 290)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299 (277 - 329)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234 (203 - 249)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325 (295 - 355)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397 (381 - 409)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108 (78.9 - 138)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166 (147 - 199)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in Tier 2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 (4 - 6)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 (10 - 12)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 (2 - 3)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 (1 - 3)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 (2 - 3)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 (1 - 2)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 (0 - 3)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13 (12 - 14)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in Tier 3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(0 - 1)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(0 - 1)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 (0 - 2)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in lockdown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 (4 - 4)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Weeks of high ICU occupancy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8 (8 - 10)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 (5 - 6)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 (7 - 8)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 (0 - 0)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14 (13 - 15)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Details of methods are given in following slides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509300" y="101850"/>
            <a:ext cx="8321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Comparison of Google Mobility data to contact rates (</a:t>
            </a:r>
            <a:r>
              <a:rPr lang="en" sz="1800">
                <a:solidFill>
                  <a:schemeClr val="dk1"/>
                </a:solidFill>
              </a:rPr>
              <a:t>CoMix)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 rotWithShape="1">
          <a:blip r:embed="rId3">
            <a:alphaModFix/>
          </a:blip>
          <a:srcRect b="50144" l="0" r="0" t="0"/>
          <a:stretch/>
        </p:blipFill>
        <p:spPr>
          <a:xfrm>
            <a:off x="3146175" y="579750"/>
            <a:ext cx="5684524" cy="21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117525" y="655225"/>
            <a:ext cx="3069300" cy="4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Home contacts and school contacts followed a clear pattern over time. Home contacts have not changed much since March, while school contacts follow when schools have been open or closed.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509300" y="101850"/>
            <a:ext cx="8321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Comparison of Google Mobility data to contact rates (CoMix)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175" y="579750"/>
            <a:ext cx="5684514" cy="425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117525" y="655225"/>
            <a:ext cx="3069300" cy="4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Home contacts and school contacts followed a clear pattern over time. Home contacts have not changed much since March, while school contacts follow when schools have been open or closed.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Workplace and “other” contacts (leisure, retail, etc) have followed a more complex pattern over time (not shown), but are strongly associated with Google Mobility indices.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7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14550"/>
            <a:ext cx="8520600" cy="3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</a:t>
            </a:r>
            <a:r>
              <a:rPr lang="en"/>
              <a:t>sults: </a:t>
            </a:r>
            <a:r>
              <a:rPr lang="en"/>
              <a:t>Effect of Alert Level on mobility, as measured by 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 Model fit to current epidemic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of Welsh “firebreak” &amp; Northern Irish “circuit-breaker” lockdowns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 Projected impact of Northern Ireland-strength lockdown (with and without school closures)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 Projected impact of Wales-strength lockdown (with and without school closures)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 Cumulative deaths in England for different scenarios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Appendices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509300" y="101850"/>
            <a:ext cx="8321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Mobility over time by Tier, as measured by Google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75" y="745975"/>
            <a:ext cx="7099051" cy="42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/>
        </p:nvSpPr>
        <p:spPr>
          <a:xfrm>
            <a:off x="509300" y="101850"/>
            <a:ext cx="8321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Mobility over time in Northern Ireland, as measured by Google</a:t>
            </a:r>
            <a:endParaRPr sz="1800"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7525"/>
            <a:ext cx="7506825" cy="450357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 txBox="1"/>
          <p:nvPr/>
        </p:nvSpPr>
        <p:spPr>
          <a:xfrm>
            <a:off x="7119425" y="173150"/>
            <a:ext cx="15684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….. </a:t>
            </a:r>
            <a:r>
              <a:rPr lang="en" sz="900"/>
              <a:t>Lockdown started</a:t>
            </a:r>
            <a:endParaRPr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/>
        </p:nvSpPr>
        <p:spPr>
          <a:xfrm>
            <a:off x="509300" y="101850"/>
            <a:ext cx="8321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Change in mobility after lockdown in Northern Ireland</a:t>
            </a:r>
            <a:endParaRPr sz="1700"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50" y="615025"/>
            <a:ext cx="7099051" cy="42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 txBox="1"/>
          <p:nvPr/>
        </p:nvSpPr>
        <p:spPr>
          <a:xfrm>
            <a:off x="7730525" y="341175"/>
            <a:ext cx="13728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---- </a:t>
            </a:r>
            <a:r>
              <a:rPr lang="en" sz="1000"/>
              <a:t>Mean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95% CI</a:t>
            </a:r>
            <a:endParaRPr sz="1000"/>
          </a:p>
        </p:txBody>
      </p:sp>
      <p:sp>
        <p:nvSpPr>
          <p:cNvPr id="204" name="Google Shape;204;p34"/>
          <p:cNvSpPr txBox="1"/>
          <p:nvPr/>
        </p:nvSpPr>
        <p:spPr>
          <a:xfrm>
            <a:off x="7837500" y="655775"/>
            <a:ext cx="229200" cy="136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/>
        </p:nvSpPr>
        <p:spPr>
          <a:xfrm>
            <a:off x="509300" y="101850"/>
            <a:ext cx="8321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Mobility over time in Wales, as measured by Google</a:t>
            </a:r>
            <a:endParaRPr sz="1800"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2150"/>
            <a:ext cx="7099051" cy="42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/>
        </p:nvSpPr>
        <p:spPr>
          <a:xfrm>
            <a:off x="6803650" y="328650"/>
            <a:ext cx="18486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….. </a:t>
            </a:r>
            <a:r>
              <a:rPr lang="en" sz="900">
                <a:solidFill>
                  <a:schemeClr val="dk1"/>
                </a:solidFill>
              </a:rPr>
              <a:t>Lockdown started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/>
        </p:nvSpPr>
        <p:spPr>
          <a:xfrm>
            <a:off x="509300" y="101850"/>
            <a:ext cx="8321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Change in mobility after lockdown in </a:t>
            </a:r>
            <a:r>
              <a:rPr lang="en" sz="1700">
                <a:solidFill>
                  <a:schemeClr val="dk1"/>
                </a:solidFill>
              </a:rPr>
              <a:t>Wales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2150"/>
            <a:ext cx="7187681" cy="425894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6"/>
          <p:cNvSpPr txBox="1"/>
          <p:nvPr/>
        </p:nvSpPr>
        <p:spPr>
          <a:xfrm>
            <a:off x="7730525" y="341175"/>
            <a:ext cx="13728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---- </a:t>
            </a:r>
            <a:r>
              <a:rPr lang="en" sz="1000"/>
              <a:t>Mean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95% CI</a:t>
            </a:r>
            <a:endParaRPr sz="1000"/>
          </a:p>
        </p:txBody>
      </p:sp>
      <p:sp>
        <p:nvSpPr>
          <p:cNvPr id="219" name="Google Shape;219;p36"/>
          <p:cNvSpPr txBox="1"/>
          <p:nvPr/>
        </p:nvSpPr>
        <p:spPr>
          <a:xfrm>
            <a:off x="7837500" y="655775"/>
            <a:ext cx="229200" cy="136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Summary of Welsh “firebreak” lockdown 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Monday 19th October: “firebreak” lockdown announced from Friday 23rd to Monday 9th November 2020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Stay at home and work at home where possible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Indoor and outdoor gatherings with other households banned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Non-essential retail, leisure, hospitality and tourism required to close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Primary schools and years 7 and 8 in secondary schools return on Monday 2nd November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All school students return on Monday 9th November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Universities to continue providing a blend of online and in-person teaching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Summary of Northern Irish “circuit breaker” lockdown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688075"/>
            <a:ext cx="8520600" cy="28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Wednesday 14th October: “circuit breaker” lockdown announced from Friday 16th October 2020 for four weeks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Avoid unnecessary travel and work from home where possible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Household bubbles limited to 10 people from 2 households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No overnight stays across households unless in a bubble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Closure of hospitality sector except for food takeaway and deliveries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Closure of close contact services such as hairdressers and beauticians except for essential health interventions and therapeutics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Schools closing from Monday 19th October and returning on Monday 2nd November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Universities and further education continue delivering distance learning with only essential face to face learning taking place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509300" y="101850"/>
            <a:ext cx="8321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Effect of Alert Level on mobility, as measured by Google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449" y="579750"/>
            <a:ext cx="7607090" cy="456375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6074800" y="2798350"/>
            <a:ext cx="3292800" cy="15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Highlighted numbers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show the % change in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visits relative to tier 1.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509300" y="101850"/>
            <a:ext cx="8321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LSHTM m</a:t>
            </a:r>
            <a:r>
              <a:rPr lang="en" sz="2000"/>
              <a:t>odel fit to current epidemic data (black dots),</a:t>
            </a:r>
            <a:br>
              <a:rPr lang="en" sz="2000"/>
            </a:br>
            <a:r>
              <a:rPr lang="en" sz="2000"/>
              <a:t>with projections (red lines) by NHS England region</a:t>
            </a:r>
            <a:endParaRPr sz="20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0425"/>
            <a:ext cx="8839196" cy="3536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Welsh “firebreak” &amp; Northern Irish “circuit-breaker” lockdowns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665400"/>
            <a:ext cx="8520600" cy="29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Northern Ireland: two-household bubbles and overnight stays within bubbles allowed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Wales: no indoor or outdoor gatherings with other households allowed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Greater restrictions for non-essential retail, leisure, hospitality and tourism in Wales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Scenarios modelled here: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Northern Ireland strength lockdown for 4 weeks, starting on Nov 2nd, based on an analysis of the impact of the NI lockdown on mobility as measured by Google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Wales strength lockdown based on impact of lockdown on mobility in Wales, starting on Nov 2nd for 4 weeks.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Both of the above are modelled with / without school closure.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6025"/>
            <a:ext cx="8839203" cy="441960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509300" y="101850"/>
            <a:ext cx="8321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Projected impact of </a:t>
            </a:r>
            <a:r>
              <a:rPr lang="en" sz="1500"/>
              <a:t>Northern Ireland strength lockdown in England</a:t>
            </a:r>
            <a:endParaRPr sz="1500"/>
          </a:p>
        </p:txBody>
      </p:sp>
      <p:sp>
        <p:nvSpPr>
          <p:cNvPr id="87" name="Google Shape;87;p18"/>
          <p:cNvSpPr txBox="1"/>
          <p:nvPr/>
        </p:nvSpPr>
        <p:spPr>
          <a:xfrm>
            <a:off x="7092725" y="47075"/>
            <a:ext cx="2259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….. </a:t>
            </a:r>
            <a:r>
              <a:rPr lang="en" sz="900">
                <a:solidFill>
                  <a:schemeClr val="dk1"/>
                </a:solidFill>
              </a:rPr>
              <a:t>Tiers only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– – –  Lockdown, schools open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——– Lockdown, schools closed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509300" y="101850"/>
            <a:ext cx="8321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Projected impact</a:t>
            </a:r>
            <a:r>
              <a:rPr lang="en" sz="1500">
                <a:solidFill>
                  <a:schemeClr val="dk1"/>
                </a:solidFill>
              </a:rPr>
              <a:t> of Wales strength lockdown in England</a:t>
            </a:r>
            <a:endParaRPr sz="20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1175"/>
            <a:ext cx="8759851" cy="43799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6707550" y="0"/>
            <a:ext cx="2259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….. </a:t>
            </a:r>
            <a:r>
              <a:rPr lang="en" sz="900">
                <a:solidFill>
                  <a:schemeClr val="dk1"/>
                </a:solidFill>
              </a:rPr>
              <a:t>Tiers only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– – –  Lockdown, schools open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——– Lockdown, schools closed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50" y="579750"/>
            <a:ext cx="6584601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509300" y="101850"/>
            <a:ext cx="8321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Cumulative deaths in England for different scenarios</a:t>
            </a:r>
            <a:endParaRPr sz="2000"/>
          </a:p>
        </p:txBody>
      </p:sp>
      <p:sp>
        <p:nvSpPr>
          <p:cNvPr id="101" name="Google Shape;101;p20"/>
          <p:cNvSpPr txBox="1"/>
          <p:nvPr/>
        </p:nvSpPr>
        <p:spPr>
          <a:xfrm>
            <a:off x="6932050" y="738175"/>
            <a:ext cx="2076000" cy="4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Because projections go to the end of March, scenarios </a:t>
            </a:r>
            <a:r>
              <a:rPr lang="en" sz="1600">
                <a:solidFill>
                  <a:schemeClr val="dk1"/>
                </a:solidFill>
              </a:rPr>
              <a:t>appear</a:t>
            </a:r>
            <a:r>
              <a:rPr lang="en" sz="1600">
                <a:solidFill>
                  <a:schemeClr val="dk1"/>
                </a:solidFill>
              </a:rPr>
              <a:t> more similar for total deaths because of a “catch-up” effect.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If a vaccine becomes available earlier than March, the relative benefit of lockdown would be greater.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comparison to other SPI-M groups, our model is more optimistic on the trajectory of the epidemic under a “status quo” scenario (slide 11).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also more pessimistic on the impact of school closures compared to other groups: this is because we assume children are less susceptible to infection, which however has been borne out by household-based contact tracing studies.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