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1" r:id="rId14"/>
    <p:sldId id="290" r:id="rId15"/>
    <p:sldId id="268" r:id="rId16"/>
    <p:sldId id="269" r:id="rId17"/>
    <p:sldId id="270" r:id="rId18"/>
    <p:sldId id="271" r:id="rId19"/>
    <p:sldId id="272" r:id="rId20"/>
    <p:sldId id="277" r:id="rId21"/>
    <p:sldId id="285" r:id="rId22"/>
    <p:sldId id="273" r:id="rId23"/>
    <p:sldId id="274" r:id="rId24"/>
    <p:sldId id="276" r:id="rId25"/>
    <p:sldId id="279" r:id="rId26"/>
    <p:sldId id="280" r:id="rId27"/>
    <p:sldId id="281" r:id="rId28"/>
    <p:sldId id="286" r:id="rId29"/>
    <p:sldId id="288" r:id="rId30"/>
    <p:sldId id="287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26"/>
  </p:normalViewPr>
  <p:slideViewPr>
    <p:cSldViewPr snapToGrid="0" snapToObjects="1">
      <p:cViewPr varScale="1">
        <p:scale>
          <a:sx n="127" d="100"/>
          <a:sy n="127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CC55C5-3AE8-4299-988D-DFB8217A9B4E}" type="datetimeFigureOut">
              <a:rPr lang="en-GB" smtClean="0"/>
              <a:pPr/>
              <a:t>01/09/2024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5CC55C5-3AE8-4299-988D-DFB8217A9B4E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0021-9991(76)90041-3" TargetMode="External"/><Relationship Id="rId2" Type="http://schemas.openxmlformats.org/officeDocument/2006/relationships/hyperlink" Target="https://doi.org/10.1016/j.idm.2017.03.0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98/rspb.2015.0347" TargetMode="External"/><Relationship Id="rId4" Type="http://schemas.openxmlformats.org/officeDocument/2006/relationships/hyperlink" Target="https://doi.org/10.1063/1.274529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Continuous-time stochastic models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D3C6B3-BADF-4648-A434-020DA9574D2F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Modern Techniques in Modelling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 2: ODEs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discrete vs continuous </a:t>
                </a:r>
                <a:r>
                  <a:rPr i="1" dirty="0"/>
                  <a:t>time</a:t>
                </a:r>
              </a:p>
              <a:p>
                <a:pPr lvl="1"/>
                <a:r>
                  <a:rPr dirty="0"/>
                  <a:t>discrete vs continuous </a:t>
                </a:r>
                <a:r>
                  <a:rPr lang="en-GB" i="1" dirty="0"/>
                  <a:t>compartments</a:t>
                </a:r>
                <a:endParaRPr i="1" dirty="0"/>
              </a:p>
              <a:p>
                <a:pPr lvl="1"/>
                <a:r>
                  <a:rPr dirty="0"/>
                  <a:t>deterministic vs stochastic </a:t>
                </a:r>
                <a:r>
                  <a:rPr i="1" dirty="0"/>
                  <a:t>dynamics</a:t>
                </a:r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Continuous-time deterministic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i="1" dirty="0"/>
                  <a:t>time</a:t>
                </a:r>
              </a:p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lang="en-GB" i="1" dirty="0"/>
                  <a:t>compartments</a:t>
                </a:r>
                <a:endParaRPr i="1" dirty="0"/>
              </a:p>
              <a:p>
                <a:pPr lvl="1"/>
                <a:r>
                  <a:rPr b="1" dirty="0"/>
                  <a:t>deterministic</a:t>
                </a:r>
                <a:r>
                  <a:rPr dirty="0"/>
                  <a:t> vs stochastic </a:t>
                </a:r>
                <a:r>
                  <a:rPr i="1" dirty="0"/>
                  <a:t>dynamics</a:t>
                </a:r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Example 3: individual-based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discrete vs continuous </a:t>
            </a:r>
            <a:r>
              <a:rPr i="1" dirty="0"/>
              <a:t>time</a:t>
            </a:r>
          </a:p>
          <a:p>
            <a:pPr lvl="1"/>
            <a:r>
              <a:rPr dirty="0"/>
              <a:t>discrete vs continuous </a:t>
            </a:r>
            <a:r>
              <a:rPr i="1" dirty="0"/>
              <a:t>compartments</a:t>
            </a:r>
          </a:p>
          <a:p>
            <a:pPr lvl="1"/>
            <a:r>
              <a:rPr dirty="0"/>
              <a:t>deterministic vs stochastic </a:t>
            </a:r>
            <a:r>
              <a:rPr i="1" dirty="0"/>
              <a:t>dynamics</a:t>
            </a:r>
            <a:endParaRPr lang="en-US" i="1" dirty="0">
              <a:latin typeface="open sans" charset="0"/>
            </a:endParaRPr>
          </a:p>
          <a:p>
            <a:pPr lvl="1"/>
            <a:endParaRPr lang="en-US" i="1" dirty="0">
              <a:effectLst/>
              <a:latin typeface="open sans" charset="0"/>
            </a:endParaRPr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ts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T {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lambda &lt;- beta * I/N</a:t>
            </a:r>
            <a:br>
              <a:rPr lang="en-GB" sz="1800" dirty="0"/>
            </a:br>
            <a:endParaRPr lang="en-GB" sz="1800" dirty="0"/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	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N {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susceptible: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1-exp(-lambda·∆t) make infected.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Else-if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infected: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1-exp(-gamma·∆t) make susceptible.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Record population state</a:t>
            </a:r>
            <a:br>
              <a:rPr lang="en-GB" sz="1800" dirty="0"/>
            </a:b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endParaRPr lang="en-GB" sz="1800" dirty="0">
              <a:latin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Example 3: individual-based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b="1" dirty="0"/>
              <a:t>discrete</a:t>
            </a:r>
            <a:r>
              <a:rPr dirty="0"/>
              <a:t> vs continuous </a:t>
            </a:r>
            <a:r>
              <a:rPr i="1" dirty="0"/>
              <a:t>time</a:t>
            </a:r>
          </a:p>
          <a:p>
            <a:pPr lvl="1"/>
            <a:r>
              <a:rPr b="1" dirty="0"/>
              <a:t>discrete</a:t>
            </a:r>
            <a:r>
              <a:rPr dirty="0"/>
              <a:t> vs continuous </a:t>
            </a:r>
            <a:r>
              <a:rPr i="1" dirty="0"/>
              <a:t>compartments</a:t>
            </a:r>
          </a:p>
          <a:p>
            <a:pPr lvl="1"/>
            <a:r>
              <a:rPr dirty="0"/>
              <a:t>deterministic vs </a:t>
            </a:r>
            <a:r>
              <a:rPr b="1" dirty="0"/>
              <a:t>stochastic</a:t>
            </a:r>
            <a:r>
              <a:rPr dirty="0"/>
              <a:t> </a:t>
            </a:r>
            <a:r>
              <a:rPr i="1" dirty="0"/>
              <a:t>dynamics</a:t>
            </a:r>
            <a:endParaRPr lang="en-US" i="1" dirty="0">
              <a:latin typeface="open sans" charset="0"/>
            </a:endParaRPr>
          </a:p>
          <a:p>
            <a:pPr lvl="1"/>
            <a:endParaRPr lang="en-US" i="1" dirty="0">
              <a:effectLst/>
              <a:latin typeface="open sans" charset="0"/>
            </a:endParaRPr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ts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T {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lambda &lt;- beta * I/N</a:t>
            </a:r>
            <a:br>
              <a:rPr lang="en-GB" sz="1800" dirty="0"/>
            </a:br>
            <a:endParaRPr lang="en-GB" sz="1800" dirty="0"/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	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N {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susceptible: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1-exp(-lambda·∆t) make infected.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Else-if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infected: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1-exp(-gamma·∆t) make susceptible.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Record population state</a:t>
            </a:r>
            <a:br>
              <a:rPr lang="en-GB" sz="1800" dirty="0"/>
            </a:b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endParaRPr lang="en-GB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615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Event-based 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b="1" dirty="0"/>
              <a:t>discrete</a:t>
            </a:r>
            <a:r>
              <a:rPr dirty="0"/>
              <a:t> vs continuous </a:t>
            </a:r>
            <a:r>
              <a:rPr i="1" dirty="0"/>
              <a:t>time</a:t>
            </a:r>
          </a:p>
          <a:p>
            <a:pPr lvl="1"/>
            <a:r>
              <a:rPr b="1" dirty="0"/>
              <a:t>discrete</a:t>
            </a:r>
            <a:r>
              <a:rPr dirty="0"/>
              <a:t> vs continuous </a:t>
            </a:r>
            <a:r>
              <a:rPr i="1" dirty="0"/>
              <a:t>compartments</a:t>
            </a:r>
          </a:p>
          <a:p>
            <a:pPr lvl="1"/>
            <a:r>
              <a:rPr dirty="0"/>
              <a:t>deterministic vs </a:t>
            </a:r>
            <a:r>
              <a:rPr b="1" dirty="0"/>
              <a:t>stochastic</a:t>
            </a:r>
            <a:r>
              <a:rPr dirty="0"/>
              <a:t> </a:t>
            </a:r>
            <a:r>
              <a:rPr i="1" dirty="0"/>
              <a:t>dynamics</a:t>
            </a:r>
            <a:endParaRPr lang="en-US" i="1" dirty="0">
              <a:latin typeface="open sans" charset="0"/>
            </a:endParaRPr>
          </a:p>
          <a:p>
            <a:pPr lvl="1"/>
            <a:endParaRPr lang="en-US" i="1" dirty="0">
              <a:effectLst/>
              <a:latin typeface="open sans" charset="0"/>
            </a:endParaRPr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ts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T {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lambda &lt;- beta * I/N</a:t>
            </a:r>
            <a:br>
              <a:rPr lang="en-GB" sz="1800" dirty="0"/>
            </a:br>
            <a:endParaRPr lang="en-GB" sz="1800" dirty="0"/>
          </a:p>
          <a:p>
            <a:pPr marL="342991" lvl="1" indent="0">
              <a:buNone/>
            </a:pPr>
            <a:r>
              <a:rPr lang="en-GB" sz="1800" dirty="0">
                <a:effectLst/>
                <a:latin typeface="Courier New" panose="02070309020205020404" pitchFamily="49" charset="0"/>
              </a:rPr>
              <a:t>	For each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from 1 to N {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susceptible: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1-exp(-lambda·∆t) make infected.</a:t>
            </a:r>
            <a:br>
              <a:rPr lang="en-GB" sz="1800" dirty="0"/>
            </a:br>
            <a:r>
              <a:rPr lang="en-GB" sz="1800" dirty="0"/>
              <a:t>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Else-if individual </a:t>
            </a:r>
            <a:r>
              <a:rPr lang="en-GB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 is infected:</a:t>
            </a:r>
            <a:br>
              <a:rPr lang="en-GB" sz="1800" dirty="0"/>
            </a:br>
            <a:r>
              <a:rPr lang="en-GB" sz="1800" dirty="0"/>
              <a:t>		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with prob 1-exp(-gamma·∆t) make susceptible.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effectLst/>
                <a:latin typeface="Courier New" panose="02070309020205020404" pitchFamily="49" charset="0"/>
              </a:rPr>
              <a:t>Record population state</a:t>
            </a:r>
            <a:br>
              <a:rPr lang="en-GB" sz="1800" dirty="0"/>
            </a:br>
            <a:r>
              <a:rPr lang="en-GB" sz="1800" dirty="0">
                <a:effectLst/>
                <a:latin typeface="Courier New" panose="02070309020205020404" pitchFamily="49" charset="0"/>
              </a:rPr>
              <a:t>}</a:t>
            </a:r>
            <a:endParaRPr lang="en-GB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7626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Continuous-time stochastic models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Continuous-time stochastic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discrete vs </a:t>
            </a:r>
            <a:r>
              <a:rPr b="1"/>
              <a:t>continuous</a:t>
            </a:r>
            <a:r>
              <a:t> </a:t>
            </a:r>
            <a:r>
              <a:rPr i="1"/>
              <a:t>time</a:t>
            </a:r>
          </a:p>
          <a:p>
            <a:pPr lvl="1"/>
            <a:r>
              <a:t>discrete vs continuous </a:t>
            </a:r>
            <a:r>
              <a:rPr i="1"/>
              <a:t>compartments</a:t>
            </a:r>
          </a:p>
          <a:p>
            <a:pPr lvl="1"/>
            <a:r>
              <a:t>deterministic vs </a:t>
            </a:r>
            <a:r>
              <a:rPr b="1"/>
              <a:t>stochastic</a:t>
            </a:r>
            <a:r>
              <a:t> </a:t>
            </a:r>
            <a:r>
              <a:rPr i="1"/>
              <a:t>dynamics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Stochastic differential equations (SDEs)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i="1" dirty="0"/>
                  <a:t>time</a:t>
                </a:r>
              </a:p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i="1" dirty="0"/>
                  <a:t>compartments</a:t>
                </a:r>
              </a:p>
              <a:p>
                <a:pPr lvl="1"/>
                <a:r>
                  <a:rPr dirty="0"/>
                  <a:t>deterministic vs </a:t>
                </a:r>
                <a:r>
                  <a:rPr b="1" dirty="0"/>
                  <a:t>stochastic</a:t>
                </a:r>
                <a:r>
                  <a:rPr dirty="0"/>
                  <a:t> </a:t>
                </a:r>
                <a:r>
                  <a:rPr i="1" dirty="0"/>
                  <a:t>dynamics</a:t>
                </a:r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rad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/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rad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i="1" dirty="0"/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:r>
                  <a:rPr dirty="0"/>
                  <a:t>Can be solved with Euler method (see Session 7).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617"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Continuous-time discrete stochastic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discrete vs </a:t>
            </a:r>
            <a:r>
              <a:rPr b="1"/>
              <a:t>continuous</a:t>
            </a:r>
            <a:r>
              <a:t> </a:t>
            </a:r>
            <a:r>
              <a:rPr i="1"/>
              <a:t>time</a:t>
            </a:r>
          </a:p>
          <a:p>
            <a:pPr lvl="1"/>
            <a:r>
              <a:rPr b="1"/>
              <a:t>discrete</a:t>
            </a:r>
            <a:r>
              <a:t> vs continuous </a:t>
            </a:r>
            <a:r>
              <a:rPr i="1"/>
              <a:t>compartments</a:t>
            </a:r>
          </a:p>
          <a:p>
            <a:pPr lvl="1"/>
            <a:r>
              <a:t>deterministic vs </a:t>
            </a:r>
            <a:r>
              <a:rPr b="1"/>
              <a:t>stochastic</a:t>
            </a:r>
            <a:r>
              <a:t> </a:t>
            </a:r>
            <a:r>
              <a:rPr i="1"/>
              <a:t>dynamics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Continuous-time discrete stochastic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i="1" dirty="0"/>
                  <a:t>time</a:t>
                </a:r>
              </a:p>
              <a:p>
                <a:pPr lvl="1"/>
                <a:r>
                  <a:rPr b="1" dirty="0"/>
                  <a:t>discrete</a:t>
                </a:r>
                <a:r>
                  <a:rPr dirty="0"/>
                  <a:t> vs continuous </a:t>
                </a:r>
                <a:r>
                  <a:rPr i="1" dirty="0"/>
                  <a:t>compartments</a:t>
                </a:r>
              </a:p>
              <a:p>
                <a:pPr lvl="1"/>
                <a:r>
                  <a:rPr dirty="0"/>
                  <a:t>deterministic vs </a:t>
                </a:r>
                <a:r>
                  <a:rPr b="1" dirty="0"/>
                  <a:t>stochastic</a:t>
                </a:r>
                <a:r>
                  <a:rPr dirty="0"/>
                  <a:t> </a:t>
                </a:r>
                <a:r>
                  <a:rPr i="1" dirty="0"/>
                  <a:t>dynamics</a:t>
                </a:r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:endParaRPr lang="en-GB" b="1" dirty="0"/>
              </a:p>
              <a:p>
                <a:pPr marL="0" lvl="0" indent="0">
                  <a:buNone/>
                </a:pPr>
                <a:r>
                  <a:rPr b="1"/>
                  <a:t>Event-based view</a:t>
                </a:r>
                <a:r>
                  <a:rPr lang="en-US" b="1"/>
                  <a:t>:</a:t>
                </a:r>
                <a:endParaRPr lang="en-GB" b="1" dirty="0"/>
              </a:p>
              <a:p>
                <a:pPr lvl="1"/>
                <a:r>
                  <a:rPr lang="en-GB" dirty="0"/>
                  <a:t>infection: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>
                        <a:latin typeface="Cambria Math" panose="02040503050406030204" pitchFamily="18" charset="0"/>
                      </a:rPr>
                      <m:t>)→(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with rate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GB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lvl="1"/>
                <a:r>
                  <a:rPr dirty="0"/>
                  <a:t>recovery: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)→(</m:t>
                    </m:r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r>
                      <a:rPr>
                        <a:latin typeface="Cambria Math" panose="02040503050406030204" pitchFamily="18" charset="0"/>
                      </a:rPr>
                      <m:t>−1,</m:t>
                    </m:r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dirty="0"/>
                  <a:t> with rate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lang="en-GB" dirty="0"/>
                  <a:t>				</a:t>
                </a:r>
                <a:endParaRPr dirty="0"/>
              </a:p>
              <a:p>
                <a:pPr marL="0" lvl="0" indent="0">
                  <a:buNone/>
                </a:pPr>
                <a:endParaRPr lang="en-GB" dirty="0"/>
              </a:p>
              <a:p>
                <a:pPr marL="0" lvl="0" indent="0" algn="ctr">
                  <a:buNone/>
                </a:pPr>
                <a:r>
                  <a:rPr dirty="0"/>
                  <a:t>We model these as a so-called </a:t>
                </a:r>
                <a:r>
                  <a:rPr b="1" dirty="0"/>
                  <a:t>continuous-time Markov chain</a:t>
                </a:r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617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Example: Influenza with short and long immunity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4665E5-E7C4-8F44-A2A6-C4C1CE370329}"/>
                  </a:ext>
                </a:extLst>
              </p:cNvPr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457201" y="3039266"/>
                <a:ext cx="8229600" cy="4821382"/>
              </a:xfrm>
            </p:spPr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𝛼𝜏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4665E5-E7C4-8F44-A2A6-C4C1CE370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457201" y="3039266"/>
                <a:ext cx="8229600" cy="48213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5471A14-0ED8-424C-9A92-DBF518A5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16" y="1150077"/>
            <a:ext cx="5903567" cy="1641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7C47EC-90B9-C74A-BBF3-829FCA7F2F54}"/>
              </a:ext>
            </a:extLst>
          </p:cNvPr>
          <p:cNvSpPr/>
          <p:nvPr/>
        </p:nvSpPr>
        <p:spPr>
          <a:xfrm>
            <a:off x="0" y="615036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i="1" dirty="0"/>
              <a:t>QUESTION</a:t>
            </a:r>
            <a:r>
              <a:rPr lang="en-GB" dirty="0"/>
              <a:t>: Which events can happen, and at what rates?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9475D1-A00A-AD4A-BC75-2D1B2B89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DISCRETE 									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(session on individual-based models)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  <a:p>
            <a:r>
              <a:rPr lang="en-GB" dirty="0">
                <a:latin typeface="Courier" pitchFamily="2" charset="0"/>
              </a:rPr>
              <a:t>	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for</a:t>
            </a:r>
            <a:r>
              <a:rPr lang="en-GB" dirty="0">
                <a:latin typeface="Courier" pitchFamily="2" charset="0"/>
              </a:rPr>
              <a:t> (</a:t>
            </a:r>
            <a:r>
              <a:rPr lang="en-GB" dirty="0" err="1">
                <a:latin typeface="Courier" pitchFamily="2" charset="0"/>
              </a:rPr>
              <a:t>ts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in</a:t>
            </a:r>
            <a:r>
              <a:rPr lang="en-GB" dirty="0">
                <a:latin typeface="Courier" pitchFamily="2" charset="0"/>
              </a:rPr>
              <a:t> 1:steps){ … EVENTS … }</a:t>
            </a:r>
          </a:p>
          <a:p>
            <a:endParaRPr lang="en-US" dirty="0"/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CONTINUOUS																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(here)</a:t>
            </a:r>
          </a:p>
          <a:p>
            <a:endParaRPr lang="en-US" dirty="0"/>
          </a:p>
          <a:p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	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while</a:t>
            </a:r>
            <a:r>
              <a:rPr lang="en-GB" dirty="0">
                <a:latin typeface="Courier" pitchFamily="2" charset="0"/>
              </a:rPr>
              <a:t> (time &lt; </a:t>
            </a:r>
            <a:r>
              <a:rPr lang="en-GB" dirty="0" err="1">
                <a:latin typeface="Courier" pitchFamily="2" charset="0"/>
              </a:rPr>
              <a:t>finaltime</a:t>
            </a:r>
            <a:r>
              <a:rPr lang="en-GB" dirty="0">
                <a:latin typeface="Courier" pitchFamily="2" charset="0"/>
              </a:rPr>
              <a:t>) { … </a:t>
            </a:r>
          </a:p>
          <a:p>
            <a:r>
              <a:rPr lang="en-GB" dirty="0">
                <a:latin typeface="Courier" pitchFamily="2" charset="0"/>
              </a:rPr>
              <a:t>			time &lt;- time +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rexp</a:t>
            </a:r>
            <a:r>
              <a:rPr lang="en-GB" dirty="0">
                <a:latin typeface="Courier" pitchFamily="2" charset="0"/>
              </a:rPr>
              <a:t>(n = 1, rate =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sum</a:t>
            </a:r>
            <a:r>
              <a:rPr lang="en-GB" dirty="0">
                <a:latin typeface="Courier" pitchFamily="2" charset="0"/>
              </a:rPr>
              <a:t>(rates))</a:t>
            </a:r>
          </a:p>
          <a:p>
            <a:r>
              <a:rPr lang="en-GB" dirty="0">
                <a:latin typeface="Courier" pitchFamily="2" charset="0"/>
              </a:rPr>
              <a:t>					if (time &lt;= </a:t>
            </a:r>
            <a:r>
              <a:rPr lang="en-GB" dirty="0" err="1">
                <a:latin typeface="Courier" pitchFamily="2" charset="0"/>
              </a:rPr>
              <a:t>finaltime</a:t>
            </a:r>
            <a:r>
              <a:rPr lang="en-GB" dirty="0">
                <a:latin typeface="Courier" pitchFamily="2" charset="0"/>
              </a:rPr>
              <a:t>) { … EVENTS … }</a:t>
            </a:r>
          </a:p>
          <a:p>
            <a:r>
              <a:rPr lang="en-GB" dirty="0">
                <a:latin typeface="Courier" pitchFamily="2" charset="0"/>
              </a:rPr>
              <a:t>		}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Waiting times between events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in a Poisson process are exponentially distributed 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61654-7F23-8141-9ED7-891CF0BF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42514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Gillespie algorithm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Repeat until end time: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91" lvl="1" indent="-457200">
              <a:buFont typeface="+mj-lt"/>
              <a:buAutoNum type="arabicPeriod"/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Calculate event rates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1800" dirty="0">
                <a:latin typeface="Courier"/>
              </a:rPr>
              <a:t>rates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()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	</a:t>
            </a:r>
            <a:r>
              <a:rPr sz="1800" dirty="0">
                <a:latin typeface="Courier"/>
              </a:rPr>
              <a:t>rates[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"infection"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beta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I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N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	</a:t>
            </a:r>
            <a:r>
              <a:rPr sz="1800" dirty="0">
                <a:latin typeface="Courier"/>
              </a:rPr>
              <a:t>rates[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"recovery"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gamma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I</a:t>
            </a:r>
            <a:endParaRPr lang="en-US" sz="1800" dirty="0">
              <a:latin typeface="Courier"/>
            </a:endParaRPr>
          </a:p>
          <a:p>
            <a:pPr marL="342991" lvl="1" indent="0">
              <a:buNone/>
            </a:pPr>
            <a:endParaRPr sz="1800" dirty="0">
              <a:latin typeface="Courier"/>
            </a:endParaRPr>
          </a:p>
          <a:p>
            <a:pPr marL="800191" lvl="1" indent="-457200">
              <a:buFont typeface="+mj-lt"/>
              <a:buAutoNum type="arabicPeriod" startAt="2"/>
            </a:pPr>
            <a:r>
              <a:rPr sz="1800" dirty="0"/>
              <a:t>Choose how long nothing happens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r</a:t>
            </a:r>
            <a:r>
              <a:rPr sz="1800" b="1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exp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rate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(rates))</a:t>
            </a:r>
            <a:endParaRPr lang="en-US" sz="1800" dirty="0">
              <a:latin typeface="Courier"/>
            </a:endParaRPr>
          </a:p>
          <a:p>
            <a:pPr marL="800191" lvl="1" indent="-457200">
              <a:buFont typeface="+mj-lt"/>
              <a:buAutoNum type="arabicPeriod" startAt="2"/>
            </a:pPr>
            <a:endParaRPr sz="1800" dirty="0">
              <a:latin typeface="Courier"/>
            </a:endParaRPr>
          </a:p>
          <a:p>
            <a:pPr marL="800191" lvl="1" indent="-457200">
              <a:buFont typeface="+mj-lt"/>
              <a:buAutoNum type="arabicPeriod" startAt="3"/>
            </a:pPr>
            <a:r>
              <a:rPr sz="1800" dirty="0"/>
              <a:t>Choose which event happens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sample</a:t>
            </a:r>
            <a:r>
              <a:rPr lang="en-US" sz="1800" dirty="0">
                <a:latin typeface="Courier"/>
              </a:rPr>
              <a:t>(x =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"/>
              </a:rPr>
              <a:t>length</a:t>
            </a:r>
            <a:r>
              <a:rPr lang="en-US" sz="1800" dirty="0">
                <a:latin typeface="Courier"/>
              </a:rPr>
              <a:t>(rates), size = </a:t>
            </a:r>
            <a:r>
              <a:rPr lang="en-US" sz="1800" dirty="0">
                <a:solidFill>
                  <a:srgbClr val="0070C0"/>
                </a:solidFill>
                <a:latin typeface="Courier"/>
              </a:rPr>
              <a:t>1</a:t>
            </a:r>
            <a:r>
              <a:rPr lang="en-US" sz="1800" dirty="0">
                <a:latin typeface="Courier"/>
              </a:rPr>
              <a:t>, prob = rates)</a:t>
            </a:r>
            <a:br>
              <a:rPr lang="en-US" sz="1800" dirty="0">
                <a:latin typeface="Courier"/>
              </a:rPr>
            </a:br>
            <a:br>
              <a:rPr lang="en-US" sz="1800" dirty="0">
                <a:latin typeface="Courier"/>
              </a:rPr>
            </a:br>
            <a:r>
              <a:rPr lang="en-US" sz="1800" dirty="0">
                <a:latin typeface="+mn-lt"/>
              </a:rPr>
              <a:t>and u</a:t>
            </a:r>
            <a:r>
              <a:rPr lang="en-GB" sz="1800" dirty="0" err="1"/>
              <a:t>pdate</a:t>
            </a:r>
            <a:r>
              <a:rPr lang="en-GB" sz="1800" dirty="0"/>
              <a:t> system state according to event.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075F7-5936-C947-B8B9-673F2353E820}"/>
              </a:ext>
            </a:extLst>
          </p:cNvPr>
          <p:cNvSpPr txBox="1"/>
          <p:nvPr/>
        </p:nvSpPr>
        <p:spPr>
          <a:xfrm>
            <a:off x="7162801" y="110848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[Gillespie, 1976]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Now, put it in R!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Practical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342991" lvl="1" indent="0" algn="ctr">
              <a:buNone/>
            </a:pPr>
            <a:r>
              <a:rPr lang="en-GB" b="1" dirty="0"/>
              <a:t>Stochastic simulation using the Gillespie algorithm</a:t>
            </a:r>
          </a:p>
          <a:p>
            <a:pPr lvl="1"/>
            <a:r>
              <a:rPr dirty="0"/>
              <a:t>Objective: use the Gillespie algorithm to simulate the SIR model; process outputs from stochastic models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adaptive tau-leaping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sz="2100" dirty="0"/>
              <a:t>Algorithm: </a:t>
            </a:r>
          </a:p>
          <a:p>
            <a:pPr marL="342900" lvl="0" indent="-342900">
              <a:buFontTx/>
              <a:buChar char="-"/>
            </a:pPr>
            <a:r>
              <a:rPr lang="en-GB" sz="2100" dirty="0"/>
              <a:t>Identifies periods during which all </a:t>
            </a:r>
            <a:r>
              <a:rPr sz="2100" dirty="0"/>
              <a:t>rates are not expected to change, and all variables are far from 0</a:t>
            </a:r>
            <a:endParaRPr lang="en-GB" sz="2100" dirty="0"/>
          </a:p>
          <a:p>
            <a:pPr marL="342900" lvl="0" indent="-342900">
              <a:buFontTx/>
              <a:buChar char="-"/>
            </a:pPr>
            <a:r>
              <a:rPr lang="en-GB" sz="2100" dirty="0"/>
              <a:t>“Leaps” over these periods of time</a:t>
            </a:r>
          </a:p>
          <a:p>
            <a:pPr marL="342900" lvl="0" indent="-342900">
              <a:buFontTx/>
              <a:buChar char="-"/>
            </a:pPr>
            <a:r>
              <a:rPr lang="en-GB" sz="2100" dirty="0"/>
              <a:t>Adds the net effect of the Poisson-distributed number of transitions that should have occurred in that period</a:t>
            </a:r>
          </a:p>
          <a:p>
            <a:pPr marL="342900" lvl="0" indent="-342900">
              <a:buFontTx/>
              <a:buChar char="-"/>
            </a:pPr>
            <a:endParaRPr lang="en-GB" sz="2100" dirty="0"/>
          </a:p>
          <a:p>
            <a:pPr marL="0" lvl="0" indent="0">
              <a:buNone/>
            </a:pPr>
            <a:r>
              <a:rPr lang="en-GB" sz="2100" dirty="0"/>
              <a:t>   </a:t>
            </a:r>
            <a:endParaRPr sz="2100" dirty="0"/>
          </a:p>
          <a:p>
            <a:pPr marL="0" lvl="0" indent="0">
              <a:buNone/>
            </a:pPr>
            <a:r>
              <a:rPr sz="2100" dirty="0"/>
              <a:t>In R, the </a:t>
            </a:r>
            <a:r>
              <a:rPr sz="2100" dirty="0" err="1">
                <a:latin typeface="Courier"/>
              </a:rPr>
              <a:t>ssa.adaptivetau</a:t>
            </a:r>
            <a:r>
              <a:rPr sz="2100" dirty="0"/>
              <a:t> package implements this (and generates fast C code).</a:t>
            </a:r>
            <a:endParaRPr lang="en-GB" sz="2100" dirty="0"/>
          </a:p>
          <a:p>
            <a:pPr marL="0" lvl="0" indent="0">
              <a:buNone/>
            </a:pPr>
            <a:endParaRPr lang="en-GB" sz="2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Practical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342991" lvl="1" indent="0" algn="ctr">
              <a:buNone/>
            </a:pPr>
            <a:r>
              <a:rPr lang="en-GB" b="1" dirty="0"/>
              <a:t>A faster alternative: the </a:t>
            </a:r>
            <a:r>
              <a:rPr lang="en-GB" sz="1800" b="1" dirty="0" err="1">
                <a:latin typeface="Courier"/>
              </a:rPr>
              <a:t>adaptivetau</a:t>
            </a:r>
            <a:r>
              <a:rPr lang="en-GB" b="1" dirty="0"/>
              <a:t> package</a:t>
            </a:r>
          </a:p>
          <a:p>
            <a:pPr lvl="1"/>
            <a:r>
              <a:rPr dirty="0"/>
              <a:t>Objective: use the </a:t>
            </a:r>
            <a:r>
              <a:rPr sz="1800" dirty="0" err="1">
                <a:latin typeface="Courier"/>
              </a:rPr>
              <a:t>adaptivetau</a:t>
            </a:r>
            <a:r>
              <a:rPr dirty="0"/>
              <a:t> packages to simulate the </a:t>
            </a:r>
            <a:r>
              <a:rPr lang="en-GB" dirty="0"/>
              <a:t>SIR and </a:t>
            </a:r>
            <a:r>
              <a:rPr dirty="0"/>
              <a:t>SEITL model</a:t>
            </a:r>
            <a:r>
              <a:rPr lang="en-GB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Representing uncertainty</a:t>
            </a:r>
          </a:p>
        </p:txBody>
      </p:sp>
      <p:pic>
        <p:nvPicPr>
          <p:cNvPr id="2" name="Picture 1" descr="bayesian_view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473200"/>
            <a:ext cx="54737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13318-EF23-014A-BDD1-F095F8FA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variation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24DF41-8690-3B4E-8E01-15DDEB072C67}"/>
              </a:ext>
            </a:extLst>
          </p:cNvPr>
          <p:cNvSpPr txBox="1"/>
          <p:nvPr/>
        </p:nvSpPr>
        <p:spPr>
          <a:xfrm>
            <a:off x="5759650" y="309105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At each of 4 μ values, </a:t>
            </a:r>
          </a:p>
          <a:p>
            <a:r>
              <a:rPr lang="en-US" sz="1800" dirty="0">
                <a:latin typeface="Calibri"/>
                <a:cs typeface="Calibri"/>
              </a:rPr>
              <a:t>5 runs of a model that is: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4A275-F481-4448-B865-FE6E76DDDAFC}"/>
              </a:ext>
            </a:extLst>
          </p:cNvPr>
          <p:cNvGrpSpPr/>
          <p:nvPr/>
        </p:nvGrpSpPr>
        <p:grpSpPr>
          <a:xfrm>
            <a:off x="648046" y="1857614"/>
            <a:ext cx="4752528" cy="4124201"/>
            <a:chOff x="826097" y="1720240"/>
            <a:chExt cx="4752528" cy="412420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D72CB4A-E2D4-0644-BF9D-451B60FDBB99}"/>
                </a:ext>
              </a:extLst>
            </p:cNvPr>
            <p:cNvCxnSpPr/>
            <p:nvPr/>
          </p:nvCxnSpPr>
          <p:spPr bwMode="auto">
            <a:xfrm>
              <a:off x="1978225" y="5320640"/>
              <a:ext cx="36004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9B3655-5920-0844-A42B-156D0CA6D226}"/>
                </a:ext>
              </a:extLst>
            </p:cNvPr>
            <p:cNvCxnSpPr/>
            <p:nvPr/>
          </p:nvCxnSpPr>
          <p:spPr bwMode="auto">
            <a:xfrm flipV="1">
              <a:off x="1978225" y="1720240"/>
              <a:ext cx="0" cy="3600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CEECD1-59ED-9F45-B064-2D99C066BC87}"/>
                </a:ext>
              </a:extLst>
            </p:cNvPr>
            <p:cNvSpPr txBox="1"/>
            <p:nvPr/>
          </p:nvSpPr>
          <p:spPr>
            <a:xfrm>
              <a:off x="5218585" y="5392648"/>
              <a:ext cx="31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alibri"/>
                  <a:cs typeface="Calibri"/>
                </a:rPr>
                <a:t>μ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EED20F-C306-144E-A10E-5580DADC21F8}"/>
                </a:ext>
              </a:extLst>
            </p:cNvPr>
            <p:cNvSpPr txBox="1"/>
            <p:nvPr/>
          </p:nvSpPr>
          <p:spPr>
            <a:xfrm>
              <a:off x="826097" y="1864256"/>
              <a:ext cx="9712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alibri"/>
                  <a:cs typeface="Calibri"/>
                </a:rPr>
                <a:t>Total number of cases over a year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FCE7DF-4966-B042-9428-AE546E4517B9}"/>
                </a:ext>
              </a:extLst>
            </p:cNvPr>
            <p:cNvCxnSpPr/>
            <p:nvPr/>
          </p:nvCxnSpPr>
          <p:spPr bwMode="auto">
            <a:xfrm>
              <a:off x="2554289" y="5320640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0D8EA6-9075-9847-8FA4-0F6F9403634A}"/>
                </a:ext>
              </a:extLst>
            </p:cNvPr>
            <p:cNvCxnSpPr/>
            <p:nvPr/>
          </p:nvCxnSpPr>
          <p:spPr bwMode="auto">
            <a:xfrm>
              <a:off x="3346377" y="5320640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A2EBA8-1823-0C48-9021-E3A99ACB09EC}"/>
                </a:ext>
              </a:extLst>
            </p:cNvPr>
            <p:cNvCxnSpPr/>
            <p:nvPr/>
          </p:nvCxnSpPr>
          <p:spPr bwMode="auto">
            <a:xfrm>
              <a:off x="4138465" y="5320640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C2B4ED-3FC3-254D-A2F0-9E56BE57AA09}"/>
                </a:ext>
              </a:extLst>
            </p:cNvPr>
            <p:cNvCxnSpPr/>
            <p:nvPr/>
          </p:nvCxnSpPr>
          <p:spPr bwMode="auto">
            <a:xfrm>
              <a:off x="4858545" y="5320640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797F96-3566-7540-9781-A0E0972F8BFD}"/>
                </a:ext>
              </a:extLst>
            </p:cNvPr>
            <p:cNvCxnSpPr/>
            <p:nvPr/>
          </p:nvCxnSpPr>
          <p:spPr bwMode="auto">
            <a:xfrm>
              <a:off x="2554289" y="1720240"/>
              <a:ext cx="0" cy="3600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FC4002-1262-5B4A-9B31-EC88E9F59E10}"/>
                </a:ext>
              </a:extLst>
            </p:cNvPr>
            <p:cNvCxnSpPr/>
            <p:nvPr/>
          </p:nvCxnSpPr>
          <p:spPr bwMode="auto">
            <a:xfrm>
              <a:off x="3346377" y="1720240"/>
              <a:ext cx="0" cy="3600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D09E08-AE92-C747-B35F-C30686C896C9}"/>
                </a:ext>
              </a:extLst>
            </p:cNvPr>
            <p:cNvCxnSpPr/>
            <p:nvPr/>
          </p:nvCxnSpPr>
          <p:spPr bwMode="auto">
            <a:xfrm>
              <a:off x="4138465" y="1720240"/>
              <a:ext cx="0" cy="3600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CC8145-DF87-2A4C-B832-4CF41319A0A1}"/>
                </a:ext>
              </a:extLst>
            </p:cNvPr>
            <p:cNvCxnSpPr/>
            <p:nvPr/>
          </p:nvCxnSpPr>
          <p:spPr bwMode="auto">
            <a:xfrm>
              <a:off x="4858545" y="1720240"/>
              <a:ext cx="0" cy="3600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6E4423-5B12-444C-A9AD-F8D11C380898}"/>
                </a:ext>
              </a:extLst>
            </p:cNvPr>
            <p:cNvSpPr txBox="1"/>
            <p:nvPr/>
          </p:nvSpPr>
          <p:spPr>
            <a:xfrm>
              <a:off x="2348425" y="5536664"/>
              <a:ext cx="41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FE8ACB-CD44-D842-A910-BF0BC0F93AF6}"/>
                </a:ext>
              </a:extLst>
            </p:cNvPr>
            <p:cNvSpPr txBox="1"/>
            <p:nvPr/>
          </p:nvSpPr>
          <p:spPr>
            <a:xfrm>
              <a:off x="3141401" y="5536664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196B2A-81C0-D347-917E-6B7F0DF19BF4}"/>
                </a:ext>
              </a:extLst>
            </p:cNvPr>
            <p:cNvSpPr txBox="1"/>
            <p:nvPr/>
          </p:nvSpPr>
          <p:spPr>
            <a:xfrm>
              <a:off x="3945737" y="5536664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43CFCC-895A-674E-BC44-22D163A14D6F}"/>
                </a:ext>
              </a:extLst>
            </p:cNvPr>
            <p:cNvSpPr txBox="1"/>
            <p:nvPr/>
          </p:nvSpPr>
          <p:spPr>
            <a:xfrm>
              <a:off x="4642521" y="5536664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0.4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ED6AC39-D230-E140-A335-B776688EBF6C}"/>
                </a:ext>
              </a:extLst>
            </p:cNvPr>
            <p:cNvGrpSpPr/>
            <p:nvPr/>
          </p:nvGrpSpPr>
          <p:grpSpPr>
            <a:xfrm>
              <a:off x="2410273" y="2080280"/>
              <a:ext cx="2616060" cy="2889612"/>
              <a:chOff x="2915816" y="1988840"/>
              <a:chExt cx="2616060" cy="288961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B0441A-767A-E143-9C89-3F827B828D7B}"/>
                  </a:ext>
                </a:extLst>
              </p:cNvPr>
              <p:cNvSpPr/>
              <p:nvPr/>
            </p:nvSpPr>
            <p:spPr>
              <a:xfrm>
                <a:off x="2915816" y="206084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30ED78-C5B3-024B-B682-3EB82D7D92C4}"/>
                  </a:ext>
                </a:extLst>
              </p:cNvPr>
              <p:cNvSpPr/>
              <p:nvPr/>
            </p:nvSpPr>
            <p:spPr>
              <a:xfrm>
                <a:off x="2915816" y="3429000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FAEA48C-845D-AB4F-9A37-A2600450BEAF}"/>
                  </a:ext>
                </a:extLst>
              </p:cNvPr>
              <p:cNvSpPr/>
              <p:nvPr/>
            </p:nvSpPr>
            <p:spPr>
              <a:xfrm>
                <a:off x="2915816" y="242088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2246C14-85F3-134C-A80F-67C977EF57CA}"/>
                  </a:ext>
                </a:extLst>
              </p:cNvPr>
              <p:cNvSpPr/>
              <p:nvPr/>
            </p:nvSpPr>
            <p:spPr>
              <a:xfrm>
                <a:off x="2915816" y="321297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2C31896-871D-ED46-88D9-7FC5EF7AFA6D}"/>
                  </a:ext>
                </a:extLst>
              </p:cNvPr>
              <p:cNvSpPr/>
              <p:nvPr/>
            </p:nvSpPr>
            <p:spPr>
              <a:xfrm>
                <a:off x="2915816" y="429309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5701100-AF0A-9A42-B8BF-FBEFABC0EC9F}"/>
                  </a:ext>
                </a:extLst>
              </p:cNvPr>
              <p:cNvSpPr/>
              <p:nvPr/>
            </p:nvSpPr>
            <p:spPr>
              <a:xfrm>
                <a:off x="3707904" y="2204864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F79BB50-7A26-AE48-991A-8019DD6C99A3}"/>
                  </a:ext>
                </a:extLst>
              </p:cNvPr>
              <p:cNvSpPr/>
              <p:nvPr/>
            </p:nvSpPr>
            <p:spPr>
              <a:xfrm>
                <a:off x="3707904" y="4509120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5FA958-E8FA-A64C-B867-872B7A1EA3F8}"/>
                  </a:ext>
                </a:extLst>
              </p:cNvPr>
              <p:cNvSpPr/>
              <p:nvPr/>
            </p:nvSpPr>
            <p:spPr>
              <a:xfrm>
                <a:off x="3707904" y="278092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1CEA7A0-FCB0-AE4C-ACAA-C6C199CBB336}"/>
                  </a:ext>
                </a:extLst>
              </p:cNvPr>
              <p:cNvSpPr/>
              <p:nvPr/>
            </p:nvSpPr>
            <p:spPr>
              <a:xfrm>
                <a:off x="3707904" y="350100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AC946A-DA99-2144-ACD8-6AAC02A399D2}"/>
                  </a:ext>
                </a:extLst>
              </p:cNvPr>
              <p:cNvSpPr/>
              <p:nvPr/>
            </p:nvSpPr>
            <p:spPr>
              <a:xfrm>
                <a:off x="3707904" y="313167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848FC6-0828-1248-A59C-E0C7EFB6BD5D}"/>
                  </a:ext>
                </a:extLst>
              </p:cNvPr>
              <p:cNvSpPr/>
              <p:nvPr/>
            </p:nvSpPr>
            <p:spPr>
              <a:xfrm>
                <a:off x="4499992" y="1988840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214F7F8-6C87-7547-8C15-2614E5878607}"/>
                  </a:ext>
                </a:extLst>
              </p:cNvPr>
              <p:cNvSpPr/>
              <p:nvPr/>
            </p:nvSpPr>
            <p:spPr>
              <a:xfrm>
                <a:off x="4476220" y="2636912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54FF59-257F-1E4C-82DC-CC8E30213DC5}"/>
                  </a:ext>
                </a:extLst>
              </p:cNvPr>
              <p:cNvSpPr/>
              <p:nvPr/>
            </p:nvSpPr>
            <p:spPr>
              <a:xfrm>
                <a:off x="4499992" y="3068960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C2273D-FBC8-5B4B-B7E8-887FCDA7997D}"/>
                  </a:ext>
                </a:extLst>
              </p:cNvPr>
              <p:cNvSpPr/>
              <p:nvPr/>
            </p:nvSpPr>
            <p:spPr>
              <a:xfrm>
                <a:off x="4499992" y="386104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24E048-9305-A248-AC14-E6C27C068F09}"/>
                  </a:ext>
                </a:extLst>
              </p:cNvPr>
              <p:cNvSpPr/>
              <p:nvPr/>
            </p:nvSpPr>
            <p:spPr>
              <a:xfrm>
                <a:off x="4499992" y="3284984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FBB719-8F1B-5A45-97AD-D24FF69CE836}"/>
                  </a:ext>
                </a:extLst>
              </p:cNvPr>
              <p:cNvSpPr/>
              <p:nvPr/>
            </p:nvSpPr>
            <p:spPr>
              <a:xfrm>
                <a:off x="5220072" y="2915652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4F44196-9140-5F4D-8CCA-D7153585AFF6}"/>
                  </a:ext>
                </a:extLst>
              </p:cNvPr>
              <p:cNvSpPr/>
              <p:nvPr/>
            </p:nvSpPr>
            <p:spPr>
              <a:xfrm>
                <a:off x="5220072" y="3203684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ADC5C45-AA24-E344-AA32-43C3C7D651AB}"/>
                  </a:ext>
                </a:extLst>
              </p:cNvPr>
              <p:cNvSpPr/>
              <p:nvPr/>
            </p:nvSpPr>
            <p:spPr>
              <a:xfrm>
                <a:off x="5220072" y="349171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1E0F04-F693-5D46-A527-A0344E240239}"/>
                  </a:ext>
                </a:extLst>
              </p:cNvPr>
              <p:cNvSpPr/>
              <p:nvPr/>
            </p:nvSpPr>
            <p:spPr>
              <a:xfrm>
                <a:off x="5220072" y="365431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1E1F3AF-1C49-724D-B5CB-F0345257E97E}"/>
                  </a:ext>
                </a:extLst>
              </p:cNvPr>
              <p:cNvSpPr/>
              <p:nvPr/>
            </p:nvSpPr>
            <p:spPr>
              <a:xfrm>
                <a:off x="5220072" y="4221088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X</a:t>
                </a:r>
                <a:endParaRPr lang="en-US" sz="18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E1E1465-5D26-4A4B-A89A-5F4D7199059C}"/>
                  </a:ext>
                </a:extLst>
              </p:cNvPr>
              <p:cNvSpPr/>
              <p:nvPr/>
            </p:nvSpPr>
            <p:spPr>
              <a:xfrm>
                <a:off x="2915816" y="285293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2D2DB9"/>
                    </a:solidFill>
                    <a:latin typeface="Calibri"/>
                    <a:cs typeface="Calibri"/>
                  </a:rPr>
                  <a:t>o</a:t>
                </a:r>
                <a:endParaRPr lang="en-US" sz="1800" dirty="0">
                  <a:solidFill>
                    <a:srgbClr val="2D2DB9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F9856C-6226-3545-9862-254ED90C9F2E}"/>
                  </a:ext>
                </a:extLst>
              </p:cNvPr>
              <p:cNvSpPr/>
              <p:nvPr/>
            </p:nvSpPr>
            <p:spPr>
              <a:xfrm>
                <a:off x="3707904" y="3284984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2D2DB9"/>
                    </a:solidFill>
                    <a:latin typeface="Calibri"/>
                    <a:cs typeface="Calibri"/>
                  </a:rPr>
                  <a:t>o</a:t>
                </a:r>
                <a:endParaRPr lang="en-US" sz="1800" dirty="0">
                  <a:solidFill>
                    <a:srgbClr val="2D2DB9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50BF3F-9859-1543-93A3-BE275893DB50}"/>
                  </a:ext>
                </a:extLst>
              </p:cNvPr>
              <p:cNvSpPr/>
              <p:nvPr/>
            </p:nvSpPr>
            <p:spPr>
              <a:xfrm>
                <a:off x="4499992" y="3573016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2D2DB9"/>
                    </a:solidFill>
                    <a:latin typeface="Calibri"/>
                    <a:cs typeface="Calibri"/>
                  </a:rPr>
                  <a:t>o</a:t>
                </a:r>
                <a:endParaRPr lang="en-US" sz="1800" dirty="0">
                  <a:solidFill>
                    <a:srgbClr val="2D2DB9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B989589-545F-C346-A891-1B5928E0A9DE}"/>
                  </a:ext>
                </a:extLst>
              </p:cNvPr>
              <p:cNvSpPr/>
              <p:nvPr/>
            </p:nvSpPr>
            <p:spPr>
              <a:xfrm>
                <a:off x="5220072" y="3707740"/>
                <a:ext cx="31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>
                    <a:solidFill>
                      <a:srgbClr val="2D2DB9"/>
                    </a:solidFill>
                    <a:latin typeface="Calibri"/>
                    <a:cs typeface="Calibri"/>
                  </a:rPr>
                  <a:t>o</a:t>
                </a:r>
                <a:endParaRPr lang="en-US" sz="1800" dirty="0">
                  <a:solidFill>
                    <a:srgbClr val="2D2DB9"/>
                  </a:solidFill>
                </a:endParaRPr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41483BD-6736-8B42-90E5-9EA51B7741A2}"/>
              </a:ext>
            </a:extLst>
          </p:cNvPr>
          <p:cNvSpPr/>
          <p:nvPr/>
        </p:nvSpPr>
        <p:spPr>
          <a:xfrm>
            <a:off x="5759650" y="3860780"/>
            <a:ext cx="2736304" cy="6463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Stochastic = </a:t>
            </a:r>
            <a:r>
              <a:rPr lang="en-US" b="1" dirty="0">
                <a:solidFill>
                  <a:srgbClr val="2D2DB9"/>
                </a:solidFill>
                <a:cs typeface="Calibri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/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?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Deterministic = </a:t>
            </a:r>
            <a:r>
              <a:rPr lang="en-US" b="1" dirty="0">
                <a:solidFill>
                  <a:srgbClr val="2D2DB9"/>
                </a:solidFill>
                <a:cs typeface="Calibri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/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dirty="0"/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0A7177-28F4-594D-B119-7467E2DB3937}"/>
              </a:ext>
            </a:extLst>
          </p:cNvPr>
          <p:cNvSpPr txBox="1"/>
          <p:nvPr/>
        </p:nvSpPr>
        <p:spPr>
          <a:xfrm>
            <a:off x="1451818" y="5579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801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13318-EF23-014A-BDD1-F095F8FA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variation 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191985D-BAA6-FC4D-B226-535ECD75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8" y="1700852"/>
            <a:ext cx="4617703" cy="402950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3A757C5-315E-124D-AF98-F6DAE453C600}"/>
              </a:ext>
            </a:extLst>
          </p:cNvPr>
          <p:cNvSpPr txBox="1"/>
          <p:nvPr/>
        </p:nvSpPr>
        <p:spPr>
          <a:xfrm>
            <a:off x="7659313" y="629632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[Lin, 2012]</a:t>
            </a:r>
          </a:p>
        </p:txBody>
      </p:sp>
    </p:spTree>
    <p:extLst>
      <p:ext uri="{BB962C8B-B14F-4D97-AF65-F5344CB8AC3E}">
        <p14:creationId xmlns:p14="http://schemas.microsoft.com/office/powerpoint/2010/main" val="2461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 err="1"/>
              <a:t>Introduc</a:t>
            </a:r>
            <a:r>
              <a:rPr lang="en-GB" dirty="0"/>
              <a:t>e </a:t>
            </a:r>
            <a:r>
              <a:rPr dirty="0"/>
              <a:t>continuous-time </a:t>
            </a:r>
            <a:r>
              <a:rPr dirty="0" err="1"/>
              <a:t>stoch</a:t>
            </a:r>
            <a:r>
              <a:rPr lang="en-GB" dirty="0"/>
              <a:t>a</a:t>
            </a:r>
            <a:r>
              <a:rPr dirty="0" err="1"/>
              <a:t>stic</a:t>
            </a:r>
            <a:r>
              <a:rPr dirty="0"/>
              <a:t> models 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dirty="0"/>
              <a:t>Implement Gillespie algorithm and </a:t>
            </a:r>
            <a:r>
              <a:rPr dirty="0" err="1"/>
              <a:t>analyse</a:t>
            </a:r>
            <a:r>
              <a:rPr dirty="0"/>
              <a:t> stochastic model output</a:t>
            </a:r>
            <a:endParaRPr lang="en-GB" dirty="0"/>
          </a:p>
          <a:p>
            <a:pPr lvl="1"/>
            <a:r>
              <a:rPr dirty="0"/>
              <a:t>Implement a stochastic model with the </a:t>
            </a:r>
            <a:r>
              <a:rPr sz="1800" dirty="0" err="1">
                <a:latin typeface="Courier"/>
              </a:rPr>
              <a:t>adaptivetau</a:t>
            </a:r>
            <a:r>
              <a:rPr dirty="0"/>
              <a:t> package </a:t>
            </a:r>
            <a:endParaRPr lang="en-GB" dirty="0"/>
          </a:p>
          <a:p>
            <a:pPr marL="342991" lvl="1" indent="0">
              <a:buNone/>
            </a:pPr>
            <a:r>
              <a:rPr lang="en-GB" dirty="0"/>
              <a:t>	</a:t>
            </a:r>
          </a:p>
          <a:p>
            <a:pPr lvl="1"/>
            <a:r>
              <a:rPr dirty="0"/>
              <a:t>Discussion and concluding remarks 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Representing uncertainty</a:t>
            </a:r>
          </a:p>
        </p:txBody>
      </p:sp>
      <p:pic>
        <p:nvPicPr>
          <p:cNvPr id="2" name="Picture 1" descr="bayesian_view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473200"/>
            <a:ext cx="54737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7E8C6A-C734-DB4F-A54B-0E3E12F47ADB}"/>
              </a:ext>
            </a:extLst>
          </p:cNvPr>
          <p:cNvSpPr/>
          <p:nvPr/>
        </p:nvSpPr>
        <p:spPr>
          <a:xfrm>
            <a:off x="4683761" y="642497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i="1" dirty="0"/>
              <a:t>LSHTM course: Model fitting and inference for ID dynamics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41780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sz="1800" dirty="0"/>
              <a:t>L.J.S. Allen (2017). A primer on stochastic epidemic models: Formulation, numerical simulation, and analysis. Infectious Disease Modelling, 2(2):128–142. </a:t>
            </a:r>
            <a:r>
              <a:rPr sz="1800" dirty="0">
                <a:hlinkClick r:id="rId2"/>
              </a:rPr>
              <a:t>https://doi.org/10.1016/j.idm.2017.03.001</a:t>
            </a:r>
          </a:p>
          <a:p>
            <a:pPr lvl="1"/>
            <a:r>
              <a:rPr sz="1800" dirty="0"/>
              <a:t>M.J. Keeling, P. </a:t>
            </a:r>
            <a:r>
              <a:rPr sz="1800" dirty="0" err="1"/>
              <a:t>Rohani</a:t>
            </a:r>
            <a:r>
              <a:rPr sz="1800" dirty="0"/>
              <a:t> (2017). Modeling Infectious Diseases in Humans and Animals. Princeton University Press.</a:t>
            </a:r>
          </a:p>
          <a:p>
            <a:pPr lvl="1"/>
            <a:r>
              <a:rPr sz="1800" dirty="0"/>
              <a:t>D.T. Gillespie (1976). A general method for numerically simulating the stochastic time evolution of coupled chemical reactions. J </a:t>
            </a:r>
            <a:r>
              <a:rPr sz="1800" dirty="0" err="1"/>
              <a:t>Comput</a:t>
            </a:r>
            <a:r>
              <a:rPr sz="1800" dirty="0"/>
              <a:t> Phys, 22(4):403–434, 1976. ISSN 0021-9991. </a:t>
            </a:r>
            <a:r>
              <a:rPr sz="1800" dirty="0">
                <a:hlinkClick r:id="rId3"/>
              </a:rPr>
              <a:t>https://doi.org/10.1016/0021-9991(76)90041-3</a:t>
            </a:r>
          </a:p>
          <a:p>
            <a:pPr lvl="1"/>
            <a:r>
              <a:rPr sz="1800" dirty="0"/>
              <a:t>Y. Cao, D.T. Gillespie, and L.R. </a:t>
            </a:r>
            <a:r>
              <a:rPr sz="1800" dirty="0" err="1"/>
              <a:t>Petzold</a:t>
            </a:r>
            <a:r>
              <a:rPr sz="1800" dirty="0"/>
              <a:t> (2007). Adaptive explicit-implicit tau-leaping method with automatic tau selection. J Chem Phys, 126(22):224101 URL </a:t>
            </a:r>
            <a:r>
              <a:rPr sz="1800" dirty="0">
                <a:hlinkClick r:id="rId4"/>
              </a:rPr>
              <a:t>https://doi.org/10.1063/1.2745299</a:t>
            </a:r>
          </a:p>
          <a:p>
            <a:pPr lvl="1"/>
            <a:r>
              <a:rPr sz="1800" dirty="0"/>
              <a:t>A.A. King, M. Domenech de </a:t>
            </a:r>
            <a:r>
              <a:rPr sz="1800" dirty="0" err="1"/>
              <a:t>Cellès</a:t>
            </a:r>
            <a:r>
              <a:rPr sz="1800" dirty="0"/>
              <a:t>, F.M.G. </a:t>
            </a:r>
            <a:r>
              <a:rPr sz="1800" dirty="0" err="1"/>
              <a:t>Magpantay</a:t>
            </a:r>
            <a:r>
              <a:rPr sz="1800" dirty="0"/>
              <a:t> and </a:t>
            </a:r>
            <a:r>
              <a:rPr sz="1800" dirty="0" err="1"/>
              <a:t>Pejman</a:t>
            </a:r>
            <a:r>
              <a:rPr sz="1800" dirty="0"/>
              <a:t> </a:t>
            </a:r>
            <a:r>
              <a:rPr sz="1800" dirty="0" err="1"/>
              <a:t>Rohani</a:t>
            </a:r>
            <a:r>
              <a:rPr sz="1800" dirty="0"/>
              <a:t> (2015). Avoidable errors in the modelling of outbreaks of emerging pathogens, with special reference to Ebola. Proc Roy Soc B 282(1806). </a:t>
            </a:r>
            <a:r>
              <a:rPr sz="1800" dirty="0">
                <a:hlinkClick r:id="rId5"/>
              </a:rPr>
              <a:t>https://doi.org/10.1098/rspb.2015.0347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 err="1"/>
              <a:t>Introduc</a:t>
            </a:r>
            <a:r>
              <a:rPr lang="en-GB" dirty="0"/>
              <a:t>e </a:t>
            </a:r>
            <a:r>
              <a:rPr dirty="0"/>
              <a:t>continuous-time </a:t>
            </a:r>
            <a:r>
              <a:rPr dirty="0" err="1"/>
              <a:t>stoch</a:t>
            </a:r>
            <a:r>
              <a:rPr lang="en-GB" dirty="0"/>
              <a:t>a</a:t>
            </a:r>
            <a:r>
              <a:rPr dirty="0" err="1"/>
              <a:t>stic</a:t>
            </a:r>
            <a:r>
              <a:rPr dirty="0"/>
              <a:t> models </a:t>
            </a:r>
            <a:endParaRPr lang="en-GB" dirty="0"/>
          </a:p>
          <a:p>
            <a:pPr marL="342991" lvl="1" indent="0">
              <a:buNone/>
            </a:pPr>
            <a:r>
              <a:rPr lang="en-GB" dirty="0"/>
              <a:t>	</a:t>
            </a:r>
            <a:r>
              <a:rPr dirty="0"/>
              <a:t>(</a:t>
            </a:r>
            <a:r>
              <a:rPr lang="en-GB" dirty="0"/>
              <a:t>~20 minutes</a:t>
            </a:r>
            <a:r>
              <a:rPr dirty="0"/>
              <a:t>)</a:t>
            </a:r>
          </a:p>
          <a:p>
            <a:pPr lvl="1"/>
            <a:endParaRPr lang="en-GB" dirty="0"/>
          </a:p>
          <a:p>
            <a:pPr lvl="1"/>
            <a:r>
              <a:rPr dirty="0"/>
              <a:t>Implement Gillespie algorithm and </a:t>
            </a:r>
            <a:r>
              <a:rPr dirty="0" err="1"/>
              <a:t>analyse</a:t>
            </a:r>
            <a:r>
              <a:rPr dirty="0"/>
              <a:t> stochastic model output </a:t>
            </a:r>
            <a:r>
              <a:rPr lang="en-GB" dirty="0"/>
              <a:t>	</a:t>
            </a:r>
            <a:r>
              <a:rPr dirty="0"/>
              <a:t>(~</a:t>
            </a:r>
            <a:r>
              <a:rPr lang="en-US" dirty="0"/>
              <a:t>6</a:t>
            </a:r>
            <a:r>
              <a:rPr dirty="0"/>
              <a:t>0 minutes)</a:t>
            </a:r>
          </a:p>
          <a:p>
            <a:pPr lvl="1"/>
            <a:endParaRPr lang="en-GB" dirty="0"/>
          </a:p>
          <a:p>
            <a:pPr lvl="1"/>
            <a:r>
              <a:rPr dirty="0"/>
              <a:t>Implement a stochastic model with the </a:t>
            </a:r>
            <a:r>
              <a:rPr sz="1800" dirty="0" err="1">
                <a:latin typeface="Courier"/>
              </a:rPr>
              <a:t>adaptivetau</a:t>
            </a:r>
            <a:r>
              <a:rPr dirty="0"/>
              <a:t> package </a:t>
            </a:r>
            <a:endParaRPr lang="en-GB" dirty="0"/>
          </a:p>
          <a:p>
            <a:pPr marL="342991" lvl="1" indent="0">
              <a:buNone/>
            </a:pPr>
            <a:r>
              <a:rPr lang="en-GB" dirty="0"/>
              <a:t>	</a:t>
            </a:r>
            <a:r>
              <a:rPr dirty="0"/>
              <a:t>(~</a:t>
            </a:r>
            <a:r>
              <a:rPr lang="en-US" dirty="0"/>
              <a:t>20</a:t>
            </a:r>
            <a:r>
              <a:rPr dirty="0"/>
              <a:t> minutes)</a:t>
            </a:r>
          </a:p>
          <a:p>
            <a:pPr lvl="1"/>
            <a:endParaRPr lang="en-GB" dirty="0"/>
          </a:p>
          <a:p>
            <a:pPr lvl="1"/>
            <a:r>
              <a:rPr dirty="0"/>
              <a:t>Discussion and concluding remarks </a:t>
            </a:r>
            <a:endParaRPr lang="en-GB" dirty="0"/>
          </a:p>
          <a:p>
            <a:pPr marL="342991" lvl="1" indent="0">
              <a:buNone/>
            </a:pPr>
            <a:r>
              <a:rPr lang="en-GB" dirty="0"/>
              <a:t>	</a:t>
            </a:r>
            <a:r>
              <a:rPr dirty="0"/>
              <a:t>(~</a:t>
            </a:r>
            <a:r>
              <a:rPr lang="en-US" dirty="0"/>
              <a:t>20</a:t>
            </a:r>
            <a:r>
              <a:rPr dirty="0"/>
              <a:t> minutes)</a:t>
            </a:r>
          </a:p>
        </p:txBody>
      </p:sp>
    </p:spTree>
    <p:extLst>
      <p:ext uri="{BB962C8B-B14F-4D97-AF65-F5344CB8AC3E}">
        <p14:creationId xmlns:p14="http://schemas.microsoft.com/office/powerpoint/2010/main" val="269355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Deterministic models</a:t>
            </a:r>
          </a:p>
        </p:txBody>
      </p:sp>
      <p:pic>
        <p:nvPicPr>
          <p:cNvPr id="2" name="Picture 1" descr="single_traj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473200"/>
            <a:ext cx="4724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778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One set of parameters -&gt; one trajectory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Stochastic models</a:t>
            </a:r>
          </a:p>
        </p:txBody>
      </p:sp>
      <p:pic>
        <p:nvPicPr>
          <p:cNvPr id="2" name="Picture 1" descr="multiple_traj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473200"/>
            <a:ext cx="4724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778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One set of parameters -&gt; many trajectories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Types </a:t>
            </a:r>
            <a:r>
              <a:rPr dirty="0"/>
              <a:t>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discrete vs continuous </a:t>
            </a:r>
            <a:r>
              <a:rPr i="1" dirty="0"/>
              <a:t>time</a:t>
            </a:r>
          </a:p>
          <a:p>
            <a:pPr lvl="1"/>
            <a:r>
              <a:rPr dirty="0"/>
              <a:t>discrete vs continuous </a:t>
            </a:r>
            <a:r>
              <a:rPr lang="en-GB" i="1" dirty="0"/>
              <a:t>compartments</a:t>
            </a:r>
          </a:p>
          <a:p>
            <a:pPr lvl="1"/>
            <a:r>
              <a:rPr lang="en-GB" dirty="0"/>
              <a:t>deterministic vs stochastic </a:t>
            </a:r>
            <a:r>
              <a:rPr lang="en-GB" i="1" dirty="0"/>
              <a:t>dynamics</a:t>
            </a:r>
          </a:p>
          <a:p>
            <a:pPr lvl="1"/>
            <a:endParaRPr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 1: difference equations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discrete vs continuous </a:t>
                </a:r>
                <a:r>
                  <a:rPr i="1" dirty="0"/>
                  <a:t>time</a:t>
                </a:r>
              </a:p>
              <a:p>
                <a:pPr lvl="1"/>
                <a:r>
                  <a:rPr dirty="0"/>
                  <a:t>discrete vs continuous </a:t>
                </a:r>
                <a:r>
                  <a:rPr lang="en-GB" i="1" dirty="0"/>
                  <a:t>compartments</a:t>
                </a:r>
              </a:p>
              <a:p>
                <a:pPr lvl="1"/>
                <a:r>
                  <a:rPr lang="en-GB" dirty="0"/>
                  <a:t>deterministic vs stochastic </a:t>
                </a:r>
                <a:r>
                  <a:rPr lang="en-GB" i="1" dirty="0"/>
                  <a:t>dynamics</a:t>
                </a:r>
              </a:p>
              <a:p>
                <a:pPr lvl="1"/>
                <a:endParaRPr i="1" dirty="0"/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Discrete</a:t>
            </a:r>
            <a:r>
              <a:rPr lang="en-US" dirty="0"/>
              <a:t>-time</a:t>
            </a:r>
            <a:r>
              <a:rPr dirty="0"/>
              <a:t> deterministic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/>
                <a:r>
                  <a:rPr b="1" dirty="0"/>
                  <a:t>discrete</a:t>
                </a:r>
                <a:r>
                  <a:rPr dirty="0"/>
                  <a:t> vs continuous </a:t>
                </a:r>
                <a:r>
                  <a:rPr i="1" dirty="0"/>
                  <a:t>time</a:t>
                </a:r>
              </a:p>
              <a:p>
                <a:pPr lvl="1"/>
                <a:r>
                  <a:rPr dirty="0"/>
                  <a:t>discrete vs </a:t>
                </a:r>
                <a:r>
                  <a:rPr b="1" dirty="0"/>
                  <a:t>continuous</a:t>
                </a:r>
                <a:r>
                  <a:rPr dirty="0"/>
                  <a:t> </a:t>
                </a:r>
                <a:r>
                  <a:rPr lang="en-GB" i="1" dirty="0"/>
                  <a:t>compartments</a:t>
                </a:r>
                <a:endParaRPr i="1" dirty="0"/>
              </a:p>
              <a:p>
                <a:pPr lvl="1"/>
                <a:r>
                  <a:rPr b="1" dirty="0"/>
                  <a:t>deterministic</a:t>
                </a:r>
                <a:r>
                  <a:rPr dirty="0"/>
                  <a:t> vs stochastic </a:t>
                </a:r>
                <a:r>
                  <a:rPr i="1" dirty="0"/>
                  <a:t>dynamics</a:t>
                </a:r>
              </a:p>
              <a:p>
                <a:pPr marL="0" lvl="0" indent="0">
                  <a:buNone/>
                </a:pPr>
                <a:endParaRPr lang="en-GB" i="1" dirty="0"/>
              </a:p>
              <a:p>
                <a:pPr marL="0" lvl="0" indent="0">
                  <a:buNone/>
                </a:pP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1305</Words>
  <Application>Microsoft Macintosh PowerPoint</Application>
  <PresentationFormat>On-screen Show (4:3)</PresentationFormat>
  <Paragraphs>191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Courier</vt:lpstr>
      <vt:lpstr>Courier New</vt:lpstr>
      <vt:lpstr>merriweather</vt:lpstr>
      <vt:lpstr>Open Sans</vt:lpstr>
      <vt:lpstr>Open Sans</vt:lpstr>
      <vt:lpstr>Main_Presentation_Title_Page</vt:lpstr>
      <vt:lpstr>Continuous-time stochastic models</vt:lpstr>
      <vt:lpstr>Introduction</vt:lpstr>
      <vt:lpstr>Overview</vt:lpstr>
      <vt:lpstr>Overview</vt:lpstr>
      <vt:lpstr>Deterministic models</vt:lpstr>
      <vt:lpstr>Stochastic models</vt:lpstr>
      <vt:lpstr>Types of model</vt:lpstr>
      <vt:lpstr>Example 1: difference equations</vt:lpstr>
      <vt:lpstr>Discrete-time deterministic models</vt:lpstr>
      <vt:lpstr>Example 2: ODEs</vt:lpstr>
      <vt:lpstr>Continuous-time deterministic models</vt:lpstr>
      <vt:lpstr>Example 3: individual-based model</vt:lpstr>
      <vt:lpstr>Example 3: individual-based model</vt:lpstr>
      <vt:lpstr>Event-based view</vt:lpstr>
      <vt:lpstr>Continuous-time stochastic models</vt:lpstr>
      <vt:lpstr>Continuous-time stochastic models</vt:lpstr>
      <vt:lpstr>Stochastic differential equations (SDEs)</vt:lpstr>
      <vt:lpstr>Continuous-time discrete stochastic models</vt:lpstr>
      <vt:lpstr>Continuous-time discrete stochastic models</vt:lpstr>
      <vt:lpstr>Example: Influenza with short and long immunity</vt:lpstr>
      <vt:lpstr>Time</vt:lpstr>
      <vt:lpstr>Gillespie algorithm </vt:lpstr>
      <vt:lpstr>Now, put it in R!</vt:lpstr>
      <vt:lpstr>Practical part 1</vt:lpstr>
      <vt:lpstr>adaptive tau-leaping</vt:lpstr>
      <vt:lpstr>Practical part 2</vt:lpstr>
      <vt:lpstr>Representing uncertainty</vt:lpstr>
      <vt:lpstr>Parameter variation </vt:lpstr>
      <vt:lpstr>Parameter variation </vt:lpstr>
      <vt:lpstr>Representing uncertainty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Continuous-time stochastic models</dc:title>
  <dc:creator>Sebastian Funk</dc:creator>
  <cp:keywords/>
  <cp:lastModifiedBy>Nicholas Davies</cp:lastModifiedBy>
  <cp:revision>63</cp:revision>
  <cp:lastPrinted>2023-03-15T14:56:04Z</cp:lastPrinted>
  <dcterms:created xsi:type="dcterms:W3CDTF">2019-06-19T09:27:33Z</dcterms:created>
  <dcterms:modified xsi:type="dcterms:W3CDTF">2024-09-02T00:48:04Z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>-------</vt:lpwstr>
  </property>
  <property fmtid="{D5CDD505-2E9C-101B-9397-08002B2CF9AE}" pid="3" name="output">
    <vt:lpwstr/>
  </property>
</Properties>
</file>