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26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ACCD-121E-4361-9E2C-AF07B06B2BA8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FDF3-641E-4B37-A634-CF824B8C9B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2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Discrete-time deterministic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61436"/>
            <a:ext cx="8229600" cy="4821382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In R, we can</a:t>
            </a:r>
            <a:r>
              <a:rPr dirty="0"/>
              <a:t> write a function to return our update vector with three elements</a:t>
            </a:r>
            <a:r>
              <a:rPr lang="en-GB" dirty="0"/>
              <a:t>:</a:t>
            </a:r>
          </a:p>
          <a:p>
            <a:pPr marL="0" lvl="1" indent="0">
              <a:buNone/>
            </a:pPr>
            <a:endParaRPr dirty="0"/>
          </a:p>
          <a:p>
            <a:pPr marL="1270000" lvl="0" indent="0">
              <a:buNone/>
            </a:pPr>
            <a:r>
              <a:rPr sz="1600" dirty="0" err="1">
                <a:latin typeface="Courier"/>
              </a:rPr>
              <a:t>update_sir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600" dirty="0">
                <a:latin typeface="Courier"/>
              </a:rPr>
              <a:t>(t, y,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){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r>
              <a:rPr lang="en-GB" sz="1600" dirty="0">
                <a:latin typeface="Courier"/>
              </a:rPr>
              <a:t>  S &lt;- y[1]</a:t>
            </a:r>
          </a:p>
          <a:p>
            <a:pPr marL="1270000"/>
            <a:r>
              <a:rPr lang="en-GB" sz="1600" dirty="0">
                <a:latin typeface="Courier"/>
              </a:rPr>
              <a:t>  I &lt;- y[2]</a:t>
            </a:r>
          </a:p>
          <a:p>
            <a:pPr marL="1270000"/>
            <a:r>
              <a:rPr lang="en-GB" sz="1600" dirty="0">
                <a:latin typeface="Courier"/>
              </a:rPr>
              <a:t>  R &lt;- y[3]</a:t>
            </a:r>
          </a:p>
          <a:p>
            <a:pPr marL="1270000" lvl="0" indent="0">
              <a:buNone/>
            </a:pP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>
                <a:latin typeface="Courier"/>
              </a:rPr>
              <a:t>  beta 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'beta'</a:t>
            </a:r>
            <a:r>
              <a:rPr sz="1600" dirty="0">
                <a:latin typeface="Courier"/>
              </a:rPr>
              <a:t>]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gamma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'gamma'</a:t>
            </a:r>
            <a:r>
              <a:rPr sz="1600" dirty="0">
                <a:latin typeface="Courier"/>
              </a:rPr>
              <a:t>]</a:t>
            </a:r>
            <a:br>
              <a:rPr lang="en-GB"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out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lang="en-GB" sz="1600" dirty="0">
                <a:latin typeface="Courier"/>
              </a:rPr>
              <a:t>- beta*S*I,</a:t>
            </a:r>
          </a:p>
          <a:p>
            <a:pPr marL="1270000" lvl="0"/>
            <a:r>
              <a:rPr lang="en-GB" sz="1600" dirty="0">
                <a:latin typeface="Courier"/>
              </a:rPr>
              <a:t>           + beta*S*I - gamma*I,</a:t>
            </a:r>
          </a:p>
          <a:p>
            <a:pPr marL="1270000" lvl="0"/>
            <a:r>
              <a:rPr lang="en-GB" sz="1600" dirty="0">
                <a:latin typeface="Courier"/>
              </a:rPr>
              <a:t>           + gamma*I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600" dirty="0">
                <a:latin typeface="Courier"/>
              </a:rPr>
              <a:t>(out)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41A9-B88D-4EF4-9FD2-B4E53216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18668"/>
            <a:ext cx="8229600" cy="4821382"/>
          </a:xfrm>
        </p:spPr>
        <p:txBody>
          <a:bodyPr/>
          <a:lstStyle/>
          <a:p>
            <a:pPr marL="1270000"/>
            <a:r>
              <a:rPr lang="sv-SE" sz="1600" dirty="0">
                <a:latin typeface="Courier"/>
              </a:rPr>
              <a:t>parms_sir &lt;-</a:t>
            </a:r>
            <a:r>
              <a:rPr lang="sv-SE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sv-SE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sv-SE" sz="1600" dirty="0">
                <a:latin typeface="Courier"/>
              </a:rPr>
              <a:t>(</a:t>
            </a:r>
            <a:r>
              <a:rPr lang="sv-SE" sz="1600" dirty="0">
                <a:solidFill>
                  <a:srgbClr val="902000"/>
                </a:solidFill>
                <a:latin typeface="Courier"/>
              </a:rPr>
              <a:t>beta  =</a:t>
            </a:r>
            <a:r>
              <a:rPr lang="sv-SE" sz="1600" dirty="0">
                <a:latin typeface="Courier"/>
              </a:rPr>
              <a:t> </a:t>
            </a:r>
            <a:r>
              <a:rPr lang="sv-SE" sz="1600" dirty="0">
                <a:solidFill>
                  <a:srgbClr val="40A070"/>
                </a:solidFill>
                <a:latin typeface="Courier"/>
              </a:rPr>
              <a:t>1.3</a:t>
            </a:r>
            <a:r>
              <a:rPr lang="sv-SE" sz="1600" dirty="0">
                <a:latin typeface="Courier"/>
              </a:rPr>
              <a:t>,</a:t>
            </a:r>
            <a:br>
              <a:rPr lang="sv-SE" sz="1600" dirty="0">
                <a:latin typeface="Courier"/>
              </a:rPr>
            </a:br>
            <a:r>
              <a:rPr lang="sv-SE" sz="1600" dirty="0">
                <a:latin typeface="Courier"/>
              </a:rPr>
              <a:t>               </a:t>
            </a:r>
            <a:r>
              <a:rPr lang="sv-SE" sz="1600" dirty="0">
                <a:solidFill>
                  <a:srgbClr val="902000"/>
                </a:solidFill>
                <a:latin typeface="Courier"/>
              </a:rPr>
              <a:t>gamma =</a:t>
            </a:r>
            <a:r>
              <a:rPr lang="sv-SE" sz="1600" dirty="0">
                <a:latin typeface="Courier"/>
              </a:rPr>
              <a:t> </a:t>
            </a:r>
            <a:r>
              <a:rPr lang="sv-SE" sz="1600" dirty="0">
                <a:solidFill>
                  <a:srgbClr val="40A070"/>
                </a:solidFill>
                <a:latin typeface="Courier"/>
              </a:rPr>
              <a:t>0.23</a:t>
            </a:r>
            <a:r>
              <a:rPr lang="sv-SE" sz="1600" dirty="0">
                <a:latin typeface="Courier"/>
              </a:rPr>
              <a:t>)</a:t>
            </a:r>
          </a:p>
          <a:p>
            <a:pPr marL="1270000"/>
            <a:endParaRPr lang="sv-SE"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by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)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   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600" dirty="0">
                <a:latin typeface="Courier"/>
              </a:rPr>
              <a:t>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length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),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)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initial values at t=0</a:t>
            </a: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0.99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0.01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 </a:t>
            </a:r>
            <a:br>
              <a:rPr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latin typeface="Courier"/>
              </a:rPr>
              <a:t>(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)){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,]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>
                <a:latin typeface="Courier"/>
              </a:rPr>
            </a:br>
            <a:r>
              <a:rPr sz="1600" dirty="0">
                <a:solidFill>
                  <a:srgbClr val="4070A0"/>
                </a:solidFill>
                <a:latin typeface="Courier"/>
              </a:rPr>
              <a:t>  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update_sir</a:t>
            </a:r>
            <a:r>
              <a:rPr sz="1600" dirty="0">
                <a:latin typeface="Courier"/>
              </a:rPr>
              <a:t>(</a:t>
            </a:r>
            <a:r>
              <a:rPr lang="en-GB" sz="1600" dirty="0">
                <a:latin typeface="Courier"/>
              </a:rPr>
              <a:t>t     = </a:t>
            </a: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],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</a:t>
            </a:r>
            <a:r>
              <a:rPr lang="en-GB" sz="1600" dirty="0">
                <a:latin typeface="Courier"/>
              </a:rPr>
              <a:t>y     =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, ],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</a:t>
            </a:r>
            <a:r>
              <a:rPr lang="en-GB" sz="1600" dirty="0" err="1">
                <a:latin typeface="Courier"/>
              </a:rPr>
              <a:t>parms</a:t>
            </a:r>
            <a:r>
              <a:rPr lang="en-GB" sz="1600" dirty="0">
                <a:latin typeface="Courier"/>
              </a:rPr>
              <a:t> = </a:t>
            </a:r>
            <a:r>
              <a:rPr sz="1600" dirty="0" err="1">
                <a:latin typeface="Courier"/>
              </a:rPr>
              <a:t>parms_sir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B85A3-009F-498B-BD8E-BC2FA87D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'Susceptible'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'Infectious'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'Recovered'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time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time_sir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time Susceptible Infectious  Recovered
## 1    0   0.9900000 0.01000000 0.00000000
## 2    1   0.9771300 0.02057000 0.00230000
## 3    2   0.9510006 0.04196833 0.00703110
## 4    3   0.8991151 0.08420110 0.01668382
## 5    4   0.8006967 0.16325327 0.03605007
## 6    5   0.6307654 0.29563626 0.07359832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0C67-8CD9-463A-B21B-42B365A7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pic>
        <p:nvPicPr>
          <p:cNvPr id="2" name="Picture 1" descr="Lecture_05_01_DiscreteDeterministic_processed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473200"/>
            <a:ext cx="72136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983D6-0EC4-445A-A039-A39FD9A4C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100" dirty="0"/>
                  <a:t>Our more general form of the update is</a:t>
                </a:r>
              </a:p>
              <a:p>
                <a:pPr marL="0" lvl="1" indent="0">
                  <a:buNone/>
                </a:pPr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…but parameters may or may not change with time </a:t>
                </a:r>
                <a:r>
                  <a:rPr lang="en-GB" sz="2100" i="1" dirty="0">
                    <a:latin typeface="+mn-lt"/>
                  </a:rPr>
                  <a:t>t.</a:t>
                </a:r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
</a:t>
                </a: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59FBC-E052-42F4-ACE0-C042603C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943006"/>
            <a:ext cx="9144000" cy="9719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01C7-29BC-4D02-BDFD-A89DC89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C250-E796-438C-AFE1-ABBE2451286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dirty="0"/>
                  <a:t>Difference equations are defined for discrete time steps</a:t>
                </a:r>
                <a:r>
                  <a:rPr lang="en-GB" dirty="0"/>
                  <a:t>, and can be solved approximately by iterating over that time step (Euler’s method).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dirty="0"/>
                  <a:t>Discrete time models can be specified either as</a:t>
                </a:r>
                <a:r>
                  <a:rPr lang="en-GB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dirty="0"/>
              </a:p>
              <a:p>
                <a:pPr marL="685983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to transform current state</a:t>
                </a:r>
                <a:endParaRPr lang="en-GB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dirty="0"/>
              </a:p>
              <a:p>
                <a:pPr marL="685983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 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to update current state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(⋅),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dirty="0"/>
                  <a:t> can be any function that captures the dynamics of the physical system we’re interested in</a:t>
                </a:r>
                <a:r>
                  <a:rPr lang="en-GB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741" t="-759" r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61204-F530-4EF0-8ACB-78C357EE7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Later today</a:t>
            </a:r>
            <a:r>
              <a:rPr dirty="0"/>
              <a:t> you’ll start to learn about extending to continuous time models with </a:t>
            </a:r>
            <a:r>
              <a:rPr b="1" dirty="0"/>
              <a:t>differential equations</a:t>
            </a:r>
            <a:r>
              <a:rPr lang="en-GB" b="1" dirty="0"/>
              <a:t>.</a:t>
            </a:r>
            <a:endParaRPr b="1" dirty="0"/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Later in the week you’ll learn about update functions that model infection and recovery as probabilistic events</a:t>
            </a:r>
            <a:r>
              <a:rPr lang="en-GB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3F900-4504-4559-85F9-F335F844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943006"/>
            <a:ext cx="9144000" cy="9719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01C7-29BC-4D02-BDFD-A89DC89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C250-E796-438C-AFE1-ABBE2451286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62262"/>
            <a:ext cx="9144000" cy="113347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6497"/>
            <a:ext cx="8229600" cy="783244"/>
          </a:xfrm>
        </p:spPr>
        <p:txBody>
          <a:bodyPr/>
          <a:lstStyle/>
          <a:p>
            <a:pPr marL="0" lvl="1" indent="0">
              <a:buNone/>
            </a:pPr>
            <a:r>
              <a:rPr sz="2000" dirty="0"/>
              <a:t>Often we may want to </a:t>
            </a:r>
            <a:r>
              <a:rPr lang="en-GB" sz="2000" dirty="0"/>
              <a:t>model an epidemic in terms of a discrete time step</a:t>
            </a:r>
            <a:r>
              <a:rPr sz="2000" dirty="0"/>
              <a:t>, e.g. </a:t>
            </a:r>
            <a:r>
              <a:rPr lang="en-GB" sz="2000" dirty="0"/>
              <a:t>from one day or week to the next: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973C-58FD-4A53-838C-054A6B2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F6806-09C5-C05F-63CA-949A7473FFB3}"/>
              </a:ext>
            </a:extLst>
          </p:cNvPr>
          <p:cNvSpPr/>
          <p:nvPr/>
        </p:nvSpPr>
        <p:spPr>
          <a:xfrm>
            <a:off x="2667405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13016-BE74-C250-46F5-7D21D973D2C2}"/>
              </a:ext>
            </a:extLst>
          </p:cNvPr>
          <p:cNvSpPr/>
          <p:nvPr/>
        </p:nvSpPr>
        <p:spPr>
          <a:xfrm>
            <a:off x="2667405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DC1A0-562D-F5D6-0AE3-F6152EF8E6F0}"/>
              </a:ext>
            </a:extLst>
          </p:cNvPr>
          <p:cNvSpPr/>
          <p:nvPr/>
        </p:nvSpPr>
        <p:spPr>
          <a:xfrm>
            <a:off x="2667405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AFEAD-3FEC-A2A1-2140-0BCE29C96594}"/>
              </a:ext>
            </a:extLst>
          </p:cNvPr>
          <p:cNvSpPr txBox="1"/>
          <p:nvPr/>
        </p:nvSpPr>
        <p:spPr>
          <a:xfrm>
            <a:off x="2888300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72F54F-1E68-7D1E-350A-BAC069F5340D}"/>
              </a:ext>
            </a:extLst>
          </p:cNvPr>
          <p:cNvSpPr/>
          <p:nvPr/>
        </p:nvSpPr>
        <p:spPr>
          <a:xfrm>
            <a:off x="4111566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8C935-F482-B35D-687A-453EDC396669}"/>
              </a:ext>
            </a:extLst>
          </p:cNvPr>
          <p:cNvSpPr/>
          <p:nvPr/>
        </p:nvSpPr>
        <p:spPr>
          <a:xfrm>
            <a:off x="4111566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DF0D7-7E82-039D-7A35-CA45BC3E7FB4}"/>
              </a:ext>
            </a:extLst>
          </p:cNvPr>
          <p:cNvSpPr/>
          <p:nvPr/>
        </p:nvSpPr>
        <p:spPr>
          <a:xfrm>
            <a:off x="4111566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D9E14-FCD5-D95C-93A8-513A3E7FD37B}"/>
              </a:ext>
            </a:extLst>
          </p:cNvPr>
          <p:cNvSpPr txBox="1"/>
          <p:nvPr/>
        </p:nvSpPr>
        <p:spPr>
          <a:xfrm>
            <a:off x="4222013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5B364-8112-4B19-1802-DA58E13BB409}"/>
              </a:ext>
            </a:extLst>
          </p:cNvPr>
          <p:cNvSpPr txBox="1"/>
          <p:nvPr/>
        </p:nvSpPr>
        <p:spPr>
          <a:xfrm>
            <a:off x="5751579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AB973-7F7E-59C0-9264-6BD269248FCB}"/>
              </a:ext>
            </a:extLst>
          </p:cNvPr>
          <p:cNvSpPr/>
          <p:nvPr/>
        </p:nvSpPr>
        <p:spPr>
          <a:xfrm>
            <a:off x="5530684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6BC6E-938D-3BAC-0D3C-92DDA3D82CB7}"/>
              </a:ext>
            </a:extLst>
          </p:cNvPr>
          <p:cNvSpPr/>
          <p:nvPr/>
        </p:nvSpPr>
        <p:spPr>
          <a:xfrm>
            <a:off x="5530684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AFB3B-7472-41DF-497A-98D1CC84DE8F}"/>
              </a:ext>
            </a:extLst>
          </p:cNvPr>
          <p:cNvSpPr/>
          <p:nvPr/>
        </p:nvSpPr>
        <p:spPr>
          <a:xfrm>
            <a:off x="5530684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956102-A496-6972-884E-11878C742773}"/>
              </a:ext>
            </a:extLst>
          </p:cNvPr>
          <p:cNvCxnSpPr>
            <a:endCxn id="11" idx="1"/>
          </p:cNvCxnSpPr>
          <p:nvPr/>
        </p:nvCxnSpPr>
        <p:spPr>
          <a:xfrm>
            <a:off x="3756466" y="2872011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096608-7D14-95B6-5010-1F10FECFA5C5}"/>
              </a:ext>
            </a:extLst>
          </p:cNvPr>
          <p:cNvCxnSpPr/>
          <p:nvPr/>
        </p:nvCxnSpPr>
        <p:spPr>
          <a:xfrm>
            <a:off x="5175584" y="2837531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2AA18-987D-49DC-D3C5-67A84719C833}"/>
              </a:ext>
            </a:extLst>
          </p:cNvPr>
          <p:cNvCxnSpPr/>
          <p:nvPr/>
        </p:nvCxnSpPr>
        <p:spPr>
          <a:xfrm>
            <a:off x="3756466" y="4052059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3E2F2C-BC4E-FF6F-D1E4-9F179F63C37B}"/>
              </a:ext>
            </a:extLst>
          </p:cNvPr>
          <p:cNvCxnSpPr/>
          <p:nvPr/>
        </p:nvCxnSpPr>
        <p:spPr>
          <a:xfrm>
            <a:off x="5188106" y="4041390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FB8C4D-5E7F-C861-A83E-67E858E29886}"/>
              </a:ext>
            </a:extLst>
          </p:cNvPr>
          <p:cNvCxnSpPr/>
          <p:nvPr/>
        </p:nvCxnSpPr>
        <p:spPr>
          <a:xfrm>
            <a:off x="3756466" y="5318742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CB016-D88A-11DA-B3C2-A7E7249FE37E}"/>
              </a:ext>
            </a:extLst>
          </p:cNvPr>
          <p:cNvCxnSpPr/>
          <p:nvPr/>
        </p:nvCxnSpPr>
        <p:spPr>
          <a:xfrm>
            <a:off x="5188106" y="5287525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1B244A-5F45-36A1-A21D-92257F7CDA37}"/>
              </a:ext>
            </a:extLst>
          </p:cNvPr>
          <p:cNvCxnSpPr/>
          <p:nvPr/>
        </p:nvCxnSpPr>
        <p:spPr>
          <a:xfrm>
            <a:off x="6619745" y="2837530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466858-3774-95E7-62C4-15C701FCB4E4}"/>
              </a:ext>
            </a:extLst>
          </p:cNvPr>
          <p:cNvCxnSpPr/>
          <p:nvPr/>
        </p:nvCxnSpPr>
        <p:spPr>
          <a:xfrm>
            <a:off x="6619745" y="404138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6BC4D6-71B7-07A5-5D38-19145505C626}"/>
              </a:ext>
            </a:extLst>
          </p:cNvPr>
          <p:cNvCxnSpPr/>
          <p:nvPr/>
        </p:nvCxnSpPr>
        <p:spPr>
          <a:xfrm>
            <a:off x="6618782" y="5245246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000" dirty="0"/>
                  <a:t>This can be modelled by considering the current state of the epidemic, </a:t>
                </a:r>
                <a:r>
                  <a:rPr lang="en-GB" sz="2000" i="1" dirty="0"/>
                  <a:t>y</a:t>
                </a:r>
                <a:r>
                  <a:rPr lang="en-GB" sz="2000" dirty="0"/>
                  <a:t>, at time </a:t>
                </a:r>
                <a:r>
                  <a:rPr lang="en-GB" sz="2000" i="1" dirty="0"/>
                  <a:t>t: </a:t>
                </a:r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 								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GB" sz="2000" i="1" dirty="0"/>
              </a:p>
              <a:p>
                <a:pPr marL="0" lvl="1" indent="0">
                  <a:buNone/>
                </a:pPr>
                <a:endParaRPr lang="ar-AE" sz="2000" dirty="0"/>
              </a:p>
              <a:p>
                <a:pPr marL="0" lvl="1" indent="0">
                  <a:buNone/>
                </a:pPr>
                <a:r>
                  <a:rPr lang="en-GB" sz="2000" dirty="0"/>
                  <a:t>that updates with each time step by some function of the current state</a:t>
                </a:r>
                <a:r>
                  <a:rPr lang="en-GB" sz="2000" i="1" dirty="0"/>
                  <a:t>:</a:t>
                </a:r>
                <a:endParaRPr lang="en-GB" sz="2000" dirty="0"/>
              </a:p>
              <a:p>
                <a:pPr marL="0" lvl="1" indent="0">
                  <a:buNone/>
                </a:pPr>
                <a:endParaRPr lang="en-GB" sz="200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This is known generally as a </a:t>
                </a:r>
                <a:r>
                  <a:rPr lang="en-GB" sz="2000" b="1" dirty="0"/>
                  <a:t>difference equation</a:t>
                </a:r>
                <a:r>
                  <a:rPr lang="en-GB" sz="2000" dirty="0"/>
                  <a:t>, the solution of which can be approximated simply for discrete time steps using </a:t>
                </a:r>
                <a:r>
                  <a:rPr lang="en-GB" sz="2000" b="1" dirty="0"/>
                  <a:t>Euler’s method</a:t>
                </a:r>
                <a:r>
                  <a:rPr lang="en-GB" sz="2000" dirty="0"/>
                  <a:t>.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772" t="-789" r="-10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973C-58FD-4A53-838C-054A6B2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Consider an SIR model for a closed population that follows the following rules:</a:t>
                </a:r>
              </a:p>
              <a:p>
                <a:pPr marL="0" lvl="0" indent="0">
                  <a:buNone/>
                </a:pPr>
                <a:endParaRPr lang="en-GB" sz="2100" dirty="0">
                  <a:latin typeface="+mn-lt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+mn-lt"/>
                  </a:rPr>
                  <a:t>Susceptible individuals become </a:t>
                </a:r>
                <a:r>
                  <a:rPr lang="en-GB" sz="2100" dirty="0">
                    <a:solidFill>
                      <a:srgbClr val="FF0000"/>
                    </a:solidFill>
                    <a:latin typeface="+mn-lt"/>
                  </a:rPr>
                  <a:t>infected</a:t>
                </a:r>
                <a:r>
                  <a:rPr lang="en-GB" sz="2100" dirty="0">
                    <a:latin typeface="+mn-lt"/>
                  </a:rPr>
                  <a:t> at a rate proportional to the size of the product of </a:t>
                </a:r>
                <a:r>
                  <a:rPr lang="en-GB" sz="2100" i="1" dirty="0">
                    <a:latin typeface="+mn-lt"/>
                  </a:rPr>
                  <a:t>susceptible</a:t>
                </a:r>
                <a:r>
                  <a:rPr lang="en-GB" sz="2100" dirty="0">
                    <a:latin typeface="+mn-lt"/>
                  </a:rPr>
                  <a:t> and </a:t>
                </a:r>
                <a:r>
                  <a:rPr lang="en-GB" sz="2100" i="1" dirty="0">
                    <a:latin typeface="+mn-lt"/>
                  </a:rPr>
                  <a:t>infectious</a:t>
                </a:r>
                <a:r>
                  <a:rPr lang="en-GB" sz="2100" dirty="0">
                    <a:latin typeface="+mn-lt"/>
                  </a:rPr>
                  <a:t> populations:</a:t>
                </a:r>
              </a:p>
              <a:p>
                <a:pPr lvl="1"/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100" dirty="0">
                  <a:solidFill>
                    <a:srgbClr val="FF000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endParaRPr lang="ar-AE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100" dirty="0">
                    <a:latin typeface="+mn-lt"/>
                  </a:rPr>
                  <a:t> is the per capita infection rate.</a:t>
                </a:r>
              </a:p>
              <a:p>
                <a:pPr marL="0" lvl="0" indent="0">
                  <a:buNone/>
                </a:pP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E5F01-5335-4869-88FF-D1D6D397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100" dirty="0">
                    <a:solidFill>
                      <a:srgbClr val="0070C0"/>
                    </a:solidFill>
                  </a:rPr>
                  <a:t>Recovery</a:t>
                </a:r>
                <a:r>
                  <a:rPr lang="en-GB" sz="2100" dirty="0"/>
                  <a:t> from infection grants life-long immunity</a:t>
                </a:r>
              </a:p>
              <a:p>
                <a:pPr marL="342991" lvl="1" indent="0">
                  <a:buNone/>
                </a:pPr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 sz="21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100" dirty="0">
                  <a:solidFill>
                    <a:srgbClr val="0070C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endParaRPr lang="ar-AE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Where </a:t>
                </a:r>
                <a:r>
                  <a:rPr lang="el-GR" sz="2100" dirty="0">
                    <a:latin typeface="+mn-lt"/>
                  </a:rPr>
                  <a:t>γ</a:t>
                </a:r>
                <a:r>
                  <a:rPr lang="en-GB" sz="2100" dirty="0">
                    <a:latin typeface="+mn-lt"/>
                  </a:rPr>
                  <a:t> is the recovery rate, and 1/</a:t>
                </a:r>
                <a:r>
                  <a:rPr lang="el-GR" sz="2100" dirty="0">
                    <a:latin typeface="+mn-lt"/>
                  </a:rPr>
                  <a:t>γ</a:t>
                </a:r>
                <a:r>
                  <a:rPr lang="en-GB" sz="2100" dirty="0">
                    <a:latin typeface="+mn-lt"/>
                  </a:rPr>
                  <a:t> is the mean time spent infectious (1/rate = duration).</a:t>
                </a: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DDDC-8534-459D-8050-8313BB92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100" dirty="0"/>
                  <a:t>The only transitions between states are </a:t>
                </a:r>
                <a:r>
                  <a:rPr lang="en-GB" sz="2100" dirty="0">
                    <a:solidFill>
                      <a:srgbClr val="FF0000"/>
                    </a:solidFill>
                  </a:rPr>
                  <a:t>infection</a:t>
                </a:r>
                <a:r>
                  <a:rPr lang="en-GB" sz="2100" dirty="0"/>
                  <a:t> and </a:t>
                </a:r>
                <a:r>
                  <a:rPr lang="en-GB" sz="2100" dirty="0">
                    <a:solidFill>
                      <a:srgbClr val="0070C0"/>
                    </a:solidFill>
                  </a:rPr>
                  <a:t>recovery</a:t>
                </a:r>
              </a:p>
              <a:p>
                <a:pPr lvl="1"/>
                <a:endParaRPr lang="en-GB" sz="21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1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100" dirty="0">
                  <a:latin typeface="+mn-lt"/>
                </a:endParaRP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Which adds those being </a:t>
                </a:r>
                <a:r>
                  <a:rPr lang="en-GB" sz="2100" dirty="0">
                    <a:solidFill>
                      <a:srgbClr val="FF0000"/>
                    </a:solidFill>
                    <a:latin typeface="+mn-lt"/>
                  </a:rPr>
                  <a:t>infected</a:t>
                </a:r>
                <a:r>
                  <a:rPr lang="en-GB" sz="2100" dirty="0">
                    <a:latin typeface="+mn-lt"/>
                  </a:rPr>
                  <a:t> and subtracts those who </a:t>
                </a:r>
                <a:r>
                  <a:rPr lang="en-GB" sz="2100" dirty="0">
                    <a:solidFill>
                      <a:srgbClr val="0070C0"/>
                    </a:solidFill>
                    <a:latin typeface="+mn-lt"/>
                  </a:rPr>
                  <a:t>recover</a:t>
                </a:r>
                <a:endParaRPr lang="ar-AE" sz="2100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1E7BA-E2D1-4FE8-831B-D80DB806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427940"/>
                <a:ext cx="8229600" cy="4821382"/>
              </a:xfrm>
            </p:spPr>
            <p:txBody>
              <a:bodyPr/>
              <a:lstStyle/>
              <a:p>
                <a:pPr lvl="0"/>
                <a:r>
                  <a:rPr lang="en-GB" sz="2100" dirty="0">
                    <a:latin typeface="+mn-lt"/>
                  </a:rPr>
                  <a:t>We start with:</a:t>
                </a: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2"/>
                <a:r>
                  <a:rPr lang="en-GB" sz="2100" dirty="0"/>
                  <a:t>1% of the population are infected,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(0)=0.01</m:t>
                    </m:r>
                  </m:oMath>
                </a14:m>
                <a:endParaRPr lang="en-GB" sz="2100" dirty="0"/>
              </a:p>
              <a:p>
                <a:pPr lvl="2"/>
                <a:r>
                  <a:rPr lang="en-GB" sz="2100" dirty="0"/>
                  <a:t>no recovered,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GB" sz="2100" dirty="0"/>
                  <a:t>, and</a:t>
                </a:r>
              </a:p>
              <a:p>
                <a:pPr lvl="2"/>
                <a:r>
                  <a:rPr lang="en-GB" sz="2100" dirty="0"/>
                  <a:t>the remainder of the population is susceptible,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(0)=0.99</m:t>
                    </m:r>
                  </m:oMath>
                </a14:m>
                <a:r>
                  <a:rPr lang="en-GB" sz="2100" dirty="0"/>
                  <a:t>,</a:t>
                </a:r>
              </a:p>
              <a:p>
                <a:pPr lvl="2"/>
                <a:r>
                  <a:rPr lang="en-GB" sz="2100" dirty="0"/>
                  <a:t>for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GB" sz="2100" dirty="0"/>
                  <a:t>, the total population.</a:t>
                </a:r>
              </a:p>
              <a:p>
                <a:pPr lvl="2"/>
                <a:endParaRPr lang="en-GB" sz="2100" dirty="0"/>
              </a:p>
              <a:p>
                <a:pPr marL="0" lvl="1" indent="0">
                  <a:buNone/>
                </a:pPr>
                <a:r>
                  <a:rPr lang="en-GB" sz="2100" dirty="0"/>
                  <a:t>Our system is therefore:</a:t>
                </a:r>
              </a:p>
              <a:p>
                <a:pPr lvl="1"/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− </m:t>
                            </m:r>
                            <m:r>
                              <a:rPr lang="ar-AE" sz="2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ar-AE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0.99</m:t>
                            </m:r>
                          </m:e>
                        </m:m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1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1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0.01</m:t>
                            </m:r>
                          </m:e>
                        </m:m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1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1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</m:t>
                            </m:r>
                          </m:e>
                        </m:mr>
                      </m:m>
                    </m:oMath>
                  </m:oMathPara>
                </a14:m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427940"/>
                <a:ext cx="8229600" cy="4821382"/>
              </a:xfrm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5F8C3-F57B-429E-81D7-8AE70E68B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dirty="0"/>
                  <a:t>This system can also be written in vector form as: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𝑆𝐼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+mn-lt"/>
                </a:endParaRPr>
              </a:p>
              <a:p>
                <a:pPr marL="342991" lvl="1" indent="0">
                  <a:buNone/>
                </a:pPr>
                <a:endParaRPr lang="en-GB" dirty="0"/>
              </a:p>
              <a:p>
                <a:pPr marL="0" lvl="1" indent="0">
                  <a:buNone/>
                </a:pPr>
                <a:r>
                  <a:rPr lang="en-GB" dirty="0"/>
                  <a:t>Here the subscript indicates the time value and the term on the right is our </a:t>
                </a:r>
                <a:r>
                  <a:rPr lang="en-GB" i="1" dirty="0"/>
                  <a:t>update vector</a:t>
                </a:r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BD5D8-207F-40A5-96D7-26832638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998</Words>
  <Application>Microsoft Macintosh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merriweather</vt:lpstr>
      <vt:lpstr>Open Sans</vt:lpstr>
      <vt:lpstr>Open Sans</vt:lpstr>
      <vt:lpstr>Main_Presentation_Title_Page</vt:lpstr>
      <vt:lpstr>Discrete-time deterministic models</vt:lpstr>
      <vt:lpstr>Introduction</vt:lpstr>
      <vt:lpstr>Discrete-time deterministic models</vt:lpstr>
      <vt:lpstr>Discrete-time deterministic models</vt:lpstr>
      <vt:lpstr>Discrete-time deterministic models</vt:lpstr>
      <vt:lpstr>Discrete-time deterministic models</vt:lpstr>
      <vt:lpstr>Discrete-time deterministic models</vt:lpstr>
      <vt:lpstr>SIR example</vt:lpstr>
      <vt:lpstr>SIR example</vt:lpstr>
      <vt:lpstr>SIR example</vt:lpstr>
      <vt:lpstr>Discrete-time deterministic SIR</vt:lpstr>
      <vt:lpstr>Discrete-time deterministic SIR</vt:lpstr>
      <vt:lpstr>Discrete-time deterministic SIR</vt:lpstr>
      <vt:lpstr>Discrete-time deterministic SIR</vt:lpstr>
      <vt:lpstr>Summary</vt:lpstr>
      <vt:lpstr>Summary</vt:lpstr>
      <vt:lpstr>Looking forward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Discrete-time deterministic models</dc:title>
  <dc:creator>Sam Clifford</dc:creator>
  <cp:keywords/>
  <cp:lastModifiedBy>Nicholas Davies</cp:lastModifiedBy>
  <cp:revision>39</cp:revision>
  <dcterms:created xsi:type="dcterms:W3CDTF">2020-02-04T15:15:30Z</dcterms:created>
  <dcterms:modified xsi:type="dcterms:W3CDTF">2023-04-17T15:22:17Z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2020-02-10</vt:lpwstr>
  </property>
  <property fmtid="{D5CDD505-2E9C-101B-9397-08002B2CF9AE}" pid="5" name="header-includes">
    <vt:lpwstr>----------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